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63" r:id="rId5"/>
    <p:sldId id="258" r:id="rId6"/>
    <p:sldId id="259" r:id="rId7"/>
    <p:sldId id="260" r:id="rId8"/>
    <p:sldId id="264"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ws.amazon.com/route53/what-is-d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98F4-1CD6-8625-3C9C-1E2D0C478992}"/>
              </a:ext>
            </a:extLst>
          </p:cNvPr>
          <p:cNvSpPr>
            <a:spLocks noGrp="1"/>
          </p:cNvSpPr>
          <p:nvPr>
            <p:ph type="ctrTitle"/>
          </p:nvPr>
        </p:nvSpPr>
        <p:spPr/>
        <p:txBody>
          <a:bodyPr>
            <a:normAutofit/>
          </a:bodyPr>
          <a:lstStyle/>
          <a:p>
            <a:pPr>
              <a:lnSpc>
                <a:spcPct val="107000"/>
              </a:lnSpc>
              <a:spcAft>
                <a:spcPts val="800"/>
              </a:spcAft>
            </a:pPr>
            <a:r>
              <a:rPr lang="en-US" sz="2800" b="1" dirty="0">
                <a:effectLst/>
                <a:ea typeface="Calibri" panose="020F0502020204030204" pitchFamily="34" charset="0"/>
                <a:cs typeface="Times New Roman" panose="02020603050405020304" pitchFamily="18" charset="0"/>
              </a:rPr>
              <a:t>Build an analysis platform using E-COMMERCE website with any of the AWS service.</a:t>
            </a:r>
            <a:br>
              <a:rPr lang="en-IN" sz="2800" b="1" dirty="0">
                <a:effectLst/>
                <a:ea typeface="Calibri" panose="020F0502020204030204" pitchFamily="34" charset="0"/>
                <a:cs typeface="Times New Roman" panose="02020603050405020304" pitchFamily="18" charset="0"/>
              </a:rPr>
            </a:br>
            <a:endParaRPr lang="en-IN" sz="7200" b="1" dirty="0"/>
          </a:p>
        </p:txBody>
      </p:sp>
      <p:sp>
        <p:nvSpPr>
          <p:cNvPr id="3" name="Subtitle 2">
            <a:extLst>
              <a:ext uri="{FF2B5EF4-FFF2-40B4-BE49-F238E27FC236}">
                <a16:creationId xmlns:a16="http://schemas.microsoft.com/office/drawing/2014/main" id="{A6B8FB98-1A54-5897-71A8-C69004D7D175}"/>
              </a:ext>
            </a:extLst>
          </p:cNvPr>
          <p:cNvSpPr>
            <a:spLocks noGrp="1"/>
          </p:cNvSpPr>
          <p:nvPr>
            <p:ph type="subTitle" idx="1"/>
          </p:nvPr>
        </p:nvSpPr>
        <p:spPr>
          <a:xfrm>
            <a:off x="8301519" y="4777379"/>
            <a:ext cx="3203093" cy="1126283"/>
          </a:xfrm>
        </p:spPr>
        <p:txBody>
          <a:bodyPr>
            <a:normAutofit lnSpcReduction="10000"/>
          </a:bodyPr>
          <a:lstStyle/>
          <a:p>
            <a:r>
              <a:rPr lang="en-IN" b="1" dirty="0"/>
              <a:t>P.Tejeswani</a:t>
            </a:r>
          </a:p>
          <a:p>
            <a:r>
              <a:rPr lang="en-IN" b="1" dirty="0"/>
              <a:t>2000030818</a:t>
            </a:r>
          </a:p>
          <a:p>
            <a:r>
              <a:rPr lang="en-IN" b="1" dirty="0"/>
              <a:t>Sec:14</a:t>
            </a:r>
          </a:p>
        </p:txBody>
      </p:sp>
    </p:spTree>
    <p:extLst>
      <p:ext uri="{BB962C8B-B14F-4D97-AF65-F5344CB8AC3E}">
        <p14:creationId xmlns:p14="http://schemas.microsoft.com/office/powerpoint/2010/main" val="914151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97FB-A4F6-1B36-E9CE-D4F855566650}"/>
              </a:ext>
            </a:extLst>
          </p:cNvPr>
          <p:cNvSpPr>
            <a:spLocks noGrp="1"/>
          </p:cNvSpPr>
          <p:nvPr>
            <p:ph type="title"/>
          </p:nvPr>
        </p:nvSpPr>
        <p:spPr/>
        <p:txBody>
          <a:bodyPr/>
          <a:lstStyle/>
          <a:p>
            <a:r>
              <a:rPr lang="en-IN" dirty="0"/>
              <a:t>OUTPUT</a:t>
            </a:r>
          </a:p>
        </p:txBody>
      </p:sp>
      <p:pic>
        <p:nvPicPr>
          <p:cNvPr id="4" name="Content Placeholder 3">
            <a:extLst>
              <a:ext uri="{FF2B5EF4-FFF2-40B4-BE49-F238E27FC236}">
                <a16:creationId xmlns:a16="http://schemas.microsoft.com/office/drawing/2014/main" id="{D4D6ACB5-EF74-CCF1-0CF8-CC7D788310EA}"/>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5308"/>
          <a:stretch/>
        </p:blipFill>
        <p:spPr bwMode="auto">
          <a:xfrm>
            <a:off x="359942" y="1509263"/>
            <a:ext cx="5736058" cy="3054285"/>
          </a:xfrm>
          <a:prstGeom prst="rect">
            <a:avLst/>
          </a:prstGeom>
          <a:no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8BAC02FA-980D-23A9-84B2-CC3A90A8D8D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262"/>
          <a:stretch/>
        </p:blipFill>
        <p:spPr bwMode="auto">
          <a:xfrm>
            <a:off x="6275555" y="3020180"/>
            <a:ext cx="5731510" cy="30867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6974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9C862-D5A3-20B2-4176-726E8D057ECA}"/>
              </a:ext>
            </a:extLst>
          </p:cNvPr>
          <p:cNvSpPr>
            <a:spLocks noGrp="1"/>
          </p:cNvSpPr>
          <p:nvPr>
            <p:ph idx="1"/>
          </p:nvPr>
        </p:nvSpPr>
        <p:spPr/>
        <p:txBody>
          <a:bodyPr/>
          <a:lstStyle/>
          <a:p>
            <a:pPr algn="l" fontAlgn="auto"/>
            <a:r>
              <a:rPr lang="en-US" b="0" i="0" dirty="0">
                <a:effectLst/>
                <a:latin typeface="-apple-system"/>
              </a:rPr>
              <a:t>Ecommerce analytics is the process of collecting data from all of the sources that affect a certain shop. Analysts can then utilize this information to deduce changes in customer behavior and online shopping patterns.</a:t>
            </a:r>
          </a:p>
          <a:p>
            <a:pPr algn="l" fontAlgn="auto"/>
            <a:r>
              <a:rPr lang="en-US" b="0" i="0" dirty="0">
                <a:effectLst/>
                <a:latin typeface="-apple-system"/>
              </a:rPr>
              <a:t>For most applications, websites can run with only client side code and be comprised of only HTML, CSS and JavaScript. Such websites are usually defined as static websites. With no server side code to run or maintain there is no point in using conventional web servers.</a:t>
            </a:r>
          </a:p>
          <a:p>
            <a:endParaRPr lang="en-IN" dirty="0"/>
          </a:p>
        </p:txBody>
      </p:sp>
    </p:spTree>
    <p:extLst>
      <p:ext uri="{BB962C8B-B14F-4D97-AF65-F5344CB8AC3E}">
        <p14:creationId xmlns:p14="http://schemas.microsoft.com/office/powerpoint/2010/main" val="124160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6E65-A2A3-5FD0-828A-22C2D2A73D4E}"/>
              </a:ext>
            </a:extLst>
          </p:cNvPr>
          <p:cNvSpPr>
            <a:spLocks noGrp="1"/>
          </p:cNvSpPr>
          <p:nvPr>
            <p:ph type="title"/>
          </p:nvPr>
        </p:nvSpPr>
        <p:spPr>
          <a:xfrm>
            <a:off x="2589213" y="852754"/>
            <a:ext cx="8915400" cy="1052245"/>
          </a:xfrm>
        </p:spPr>
        <p:txBody>
          <a:bodyPr>
            <a:normAutofit fontScale="90000"/>
          </a:bodyPr>
          <a:lstStyle/>
          <a:p>
            <a:r>
              <a:rPr lang="en-US" sz="2700" b="1" dirty="0">
                <a:effectLst/>
                <a:latin typeface="Times New Roman" panose="02020603050405020304" pitchFamily="18" charset="0"/>
                <a:ea typeface="Calibri" panose="020F0502020204030204" pitchFamily="34" charset="0"/>
                <a:cs typeface="Times New Roman" panose="02020603050405020304" pitchFamily="18" charset="0"/>
              </a:rPr>
              <a:t>Architecture Diagram:</a:t>
            </a:r>
            <a:br>
              <a:rPr lang="en-IN" sz="2000" b="1" dirty="0">
                <a:effectLst/>
                <a:latin typeface="Calibri" panose="020F0502020204030204" pitchFamily="34" charset="0"/>
                <a:ea typeface="Calibri" panose="020F0502020204030204" pitchFamily="34" charset="0"/>
                <a:cs typeface="Times New Roman" panose="02020603050405020304" pitchFamily="18" charset="0"/>
              </a:rPr>
            </a:br>
            <a:endParaRPr lang="en-IN" sz="4000" b="1" dirty="0"/>
          </a:p>
        </p:txBody>
      </p:sp>
      <p:pic>
        <p:nvPicPr>
          <p:cNvPr id="4" name="Content Placeholder 3" descr="Real-time processing architecture">
            <a:extLst>
              <a:ext uri="{FF2B5EF4-FFF2-40B4-BE49-F238E27FC236}">
                <a16:creationId xmlns:a16="http://schemas.microsoft.com/office/drawing/2014/main" id="{2A80B202-6B62-2969-AF9F-00FE5AA830A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07587" y="2023601"/>
            <a:ext cx="7005277" cy="3383260"/>
          </a:xfrm>
          <a:prstGeom prst="rect">
            <a:avLst/>
          </a:prstGeom>
          <a:noFill/>
          <a:ln>
            <a:noFill/>
          </a:ln>
        </p:spPr>
      </p:pic>
    </p:spTree>
    <p:extLst>
      <p:ext uri="{BB962C8B-B14F-4D97-AF65-F5344CB8AC3E}">
        <p14:creationId xmlns:p14="http://schemas.microsoft.com/office/powerpoint/2010/main" val="2791198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336B6B-BAB0-C72B-51B3-532D5964C04E}"/>
              </a:ext>
            </a:extLst>
          </p:cNvPr>
          <p:cNvSpPr>
            <a:spLocks noGrp="1"/>
          </p:cNvSpPr>
          <p:nvPr>
            <p:ph idx="1"/>
          </p:nvPr>
        </p:nvSpPr>
        <p:spPr>
          <a:xfrm>
            <a:off x="1962364" y="1654139"/>
            <a:ext cx="9542248" cy="4257083"/>
          </a:xfrm>
        </p:spPr>
        <p:txBody>
          <a:bodyPr/>
          <a:lstStyle/>
          <a:p>
            <a:pPr algn="l" fontAlgn="auto"/>
            <a:r>
              <a:rPr lang="en-US" b="1" i="0" dirty="0">
                <a:effectLst/>
                <a:latin typeface="-apple-system"/>
              </a:rPr>
              <a:t>Amazon S3</a:t>
            </a:r>
            <a:endParaRPr lang="en-US" b="0" i="0" dirty="0">
              <a:effectLst/>
              <a:latin typeface="-apple-system"/>
            </a:endParaRPr>
          </a:p>
          <a:p>
            <a:pPr marL="0" indent="0" algn="l" fontAlgn="auto">
              <a:buNone/>
            </a:pPr>
            <a:r>
              <a:rPr lang="en-US" b="0" i="0" dirty="0">
                <a:effectLst/>
                <a:latin typeface="-apple-system"/>
              </a:rPr>
              <a:t>        Amazon S3 is an object storage service that provides manufacturing scalability, data availability, security, and performance. Users may save and retrieve any quantity of data using Amazon S3 at any time and from any location.</a:t>
            </a:r>
          </a:p>
          <a:p>
            <a:pPr algn="l" fontAlgn="auto"/>
            <a:r>
              <a:rPr lang="en-US" b="1" i="0" dirty="0">
                <a:effectLst/>
                <a:latin typeface="-apple-system"/>
              </a:rPr>
              <a:t>Amazon Route 53</a:t>
            </a:r>
            <a:endParaRPr lang="en-US" b="0" i="0" dirty="0">
              <a:effectLst/>
              <a:latin typeface="-apple-system"/>
            </a:endParaRPr>
          </a:p>
          <a:p>
            <a:pPr marL="0" indent="0" algn="l" fontAlgn="auto">
              <a:buNone/>
            </a:pPr>
            <a:r>
              <a:rPr lang="en-US" b="0" i="0" dirty="0">
                <a:effectLst/>
                <a:latin typeface="-apple-system"/>
              </a:rPr>
              <a:t>  Amazon Route 53 is a highly available and scalable </a:t>
            </a:r>
            <a:r>
              <a:rPr lang="en-US" b="0" i="0" dirty="0">
                <a:effectLst/>
                <a:latin typeface="-apple-system"/>
                <a:hlinkClick r:id="rId2"/>
              </a:rPr>
              <a:t>Domain Name System</a:t>
            </a:r>
            <a:r>
              <a:rPr lang="en-US" b="0" i="0" dirty="0">
                <a:effectLst/>
                <a:latin typeface="-apple-system"/>
              </a:rPr>
              <a:t>  web service. Route 53 connects user requests to internet applications running on AWS or on-premises.</a:t>
            </a:r>
          </a:p>
          <a:p>
            <a:endParaRPr lang="en-IN" dirty="0"/>
          </a:p>
        </p:txBody>
      </p:sp>
    </p:spTree>
    <p:extLst>
      <p:ext uri="{BB962C8B-B14F-4D97-AF65-F5344CB8AC3E}">
        <p14:creationId xmlns:p14="http://schemas.microsoft.com/office/powerpoint/2010/main" val="311708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B3B96-509D-E102-5624-EE557DF061DA}"/>
              </a:ext>
            </a:extLst>
          </p:cNvPr>
          <p:cNvSpPr>
            <a:spLocks noGrp="1"/>
          </p:cNvSpPr>
          <p:nvPr>
            <p:ph idx="1"/>
          </p:nvPr>
        </p:nvSpPr>
        <p:spPr>
          <a:xfrm>
            <a:off x="2178121" y="914400"/>
            <a:ext cx="9326491" cy="4996822"/>
          </a:xfrm>
        </p:spPr>
        <p:txBody>
          <a:bodyPr/>
          <a:lstStyle/>
          <a:p>
            <a:pPr marL="0" indent="0">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Create a S3 Bucket</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6B055A67-77F1-7590-7408-1AD14EA6DB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7634" y="2047567"/>
            <a:ext cx="7870215" cy="4188845"/>
          </a:xfrm>
          <a:prstGeom prst="rect">
            <a:avLst/>
          </a:prstGeom>
        </p:spPr>
      </p:pic>
    </p:spTree>
    <p:extLst>
      <p:ext uri="{BB962C8B-B14F-4D97-AF65-F5344CB8AC3E}">
        <p14:creationId xmlns:p14="http://schemas.microsoft.com/office/powerpoint/2010/main" val="32060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01E7660-30BE-4AD1-939C-8ABBC66EC7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AF2339E5-4CFB-46BA-A1E6-1F2F59297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A714EACA-E00A-47F4-9617-48EF86FC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3D643816-3096-4530-BAC2-B7799760D5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4481B6B9-DFCC-4B58-B517-C90F77008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C3AD10B5-BAA3-43BF-AB59-8B0E610B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A8CBC7E8-2093-422A-B1DF-548212F5E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DACD4C1E-0C60-49F4-9940-2EC2B351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D4EBDC8A-E0EA-4C61-9A07-F87965F30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56AB17E4-FFC1-40A6-8716-4DA6E7E2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18B82752-3697-40F0-A707-455553AE3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46E341FE-2212-45E9-9AC6-689D6A7A0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60DDF26F-4245-4642-8C13-878C6ABE4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E2F0A64F-6E97-407F-905F-CFB60C876A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6B2CD8E6-069E-402A-B6AC-FF0051404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A6CA6D01-96EA-411D-B14A-86F2AFDBD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69CFD19D-A122-4CB2-866A-479CA3A52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9F6C159-EFEF-4092-B1F1-7AB7F5A44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3A1E13BE-E59A-46EA-8C13-190FCBC3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4872D65B-9C5F-405F-BCCD-D61CB8565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F6590D24-F49D-498F-A9A5-9CF6B0951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F7AFD90D-3869-4EB4-A43D-A59A0583F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226A884C-1C5B-4789-8BED-CA2815F2B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54FC0D3F-819F-41B1-BFC2-FA3443FB4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39E654C-F067-4053-881C-7D53C2E60B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44A0F15-BA31-4A9E-A48B-2F1D0E2CE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62631CC7-E8DA-4782-ADDD-F97B25E40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11">
            <a:extLst>
              <a:ext uri="{FF2B5EF4-FFF2-40B4-BE49-F238E27FC236}">
                <a16:creationId xmlns:a16="http://schemas.microsoft.com/office/drawing/2014/main" id="{5D16879A-58B6-4F6B-8688-42B28FE10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2" name="Rectangle 41">
            <a:extLst>
              <a:ext uri="{FF2B5EF4-FFF2-40B4-BE49-F238E27FC236}">
                <a16:creationId xmlns:a16="http://schemas.microsoft.com/office/drawing/2014/main" id="{51C6D932-DFF5-4EAB-9FB1-5073B3305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574" y="3962"/>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text&#10;&#10;Description automatically generated">
            <a:extLst>
              <a:ext uri="{FF2B5EF4-FFF2-40B4-BE49-F238E27FC236}">
                <a16:creationId xmlns:a16="http://schemas.microsoft.com/office/drawing/2014/main" id="{92996915-8995-80D5-9C28-5AB0D4F400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3467" y="1774728"/>
            <a:ext cx="5303959" cy="2983476"/>
          </a:xfrm>
          <a:prstGeom prst="rect">
            <a:avLst/>
          </a:prstGeom>
          <a:noFill/>
          <a:ln w="127000" cap="sq">
            <a:solidFill>
              <a:srgbClr val="FFFFFF"/>
            </a:solidFill>
            <a:miter lim="800000"/>
          </a:ln>
        </p:spPr>
      </p:pic>
      <p:pic>
        <p:nvPicPr>
          <p:cNvPr id="4" name="Picture 3">
            <a:extLst>
              <a:ext uri="{FF2B5EF4-FFF2-40B4-BE49-F238E27FC236}">
                <a16:creationId xmlns:a16="http://schemas.microsoft.com/office/drawing/2014/main" id="{32C17450-E4CD-EFDC-219F-491103BFB2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256866" y="1774728"/>
            <a:ext cx="5303959" cy="2983476"/>
          </a:xfrm>
          <a:prstGeom prst="rect">
            <a:avLst/>
          </a:prstGeom>
          <a:noFill/>
          <a:ln w="127000" cap="sq">
            <a:solidFill>
              <a:srgbClr val="FFFFFF"/>
            </a:solidFill>
            <a:miter lim="800000"/>
          </a:ln>
        </p:spPr>
      </p:pic>
    </p:spTree>
    <p:extLst>
      <p:ext uri="{BB962C8B-B14F-4D97-AF65-F5344CB8AC3E}">
        <p14:creationId xmlns:p14="http://schemas.microsoft.com/office/powerpoint/2010/main" val="234758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01E7660-30BE-4AD1-939C-8ABBC66EC7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AF2339E5-4CFB-46BA-A1E6-1F2F59297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A714EACA-E00A-47F4-9617-48EF86FC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3D643816-3096-4530-BAC2-B7799760D5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4481B6B9-DFCC-4B58-B517-C90F77008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C3AD10B5-BAA3-43BF-AB59-8B0E610B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A8CBC7E8-2093-422A-B1DF-548212F5E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DACD4C1E-0C60-49F4-9940-2EC2B351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D4EBDC8A-E0EA-4C61-9A07-F87965F30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56AB17E4-FFC1-40A6-8716-4DA6E7E2E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18B82752-3697-40F0-A707-455553AE3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46E341FE-2212-45E9-9AC6-689D6A7A0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60DDF26F-4245-4642-8C13-878C6ABE4A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4" name="Group 23">
            <a:extLst>
              <a:ext uri="{FF2B5EF4-FFF2-40B4-BE49-F238E27FC236}">
                <a16:creationId xmlns:a16="http://schemas.microsoft.com/office/drawing/2014/main" id="{E2F0A64F-6E97-407F-905F-CFB60C876A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6B2CD8E6-069E-402A-B6AC-FF0051404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A6CA6D01-96EA-411D-B14A-86F2AFDBD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69CFD19D-A122-4CB2-866A-479CA3A52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C9F6C159-EFEF-4092-B1F1-7AB7F5A44F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3A1E13BE-E59A-46EA-8C13-190FCBC3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4872D65B-9C5F-405F-BCCD-D61CB85656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F6590D24-F49D-498F-A9A5-9CF6B09517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F7AFD90D-3869-4EB4-A43D-A59A0583F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226A884C-1C5B-4789-8BED-CA2815F2B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54FC0D3F-819F-41B1-BFC2-FA3443FB4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39E654C-F067-4053-881C-7D53C2E60B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F44A0F15-BA31-4A9E-A48B-2F1D0E2CE5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8" name="Rectangle 37">
            <a:extLst>
              <a:ext uri="{FF2B5EF4-FFF2-40B4-BE49-F238E27FC236}">
                <a16:creationId xmlns:a16="http://schemas.microsoft.com/office/drawing/2014/main" id="{62631CC7-E8DA-4782-ADDD-F97B25E40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0" name="Freeform 11">
            <a:extLst>
              <a:ext uri="{FF2B5EF4-FFF2-40B4-BE49-F238E27FC236}">
                <a16:creationId xmlns:a16="http://schemas.microsoft.com/office/drawing/2014/main" id="{5D16879A-58B6-4F6B-8688-42B28FE10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2" name="Rectangle 41">
            <a:extLst>
              <a:ext uri="{FF2B5EF4-FFF2-40B4-BE49-F238E27FC236}">
                <a16:creationId xmlns:a16="http://schemas.microsoft.com/office/drawing/2014/main" id="{51C6D932-DFF5-4EAB-9FB1-5073B3305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8574" y="3962"/>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0AFDD709-46C4-7465-475B-97781AA76E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43467" y="1774728"/>
            <a:ext cx="5303959" cy="2983476"/>
          </a:xfrm>
          <a:prstGeom prst="rect">
            <a:avLst/>
          </a:prstGeom>
          <a:noFill/>
          <a:ln w="127000" cap="sq">
            <a:solidFill>
              <a:srgbClr val="FFFFFF"/>
            </a:solidFill>
            <a:miter lim="800000"/>
          </a:ln>
        </p:spPr>
      </p:pic>
      <p:pic>
        <p:nvPicPr>
          <p:cNvPr id="5" name="Picture 4">
            <a:extLst>
              <a:ext uri="{FF2B5EF4-FFF2-40B4-BE49-F238E27FC236}">
                <a16:creationId xmlns:a16="http://schemas.microsoft.com/office/drawing/2014/main" id="{37A81635-1C55-F6A8-23C6-3B9B75B1288C}"/>
              </a:ext>
            </a:extLst>
          </p:cNvPr>
          <p:cNvPicPr>
            <a:picLocks noChangeAspect="1"/>
          </p:cNvPicPr>
          <p:nvPr/>
        </p:nvPicPr>
        <p:blipFill>
          <a:blip r:embed="rId3"/>
          <a:stretch>
            <a:fillRect/>
          </a:stretch>
        </p:blipFill>
        <p:spPr>
          <a:xfrm>
            <a:off x="6256866" y="1854288"/>
            <a:ext cx="5303959" cy="2824357"/>
          </a:xfrm>
          <a:prstGeom prst="rect">
            <a:avLst/>
          </a:prstGeom>
          <a:ln w="127000" cap="sq">
            <a:solidFill>
              <a:srgbClr val="FFFFFF"/>
            </a:solidFill>
            <a:miter lim="800000"/>
          </a:ln>
        </p:spPr>
      </p:pic>
    </p:spTree>
    <p:extLst>
      <p:ext uri="{BB962C8B-B14F-4D97-AF65-F5344CB8AC3E}">
        <p14:creationId xmlns:p14="http://schemas.microsoft.com/office/powerpoint/2010/main" val="1888026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36" name="Rectangle 103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FC2432B-3BE7-181E-EFC2-247BF397AE07}"/>
              </a:ext>
            </a:extLst>
          </p:cNvPr>
          <p:cNvSpPr>
            <a:spLocks noGrp="1"/>
          </p:cNvSpPr>
          <p:nvPr>
            <p:ph idx="1"/>
          </p:nvPr>
        </p:nvSpPr>
        <p:spPr>
          <a:xfrm>
            <a:off x="649225" y="2133600"/>
            <a:ext cx="3650278" cy="3759253"/>
          </a:xfrm>
        </p:spPr>
        <p:txBody>
          <a:bodyPr>
            <a:normAutofit/>
          </a:bodyPr>
          <a:lstStyle/>
          <a:p>
            <a:pPr fontAlgn="auto"/>
            <a:r>
              <a:rPr lang="en-US" b="1" i="0">
                <a:effectLst/>
                <a:latin typeface="-apple-system"/>
              </a:rPr>
              <a:t>Host a website in Amazon S3</a:t>
            </a:r>
            <a:endParaRPr lang="en-US" b="0" i="0">
              <a:effectLst/>
              <a:latin typeface="-apple-system"/>
            </a:endParaRPr>
          </a:p>
          <a:p>
            <a:pPr marL="0" indent="0" fontAlgn="auto">
              <a:buNone/>
            </a:pPr>
            <a:r>
              <a:rPr lang="en-US" b="0" i="0">
                <a:effectLst/>
                <a:latin typeface="-apple-system"/>
              </a:rPr>
              <a:t>  S3 Providing a simple interface to store and retrieve data in a highly scalable and reliable way. Not only this, but storing data in Amazon S3 is a viable and affordable solution.</a:t>
            </a:r>
          </a:p>
          <a:p>
            <a:endParaRPr lang="en-IN" dirty="0"/>
          </a:p>
        </p:txBody>
      </p:sp>
      <p:pic>
        <p:nvPicPr>
          <p:cNvPr id="1026" name="Picture 2" descr="No alt text provided for this image">
            <a:extLst>
              <a:ext uri="{FF2B5EF4-FFF2-40B4-BE49-F238E27FC236}">
                <a16:creationId xmlns:a16="http://schemas.microsoft.com/office/drawing/2014/main" id="{D708EA8A-0684-8C6B-F996-831A709587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9543" y="1310773"/>
            <a:ext cx="6953577" cy="3911387"/>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0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DA26C9-2992-4BE3-C86D-3AA829E504AE}"/>
              </a:ext>
            </a:extLst>
          </p:cNvPr>
          <p:cNvSpPr>
            <a:spLocks noGrp="1"/>
          </p:cNvSpPr>
          <p:nvPr>
            <p:ph idx="1"/>
          </p:nvPr>
        </p:nvSpPr>
        <p:spPr>
          <a:xfrm>
            <a:off x="1972638" y="1191802"/>
            <a:ext cx="9531974" cy="4719420"/>
          </a:xfrm>
        </p:spPr>
        <p:txBody>
          <a:bodyPr/>
          <a:lstStyle/>
          <a:p>
            <a:pPr marL="0" indent="0">
              <a:buNone/>
            </a:pPr>
            <a:r>
              <a:rPr lang="en-IN" b="1" dirty="0">
                <a:latin typeface="+mj-lt"/>
              </a:rPr>
              <a:t>Open Route53</a:t>
            </a:r>
          </a:p>
          <a:p>
            <a:pPr marL="0" indent="0">
              <a:buNone/>
            </a:pPr>
            <a:endParaRPr lang="en-IN" b="1" dirty="0">
              <a:latin typeface="+mj-lt"/>
            </a:endParaRPr>
          </a:p>
        </p:txBody>
      </p:sp>
      <p:pic>
        <p:nvPicPr>
          <p:cNvPr id="6" name="Picture 5" descr="Graphical user interface, text&#10;&#10;Description automatically generated">
            <a:extLst>
              <a:ext uri="{FF2B5EF4-FFF2-40B4-BE49-F238E27FC236}">
                <a16:creationId xmlns:a16="http://schemas.microsoft.com/office/drawing/2014/main" id="{0556DBCA-EABA-1861-7D8C-DE09D26335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0245" y="1817052"/>
            <a:ext cx="5731510" cy="3223895"/>
          </a:xfrm>
          <a:prstGeom prst="rect">
            <a:avLst/>
          </a:prstGeom>
        </p:spPr>
      </p:pic>
      <p:pic>
        <p:nvPicPr>
          <p:cNvPr id="7" name="Picture 6">
            <a:extLst>
              <a:ext uri="{FF2B5EF4-FFF2-40B4-BE49-F238E27FC236}">
                <a16:creationId xmlns:a16="http://schemas.microsoft.com/office/drawing/2014/main" id="{E2AC74EE-2008-89FE-8E56-0BABB206E3B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0245" y="1816735"/>
            <a:ext cx="5731510" cy="3224530"/>
          </a:xfrm>
          <a:prstGeom prst="rect">
            <a:avLst/>
          </a:prstGeom>
          <a:noFill/>
          <a:ln>
            <a:noFill/>
          </a:ln>
        </p:spPr>
      </p:pic>
    </p:spTree>
    <p:extLst>
      <p:ext uri="{BB962C8B-B14F-4D97-AF65-F5344CB8AC3E}">
        <p14:creationId xmlns:p14="http://schemas.microsoft.com/office/powerpoint/2010/main" val="18027889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TotalTime>
  <Words>238</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Century Gothic</vt:lpstr>
      <vt:lpstr>Times New Roman</vt:lpstr>
      <vt:lpstr>Wingdings 3</vt:lpstr>
      <vt:lpstr>Wisp</vt:lpstr>
      <vt:lpstr>Build an analysis platform using E-COMMERCE website with any of the AWS service. </vt:lpstr>
      <vt:lpstr>PowerPoint Presentation</vt:lpstr>
      <vt:lpstr>Architecture Diagram: </vt:lpstr>
      <vt:lpstr>PowerPoint Presentation</vt:lpstr>
      <vt:lpstr>PowerPoint Presentation</vt:lpstr>
      <vt:lpstr>PowerPoint Presentation</vt:lpstr>
      <vt:lpstr>PowerPoint Presentation</vt:lpstr>
      <vt:lpstr>PowerPoint Presentation</vt:lpstr>
      <vt:lpstr>PowerPoint Presentation</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an analysis platform using E-COMMERCE website with any of the AWS service. </dc:title>
  <dc:creator>Potta Tejeswani</dc:creator>
  <cp:lastModifiedBy>Potta Tejeswani</cp:lastModifiedBy>
  <cp:revision>1</cp:revision>
  <dcterms:created xsi:type="dcterms:W3CDTF">2023-04-14T15:54:23Z</dcterms:created>
  <dcterms:modified xsi:type="dcterms:W3CDTF">2023-04-14T16:09:07Z</dcterms:modified>
</cp:coreProperties>
</file>