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342" r:id="rId3"/>
    <p:sldId id="343" r:id="rId4"/>
    <p:sldId id="345" r:id="rId5"/>
    <p:sldId id="346" r:id="rId6"/>
    <p:sldId id="347" r:id="rId7"/>
    <p:sldId id="348" r:id="rId8"/>
    <p:sldId id="349" r:id="rId9"/>
    <p:sldId id="344" r:id="rId10"/>
    <p:sldId id="350" r:id="rId11"/>
    <p:sldId id="351" r:id="rId12"/>
    <p:sldId id="352" r:id="rId13"/>
    <p:sldId id="387" r:id="rId14"/>
    <p:sldId id="388" r:id="rId15"/>
    <p:sldId id="353" r:id="rId16"/>
    <p:sldId id="389" r:id="rId17"/>
    <p:sldId id="386" r:id="rId18"/>
    <p:sldId id="390" r:id="rId19"/>
    <p:sldId id="391" r:id="rId20"/>
    <p:sldId id="354" r:id="rId21"/>
    <p:sldId id="355" r:id="rId22"/>
    <p:sldId id="356" r:id="rId23"/>
    <p:sldId id="357" r:id="rId24"/>
    <p:sldId id="35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3" d="100"/>
          <a:sy n="73" d="100"/>
        </p:scale>
        <p:origin x="1080" y="4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7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1/19/2024</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1D8BD707-D9CF-40AE-B4C6-C98DA3205C09}" type="datetimeFigureOut">
              <a:rPr lang="en-US" smtClean="0"/>
              <a:pPr/>
              <a:t>1/19/2024</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1/19/2024</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1/19/2024</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1D8BD707-D9CF-40AE-B4C6-C98DA3205C09}" type="datetimeFigureOut">
              <a:rPr lang="en-US" smtClean="0"/>
              <a:pPr/>
              <a:t>1/19/2024</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1/19/2024</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1/19/2024</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p>
          <a:p>
            <a:pPr algn="l"/>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a:t>QUESTION-2</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 </a:t>
            </a:r>
          </a:p>
          <a:p>
            <a:r>
              <a:rPr lang="en-US" dirty="0"/>
              <a:t>The  Management  set  captures  the  artifacts  associated  with  process  planning  and  execution. Management artifacts are evaluated, assessed and measured through a combination of the following:</a:t>
            </a:r>
          </a:p>
          <a:p>
            <a:endParaRPr lang="en-US" dirty="0"/>
          </a:p>
          <a:p>
            <a:pPr algn="l"/>
            <a:r>
              <a:rPr lang="en-US" dirty="0"/>
              <a:t>	a.   Relevant stakeholder reviews</a:t>
            </a:r>
          </a:p>
          <a:p>
            <a:r>
              <a:rPr lang="en-US" dirty="0"/>
              <a:t> </a:t>
            </a:r>
          </a:p>
          <a:p>
            <a:r>
              <a:rPr lang="en-US" dirty="0"/>
              <a:t>b.   Analysis of changes between the current version of the artifact and previous versions</a:t>
            </a:r>
          </a:p>
          <a:p>
            <a:r>
              <a:rPr lang="en-US" dirty="0"/>
              <a:t> </a:t>
            </a:r>
          </a:p>
          <a:p>
            <a:r>
              <a:rPr lang="en-US" dirty="0"/>
              <a:t>c.   Major  milestone  demonstrations  of  the  balance  among  all  artifacts  and  in  particular,  the accuracy of the business case and vision artifacts.</a:t>
            </a:r>
          </a:p>
          <a:p>
            <a:r>
              <a:rPr lang="en-US" dirty="0"/>
              <a:t> </a:t>
            </a:r>
          </a:p>
          <a:p>
            <a:endParaRPr lang="en-US" dirty="0"/>
          </a:p>
        </p:txBody>
      </p:sp>
      <p:sp>
        <p:nvSpPr>
          <p:cNvPr id="3" name="Title 2"/>
          <p:cNvSpPr>
            <a:spLocks noGrp="1"/>
          </p:cNvSpPr>
          <p:nvPr>
            <p:ph type="title"/>
          </p:nvPr>
        </p:nvSpPr>
        <p:spPr/>
        <p:txBody>
          <a:bodyPr/>
          <a:lstStyle/>
          <a:p>
            <a:r>
              <a:rPr lang="en-US" dirty="0"/>
              <a:t>Management set</a:t>
            </a:r>
            <a:br>
              <a:rPr lang="en-US" dirty="0"/>
            </a:br>
            <a:endParaRPr lang="en-US" dirty="0"/>
          </a:p>
        </p:txBody>
      </p:sp>
    </p:spTree>
    <p:extLst>
      <p:ext uri="{BB962C8B-B14F-4D97-AF65-F5344CB8AC3E}">
        <p14:creationId xmlns:p14="http://schemas.microsoft.com/office/powerpoint/2010/main" val="273471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075176"/>
          </a:xfrm>
        </p:spPr>
        <p:txBody>
          <a:bodyPr/>
          <a:lstStyle/>
          <a:p>
            <a:r>
              <a:rPr lang="en-US" dirty="0"/>
              <a:t> </a:t>
            </a:r>
          </a:p>
          <a:p>
            <a:r>
              <a:rPr lang="en-US" dirty="0"/>
              <a:t>The engineering sets consist of the requirements set, the design </a:t>
            </a:r>
            <a:r>
              <a:rPr lang="en-US" dirty="0" err="1"/>
              <a:t>setk</a:t>
            </a:r>
            <a:r>
              <a:rPr lang="en-US" dirty="0"/>
              <a:t> the implementation set, and the deployment set.</a:t>
            </a:r>
          </a:p>
          <a:p>
            <a:r>
              <a:rPr lang="en-US" dirty="0"/>
              <a:t> </a:t>
            </a:r>
          </a:p>
          <a:p>
            <a:endParaRPr lang="en-US" dirty="0"/>
          </a:p>
        </p:txBody>
      </p:sp>
      <p:sp>
        <p:nvSpPr>
          <p:cNvPr id="3" name="Title 2"/>
          <p:cNvSpPr>
            <a:spLocks noGrp="1"/>
          </p:cNvSpPr>
          <p:nvPr>
            <p:ph type="title"/>
          </p:nvPr>
        </p:nvSpPr>
        <p:spPr>
          <a:xfrm>
            <a:off x="2514600" y="914400"/>
            <a:ext cx="4114800" cy="701040"/>
          </a:xfrm>
        </p:spPr>
        <p:txBody>
          <a:bodyPr/>
          <a:lstStyle/>
          <a:p>
            <a:r>
              <a:rPr lang="en-US" dirty="0"/>
              <a:t>The Engineering Sets:</a:t>
            </a:r>
            <a:br>
              <a:rPr lang="en-US" dirty="0"/>
            </a:b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55319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9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143000"/>
            <a:ext cx="8229600" cy="5257800"/>
          </a:xfrm>
        </p:spPr>
        <p:txBody>
          <a:bodyPr>
            <a:normAutofit fontScale="92500" lnSpcReduction="20000"/>
          </a:bodyPr>
          <a:lstStyle/>
          <a:p>
            <a:r>
              <a:rPr lang="en-US" dirty="0"/>
              <a:t> </a:t>
            </a:r>
          </a:p>
          <a:p>
            <a:r>
              <a:rPr lang="en-US" dirty="0"/>
              <a:t>The </a:t>
            </a:r>
            <a:r>
              <a:rPr lang="en-US" i="1" dirty="0"/>
              <a:t>management </a:t>
            </a:r>
            <a:r>
              <a:rPr lang="en-US" dirty="0"/>
              <a:t>set includes several artifacts</a:t>
            </a:r>
          </a:p>
          <a:p>
            <a:r>
              <a:rPr lang="en-US" dirty="0"/>
              <a:t> </a:t>
            </a:r>
          </a:p>
          <a:p>
            <a:r>
              <a:rPr lang="en-US" b="1" dirty="0"/>
              <a:t>Work Breakdown Structure </a:t>
            </a:r>
            <a:r>
              <a:rPr lang="en-US" dirty="0"/>
              <a:t>– </a:t>
            </a:r>
          </a:p>
          <a:p>
            <a:r>
              <a:rPr lang="en-US" dirty="0"/>
              <a:t> </a:t>
            </a:r>
          </a:p>
          <a:p>
            <a:r>
              <a:rPr lang="en-US" dirty="0"/>
              <a:t>vehicle for budgeting and collecting costs. The software project manager must have insight into project costs and how they are expended. If the WBS is structured improperly, it can drive the evolving design in the wrong direction.</a:t>
            </a:r>
          </a:p>
          <a:p>
            <a:r>
              <a:rPr lang="en-US" dirty="0"/>
              <a:t> </a:t>
            </a:r>
          </a:p>
          <a:p>
            <a:r>
              <a:rPr lang="en-US" b="1" dirty="0"/>
              <a:t>Business Case </a:t>
            </a:r>
            <a:r>
              <a:rPr lang="en-US" dirty="0"/>
              <a:t>–</a:t>
            </a:r>
          </a:p>
          <a:p>
            <a:r>
              <a:rPr lang="en-US" dirty="0"/>
              <a:t> </a:t>
            </a:r>
          </a:p>
          <a:p>
            <a:r>
              <a:rPr lang="en-US" dirty="0"/>
              <a:t> provides all the information necessary to determine whether the project is worth investing in. It details the expected revenue, expected cost, technical and management plans.</a:t>
            </a:r>
          </a:p>
          <a:p>
            <a:r>
              <a:rPr lang="en-US" dirty="0"/>
              <a:t>Release Specifications</a:t>
            </a:r>
          </a:p>
          <a:p>
            <a:r>
              <a:rPr lang="en-US" dirty="0"/>
              <a:t> </a:t>
            </a:r>
          </a:p>
          <a:p>
            <a:r>
              <a:rPr lang="en-US" dirty="0"/>
              <a:t> </a:t>
            </a:r>
          </a:p>
          <a:p>
            <a:endParaRPr lang="en-US" dirty="0"/>
          </a:p>
        </p:txBody>
      </p:sp>
      <p:sp>
        <p:nvSpPr>
          <p:cNvPr id="3" name="Title 2"/>
          <p:cNvSpPr>
            <a:spLocks noGrp="1"/>
          </p:cNvSpPr>
          <p:nvPr>
            <p:ph type="title"/>
          </p:nvPr>
        </p:nvSpPr>
        <p:spPr>
          <a:xfrm>
            <a:off x="2590800" y="152400"/>
            <a:ext cx="4114800" cy="701040"/>
          </a:xfrm>
        </p:spPr>
        <p:txBody>
          <a:bodyPr/>
          <a:lstStyle/>
          <a:p>
            <a:r>
              <a:rPr lang="en-US" dirty="0"/>
              <a:t>Management artifacts</a:t>
            </a:r>
            <a:br>
              <a:rPr lang="en-US" dirty="0"/>
            </a:br>
            <a:endParaRPr lang="en-US" dirty="0"/>
          </a:p>
        </p:txBody>
      </p:sp>
    </p:spTree>
    <p:extLst>
      <p:ext uri="{BB962C8B-B14F-4D97-AF65-F5344CB8AC3E}">
        <p14:creationId xmlns:p14="http://schemas.microsoft.com/office/powerpoint/2010/main" val="420151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929346-B12C-A0EF-D2EA-4F18F47B0D8D}"/>
              </a:ext>
            </a:extLst>
          </p:cNvPr>
          <p:cNvPicPr>
            <a:picLocks noGrp="1" noChangeAspect="1"/>
          </p:cNvPicPr>
          <p:nvPr>
            <p:ph sz="quarter" idx="13"/>
          </p:nvPr>
        </p:nvPicPr>
        <p:blipFill>
          <a:blip r:embed="rId2"/>
          <a:stretch>
            <a:fillRect/>
          </a:stretch>
        </p:blipFill>
        <p:spPr>
          <a:xfrm>
            <a:off x="762000" y="1752600"/>
            <a:ext cx="7848600" cy="4800600"/>
          </a:xfrm>
        </p:spPr>
      </p:pic>
      <p:sp>
        <p:nvSpPr>
          <p:cNvPr id="3" name="Title 2">
            <a:extLst>
              <a:ext uri="{FF2B5EF4-FFF2-40B4-BE49-F238E27FC236}">
                <a16:creationId xmlns:a16="http://schemas.microsoft.com/office/drawing/2014/main" id="{11964C81-C20B-1094-A076-8BADB204AAEE}"/>
              </a:ext>
            </a:extLst>
          </p:cNvPr>
          <p:cNvSpPr>
            <a:spLocks noGrp="1"/>
          </p:cNvSpPr>
          <p:nvPr>
            <p:ph type="title"/>
          </p:nvPr>
        </p:nvSpPr>
        <p:spPr/>
        <p:txBody>
          <a:bodyPr/>
          <a:lstStyle/>
          <a:p>
            <a:r>
              <a:rPr lang="en-US" dirty="0"/>
              <a:t>Business CASE OUTLINE</a:t>
            </a:r>
            <a:endParaRPr lang="en-IN" dirty="0"/>
          </a:p>
        </p:txBody>
      </p:sp>
    </p:spTree>
    <p:extLst>
      <p:ext uri="{BB962C8B-B14F-4D97-AF65-F5344CB8AC3E}">
        <p14:creationId xmlns:p14="http://schemas.microsoft.com/office/powerpoint/2010/main" val="100184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079F0F-8665-1DB7-7B11-6E921283BB50}"/>
              </a:ext>
            </a:extLst>
          </p:cNvPr>
          <p:cNvPicPr>
            <a:picLocks noGrp="1" noChangeAspect="1"/>
          </p:cNvPicPr>
          <p:nvPr>
            <p:ph sz="quarter" idx="13"/>
          </p:nvPr>
        </p:nvPicPr>
        <p:blipFill>
          <a:blip r:embed="rId2"/>
          <a:stretch>
            <a:fillRect/>
          </a:stretch>
        </p:blipFill>
        <p:spPr>
          <a:xfrm>
            <a:off x="762000" y="1676400"/>
            <a:ext cx="7924799" cy="4953000"/>
          </a:xfrm>
        </p:spPr>
      </p:pic>
      <p:sp>
        <p:nvSpPr>
          <p:cNvPr id="3" name="Title 2">
            <a:extLst>
              <a:ext uri="{FF2B5EF4-FFF2-40B4-BE49-F238E27FC236}">
                <a16:creationId xmlns:a16="http://schemas.microsoft.com/office/drawing/2014/main" id="{1D87B35C-4229-2843-D6A1-6C83A9362D28}"/>
              </a:ext>
            </a:extLst>
          </p:cNvPr>
          <p:cNvSpPr>
            <a:spLocks noGrp="1"/>
          </p:cNvSpPr>
          <p:nvPr>
            <p:ph type="title"/>
          </p:nvPr>
        </p:nvSpPr>
        <p:spPr/>
        <p:txBody>
          <a:bodyPr/>
          <a:lstStyle/>
          <a:p>
            <a:r>
              <a:rPr lang="en-US" dirty="0"/>
              <a:t>SOFTWARE DEVELOPMENT PLAN OUTLINE</a:t>
            </a:r>
            <a:endParaRPr lang="en-IN" dirty="0"/>
          </a:p>
        </p:txBody>
      </p:sp>
    </p:spTree>
    <p:extLst>
      <p:ext uri="{BB962C8B-B14F-4D97-AF65-F5344CB8AC3E}">
        <p14:creationId xmlns:p14="http://schemas.microsoft.com/office/powerpoint/2010/main" val="192393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r>
              <a:rPr lang="en-US" b="1" i="1" u="sng" dirty="0">
                <a:latin typeface="Arial" pitchFamily="34" charset="0"/>
                <a:ea typeface="Calibri" pitchFamily="34" charset="0"/>
                <a:cs typeface="Calibri" pitchFamily="34" charset="0"/>
              </a:rPr>
              <a:t>RELEASE SPECIFICATION OUTLINE:</a:t>
            </a:r>
            <a:endParaRPr lang="en-US" sz="1100" dirty="0">
              <a:latin typeface="Arial" pitchFamily="34" charset="0"/>
              <a:cs typeface="Arial" pitchFamily="34" charset="0"/>
            </a:endParaRPr>
          </a:p>
          <a:p>
            <a:endParaRPr lang="en-US" dirty="0"/>
          </a:p>
        </p:txBody>
      </p:sp>
      <p:pic>
        <p:nvPicPr>
          <p:cNvPr id="3073"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2743200"/>
            <a:ext cx="6781046"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30288"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9AF22995-0923-4999-03DA-B352790CFD15}"/>
              </a:ext>
            </a:extLst>
          </p:cNvPr>
          <p:cNvPicPr>
            <a:picLocks noChangeAspect="1"/>
          </p:cNvPicPr>
          <p:nvPr/>
        </p:nvPicPr>
        <p:blipFill>
          <a:blip r:embed="rId2"/>
          <a:stretch>
            <a:fillRect/>
          </a:stretch>
        </p:blipFill>
        <p:spPr>
          <a:xfrm>
            <a:off x="1295400" y="2694790"/>
            <a:ext cx="6781045" cy="3761636"/>
          </a:xfrm>
          <a:prstGeom prst="rect">
            <a:avLst/>
          </a:prstGeom>
        </p:spPr>
      </p:pic>
    </p:spTree>
    <p:extLst>
      <p:ext uri="{BB962C8B-B14F-4D97-AF65-F5344CB8AC3E}">
        <p14:creationId xmlns:p14="http://schemas.microsoft.com/office/powerpoint/2010/main" val="146461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B88EF0-0A26-4057-30AC-1308D15BA73E}"/>
              </a:ext>
            </a:extLst>
          </p:cNvPr>
          <p:cNvPicPr>
            <a:picLocks noGrp="1" noChangeAspect="1"/>
          </p:cNvPicPr>
          <p:nvPr>
            <p:ph sz="quarter" idx="13"/>
          </p:nvPr>
        </p:nvPicPr>
        <p:blipFill>
          <a:blip r:embed="rId2"/>
          <a:stretch>
            <a:fillRect/>
          </a:stretch>
        </p:blipFill>
        <p:spPr>
          <a:xfrm>
            <a:off x="838200" y="1905000"/>
            <a:ext cx="7772399" cy="4724400"/>
          </a:xfrm>
        </p:spPr>
      </p:pic>
      <p:sp>
        <p:nvSpPr>
          <p:cNvPr id="3" name="Title 2">
            <a:extLst>
              <a:ext uri="{FF2B5EF4-FFF2-40B4-BE49-F238E27FC236}">
                <a16:creationId xmlns:a16="http://schemas.microsoft.com/office/drawing/2014/main" id="{B50F75DB-D7CC-8F37-E77B-10B69FEEEAB1}"/>
              </a:ext>
            </a:extLst>
          </p:cNvPr>
          <p:cNvSpPr>
            <a:spLocks noGrp="1"/>
          </p:cNvSpPr>
          <p:nvPr>
            <p:ph type="title"/>
          </p:nvPr>
        </p:nvSpPr>
        <p:spPr/>
        <p:txBody>
          <a:bodyPr/>
          <a:lstStyle/>
          <a:p>
            <a:r>
              <a:rPr lang="en-US" b="1" i="1" u="sng" dirty="0">
                <a:latin typeface="Arial" pitchFamily="34" charset="0"/>
                <a:ea typeface="Calibri" pitchFamily="34" charset="0"/>
                <a:cs typeface="Calibri" pitchFamily="34" charset="0"/>
              </a:rPr>
              <a:t>RELEASE DESCRIPTION OUTLINE:</a:t>
            </a:r>
            <a:endParaRPr lang="en-IN" dirty="0"/>
          </a:p>
        </p:txBody>
      </p:sp>
    </p:spTree>
    <p:extLst>
      <p:ext uri="{BB962C8B-B14F-4D97-AF65-F5344CB8AC3E}">
        <p14:creationId xmlns:p14="http://schemas.microsoft.com/office/powerpoint/2010/main" val="354788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6E35CF-730A-B59E-9E87-4F88B0BE6E6E}"/>
              </a:ext>
            </a:extLst>
          </p:cNvPr>
          <p:cNvPicPr>
            <a:picLocks noGrp="1" noChangeAspect="1"/>
          </p:cNvPicPr>
          <p:nvPr>
            <p:ph sz="quarter" idx="13"/>
          </p:nvPr>
        </p:nvPicPr>
        <p:blipFill>
          <a:blip r:embed="rId2"/>
          <a:stretch>
            <a:fillRect/>
          </a:stretch>
        </p:blipFill>
        <p:spPr>
          <a:xfrm>
            <a:off x="609600" y="1676400"/>
            <a:ext cx="8229600" cy="4800600"/>
          </a:xfrm>
        </p:spPr>
      </p:pic>
      <p:sp>
        <p:nvSpPr>
          <p:cNvPr id="3" name="Title 2">
            <a:extLst>
              <a:ext uri="{FF2B5EF4-FFF2-40B4-BE49-F238E27FC236}">
                <a16:creationId xmlns:a16="http://schemas.microsoft.com/office/drawing/2014/main" id="{EC99A254-B5F9-2A4F-94F6-6E46FCE617F5}"/>
              </a:ext>
            </a:extLst>
          </p:cNvPr>
          <p:cNvSpPr>
            <a:spLocks noGrp="1"/>
          </p:cNvSpPr>
          <p:nvPr>
            <p:ph type="title"/>
          </p:nvPr>
        </p:nvSpPr>
        <p:spPr>
          <a:xfrm>
            <a:off x="2438400" y="457200"/>
            <a:ext cx="4114800" cy="701040"/>
          </a:xfrm>
        </p:spPr>
        <p:txBody>
          <a:bodyPr/>
          <a:lstStyle/>
          <a:p>
            <a:r>
              <a:rPr lang="en-US" dirty="0"/>
              <a:t>VISION DOCUMENT OUTLINE</a:t>
            </a:r>
            <a:endParaRPr lang="en-IN" dirty="0"/>
          </a:p>
        </p:txBody>
      </p:sp>
    </p:spTree>
    <p:extLst>
      <p:ext uri="{BB962C8B-B14F-4D97-AF65-F5344CB8AC3E}">
        <p14:creationId xmlns:p14="http://schemas.microsoft.com/office/powerpoint/2010/main" val="278187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90EEEC-A04C-2286-F70A-64632F4C8B0C}"/>
              </a:ext>
            </a:extLst>
          </p:cNvPr>
          <p:cNvPicPr>
            <a:picLocks noGrp="1" noChangeAspect="1"/>
          </p:cNvPicPr>
          <p:nvPr>
            <p:ph sz="quarter" idx="13"/>
          </p:nvPr>
        </p:nvPicPr>
        <p:blipFill>
          <a:blip r:embed="rId2"/>
          <a:stretch>
            <a:fillRect/>
          </a:stretch>
        </p:blipFill>
        <p:spPr>
          <a:xfrm>
            <a:off x="533400" y="1447800"/>
            <a:ext cx="8229600" cy="5029200"/>
          </a:xfrm>
        </p:spPr>
      </p:pic>
      <p:sp>
        <p:nvSpPr>
          <p:cNvPr id="3" name="Title 2">
            <a:extLst>
              <a:ext uri="{FF2B5EF4-FFF2-40B4-BE49-F238E27FC236}">
                <a16:creationId xmlns:a16="http://schemas.microsoft.com/office/drawing/2014/main" id="{85CC46BB-691E-6749-F52F-14513E149FEC}"/>
              </a:ext>
            </a:extLst>
          </p:cNvPr>
          <p:cNvSpPr>
            <a:spLocks noGrp="1"/>
          </p:cNvSpPr>
          <p:nvPr>
            <p:ph type="title"/>
          </p:nvPr>
        </p:nvSpPr>
        <p:spPr>
          <a:xfrm>
            <a:off x="1600200" y="552994"/>
            <a:ext cx="5943600" cy="701040"/>
          </a:xfrm>
        </p:spPr>
        <p:txBody>
          <a:bodyPr/>
          <a:lstStyle/>
          <a:p>
            <a:r>
              <a:rPr lang="en-US" dirty="0"/>
              <a:t>ARCHITECTURE DESCRIPTION OUTLINE</a:t>
            </a:r>
            <a:endParaRPr lang="en-IN" dirty="0"/>
          </a:p>
        </p:txBody>
      </p:sp>
    </p:spTree>
    <p:extLst>
      <p:ext uri="{BB962C8B-B14F-4D97-AF65-F5344CB8AC3E}">
        <p14:creationId xmlns:p14="http://schemas.microsoft.com/office/powerpoint/2010/main" val="163668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A57672-678A-020B-85BB-48786D5EE6FF}"/>
              </a:ext>
            </a:extLst>
          </p:cNvPr>
          <p:cNvPicPr>
            <a:picLocks noGrp="1" noChangeAspect="1"/>
          </p:cNvPicPr>
          <p:nvPr>
            <p:ph sz="quarter" idx="13"/>
          </p:nvPr>
        </p:nvPicPr>
        <p:blipFill>
          <a:blip r:embed="rId2"/>
          <a:stretch>
            <a:fillRect/>
          </a:stretch>
        </p:blipFill>
        <p:spPr>
          <a:xfrm>
            <a:off x="0" y="381000"/>
            <a:ext cx="9143999" cy="6553200"/>
          </a:xfrm>
        </p:spPr>
      </p:pic>
      <p:sp>
        <p:nvSpPr>
          <p:cNvPr id="3" name="Title 2">
            <a:extLst>
              <a:ext uri="{FF2B5EF4-FFF2-40B4-BE49-F238E27FC236}">
                <a16:creationId xmlns:a16="http://schemas.microsoft.com/office/drawing/2014/main" id="{9C5BD005-E40A-FF06-65E6-538C643F63D4}"/>
              </a:ext>
            </a:extLst>
          </p:cNvPr>
          <p:cNvSpPr>
            <a:spLocks noGrp="1"/>
          </p:cNvSpPr>
          <p:nvPr>
            <p:ph type="title"/>
          </p:nvPr>
        </p:nvSpPr>
        <p:spPr>
          <a:xfrm>
            <a:off x="342899" y="6532"/>
            <a:ext cx="8458200" cy="354874"/>
          </a:xfrm>
        </p:spPr>
        <p:txBody>
          <a:bodyPr>
            <a:normAutofit fontScale="90000"/>
          </a:bodyPr>
          <a:lstStyle/>
          <a:p>
            <a:r>
              <a:rPr lang="en-US" dirty="0"/>
              <a:t>ARTIFACT SEQUENCES ACROSS A TYPICAL LIFE CYCLE</a:t>
            </a:r>
            <a:endParaRPr lang="en-IN" dirty="0"/>
          </a:p>
        </p:txBody>
      </p:sp>
    </p:spTree>
    <p:extLst>
      <p:ext uri="{BB962C8B-B14F-4D97-AF65-F5344CB8AC3E}">
        <p14:creationId xmlns:p14="http://schemas.microsoft.com/office/powerpoint/2010/main" val="16230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1576387" y="2060480"/>
          <a:ext cx="5991225" cy="3713166"/>
        </p:xfrm>
        <a:graphic>
          <a:graphicData uri="http://schemas.openxmlformats.org/drawingml/2006/table">
            <a:tbl>
              <a:tblPr>
                <a:tableStyleId>{5C22544A-7EE6-4342-B048-85BDC9FD1C3A}</a:tableStyleId>
              </a:tblPr>
              <a:tblGrid>
                <a:gridCol w="1421582">
                  <a:extLst>
                    <a:ext uri="{9D8B030D-6E8A-4147-A177-3AD203B41FA5}">
                      <a16:colId xmlns:a16="http://schemas.microsoft.com/office/drawing/2014/main" val="20000"/>
                    </a:ext>
                  </a:extLst>
                </a:gridCol>
                <a:gridCol w="2489357">
                  <a:extLst>
                    <a:ext uri="{9D8B030D-6E8A-4147-A177-3AD203B41FA5}">
                      <a16:colId xmlns:a16="http://schemas.microsoft.com/office/drawing/2014/main" val="20001"/>
                    </a:ext>
                  </a:extLst>
                </a:gridCol>
                <a:gridCol w="2080286">
                  <a:extLst>
                    <a:ext uri="{9D8B030D-6E8A-4147-A177-3AD203B41FA5}">
                      <a16:colId xmlns:a16="http://schemas.microsoft.com/office/drawing/2014/main" val="20002"/>
                    </a:ext>
                  </a:extLst>
                </a:gridCol>
              </a:tblGrid>
              <a:tr h="8064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277495">
                        <a:lnSpc>
                          <a:spcPct val="115000"/>
                        </a:lnSpc>
                        <a:spcBef>
                          <a:spcPts val="0"/>
                        </a:spcBef>
                        <a:spcAft>
                          <a:spcPts val="0"/>
                        </a:spcAft>
                      </a:pPr>
                      <a:r>
                        <a:rPr lang="en-US" sz="1200" dirty="0">
                          <a:effectLst/>
                        </a:rPr>
                        <a:t>LIFE - C</a:t>
                      </a:r>
                      <a:r>
                        <a:rPr lang="en-US" sz="1200" spc="10" dirty="0">
                          <a:effectLst/>
                        </a:rPr>
                        <a:t>Y</a:t>
                      </a:r>
                      <a:r>
                        <a:rPr lang="en-US" sz="1200" dirty="0">
                          <a:effectLst/>
                        </a:rPr>
                        <a:t>CLE ASPECT</a:t>
                      </a:r>
                      <a:endParaRPr lang="en-US" sz="1100" dirty="0">
                        <a:effectLst/>
                      </a:endParaRPr>
                    </a:p>
                    <a:p>
                      <a:pPr marL="76835" marR="277495">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588645">
                        <a:lnSpc>
                          <a:spcPct val="115000"/>
                        </a:lnSpc>
                        <a:spcBef>
                          <a:spcPts val="0"/>
                        </a:spcBef>
                        <a:spcAft>
                          <a:spcPts val="0"/>
                        </a:spcAft>
                      </a:pPr>
                      <a:r>
                        <a:rPr lang="en-US" sz="1200" dirty="0">
                          <a:effectLst/>
                        </a:rPr>
                        <a:t>ENGIN</a:t>
                      </a:r>
                      <a:r>
                        <a:rPr lang="en-US" sz="1200" spc="10" dirty="0">
                          <a:effectLst/>
                        </a:rPr>
                        <a:t>E</a:t>
                      </a:r>
                      <a:r>
                        <a:rPr lang="en-US" sz="1200" dirty="0">
                          <a:effectLst/>
                        </a:rPr>
                        <a:t>ERI</a:t>
                      </a:r>
                      <a:r>
                        <a:rPr lang="en-US" sz="1200" spc="10" dirty="0">
                          <a:effectLst/>
                        </a:rPr>
                        <a:t>N</a:t>
                      </a:r>
                      <a:r>
                        <a:rPr lang="en-US" sz="1200" dirty="0">
                          <a:effectLst/>
                        </a:rPr>
                        <a:t>G</a:t>
                      </a:r>
                      <a:r>
                        <a:rPr lang="en-US" sz="1200" spc="-45" dirty="0">
                          <a:effectLst/>
                        </a:rPr>
                        <a:t> </a:t>
                      </a:r>
                      <a:r>
                        <a:rPr lang="en-US" sz="1200" dirty="0">
                          <a:effectLst/>
                        </a:rPr>
                        <a:t>S</a:t>
                      </a:r>
                      <a:r>
                        <a:rPr lang="en-US" sz="1200" spc="-95" dirty="0">
                          <a:effectLst/>
                        </a:rPr>
                        <a:t>T</a:t>
                      </a:r>
                      <a:r>
                        <a:rPr lang="en-US" sz="1200" spc="10" dirty="0">
                          <a:effectLst/>
                        </a:rPr>
                        <a:t>A</a:t>
                      </a:r>
                      <a:r>
                        <a:rPr lang="en-US" sz="1200" dirty="0">
                          <a:effectLst/>
                        </a:rPr>
                        <a:t>GE EMPHA</a:t>
                      </a:r>
                      <a:r>
                        <a:rPr lang="en-US" sz="1200" spc="10" dirty="0">
                          <a:effectLst/>
                        </a:rPr>
                        <a:t>S</a:t>
                      </a:r>
                      <a:r>
                        <a:rPr lang="en-US" sz="1200" dirty="0">
                          <a:effectLst/>
                        </a:rPr>
                        <a:t>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229870">
                        <a:lnSpc>
                          <a:spcPct val="115000"/>
                        </a:lnSpc>
                        <a:spcBef>
                          <a:spcPts val="0"/>
                        </a:spcBef>
                        <a:spcAft>
                          <a:spcPts val="0"/>
                        </a:spcAft>
                      </a:pPr>
                      <a:r>
                        <a:rPr lang="en-US" sz="1200" dirty="0">
                          <a:effectLst/>
                        </a:rPr>
                        <a:t>PRODU</a:t>
                      </a:r>
                      <a:r>
                        <a:rPr lang="en-US" sz="1200" spc="10" dirty="0">
                          <a:effectLst/>
                        </a:rPr>
                        <a:t>C</a:t>
                      </a:r>
                      <a:r>
                        <a:rPr lang="en-US" sz="1200" dirty="0">
                          <a:effectLst/>
                        </a:rPr>
                        <a:t>TION</a:t>
                      </a:r>
                      <a:r>
                        <a:rPr lang="en-US" sz="1200" spc="-80" dirty="0">
                          <a:effectLst/>
                        </a:rPr>
                        <a:t> </a:t>
                      </a:r>
                      <a:r>
                        <a:rPr lang="en-US" sz="1200" dirty="0">
                          <a:effectLst/>
                        </a:rPr>
                        <a:t>S</a:t>
                      </a:r>
                      <a:r>
                        <a:rPr lang="en-US" sz="1200" spc="-95" dirty="0">
                          <a:effectLst/>
                        </a:rPr>
                        <a:t>T</a:t>
                      </a:r>
                      <a:r>
                        <a:rPr lang="en-US" sz="1200" spc="10" dirty="0">
                          <a:effectLst/>
                        </a:rPr>
                        <a:t>A</a:t>
                      </a:r>
                      <a:r>
                        <a:rPr lang="en-US" sz="1200" dirty="0">
                          <a:effectLst/>
                        </a:rPr>
                        <a:t>GE EMPHA</a:t>
                      </a:r>
                      <a:r>
                        <a:rPr lang="en-US" sz="1200" spc="10" dirty="0">
                          <a:effectLst/>
                        </a:rPr>
                        <a:t>S</a:t>
                      </a:r>
                      <a:r>
                        <a:rPr lang="en-US" sz="1200" dirty="0">
                          <a:effectLst/>
                        </a:rPr>
                        <a:t>IS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492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Risk</a:t>
                      </a:r>
                      <a:r>
                        <a:rPr lang="en-US" sz="1200" spc="-25" dirty="0">
                          <a:effectLst/>
                        </a:rPr>
                        <a:t> </a:t>
                      </a:r>
                      <a:r>
                        <a:rPr lang="en-US" sz="1200" dirty="0">
                          <a:effectLst/>
                        </a:rPr>
                        <a:t>reduc</a:t>
                      </a:r>
                      <a:r>
                        <a:rPr lang="en-US" sz="1200" spc="10" dirty="0">
                          <a:effectLst/>
                        </a:rPr>
                        <a:t>t</a:t>
                      </a:r>
                      <a:r>
                        <a:rPr lang="en-US" sz="1200" dirty="0">
                          <a:effectLst/>
                        </a:rPr>
                        <a:t>ion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Schedule,</a:t>
                      </a:r>
                      <a:r>
                        <a:rPr lang="en-US" sz="1200" spc="-50" dirty="0">
                          <a:effectLst/>
                        </a:rPr>
                        <a:t> </a:t>
                      </a:r>
                      <a:r>
                        <a:rPr lang="en-US" sz="1200" dirty="0">
                          <a:effectLst/>
                        </a:rPr>
                        <a:t>t</a:t>
                      </a:r>
                      <a:r>
                        <a:rPr lang="en-US" sz="1200" spc="10" dirty="0">
                          <a:effectLst/>
                        </a:rPr>
                        <a:t>e</a:t>
                      </a:r>
                      <a:r>
                        <a:rPr lang="en-US" sz="1200" dirty="0">
                          <a:effectLst/>
                        </a:rPr>
                        <a:t>chnical</a:t>
                      </a:r>
                      <a:r>
                        <a:rPr lang="en-US" sz="1200" spc="-45" dirty="0">
                          <a:effectLst/>
                        </a:rPr>
                        <a:t> </a:t>
                      </a:r>
                      <a:r>
                        <a:rPr lang="en-US" sz="1200" spc="10" dirty="0">
                          <a:effectLst/>
                        </a:rPr>
                        <a:t>f</a:t>
                      </a:r>
                      <a:r>
                        <a:rPr lang="en-US" sz="1200" dirty="0">
                          <a:effectLst/>
                        </a:rPr>
                        <a:t>e</a:t>
                      </a:r>
                      <a:r>
                        <a:rPr lang="en-US" sz="1200" spc="10" dirty="0">
                          <a:effectLst/>
                        </a:rPr>
                        <a:t>a</a:t>
                      </a:r>
                      <a:r>
                        <a:rPr lang="en-US" sz="1200" dirty="0">
                          <a:effectLst/>
                        </a:rPr>
                        <a:t>sibili</a:t>
                      </a:r>
                      <a:r>
                        <a:rPr lang="en-US" sz="1200" spc="20" dirty="0">
                          <a:effectLst/>
                        </a:rPr>
                        <a:t>t</a:t>
                      </a:r>
                      <a:r>
                        <a:rPr lang="en-US" sz="1200" dirty="0">
                          <a:effectLst/>
                        </a:rPr>
                        <a:t>y</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Cost</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54965">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Products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Architecture</a:t>
                      </a:r>
                      <a:r>
                        <a:rPr lang="en-US" sz="1200" spc="-55" dirty="0">
                          <a:effectLst/>
                        </a:rPr>
                        <a:t> </a:t>
                      </a:r>
                      <a:r>
                        <a:rPr lang="en-US" sz="1200" dirty="0">
                          <a:effectLst/>
                        </a:rPr>
                        <a:t>baseline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Product</a:t>
                      </a:r>
                      <a:r>
                        <a:rPr lang="en-US" sz="1200" spc="-40" dirty="0">
                          <a:effectLst/>
                        </a:rPr>
                        <a:t> </a:t>
                      </a:r>
                      <a:r>
                        <a:rPr lang="en-US" sz="1200" dirty="0">
                          <a:effectLst/>
                        </a:rPr>
                        <a:t>rel</a:t>
                      </a:r>
                      <a:r>
                        <a:rPr lang="en-US" sz="1200" spc="10" dirty="0">
                          <a:effectLst/>
                        </a:rPr>
                        <a:t>e</a:t>
                      </a:r>
                      <a:r>
                        <a:rPr lang="en-US" sz="1200" dirty="0">
                          <a:effectLst/>
                        </a:rPr>
                        <a:t>ase</a:t>
                      </a:r>
                      <a:r>
                        <a:rPr lang="en-US" sz="1200" spc="-35" dirty="0">
                          <a:effectLst/>
                        </a:rPr>
                        <a:t> </a:t>
                      </a:r>
                      <a:r>
                        <a:rPr lang="en-US" sz="1200" dirty="0">
                          <a:effectLst/>
                        </a:rPr>
                        <a:t>bas</a:t>
                      </a:r>
                      <a:r>
                        <a:rPr lang="en-US" sz="1200" spc="15" dirty="0">
                          <a:effectLst/>
                        </a:rPr>
                        <a:t>e</a:t>
                      </a:r>
                      <a:r>
                        <a:rPr lang="en-US" sz="1200" dirty="0">
                          <a:effectLst/>
                        </a:rPr>
                        <a:t>li</a:t>
                      </a:r>
                      <a:r>
                        <a:rPr lang="en-US" sz="1200" spc="10" dirty="0">
                          <a:effectLst/>
                        </a:rPr>
                        <a:t>n</a:t>
                      </a:r>
                      <a:r>
                        <a:rPr lang="en-US" sz="1200" dirty="0">
                          <a:effectLst/>
                        </a:rPr>
                        <a:t>es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365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Activities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Ana</a:t>
                      </a:r>
                      <a:r>
                        <a:rPr lang="en-US" sz="1200" spc="25" dirty="0">
                          <a:effectLst/>
                        </a:rPr>
                        <a:t>l</a:t>
                      </a:r>
                      <a:r>
                        <a:rPr lang="en-US" sz="1200" spc="-25" dirty="0">
                          <a:effectLst/>
                        </a:rPr>
                        <a:t>y</a:t>
                      </a:r>
                      <a:r>
                        <a:rPr lang="en-US" sz="1200" dirty="0">
                          <a:effectLst/>
                        </a:rPr>
                        <a:t>sis,</a:t>
                      </a:r>
                      <a:r>
                        <a:rPr lang="en-US" sz="1200" spc="-40" dirty="0">
                          <a:effectLst/>
                        </a:rPr>
                        <a:t> </a:t>
                      </a:r>
                      <a:r>
                        <a:rPr lang="en-US" sz="1200" dirty="0">
                          <a:effectLst/>
                        </a:rPr>
                        <a:t>design,</a:t>
                      </a:r>
                      <a:r>
                        <a:rPr lang="en-US" sz="1200" spc="-25" dirty="0">
                          <a:effectLst/>
                        </a:rPr>
                        <a:t> </a:t>
                      </a:r>
                      <a:r>
                        <a:rPr lang="en-US" sz="1200" dirty="0">
                          <a:effectLst/>
                        </a:rPr>
                        <a:t>plan</a:t>
                      </a:r>
                      <a:r>
                        <a:rPr lang="en-US" sz="1200" spc="10" dirty="0">
                          <a:effectLst/>
                        </a:rPr>
                        <a:t>n</a:t>
                      </a:r>
                      <a:r>
                        <a:rPr lang="en-US" sz="1200" dirty="0">
                          <a:effectLst/>
                        </a:rPr>
                        <a:t>ing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Impl</a:t>
                      </a:r>
                      <a:r>
                        <a:rPr lang="en-US" sz="1200" spc="10" dirty="0">
                          <a:effectLst/>
                        </a:rPr>
                        <a:t>e</a:t>
                      </a:r>
                      <a:r>
                        <a:rPr lang="en-US" sz="1200" spc="-10" dirty="0">
                          <a:effectLst/>
                        </a:rPr>
                        <a:t>m</a:t>
                      </a:r>
                      <a:r>
                        <a:rPr lang="en-US" sz="1200" dirty="0">
                          <a:effectLst/>
                        </a:rPr>
                        <a:t>ent</a:t>
                      </a:r>
                      <a:r>
                        <a:rPr lang="en-US" sz="1200" spc="10" dirty="0">
                          <a:effectLst/>
                        </a:rPr>
                        <a:t>a</a:t>
                      </a:r>
                      <a:r>
                        <a:rPr lang="en-US" sz="1200" dirty="0">
                          <a:effectLst/>
                        </a:rPr>
                        <a:t>tion,</a:t>
                      </a:r>
                      <a:r>
                        <a:rPr lang="en-US" sz="1200" spc="-85" dirty="0">
                          <a:effectLst/>
                        </a:rPr>
                        <a:t> </a:t>
                      </a:r>
                      <a:r>
                        <a:rPr lang="en-US" sz="1200" dirty="0">
                          <a:effectLst/>
                        </a:rPr>
                        <a:t>te</a:t>
                      </a:r>
                      <a:r>
                        <a:rPr lang="en-US" sz="1200" spc="10" dirty="0">
                          <a:effectLst/>
                        </a:rPr>
                        <a:t>s</a:t>
                      </a:r>
                      <a:r>
                        <a:rPr lang="en-US" sz="1200" dirty="0">
                          <a:effectLst/>
                        </a:rPr>
                        <a:t>ti</a:t>
                      </a:r>
                      <a:r>
                        <a:rPr lang="en-US" sz="1200" spc="10" dirty="0">
                          <a:effectLst/>
                        </a:rPr>
                        <a:t>n</a:t>
                      </a:r>
                      <a:r>
                        <a:rPr lang="en-US" sz="1200" dirty="0">
                          <a:effectLst/>
                        </a:rPr>
                        <a:t>g</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270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Asses</a:t>
                      </a:r>
                      <a:r>
                        <a:rPr lang="en-US" sz="1200" spc="10" dirty="0">
                          <a:effectLst/>
                        </a:rPr>
                        <a:t>s</a:t>
                      </a:r>
                      <a:r>
                        <a:rPr lang="en-US" sz="1200" spc="-10" dirty="0">
                          <a:effectLst/>
                        </a:rPr>
                        <a:t>m</a:t>
                      </a:r>
                      <a:r>
                        <a:rPr lang="en-US" sz="1200" spc="10" dirty="0">
                          <a:effectLst/>
                        </a:rPr>
                        <a:t>e</a:t>
                      </a:r>
                      <a:r>
                        <a:rPr lang="en-US" sz="1200" dirty="0">
                          <a:effectLst/>
                        </a:rPr>
                        <a:t>nt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579755">
                        <a:lnSpc>
                          <a:spcPct val="115000"/>
                        </a:lnSpc>
                        <a:spcBef>
                          <a:spcPts val="0"/>
                        </a:spcBef>
                        <a:spcAft>
                          <a:spcPts val="0"/>
                        </a:spcAft>
                      </a:pPr>
                      <a:r>
                        <a:rPr lang="en-US" sz="1200" dirty="0">
                          <a:effectLst/>
                        </a:rPr>
                        <a:t>D</a:t>
                      </a:r>
                      <a:r>
                        <a:rPr lang="en-US" sz="1200" spc="10" dirty="0">
                          <a:effectLst/>
                        </a:rPr>
                        <a:t>e</a:t>
                      </a:r>
                      <a:r>
                        <a:rPr lang="en-US" sz="1200" spc="-10" dirty="0">
                          <a:effectLst/>
                        </a:rPr>
                        <a:t>m</a:t>
                      </a:r>
                      <a:r>
                        <a:rPr lang="en-US" sz="1200" dirty="0">
                          <a:effectLst/>
                        </a:rPr>
                        <a:t>onstra</a:t>
                      </a:r>
                      <a:r>
                        <a:rPr lang="en-US" sz="1200" spc="10" dirty="0">
                          <a:effectLst/>
                        </a:rPr>
                        <a:t>t</a:t>
                      </a:r>
                      <a:r>
                        <a:rPr lang="en-US" sz="1200" dirty="0">
                          <a:effectLst/>
                        </a:rPr>
                        <a:t>ion,</a:t>
                      </a:r>
                      <a:r>
                        <a:rPr lang="en-US" sz="1200" spc="-80" dirty="0">
                          <a:effectLst/>
                        </a:rPr>
                        <a:t> </a:t>
                      </a:r>
                      <a:r>
                        <a:rPr lang="en-US" sz="1200" dirty="0">
                          <a:effectLst/>
                        </a:rPr>
                        <a:t>i</a:t>
                      </a:r>
                      <a:r>
                        <a:rPr lang="en-US" sz="1200" spc="10" dirty="0">
                          <a:effectLst/>
                        </a:rPr>
                        <a:t>n</a:t>
                      </a:r>
                      <a:r>
                        <a:rPr lang="en-US" sz="1200" dirty="0">
                          <a:effectLst/>
                        </a:rPr>
                        <a:t>spec</a:t>
                      </a:r>
                      <a:r>
                        <a:rPr lang="en-US" sz="1200" spc="10" dirty="0">
                          <a:effectLst/>
                        </a:rPr>
                        <a:t>t</a:t>
                      </a:r>
                      <a:r>
                        <a:rPr lang="en-US" sz="1200" dirty="0">
                          <a:effectLst/>
                        </a:rPr>
                        <a:t>ion, ana</a:t>
                      </a:r>
                      <a:r>
                        <a:rPr lang="en-US" sz="1200" spc="25" dirty="0">
                          <a:effectLst/>
                        </a:rPr>
                        <a:t>l</a:t>
                      </a:r>
                      <a:r>
                        <a:rPr lang="en-US" sz="1200" spc="-25" dirty="0">
                          <a:effectLst/>
                        </a:rPr>
                        <a:t>y</a:t>
                      </a:r>
                      <a:r>
                        <a:rPr lang="en-US" sz="1200" dirty="0">
                          <a:effectLst/>
                        </a:rPr>
                        <a:t>sis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spc="-95" dirty="0">
                          <a:effectLst/>
                        </a:rPr>
                        <a:t>T</a:t>
                      </a:r>
                      <a:r>
                        <a:rPr lang="en-US" sz="1200" dirty="0">
                          <a:effectLst/>
                        </a:rPr>
                        <a:t>esting</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2578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Econ</a:t>
                      </a:r>
                      <a:r>
                        <a:rPr lang="en-US" sz="1200" spc="10" dirty="0">
                          <a:effectLst/>
                        </a:rPr>
                        <a:t>o</a:t>
                      </a:r>
                      <a:r>
                        <a:rPr lang="en-US" sz="1200" spc="-10" dirty="0">
                          <a:effectLst/>
                        </a:rPr>
                        <a:t>m</a:t>
                      </a:r>
                      <a:r>
                        <a:rPr lang="en-US" sz="1200" dirty="0">
                          <a:effectLst/>
                        </a:rPr>
                        <a:t>ics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Resolving</a:t>
                      </a:r>
                      <a:r>
                        <a:rPr lang="en-US" sz="1200" spc="-45" dirty="0">
                          <a:effectLst/>
                        </a:rPr>
                        <a:t> </a:t>
                      </a:r>
                      <a:r>
                        <a:rPr lang="en-US" sz="1200" dirty="0">
                          <a:effectLst/>
                        </a:rPr>
                        <a:t>diseco</a:t>
                      </a:r>
                      <a:r>
                        <a:rPr lang="en-US" sz="1200" spc="10" dirty="0">
                          <a:effectLst/>
                        </a:rPr>
                        <a:t>no</a:t>
                      </a:r>
                      <a:r>
                        <a:rPr lang="en-US" sz="1200" spc="-10" dirty="0">
                          <a:effectLst/>
                        </a:rPr>
                        <a:t>m</a:t>
                      </a:r>
                      <a:r>
                        <a:rPr lang="en-US" sz="1200" dirty="0">
                          <a:effectLst/>
                        </a:rPr>
                        <a:t>i</a:t>
                      </a:r>
                      <a:r>
                        <a:rPr lang="en-US" sz="1200" spc="10" dirty="0">
                          <a:effectLst/>
                        </a:rPr>
                        <a:t>e</a:t>
                      </a:r>
                      <a:r>
                        <a:rPr lang="en-US" sz="1200" dirty="0">
                          <a:effectLst/>
                        </a:rPr>
                        <a:t>s</a:t>
                      </a:r>
                      <a:r>
                        <a:rPr lang="en-US" sz="1200" spc="-70" dirty="0">
                          <a:effectLst/>
                        </a:rPr>
                        <a:t> </a:t>
                      </a:r>
                      <a:r>
                        <a:rPr lang="en-US" sz="1200" dirty="0">
                          <a:effectLst/>
                        </a:rPr>
                        <a:t>of scale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322580">
                        <a:lnSpc>
                          <a:spcPct val="115000"/>
                        </a:lnSpc>
                        <a:spcBef>
                          <a:spcPts val="0"/>
                        </a:spcBef>
                        <a:spcAft>
                          <a:spcPts val="0"/>
                        </a:spcAft>
                      </a:pPr>
                      <a:r>
                        <a:rPr lang="en-US" sz="1200" dirty="0">
                          <a:effectLst/>
                        </a:rPr>
                        <a:t>Exploiting</a:t>
                      </a:r>
                      <a:r>
                        <a:rPr lang="en-US" sz="1200" spc="-45" dirty="0">
                          <a:effectLst/>
                        </a:rPr>
                        <a:t> </a:t>
                      </a:r>
                      <a:r>
                        <a:rPr lang="en-US" sz="1200" dirty="0">
                          <a:effectLst/>
                        </a:rPr>
                        <a:t>econ</a:t>
                      </a:r>
                      <a:r>
                        <a:rPr lang="en-US" sz="1200" spc="10" dirty="0">
                          <a:effectLst/>
                        </a:rPr>
                        <a:t>o</a:t>
                      </a:r>
                      <a:r>
                        <a:rPr lang="en-US" sz="1200" dirty="0">
                          <a:effectLst/>
                        </a:rPr>
                        <a:t>mics</a:t>
                      </a:r>
                      <a:r>
                        <a:rPr lang="en-US" sz="1200" spc="-45" dirty="0">
                          <a:effectLst/>
                        </a:rPr>
                        <a:t> </a:t>
                      </a:r>
                      <a:r>
                        <a:rPr lang="en-US" sz="1200" dirty="0">
                          <a:effectLst/>
                        </a:rPr>
                        <a:t>of scale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6576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Manag</a:t>
                      </a:r>
                      <a:r>
                        <a:rPr lang="en-US" sz="1200" spc="10" dirty="0">
                          <a:effectLst/>
                        </a:rPr>
                        <a:t>e</a:t>
                      </a:r>
                      <a:r>
                        <a:rPr lang="en-US" sz="1200" spc="-10" dirty="0">
                          <a:effectLst/>
                        </a:rPr>
                        <a:t>m</a:t>
                      </a:r>
                      <a:r>
                        <a:rPr lang="en-US" sz="1200" dirty="0">
                          <a:effectLst/>
                        </a:rPr>
                        <a:t>e</a:t>
                      </a:r>
                      <a:r>
                        <a:rPr lang="en-US" sz="1200" spc="10" dirty="0">
                          <a:effectLst/>
                        </a:rPr>
                        <a:t>n</a:t>
                      </a:r>
                      <a:r>
                        <a:rPr lang="en-US" sz="1200" dirty="0">
                          <a:effectLst/>
                        </a:rPr>
                        <a:t>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Planning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Operations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p:txBody>
          <a:bodyPr/>
          <a:lstStyle/>
          <a:p>
            <a:r>
              <a:rPr lang="en-US" dirty="0"/>
              <a:t>Life-Cycle Phases</a:t>
            </a:r>
            <a:br>
              <a:rPr lang="en-US" dirty="0"/>
            </a:br>
            <a:endParaRPr lang="en-US" dirty="0"/>
          </a:p>
        </p:txBody>
      </p:sp>
    </p:spTree>
    <p:extLst>
      <p:ext uri="{BB962C8B-B14F-4D97-AF65-F5344CB8AC3E}">
        <p14:creationId xmlns:p14="http://schemas.microsoft.com/office/powerpoint/2010/main" val="2927409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228600"/>
            <a:ext cx="8763000" cy="6437376"/>
          </a:xfrm>
        </p:spPr>
        <p:txBody>
          <a:bodyPr>
            <a:noAutofit/>
          </a:bodyPr>
          <a:lstStyle/>
          <a:p>
            <a:pPr algn="just"/>
            <a:r>
              <a:rPr lang="en-US" sz="1600" dirty="0"/>
              <a:t> </a:t>
            </a:r>
          </a:p>
          <a:p>
            <a:pPr algn="just"/>
            <a:r>
              <a:rPr lang="en-US" sz="1600" dirty="0"/>
              <a:t></a:t>
            </a:r>
            <a:r>
              <a:rPr lang="en-US" sz="1600" b="1" dirty="0"/>
              <a:t>Vision  statement</a:t>
            </a:r>
            <a:r>
              <a:rPr lang="en-US" sz="1600" i="1" dirty="0"/>
              <a:t>  -  </a:t>
            </a:r>
            <a:r>
              <a:rPr lang="en-US" sz="1600" dirty="0"/>
              <a:t>which  captures  the  contract  between  the development  group  and the buyer.</a:t>
            </a:r>
          </a:p>
          <a:p>
            <a:pPr algn="just"/>
            <a:endParaRPr lang="en-US" sz="1600" dirty="0"/>
          </a:p>
          <a:p>
            <a:pPr algn="just"/>
            <a:r>
              <a:rPr lang="en-US" sz="1600" dirty="0"/>
              <a:t></a:t>
            </a:r>
            <a:r>
              <a:rPr lang="en-US" sz="1600" b="1" dirty="0"/>
              <a:t>Evaluation   criteria</a:t>
            </a:r>
            <a:r>
              <a:rPr lang="en-US" sz="1600" i="1" dirty="0"/>
              <a:t>   </a:t>
            </a:r>
            <a:r>
              <a:rPr lang="en-US" sz="1600" dirty="0"/>
              <a:t>–   defined   as   management-oriented   requirements,   which   may   be represented by use cases, use case realizations   or structured text representations.</a:t>
            </a:r>
          </a:p>
          <a:p>
            <a:pPr algn="just"/>
            <a:endParaRPr lang="en-US" sz="1600" dirty="0"/>
          </a:p>
          <a:p>
            <a:pPr algn="just"/>
            <a:r>
              <a:rPr lang="en-US" sz="1600" dirty="0"/>
              <a:t>  </a:t>
            </a:r>
            <a:r>
              <a:rPr lang="en-US" sz="1600" b="1" dirty="0"/>
              <a:t>Software Development Plan </a:t>
            </a:r>
            <a:r>
              <a:rPr lang="en-US" sz="1600" dirty="0"/>
              <a:t>– the defining document for the project’s process. It must comply with the contract, comply with the organization standards, evolve along with the design and requirements.</a:t>
            </a:r>
          </a:p>
          <a:p>
            <a:pPr algn="just"/>
            <a:endParaRPr lang="en-US" sz="1600" dirty="0"/>
          </a:p>
          <a:p>
            <a:pPr algn="just"/>
            <a:r>
              <a:rPr lang="en-US" sz="1600" dirty="0"/>
              <a:t> </a:t>
            </a:r>
            <a:r>
              <a:rPr lang="en-US" sz="1600" b="1" dirty="0"/>
              <a:t>Deployment </a:t>
            </a:r>
            <a:r>
              <a:rPr lang="en-US" sz="1600" dirty="0"/>
              <a:t>– depending on the project, it could include several document subsets for transitioning the product into operational status.       It could also include computer system operations manuals,    software installation manuals, plans and procedures for cutover etc.</a:t>
            </a:r>
          </a:p>
          <a:p>
            <a:pPr algn="just"/>
            <a:endParaRPr lang="en-US" sz="1600" dirty="0"/>
          </a:p>
          <a:p>
            <a:pPr algn="just"/>
            <a:r>
              <a:rPr lang="en-US" sz="1600" dirty="0"/>
              <a:t> </a:t>
            </a:r>
            <a:r>
              <a:rPr lang="en-US" sz="1600" b="1" dirty="0"/>
              <a:t>Environment   </a:t>
            </a:r>
            <a:r>
              <a:rPr lang="en-US" sz="1600" dirty="0"/>
              <a:t>–   A   robust   development   environment   must   support   automation   of   the development process. </a:t>
            </a:r>
          </a:p>
          <a:p>
            <a:pPr algn="just"/>
            <a:r>
              <a:rPr lang="en-US" sz="1600" dirty="0"/>
              <a:t>It should include:  requirements management </a:t>
            </a:r>
          </a:p>
          <a:p>
            <a:pPr lvl="0" algn="just"/>
            <a:r>
              <a:rPr lang="en-US" sz="1600" dirty="0"/>
              <a:t>visual modeling </a:t>
            </a:r>
          </a:p>
          <a:p>
            <a:pPr lvl="0" algn="just"/>
            <a:r>
              <a:rPr lang="en-US" sz="1600" dirty="0"/>
              <a:t>document automation</a:t>
            </a:r>
          </a:p>
          <a:p>
            <a:pPr lvl="0" algn="just"/>
            <a:r>
              <a:rPr lang="en-US" sz="1600" dirty="0"/>
              <a:t>automated regression testing</a:t>
            </a:r>
          </a:p>
          <a:p>
            <a:pPr algn="just"/>
            <a:endParaRPr lang="en-US" sz="1600" dirty="0"/>
          </a:p>
        </p:txBody>
      </p:sp>
    </p:spTree>
    <p:extLst>
      <p:ext uri="{BB962C8B-B14F-4D97-AF65-F5344CB8AC3E}">
        <p14:creationId xmlns:p14="http://schemas.microsoft.com/office/powerpoint/2010/main" val="1633732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pPr algn="just"/>
            <a:r>
              <a:rPr lang="en-US" dirty="0"/>
              <a:t> </a:t>
            </a:r>
          </a:p>
          <a:p>
            <a:pPr algn="just"/>
            <a:r>
              <a:rPr lang="en-US" b="1" dirty="0"/>
              <a:t>In general review, there are three </a:t>
            </a:r>
            <a:r>
              <a:rPr lang="en-US" b="1" i="1" dirty="0"/>
              <a:t>engineering </a:t>
            </a:r>
            <a:r>
              <a:rPr lang="en-US" b="1" dirty="0"/>
              <a:t>artifacts:</a:t>
            </a:r>
            <a:endParaRPr lang="en-US" dirty="0"/>
          </a:p>
          <a:p>
            <a:pPr algn="just"/>
            <a:r>
              <a:rPr lang="en-US" dirty="0"/>
              <a:t> </a:t>
            </a:r>
          </a:p>
          <a:p>
            <a:pPr algn="just"/>
            <a:r>
              <a:rPr lang="en-US" dirty="0"/>
              <a:t>Vision document – supports the contract between the funding authority and the development organization.</a:t>
            </a:r>
          </a:p>
          <a:p>
            <a:pPr algn="just"/>
            <a:r>
              <a:rPr lang="en-US" dirty="0"/>
              <a:t>It is written from the user’s perspective, focusing on the essential features f the system.</a:t>
            </a:r>
          </a:p>
          <a:p>
            <a:pPr algn="just"/>
            <a:r>
              <a:rPr lang="en-US" dirty="0"/>
              <a:t> </a:t>
            </a:r>
          </a:p>
          <a:p>
            <a:pPr algn="just"/>
            <a:r>
              <a:rPr lang="en-US" dirty="0"/>
              <a:t>It should contain at least two appendixes – the first appendix should describe the operational concept using use cases, the second should describe the change risks inherent in the vision statement.</a:t>
            </a:r>
          </a:p>
          <a:p>
            <a:pPr algn="just"/>
            <a:r>
              <a:rPr lang="en-US" dirty="0"/>
              <a:t> </a:t>
            </a:r>
          </a:p>
          <a:p>
            <a:pPr algn="just"/>
            <a:r>
              <a:rPr lang="en-US" dirty="0"/>
              <a:t> </a:t>
            </a:r>
            <a:r>
              <a:rPr lang="en-US" b="1" dirty="0"/>
              <a:t>Architecture Description </a:t>
            </a:r>
            <a:r>
              <a:rPr lang="en-US" dirty="0"/>
              <a:t>– it is extracted from the design model and includes views of the design, implementation, and deployment sets sufficient to understand how the operational concept of the requirements set  will be achieved.</a:t>
            </a:r>
          </a:p>
          <a:p>
            <a:pPr algn="just"/>
            <a:endParaRPr lang="en-US" dirty="0"/>
          </a:p>
        </p:txBody>
      </p:sp>
      <p:sp>
        <p:nvSpPr>
          <p:cNvPr id="3" name="Title 2"/>
          <p:cNvSpPr>
            <a:spLocks noGrp="1"/>
          </p:cNvSpPr>
          <p:nvPr>
            <p:ph type="title"/>
          </p:nvPr>
        </p:nvSpPr>
        <p:spPr/>
        <p:txBody>
          <a:bodyPr/>
          <a:lstStyle/>
          <a:p>
            <a:r>
              <a:rPr lang="en-US" dirty="0"/>
              <a:t>Engineering Artifacts:</a:t>
            </a:r>
            <a:br>
              <a:rPr lang="en-US" dirty="0"/>
            </a:br>
            <a:endParaRPr lang="en-US" dirty="0"/>
          </a:p>
        </p:txBody>
      </p:sp>
    </p:spTree>
    <p:extLst>
      <p:ext uri="{BB962C8B-B14F-4D97-AF65-F5344CB8AC3E}">
        <p14:creationId xmlns:p14="http://schemas.microsoft.com/office/powerpoint/2010/main" val="3115595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dirty="0"/>
            </a:br>
            <a:br>
              <a:rPr lang="en-US" dirty="0"/>
            </a:br>
            <a:r>
              <a:rPr lang="en-US" dirty="0"/>
              <a:t>Typical architecture description outline  </a:t>
            </a:r>
            <a:br>
              <a:rPr lang="en-US" dirty="0"/>
            </a:br>
            <a:r>
              <a:rPr lang="en-US" dirty="0"/>
              <a:t> </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399"/>
            <a:ext cx="3514725" cy="231740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80661"/>
            <a:ext cx="6096000" cy="17871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2860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52031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953000"/>
          </a:xfrm>
        </p:spPr>
        <p:txBody>
          <a:bodyPr>
            <a:normAutofit fontScale="85000" lnSpcReduction="10000"/>
          </a:bodyPr>
          <a:lstStyle/>
          <a:p>
            <a:pPr algn="just"/>
            <a:r>
              <a:rPr lang="en-US" dirty="0"/>
              <a:t> </a:t>
            </a:r>
          </a:p>
          <a:p>
            <a:pPr lvl="0" algn="just"/>
            <a:r>
              <a:rPr lang="en-US" b="1" dirty="0"/>
              <a:t>People want to review information but don't understand the language of the artifact</a:t>
            </a:r>
            <a:r>
              <a:rPr lang="en-US" dirty="0"/>
              <a:t>. </a:t>
            </a:r>
          </a:p>
          <a:p>
            <a:pPr algn="just"/>
            <a:r>
              <a:rPr lang="en-US" dirty="0"/>
              <a:t> </a:t>
            </a:r>
          </a:p>
          <a:p>
            <a:pPr algn="just"/>
            <a:r>
              <a:rPr lang="en-US" dirty="0"/>
              <a:t>Many interested reviewers of a particular artifact will resist having to learn the engineering language in which the artifact is written. It is not uncommon to find people (such as veteran software managers, veteran quality assurance specialists, or an auditing authority from a regulatory agency) who react as follows: "I'm not going to learn UML, but I want to review the design of this software, so give me a separate description such as some flowcharts and text that I can understand."</a:t>
            </a:r>
          </a:p>
          <a:p>
            <a:pPr algn="just"/>
            <a:r>
              <a:rPr lang="en-US" dirty="0"/>
              <a:t> </a:t>
            </a:r>
          </a:p>
          <a:p>
            <a:pPr lvl="0" algn="just"/>
            <a:r>
              <a:rPr lang="en-US" b="1" dirty="0"/>
              <a:t>People want to review the information but don't have access to the tools. </a:t>
            </a:r>
            <a:endParaRPr lang="en-US" dirty="0"/>
          </a:p>
          <a:p>
            <a:pPr algn="just"/>
            <a:r>
              <a:rPr lang="en-US" dirty="0"/>
              <a:t> </a:t>
            </a:r>
          </a:p>
          <a:p>
            <a:pPr algn="just"/>
            <a:r>
              <a:rPr lang="en-US" dirty="0"/>
              <a:t>It is not very common for the development  organization  to  be  fully  tooled.  it  is  extremely  rare  that  the/other  stakeholders  have  any capability to review the engineering artifacts on-line. Consequently, organizations are forced to exchange paper  documents.  Standardized  formats  (such  as UML, spreadsheets,  Visual Basic, C++,  and  Ada 95), visualization tools, and the Web are rapidly making it economically feasible for all stakeholders to exchange information electronically.</a:t>
            </a:r>
          </a:p>
          <a:p>
            <a:pPr algn="just"/>
            <a:endParaRPr lang="en-US" dirty="0"/>
          </a:p>
        </p:txBody>
      </p:sp>
      <p:sp>
        <p:nvSpPr>
          <p:cNvPr id="3" name="Title 2"/>
          <p:cNvSpPr>
            <a:spLocks noGrp="1"/>
          </p:cNvSpPr>
          <p:nvPr>
            <p:ph type="title"/>
          </p:nvPr>
        </p:nvSpPr>
        <p:spPr/>
        <p:txBody>
          <a:bodyPr/>
          <a:lstStyle/>
          <a:p>
            <a:r>
              <a:rPr lang="en-US" dirty="0"/>
              <a:t>Pragmatic Artifacts</a:t>
            </a:r>
            <a:br>
              <a:rPr lang="en-US" dirty="0"/>
            </a:br>
            <a:endParaRPr lang="en-US" dirty="0"/>
          </a:p>
        </p:txBody>
      </p:sp>
    </p:spTree>
    <p:extLst>
      <p:ext uri="{BB962C8B-B14F-4D97-AF65-F5344CB8AC3E}">
        <p14:creationId xmlns:p14="http://schemas.microsoft.com/office/powerpoint/2010/main" val="2695879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676400"/>
            <a:ext cx="8229600" cy="4953000"/>
          </a:xfrm>
        </p:spPr>
        <p:txBody>
          <a:bodyPr>
            <a:normAutofit fontScale="70000" lnSpcReduction="20000"/>
          </a:bodyPr>
          <a:lstStyle/>
          <a:p>
            <a:pPr algn="just"/>
            <a:r>
              <a:rPr lang="en-US" dirty="0"/>
              <a:t> </a:t>
            </a:r>
          </a:p>
          <a:p>
            <a:pPr lvl="0" algn="just"/>
            <a:r>
              <a:rPr lang="en-US" b="1" dirty="0"/>
              <a:t>•Human-readable engineering artifacts should use rigorous notations that are complete, consistent, and used in a self-documenting manner</a:t>
            </a:r>
          </a:p>
          <a:p>
            <a:pPr lvl="0" algn="just"/>
            <a:endParaRPr lang="en-US" b="1" dirty="0"/>
          </a:p>
          <a:p>
            <a:pPr lvl="0" algn="just"/>
            <a:r>
              <a:rPr lang="en-US" b="1" dirty="0"/>
              <a:t> Properly spelled English words should be used for all identifiers and descriptions. Acronyms and abbreviations should be used only where they are well accepted jargon in the context of the component's usage. Readability should be emphasized and the use of proper English words should be required in all engineering artifacts. This practice enables understandable representations, browse able formats (paperless review), more-rigorous notations, and reduced error rates.</a:t>
            </a:r>
          </a:p>
          <a:p>
            <a:pPr lvl="0" algn="just"/>
            <a:endParaRPr lang="en-US" b="1" dirty="0"/>
          </a:p>
          <a:p>
            <a:pPr lvl="0" algn="just"/>
            <a:r>
              <a:rPr lang="en-US" b="1" dirty="0"/>
              <a:t>•Useful documentation is self-defining</a:t>
            </a:r>
          </a:p>
          <a:p>
            <a:pPr lvl="0" algn="just"/>
            <a:endParaRPr lang="en-US" b="1" dirty="0"/>
          </a:p>
          <a:p>
            <a:pPr lvl="0" algn="just"/>
            <a:r>
              <a:rPr lang="en-US" b="1" dirty="0"/>
              <a:t> It is documentation that gets used.</a:t>
            </a:r>
          </a:p>
          <a:p>
            <a:pPr lvl="0" algn="just"/>
            <a:endParaRPr lang="en-US" b="1" dirty="0"/>
          </a:p>
          <a:p>
            <a:pPr lvl="0" algn="just"/>
            <a:r>
              <a:rPr lang="en-US" b="1" dirty="0"/>
              <a:t>•Paper is tangible; electronic artifacts are too easy to change</a:t>
            </a:r>
          </a:p>
          <a:p>
            <a:pPr lvl="0" algn="just"/>
            <a:endParaRPr lang="en-US" b="1" dirty="0"/>
          </a:p>
          <a:p>
            <a:pPr lvl="0" algn="just"/>
            <a:r>
              <a:rPr lang="en-US" b="1" dirty="0"/>
              <a:t> On-line and Web-based artifacts can be changed easily and are viewed with more skepticism because of their inherent volatility.</a:t>
            </a:r>
          </a:p>
          <a:p>
            <a:pPr lvl="0" algn="just"/>
            <a:endParaRPr lang="en-US" b="1" dirty="0"/>
          </a:p>
          <a:p>
            <a:pPr algn="just"/>
            <a:r>
              <a:rPr lang="en-US" dirty="0"/>
              <a:t>.</a:t>
            </a:r>
          </a:p>
          <a:p>
            <a:pPr algn="just"/>
            <a:endParaRPr lang="en-US" dirty="0"/>
          </a:p>
        </p:txBody>
      </p:sp>
      <p:sp>
        <p:nvSpPr>
          <p:cNvPr id="3" name="Title 2"/>
          <p:cNvSpPr>
            <a:spLocks noGrp="1"/>
          </p:cNvSpPr>
          <p:nvPr>
            <p:ph type="title"/>
          </p:nvPr>
        </p:nvSpPr>
        <p:spPr/>
        <p:txBody>
          <a:bodyPr/>
          <a:lstStyle/>
          <a:p>
            <a:r>
              <a:rPr lang="en-US" dirty="0"/>
              <a:t>Pragmatic Artifacts</a:t>
            </a:r>
            <a:br>
              <a:rPr lang="en-US" dirty="0"/>
            </a:br>
            <a:endParaRPr lang="en-US" dirty="0"/>
          </a:p>
        </p:txBody>
      </p:sp>
    </p:spTree>
    <p:extLst>
      <p:ext uri="{BB962C8B-B14F-4D97-AF65-F5344CB8AC3E}">
        <p14:creationId xmlns:p14="http://schemas.microsoft.com/office/powerpoint/2010/main" val="325817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 Cycle Stages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40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69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5105400"/>
          </a:xfrm>
        </p:spPr>
        <p:txBody>
          <a:bodyPr>
            <a:normAutofit/>
          </a:bodyPr>
          <a:lstStyle/>
          <a:p>
            <a:pPr algn="just"/>
            <a:r>
              <a:rPr lang="en-US" dirty="0"/>
              <a:t> </a:t>
            </a:r>
            <a:endParaRPr lang="en-US" sz="1800" dirty="0"/>
          </a:p>
          <a:p>
            <a:pPr lvl="0" algn="just"/>
            <a:r>
              <a:rPr lang="en-US" dirty="0"/>
              <a:t>  Overriding goal of the inception phase is to achieve concurrence among stakeholders on the life- cycle objectives</a:t>
            </a:r>
            <a:endParaRPr lang="en-US" sz="1800" dirty="0"/>
          </a:p>
          <a:p>
            <a:pPr algn="just"/>
            <a:r>
              <a:rPr lang="en-US" dirty="0"/>
              <a:t> </a:t>
            </a:r>
            <a:endParaRPr lang="en-US" sz="1800" dirty="0"/>
          </a:p>
          <a:p>
            <a:pPr lvl="0" algn="just"/>
            <a:r>
              <a:rPr lang="en-US" dirty="0"/>
              <a:t>  Essential activities :</a:t>
            </a:r>
            <a:endParaRPr lang="en-US" sz="1800" dirty="0"/>
          </a:p>
          <a:p>
            <a:pPr algn="just"/>
            <a:r>
              <a:rPr lang="en-US" dirty="0"/>
              <a:t> </a:t>
            </a:r>
            <a:endParaRPr lang="en-US" sz="1800" dirty="0"/>
          </a:p>
          <a:p>
            <a:pPr lvl="2" algn="just"/>
            <a:r>
              <a:rPr lang="en-US" dirty="0"/>
              <a:t>  </a:t>
            </a:r>
            <a:r>
              <a:rPr lang="en-US" i="1" dirty="0"/>
              <a:t>Formulating  the  scope  of  the  project  </a:t>
            </a:r>
            <a:r>
              <a:rPr lang="en-US" dirty="0"/>
              <a:t>(capturing  the  requirements  and  operational concept in an information repository)</a:t>
            </a:r>
            <a:endParaRPr lang="en-US" sz="1400" dirty="0"/>
          </a:p>
          <a:p>
            <a:pPr algn="just"/>
            <a:r>
              <a:rPr lang="en-US" dirty="0"/>
              <a:t> </a:t>
            </a:r>
            <a:endParaRPr lang="en-US" sz="1800" dirty="0"/>
          </a:p>
          <a:p>
            <a:pPr lvl="2" algn="just"/>
            <a:r>
              <a:rPr lang="en-US" dirty="0"/>
              <a:t>  </a:t>
            </a:r>
            <a:r>
              <a:rPr lang="en-US" i="1" dirty="0"/>
              <a:t>Synthesizing  the  architecture  </a:t>
            </a:r>
            <a:r>
              <a:rPr lang="en-US" dirty="0"/>
              <a:t>(design  trade-offs,  problem  space  ambiguities,  and available solution-space assets are evaluated)</a:t>
            </a:r>
            <a:endParaRPr lang="en-US" sz="1400" dirty="0"/>
          </a:p>
          <a:p>
            <a:pPr algn="just"/>
            <a:r>
              <a:rPr lang="en-US" dirty="0"/>
              <a:t> </a:t>
            </a:r>
            <a:endParaRPr lang="en-US" sz="1800" dirty="0"/>
          </a:p>
          <a:p>
            <a:pPr lvl="2" algn="just"/>
            <a:r>
              <a:rPr lang="en-US" dirty="0"/>
              <a:t>  </a:t>
            </a:r>
            <a:r>
              <a:rPr lang="en-US" i="1" dirty="0"/>
              <a:t>Planning and preparing a business case </a:t>
            </a:r>
            <a:r>
              <a:rPr lang="en-US" dirty="0"/>
              <a:t>(alternatives for risk management, iteration planes, and cost/schedule/profitability trade-offs are evaluated)</a:t>
            </a:r>
            <a:endParaRPr lang="en-US" sz="1400" dirty="0"/>
          </a:p>
          <a:p>
            <a:pPr algn="just"/>
            <a:endParaRPr lang="en-US" dirty="0"/>
          </a:p>
        </p:txBody>
      </p:sp>
      <p:sp>
        <p:nvSpPr>
          <p:cNvPr id="3" name="Title 2"/>
          <p:cNvSpPr>
            <a:spLocks noGrp="1"/>
          </p:cNvSpPr>
          <p:nvPr>
            <p:ph type="title"/>
          </p:nvPr>
        </p:nvSpPr>
        <p:spPr/>
        <p:txBody>
          <a:bodyPr/>
          <a:lstStyle/>
          <a:p>
            <a:r>
              <a:rPr lang="en-US" dirty="0"/>
              <a:t>Inception Phase</a:t>
            </a:r>
            <a:br>
              <a:rPr lang="en-US" sz="1600" dirty="0"/>
            </a:br>
            <a:endParaRPr lang="en-US" dirty="0"/>
          </a:p>
        </p:txBody>
      </p:sp>
    </p:spTree>
    <p:extLst>
      <p:ext uri="{BB962C8B-B14F-4D97-AF65-F5344CB8AC3E}">
        <p14:creationId xmlns:p14="http://schemas.microsoft.com/office/powerpoint/2010/main" val="233885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686800" cy="5181600"/>
          </a:xfrm>
        </p:spPr>
        <p:txBody>
          <a:bodyPr>
            <a:normAutofit fontScale="92500" lnSpcReduction="20000"/>
          </a:bodyPr>
          <a:lstStyle/>
          <a:p>
            <a:pPr algn="just"/>
            <a:r>
              <a:rPr lang="en-US" dirty="0"/>
              <a:t> </a:t>
            </a:r>
          </a:p>
          <a:p>
            <a:pPr algn="just"/>
            <a:r>
              <a:rPr lang="en-US" dirty="0"/>
              <a:t>It is easy to argue that the elaboration phase is the most critical of the four phases.  At the end of this phase, the “engineering “is considered complete and the project faces its reckoning. During the elaboration phase, an executable architecture prototype is built in one or more iterations, depending on the scope, size, risk and novelty of the project.</a:t>
            </a:r>
          </a:p>
          <a:p>
            <a:pPr algn="just"/>
            <a:r>
              <a:rPr lang="en-US" dirty="0"/>
              <a:t> </a:t>
            </a:r>
          </a:p>
          <a:p>
            <a:pPr algn="just"/>
            <a:r>
              <a:rPr lang="en-US" dirty="0"/>
              <a:t>Essential activities:</a:t>
            </a:r>
          </a:p>
          <a:p>
            <a:pPr algn="just"/>
            <a:r>
              <a:rPr lang="en-US" dirty="0"/>
              <a:t> </a:t>
            </a:r>
          </a:p>
          <a:p>
            <a:pPr algn="just"/>
            <a:r>
              <a:rPr lang="en-US" dirty="0"/>
              <a:t>   </a:t>
            </a:r>
            <a:r>
              <a:rPr lang="en-US" i="1" dirty="0"/>
              <a:t>Elaborating the vision </a:t>
            </a:r>
            <a:r>
              <a:rPr lang="en-US" dirty="0"/>
              <a:t>(establishing a high-fidelity understanding of the critical use cases that drive architectural or planning decisions)</a:t>
            </a:r>
          </a:p>
          <a:p>
            <a:pPr algn="just"/>
            <a:r>
              <a:rPr lang="en-US" dirty="0"/>
              <a:t> </a:t>
            </a:r>
          </a:p>
          <a:p>
            <a:pPr algn="just"/>
            <a:r>
              <a:rPr lang="en-US" dirty="0"/>
              <a:t>   </a:t>
            </a:r>
            <a:r>
              <a:rPr lang="en-US" i="1" dirty="0"/>
              <a:t>Elaborating the process and infrastructure </a:t>
            </a:r>
            <a:r>
              <a:rPr lang="en-US" dirty="0"/>
              <a:t>(establishing the construction process, the tools and process automation support)</a:t>
            </a:r>
          </a:p>
          <a:p>
            <a:pPr algn="just"/>
            <a:r>
              <a:rPr lang="en-US" dirty="0"/>
              <a:t> </a:t>
            </a:r>
          </a:p>
          <a:p>
            <a:pPr algn="just"/>
            <a:r>
              <a:rPr lang="en-US" dirty="0"/>
              <a:t>   </a:t>
            </a:r>
            <a:r>
              <a:rPr lang="en-US" i="1" dirty="0"/>
              <a:t>Elaborating the architecture and selecting components </a:t>
            </a:r>
            <a:r>
              <a:rPr lang="en-US" dirty="0"/>
              <a:t>(lessons learned from these activities may result in redesign of the architecture)</a:t>
            </a:r>
          </a:p>
          <a:p>
            <a:pPr algn="just"/>
            <a:r>
              <a:rPr lang="en-US" dirty="0"/>
              <a:t> </a:t>
            </a:r>
          </a:p>
          <a:p>
            <a:pPr algn="just"/>
            <a:endParaRPr lang="en-US" dirty="0"/>
          </a:p>
        </p:txBody>
      </p:sp>
      <p:sp>
        <p:nvSpPr>
          <p:cNvPr id="3" name="Title 2"/>
          <p:cNvSpPr>
            <a:spLocks noGrp="1"/>
          </p:cNvSpPr>
          <p:nvPr>
            <p:ph type="title"/>
          </p:nvPr>
        </p:nvSpPr>
        <p:spPr/>
        <p:txBody>
          <a:bodyPr/>
          <a:lstStyle/>
          <a:p>
            <a:r>
              <a:rPr lang="en-US" dirty="0"/>
              <a:t>Elaboration Phase</a:t>
            </a:r>
            <a:br>
              <a:rPr lang="en-US" dirty="0"/>
            </a:br>
            <a:endParaRPr lang="en-US" dirty="0"/>
          </a:p>
        </p:txBody>
      </p:sp>
    </p:spTree>
    <p:extLst>
      <p:ext uri="{BB962C8B-B14F-4D97-AF65-F5344CB8AC3E}">
        <p14:creationId xmlns:p14="http://schemas.microsoft.com/office/powerpoint/2010/main" val="370292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676400"/>
            <a:ext cx="8229600" cy="4800600"/>
          </a:xfrm>
        </p:spPr>
        <p:txBody>
          <a:bodyPr>
            <a:normAutofit fontScale="92500" lnSpcReduction="20000"/>
          </a:bodyPr>
          <a:lstStyle/>
          <a:p>
            <a:pPr algn="just"/>
            <a:r>
              <a:rPr lang="en-US" dirty="0"/>
              <a:t> </a:t>
            </a:r>
          </a:p>
          <a:p>
            <a:pPr algn="just"/>
            <a:r>
              <a:rPr lang="en-US" dirty="0"/>
              <a:t>During the construction phase :</a:t>
            </a:r>
          </a:p>
          <a:p>
            <a:pPr algn="just"/>
            <a:r>
              <a:rPr lang="en-US" dirty="0"/>
              <a:t> </a:t>
            </a:r>
          </a:p>
          <a:p>
            <a:pPr algn="just"/>
            <a:r>
              <a:rPr lang="en-US" dirty="0"/>
              <a:t>All remaining components and application features are integrated into the application </a:t>
            </a:r>
          </a:p>
          <a:p>
            <a:pPr algn="just"/>
            <a:r>
              <a:rPr lang="en-US" dirty="0"/>
              <a:t> </a:t>
            </a:r>
          </a:p>
          <a:p>
            <a:pPr algn="just"/>
            <a:r>
              <a:rPr lang="en-US" dirty="0"/>
              <a:t>All features are thoroughly tested</a:t>
            </a:r>
          </a:p>
          <a:p>
            <a:pPr algn="just"/>
            <a:r>
              <a:rPr lang="en-US" dirty="0"/>
              <a:t> </a:t>
            </a:r>
          </a:p>
          <a:p>
            <a:pPr algn="just"/>
            <a:r>
              <a:rPr lang="en-US" dirty="0"/>
              <a:t> Essential activities:</a:t>
            </a:r>
          </a:p>
          <a:p>
            <a:pPr algn="just"/>
            <a:r>
              <a:rPr lang="en-US" dirty="0"/>
              <a:t> </a:t>
            </a:r>
          </a:p>
          <a:p>
            <a:pPr lvl="0" algn="just"/>
            <a:r>
              <a:rPr lang="en-US" dirty="0"/>
              <a:t>Resource management, control, and process optimization</a:t>
            </a:r>
          </a:p>
          <a:p>
            <a:pPr algn="just"/>
            <a:r>
              <a:rPr lang="en-US" dirty="0"/>
              <a:t> </a:t>
            </a:r>
          </a:p>
          <a:p>
            <a:pPr lvl="0" algn="just"/>
            <a:r>
              <a:rPr lang="en-US" dirty="0"/>
              <a:t>Complete component development and testing against evaluation criteria</a:t>
            </a:r>
          </a:p>
          <a:p>
            <a:pPr algn="just"/>
            <a:r>
              <a:rPr lang="en-US" dirty="0"/>
              <a:t> </a:t>
            </a:r>
          </a:p>
          <a:p>
            <a:pPr lvl="0" algn="just"/>
            <a:r>
              <a:rPr lang="en-US" dirty="0"/>
              <a:t>Assessment of the product releases against acceptance criteria of the vision</a:t>
            </a:r>
          </a:p>
          <a:p>
            <a:pPr algn="just"/>
            <a:endParaRPr lang="en-US" dirty="0"/>
          </a:p>
        </p:txBody>
      </p:sp>
      <p:sp>
        <p:nvSpPr>
          <p:cNvPr id="3" name="Title 2"/>
          <p:cNvSpPr>
            <a:spLocks noGrp="1"/>
          </p:cNvSpPr>
          <p:nvPr>
            <p:ph type="title"/>
          </p:nvPr>
        </p:nvSpPr>
        <p:spPr/>
        <p:txBody>
          <a:bodyPr/>
          <a:lstStyle/>
          <a:p>
            <a:r>
              <a:rPr lang="en-US" dirty="0"/>
              <a:t>Construction Phase</a:t>
            </a:r>
            <a:br>
              <a:rPr lang="en-US" dirty="0"/>
            </a:br>
            <a:endParaRPr lang="en-US" dirty="0"/>
          </a:p>
        </p:txBody>
      </p:sp>
    </p:spTree>
    <p:extLst>
      <p:ext uri="{BB962C8B-B14F-4D97-AF65-F5344CB8AC3E}">
        <p14:creationId xmlns:p14="http://schemas.microsoft.com/office/powerpoint/2010/main" val="105742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676400"/>
            <a:ext cx="8229600" cy="4800600"/>
          </a:xfrm>
        </p:spPr>
        <p:txBody>
          <a:bodyPr>
            <a:normAutofit fontScale="85000" lnSpcReduction="20000"/>
          </a:bodyPr>
          <a:lstStyle/>
          <a:p>
            <a:r>
              <a:rPr lang="en-US" dirty="0"/>
              <a:t> </a:t>
            </a:r>
          </a:p>
          <a:p>
            <a:r>
              <a:rPr lang="en-US" dirty="0"/>
              <a:t> The transition phase is entered when baseline is mature enough to be deployed in the end-user domain.  This  phase  could  include  beta  testing,  conversion  of  operational  databases,  and training of users and maintainers.</a:t>
            </a:r>
          </a:p>
          <a:p>
            <a:r>
              <a:rPr lang="en-US" dirty="0"/>
              <a:t> </a:t>
            </a:r>
          </a:p>
          <a:p>
            <a:r>
              <a:rPr lang="en-US" dirty="0"/>
              <a:t> Essential activities:</a:t>
            </a:r>
          </a:p>
          <a:p>
            <a:r>
              <a:rPr lang="en-US" dirty="0"/>
              <a:t> </a:t>
            </a:r>
          </a:p>
          <a:p>
            <a:pPr lvl="0"/>
            <a:r>
              <a:rPr lang="en-US" dirty="0"/>
              <a:t>Synchronization and integration of concurrent construction into consistent deployment baselines</a:t>
            </a:r>
          </a:p>
          <a:p>
            <a:r>
              <a:rPr lang="en-US" dirty="0"/>
              <a:t> </a:t>
            </a:r>
          </a:p>
          <a:p>
            <a:pPr lvl="0"/>
            <a:r>
              <a:rPr lang="en-US" dirty="0"/>
              <a:t>Deployment-specific engineering (commercial packaging and production, field personnel training)</a:t>
            </a:r>
          </a:p>
          <a:p>
            <a:r>
              <a:rPr lang="en-US" dirty="0"/>
              <a:t> </a:t>
            </a:r>
          </a:p>
          <a:p>
            <a:pPr lvl="0"/>
            <a:r>
              <a:rPr lang="en-US" dirty="0"/>
              <a:t>Assessment of deployment baselines against the complete vision and acceptance criteria in the requirements set</a:t>
            </a:r>
          </a:p>
          <a:p>
            <a:r>
              <a:rPr lang="en-US" dirty="0"/>
              <a:t> </a:t>
            </a:r>
          </a:p>
          <a:p>
            <a:r>
              <a:rPr lang="en-US" b="1" dirty="0"/>
              <a:t> </a:t>
            </a:r>
            <a:endParaRPr lang="en-US" dirty="0"/>
          </a:p>
          <a:p>
            <a:endParaRPr lang="en-US" dirty="0"/>
          </a:p>
        </p:txBody>
      </p:sp>
      <p:sp>
        <p:nvSpPr>
          <p:cNvPr id="3" name="Title 2"/>
          <p:cNvSpPr>
            <a:spLocks noGrp="1"/>
          </p:cNvSpPr>
          <p:nvPr>
            <p:ph type="title"/>
          </p:nvPr>
        </p:nvSpPr>
        <p:spPr/>
        <p:txBody>
          <a:bodyPr/>
          <a:lstStyle/>
          <a:p>
            <a:pPr lvl="0"/>
            <a:r>
              <a:rPr lang="en-US" dirty="0"/>
              <a:t>Transition Phase</a:t>
            </a:r>
            <a:br>
              <a:rPr lang="en-US" dirty="0"/>
            </a:br>
            <a:endParaRPr lang="en-US" dirty="0"/>
          </a:p>
        </p:txBody>
      </p:sp>
    </p:spTree>
    <p:extLst>
      <p:ext uri="{BB962C8B-B14F-4D97-AF65-F5344CB8AC3E}">
        <p14:creationId xmlns:p14="http://schemas.microsoft.com/office/powerpoint/2010/main" val="315820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 </a:t>
            </a:r>
          </a:p>
          <a:p>
            <a:r>
              <a:rPr lang="en-US" dirty="0"/>
              <a:t>          Is the user satisfied?</a:t>
            </a:r>
          </a:p>
          <a:p>
            <a:r>
              <a:rPr lang="en-US" dirty="0"/>
              <a:t> </a:t>
            </a:r>
          </a:p>
          <a:p>
            <a:r>
              <a:rPr lang="en-US" dirty="0"/>
              <a:t> Are actual resource expenditures versus planned expenditures acceptable?</a:t>
            </a:r>
          </a:p>
          <a:p>
            <a:r>
              <a:rPr lang="en-US" dirty="0"/>
              <a:t> </a:t>
            </a:r>
          </a:p>
          <a:p>
            <a:r>
              <a:rPr lang="en-US" dirty="0"/>
              <a:t> Each of the four phases consists of one or more iterations in which some technical capability is produced in demonstrable form and assessed against a set of the criteria.</a:t>
            </a:r>
          </a:p>
          <a:p>
            <a:r>
              <a:rPr lang="en-US" dirty="0"/>
              <a:t> </a:t>
            </a:r>
          </a:p>
          <a:p>
            <a:r>
              <a:rPr lang="en-US" dirty="0"/>
              <a:t> The transition from one phase to the nest maps more to a significant business decision than to the completion of specific software activity.</a:t>
            </a:r>
          </a:p>
          <a:p>
            <a:endParaRPr lang="en-US" dirty="0"/>
          </a:p>
        </p:txBody>
      </p:sp>
      <p:sp>
        <p:nvSpPr>
          <p:cNvPr id="3" name="Title 2"/>
          <p:cNvSpPr>
            <a:spLocks noGrp="1"/>
          </p:cNvSpPr>
          <p:nvPr>
            <p:ph type="title"/>
          </p:nvPr>
        </p:nvSpPr>
        <p:spPr/>
        <p:txBody>
          <a:bodyPr/>
          <a:lstStyle/>
          <a:p>
            <a:r>
              <a:rPr lang="en-US" dirty="0"/>
              <a:t>Evaluation Criteria</a:t>
            </a:r>
            <a:br>
              <a:rPr lang="en-US" dirty="0"/>
            </a:br>
            <a:endParaRPr lang="en-US" dirty="0"/>
          </a:p>
        </p:txBody>
      </p:sp>
    </p:spTree>
    <p:extLst>
      <p:ext uri="{BB962C8B-B14F-4D97-AF65-F5344CB8AC3E}">
        <p14:creationId xmlns:p14="http://schemas.microsoft.com/office/powerpoint/2010/main" val="225923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Life – cycle software artifacts are organized into five distinct sets that are roughly partitioned by the underlying language of the set: </a:t>
            </a:r>
          </a:p>
          <a:p>
            <a:endParaRPr lang="en-US" dirty="0"/>
          </a:p>
          <a:p>
            <a:r>
              <a:rPr lang="en-US" dirty="0"/>
              <a:t>management, </a:t>
            </a:r>
          </a:p>
          <a:p>
            <a:r>
              <a:rPr lang="en-US" dirty="0"/>
              <a:t>requirements, </a:t>
            </a:r>
          </a:p>
          <a:p>
            <a:r>
              <a:rPr lang="en-US" dirty="0"/>
              <a:t>design, </a:t>
            </a:r>
          </a:p>
          <a:p>
            <a:r>
              <a:rPr lang="en-US" dirty="0"/>
              <a:t>implementation, and </a:t>
            </a:r>
          </a:p>
          <a:p>
            <a:r>
              <a:rPr lang="en-US" dirty="0"/>
              <a:t>deployment.</a:t>
            </a:r>
          </a:p>
          <a:p>
            <a:r>
              <a:rPr lang="en-US" dirty="0"/>
              <a:t> </a:t>
            </a:r>
          </a:p>
          <a:p>
            <a:endParaRPr lang="en-US" dirty="0"/>
          </a:p>
        </p:txBody>
      </p:sp>
      <p:sp>
        <p:nvSpPr>
          <p:cNvPr id="3" name="Title 2"/>
          <p:cNvSpPr>
            <a:spLocks noGrp="1"/>
          </p:cNvSpPr>
          <p:nvPr>
            <p:ph type="title"/>
          </p:nvPr>
        </p:nvSpPr>
        <p:spPr/>
        <p:txBody>
          <a:bodyPr/>
          <a:lstStyle/>
          <a:p>
            <a:r>
              <a:rPr lang="en-US" dirty="0"/>
              <a:t>Process Artifacts</a:t>
            </a:r>
          </a:p>
        </p:txBody>
      </p:sp>
    </p:spTree>
    <p:extLst>
      <p:ext uri="{BB962C8B-B14F-4D97-AF65-F5344CB8AC3E}">
        <p14:creationId xmlns:p14="http://schemas.microsoft.com/office/powerpoint/2010/main" val="4195722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3654</TotalTime>
  <Words>1472</Words>
  <Application>Microsoft Office PowerPoint</Application>
  <PresentationFormat>On-screen Show (4:3)</PresentationFormat>
  <Paragraphs>201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Garamond</vt:lpstr>
      <vt:lpstr>BlackTie</vt:lpstr>
      <vt:lpstr>QUESTION-2</vt:lpstr>
      <vt:lpstr>Life-Cycle Phases </vt:lpstr>
      <vt:lpstr>Life Cycle Stages</vt:lpstr>
      <vt:lpstr>Inception Phase </vt:lpstr>
      <vt:lpstr>Elaboration Phase </vt:lpstr>
      <vt:lpstr>Construction Phase </vt:lpstr>
      <vt:lpstr>Transition Phase </vt:lpstr>
      <vt:lpstr>Evaluation Criteria </vt:lpstr>
      <vt:lpstr>Process Artifacts</vt:lpstr>
      <vt:lpstr>Management set </vt:lpstr>
      <vt:lpstr>The Engineering Sets: </vt:lpstr>
      <vt:lpstr>Management artifacts </vt:lpstr>
      <vt:lpstr>Business CASE OUTLINE</vt:lpstr>
      <vt:lpstr>SOFTWARE DEVELOPMENT PLAN OUTLINE</vt:lpstr>
      <vt:lpstr>PowerPoint Presentation</vt:lpstr>
      <vt:lpstr>RELEASE DESCRIPTION OUTLINE:</vt:lpstr>
      <vt:lpstr>VISION DOCUMENT OUTLINE</vt:lpstr>
      <vt:lpstr>ARCHITECTURE DESCRIPTION OUTLINE</vt:lpstr>
      <vt:lpstr>ARTIFACT SEQUENCES ACROSS A TYPICAL LIFE CYCLE</vt:lpstr>
      <vt:lpstr>PowerPoint Presentation</vt:lpstr>
      <vt:lpstr>Engineering Artifacts: </vt:lpstr>
      <vt:lpstr>  Typical architecture description outline     </vt:lpstr>
      <vt:lpstr>Pragmatic Artifacts </vt:lpstr>
      <vt:lpstr>Pragmatic Artifacts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dc:title>
  <dc:creator>Sony</dc:creator>
  <cp:lastModifiedBy>Rajalakshmi Yedla</cp:lastModifiedBy>
  <cp:revision>153</cp:revision>
  <dcterms:created xsi:type="dcterms:W3CDTF">2006-08-16T00:00:00Z</dcterms:created>
  <dcterms:modified xsi:type="dcterms:W3CDTF">2024-01-19T08:31:53Z</dcterms:modified>
</cp:coreProperties>
</file>