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0" r:id="rId13"/>
    <p:sldId id="268" r:id="rId14"/>
    <p:sldId id="269" r:id="rId15"/>
    <p:sldId id="270" r:id="rId16"/>
    <p:sldId id="271" r:id="rId17"/>
    <p:sldId id="272" r:id="rId18"/>
    <p:sldId id="282" r:id="rId19"/>
    <p:sldId id="283" r:id="rId20"/>
    <p:sldId id="274" r:id="rId21"/>
    <p:sldId id="275" r:id="rId22"/>
    <p:sldId id="276" r:id="rId23"/>
    <p:sldId id="277" r:id="rId24"/>
    <p:sldId id="278" r:id="rId25"/>
    <p:sldId id="279" r:id="rId26"/>
    <p:sldId id="280"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10F08E1-DD22-4657-A771-972741CBD5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DAF736-F9CA-4164-A95A-974BFD606C07}">
      <dgm:prSet/>
      <dgm:spPr/>
      <dgm:t>
        <a:bodyPr/>
        <a:lstStyle/>
        <a:p>
          <a:r>
            <a:rPr lang="en-US"/>
            <a:t>The first step in Quick Sort is choosing a pivot element from the array.</a:t>
          </a:r>
        </a:p>
      </dgm:t>
    </dgm:pt>
    <dgm:pt modelId="{84A19FC7-6694-4790-AD88-3BFC03693F7B}" type="parTrans" cxnId="{EDCD843F-D43F-4F62-908A-BE79B41260D5}">
      <dgm:prSet/>
      <dgm:spPr/>
      <dgm:t>
        <a:bodyPr/>
        <a:lstStyle/>
        <a:p>
          <a:endParaRPr lang="en-US"/>
        </a:p>
      </dgm:t>
    </dgm:pt>
    <dgm:pt modelId="{E79B0473-D56F-4654-80A6-24F4A24328B0}" type="sibTrans" cxnId="{EDCD843F-D43F-4F62-908A-BE79B41260D5}">
      <dgm:prSet/>
      <dgm:spPr/>
      <dgm:t>
        <a:bodyPr/>
        <a:lstStyle/>
        <a:p>
          <a:endParaRPr lang="en-US"/>
        </a:p>
      </dgm:t>
    </dgm:pt>
    <dgm:pt modelId="{15DC8567-1EBA-479E-91FD-5FC043B88018}">
      <dgm:prSet/>
      <dgm:spPr/>
      <dgm:t>
        <a:bodyPr/>
        <a:lstStyle/>
        <a:p>
          <a:r>
            <a:rPr lang="en-US"/>
            <a:t>The pivot element is used to divide the array into two parts during partitioning.</a:t>
          </a:r>
        </a:p>
      </dgm:t>
    </dgm:pt>
    <dgm:pt modelId="{E132DB3A-8E27-439B-AC19-AC68658B653E}" type="parTrans" cxnId="{997D17F1-1AC9-4017-8A56-50B130F2933D}">
      <dgm:prSet/>
      <dgm:spPr/>
      <dgm:t>
        <a:bodyPr/>
        <a:lstStyle/>
        <a:p>
          <a:endParaRPr lang="en-US"/>
        </a:p>
      </dgm:t>
    </dgm:pt>
    <dgm:pt modelId="{E6C7159E-C8DF-4CF2-B40C-339169303E96}" type="sibTrans" cxnId="{997D17F1-1AC9-4017-8A56-50B130F2933D}">
      <dgm:prSet/>
      <dgm:spPr/>
      <dgm:t>
        <a:bodyPr/>
        <a:lstStyle/>
        <a:p>
          <a:endParaRPr lang="en-US"/>
        </a:p>
      </dgm:t>
    </dgm:pt>
    <dgm:pt modelId="{07337AF3-5D3E-40CD-BBF4-F2C86975A750}">
      <dgm:prSet/>
      <dgm:spPr/>
      <dgm:t>
        <a:bodyPr/>
        <a:lstStyle/>
        <a:p>
          <a:r>
            <a:rPr lang="en-US"/>
            <a:t>The pivot can be selected randomly or by choosing the middle element.</a:t>
          </a:r>
        </a:p>
      </dgm:t>
    </dgm:pt>
    <dgm:pt modelId="{6F2C8B13-BAE6-482C-9509-640E8808177F}" type="parTrans" cxnId="{07FD6B71-41D7-48D0-B11E-44C0732FBF34}">
      <dgm:prSet/>
      <dgm:spPr/>
      <dgm:t>
        <a:bodyPr/>
        <a:lstStyle/>
        <a:p>
          <a:endParaRPr lang="en-US"/>
        </a:p>
      </dgm:t>
    </dgm:pt>
    <dgm:pt modelId="{FD0F9F3F-AC60-40E1-A4BA-C4A7C9A18995}" type="sibTrans" cxnId="{07FD6B71-41D7-48D0-B11E-44C0732FBF34}">
      <dgm:prSet/>
      <dgm:spPr/>
      <dgm:t>
        <a:bodyPr/>
        <a:lstStyle/>
        <a:p>
          <a:endParaRPr lang="en-US"/>
        </a:p>
      </dgm:t>
    </dgm:pt>
    <dgm:pt modelId="{35E3E690-2FBF-45F5-AA6D-D50359F5CDD9}">
      <dgm:prSet/>
      <dgm:spPr/>
      <dgm:t>
        <a:bodyPr/>
        <a:lstStyle/>
        <a:p>
          <a:r>
            <a:rPr lang="en-US"/>
            <a:t>The selection of a good pivot is crucial for efficient sorting.</a:t>
          </a:r>
        </a:p>
      </dgm:t>
    </dgm:pt>
    <dgm:pt modelId="{01177C4B-6E92-4585-8207-DDA3C6BD2365}" type="parTrans" cxnId="{0D4F1DB0-7A2C-41B8-A889-85320FB2139C}">
      <dgm:prSet/>
      <dgm:spPr/>
      <dgm:t>
        <a:bodyPr/>
        <a:lstStyle/>
        <a:p>
          <a:endParaRPr lang="en-US"/>
        </a:p>
      </dgm:t>
    </dgm:pt>
    <dgm:pt modelId="{6EB0D0D2-B3F1-4A5D-AA67-31C5303E5E62}" type="sibTrans" cxnId="{0D4F1DB0-7A2C-41B8-A889-85320FB2139C}">
      <dgm:prSet/>
      <dgm:spPr/>
      <dgm:t>
        <a:bodyPr/>
        <a:lstStyle/>
        <a:p>
          <a:endParaRPr lang="en-US"/>
        </a:p>
      </dgm:t>
    </dgm:pt>
    <dgm:pt modelId="{2C562698-91B4-446E-8C05-B4D3ECE7B42A}" type="pres">
      <dgm:prSet presAssocID="{610F08E1-DD22-4657-A771-972741CBD573}" presName="root" presStyleCnt="0">
        <dgm:presLayoutVars>
          <dgm:dir/>
          <dgm:resizeHandles val="exact"/>
        </dgm:presLayoutVars>
      </dgm:prSet>
      <dgm:spPr/>
    </dgm:pt>
    <dgm:pt modelId="{C1823698-EEB9-4BE1-A706-EF457D74C66E}" type="pres">
      <dgm:prSet presAssocID="{73DAF736-F9CA-4164-A95A-974BFD606C07}" presName="compNode" presStyleCnt="0"/>
      <dgm:spPr/>
    </dgm:pt>
    <dgm:pt modelId="{BA401032-D063-4B58-A6FD-CB423B424815}" type="pres">
      <dgm:prSet presAssocID="{73DAF736-F9CA-4164-A95A-974BFD606C07}" presName="bgRect" presStyleLbl="bgShp" presStyleIdx="0" presStyleCnt="4"/>
      <dgm:spPr/>
    </dgm:pt>
    <dgm:pt modelId="{F27F87AD-C2E9-472D-A163-8631C8658847}" type="pres">
      <dgm:prSet presAssocID="{73DAF736-F9CA-4164-A95A-974BFD606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A282DF52-9CFD-48D9-B9D1-2EB9BD19BC1C}" type="pres">
      <dgm:prSet presAssocID="{73DAF736-F9CA-4164-A95A-974BFD606C07}" presName="spaceRect" presStyleCnt="0"/>
      <dgm:spPr/>
    </dgm:pt>
    <dgm:pt modelId="{ECCA53FE-9FC1-416C-AC5A-6363053DD6C8}" type="pres">
      <dgm:prSet presAssocID="{73DAF736-F9CA-4164-A95A-974BFD606C07}" presName="parTx" presStyleLbl="revTx" presStyleIdx="0" presStyleCnt="4">
        <dgm:presLayoutVars>
          <dgm:chMax val="0"/>
          <dgm:chPref val="0"/>
        </dgm:presLayoutVars>
      </dgm:prSet>
      <dgm:spPr/>
    </dgm:pt>
    <dgm:pt modelId="{D48790BE-3A2E-4C29-A246-D437E05ED2C4}" type="pres">
      <dgm:prSet presAssocID="{E79B0473-D56F-4654-80A6-24F4A24328B0}" presName="sibTrans" presStyleCnt="0"/>
      <dgm:spPr/>
    </dgm:pt>
    <dgm:pt modelId="{E3C1BF8A-A2D8-46D4-BC60-C8FB422C782C}" type="pres">
      <dgm:prSet presAssocID="{15DC8567-1EBA-479E-91FD-5FC043B88018}" presName="compNode" presStyleCnt="0"/>
      <dgm:spPr/>
    </dgm:pt>
    <dgm:pt modelId="{A4C5FB20-76D9-4406-A845-B5F31981F75C}" type="pres">
      <dgm:prSet presAssocID="{15DC8567-1EBA-479E-91FD-5FC043B88018}" presName="bgRect" presStyleLbl="bgShp" presStyleIdx="1" presStyleCnt="4"/>
      <dgm:spPr/>
    </dgm:pt>
    <dgm:pt modelId="{9FCB33BA-D539-438E-A43C-D1D0E72722D5}" type="pres">
      <dgm:prSet presAssocID="{15DC8567-1EBA-479E-91FD-5FC043B880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237B334-DB74-476B-91C4-EF25BD7E9E7B}" type="pres">
      <dgm:prSet presAssocID="{15DC8567-1EBA-479E-91FD-5FC043B88018}" presName="spaceRect" presStyleCnt="0"/>
      <dgm:spPr/>
    </dgm:pt>
    <dgm:pt modelId="{E2135559-9672-4B1D-B431-EAB91B3CC8C1}" type="pres">
      <dgm:prSet presAssocID="{15DC8567-1EBA-479E-91FD-5FC043B88018}" presName="parTx" presStyleLbl="revTx" presStyleIdx="1" presStyleCnt="4">
        <dgm:presLayoutVars>
          <dgm:chMax val="0"/>
          <dgm:chPref val="0"/>
        </dgm:presLayoutVars>
      </dgm:prSet>
      <dgm:spPr/>
    </dgm:pt>
    <dgm:pt modelId="{1CD3538A-6F85-4372-BB07-6C9AAF8029FB}" type="pres">
      <dgm:prSet presAssocID="{E6C7159E-C8DF-4CF2-B40C-339169303E96}" presName="sibTrans" presStyleCnt="0"/>
      <dgm:spPr/>
    </dgm:pt>
    <dgm:pt modelId="{F6B04C90-8631-4FEF-9FD2-B3A9A2C75CFF}" type="pres">
      <dgm:prSet presAssocID="{07337AF3-5D3E-40CD-BBF4-F2C86975A750}" presName="compNode" presStyleCnt="0"/>
      <dgm:spPr/>
    </dgm:pt>
    <dgm:pt modelId="{566FF4DC-66E4-4887-AB3C-9E8CE46EAC08}" type="pres">
      <dgm:prSet presAssocID="{07337AF3-5D3E-40CD-BBF4-F2C86975A750}" presName="bgRect" presStyleLbl="bgShp" presStyleIdx="2" presStyleCnt="4"/>
      <dgm:spPr/>
    </dgm:pt>
    <dgm:pt modelId="{B127CF31-F10F-4345-BBA4-2830481BCFE2}" type="pres">
      <dgm:prSet presAssocID="{07337AF3-5D3E-40CD-BBF4-F2C86975A7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756E6A56-F219-43AC-AD89-68E9CA373892}" type="pres">
      <dgm:prSet presAssocID="{07337AF3-5D3E-40CD-BBF4-F2C86975A750}" presName="spaceRect" presStyleCnt="0"/>
      <dgm:spPr/>
    </dgm:pt>
    <dgm:pt modelId="{57BA5D51-8F46-402F-B653-EEE47611242F}" type="pres">
      <dgm:prSet presAssocID="{07337AF3-5D3E-40CD-BBF4-F2C86975A750}" presName="parTx" presStyleLbl="revTx" presStyleIdx="2" presStyleCnt="4">
        <dgm:presLayoutVars>
          <dgm:chMax val="0"/>
          <dgm:chPref val="0"/>
        </dgm:presLayoutVars>
      </dgm:prSet>
      <dgm:spPr/>
    </dgm:pt>
    <dgm:pt modelId="{479DE1C2-BB0D-400D-8CB5-153C1C0FCC7E}" type="pres">
      <dgm:prSet presAssocID="{FD0F9F3F-AC60-40E1-A4BA-C4A7C9A18995}" presName="sibTrans" presStyleCnt="0"/>
      <dgm:spPr/>
    </dgm:pt>
    <dgm:pt modelId="{837EEEF1-D28E-45CE-9F35-10755E9E494E}" type="pres">
      <dgm:prSet presAssocID="{35E3E690-2FBF-45F5-AA6D-D50359F5CDD9}" presName="compNode" presStyleCnt="0"/>
      <dgm:spPr/>
    </dgm:pt>
    <dgm:pt modelId="{62D52F9D-5111-4E5D-9626-CFBF1EF74B6A}" type="pres">
      <dgm:prSet presAssocID="{35E3E690-2FBF-45F5-AA6D-D50359F5CDD9}" presName="bgRect" presStyleLbl="bgShp" presStyleIdx="3" presStyleCnt="4"/>
      <dgm:spPr/>
    </dgm:pt>
    <dgm:pt modelId="{A0235B33-6941-436B-8272-A58A1225AD3E}" type="pres">
      <dgm:prSet presAssocID="{35E3E690-2FBF-45F5-AA6D-D50359F5CD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91D5EDFF-D8DC-4FBD-9DD1-9BC9607B1DEF}" type="pres">
      <dgm:prSet presAssocID="{35E3E690-2FBF-45F5-AA6D-D50359F5CDD9}" presName="spaceRect" presStyleCnt="0"/>
      <dgm:spPr/>
    </dgm:pt>
    <dgm:pt modelId="{9E228E40-240E-414F-ABF1-3CB6FDB419B4}" type="pres">
      <dgm:prSet presAssocID="{35E3E690-2FBF-45F5-AA6D-D50359F5CDD9}" presName="parTx" presStyleLbl="revTx" presStyleIdx="3" presStyleCnt="4">
        <dgm:presLayoutVars>
          <dgm:chMax val="0"/>
          <dgm:chPref val="0"/>
        </dgm:presLayoutVars>
      </dgm:prSet>
      <dgm:spPr/>
    </dgm:pt>
  </dgm:ptLst>
  <dgm:cxnLst>
    <dgm:cxn modelId="{A9E21A09-1C55-4475-94A3-B6BBA3A5069B}" type="presOf" srcId="{610F08E1-DD22-4657-A771-972741CBD573}" destId="{2C562698-91B4-446E-8C05-B4D3ECE7B42A}" srcOrd="0" destOrd="0" presId="urn:microsoft.com/office/officeart/2018/2/layout/IconVerticalSolidList"/>
    <dgm:cxn modelId="{EDCD843F-D43F-4F62-908A-BE79B41260D5}" srcId="{610F08E1-DD22-4657-A771-972741CBD573}" destId="{73DAF736-F9CA-4164-A95A-974BFD606C07}" srcOrd="0" destOrd="0" parTransId="{84A19FC7-6694-4790-AD88-3BFC03693F7B}" sibTransId="{E79B0473-D56F-4654-80A6-24F4A24328B0}"/>
    <dgm:cxn modelId="{07FD6B71-41D7-48D0-B11E-44C0732FBF34}" srcId="{610F08E1-DD22-4657-A771-972741CBD573}" destId="{07337AF3-5D3E-40CD-BBF4-F2C86975A750}" srcOrd="2" destOrd="0" parTransId="{6F2C8B13-BAE6-482C-9509-640E8808177F}" sibTransId="{FD0F9F3F-AC60-40E1-A4BA-C4A7C9A18995}"/>
    <dgm:cxn modelId="{6203BC71-384E-48A4-A8FF-DC3834AF8F3B}" type="presOf" srcId="{15DC8567-1EBA-479E-91FD-5FC043B88018}" destId="{E2135559-9672-4B1D-B431-EAB91B3CC8C1}" srcOrd="0" destOrd="0" presId="urn:microsoft.com/office/officeart/2018/2/layout/IconVerticalSolidList"/>
    <dgm:cxn modelId="{9E61CAA1-799E-41A0-803C-AE0BFA76E32B}" type="presOf" srcId="{07337AF3-5D3E-40CD-BBF4-F2C86975A750}" destId="{57BA5D51-8F46-402F-B653-EEE47611242F}" srcOrd="0" destOrd="0" presId="urn:microsoft.com/office/officeart/2018/2/layout/IconVerticalSolidList"/>
    <dgm:cxn modelId="{0D4F1DB0-7A2C-41B8-A889-85320FB2139C}" srcId="{610F08E1-DD22-4657-A771-972741CBD573}" destId="{35E3E690-2FBF-45F5-AA6D-D50359F5CDD9}" srcOrd="3" destOrd="0" parTransId="{01177C4B-6E92-4585-8207-DDA3C6BD2365}" sibTransId="{6EB0D0D2-B3F1-4A5D-AA67-31C5303E5E62}"/>
    <dgm:cxn modelId="{A42096CC-D925-4226-B379-20A77825C381}" type="presOf" srcId="{73DAF736-F9CA-4164-A95A-974BFD606C07}" destId="{ECCA53FE-9FC1-416C-AC5A-6363053DD6C8}" srcOrd="0" destOrd="0" presId="urn:microsoft.com/office/officeart/2018/2/layout/IconVerticalSolidList"/>
    <dgm:cxn modelId="{2CEC1BD7-D2EA-452C-9B9C-68DD4341E428}" type="presOf" srcId="{35E3E690-2FBF-45F5-AA6D-D50359F5CDD9}" destId="{9E228E40-240E-414F-ABF1-3CB6FDB419B4}" srcOrd="0" destOrd="0" presId="urn:microsoft.com/office/officeart/2018/2/layout/IconVerticalSolidList"/>
    <dgm:cxn modelId="{997D17F1-1AC9-4017-8A56-50B130F2933D}" srcId="{610F08E1-DD22-4657-A771-972741CBD573}" destId="{15DC8567-1EBA-479E-91FD-5FC043B88018}" srcOrd="1" destOrd="0" parTransId="{E132DB3A-8E27-439B-AC19-AC68658B653E}" sibTransId="{E6C7159E-C8DF-4CF2-B40C-339169303E96}"/>
    <dgm:cxn modelId="{9DF66C21-D209-4CB6-A254-9AB5D57DE73D}" type="presParOf" srcId="{2C562698-91B4-446E-8C05-B4D3ECE7B42A}" destId="{C1823698-EEB9-4BE1-A706-EF457D74C66E}" srcOrd="0" destOrd="0" presId="urn:microsoft.com/office/officeart/2018/2/layout/IconVerticalSolidList"/>
    <dgm:cxn modelId="{D8C17D97-2320-4757-AD77-9056FE6983BC}" type="presParOf" srcId="{C1823698-EEB9-4BE1-A706-EF457D74C66E}" destId="{BA401032-D063-4B58-A6FD-CB423B424815}" srcOrd="0" destOrd="0" presId="urn:microsoft.com/office/officeart/2018/2/layout/IconVerticalSolidList"/>
    <dgm:cxn modelId="{A8FB137C-1A20-441C-AB97-2F5ECDCF9E4B}" type="presParOf" srcId="{C1823698-EEB9-4BE1-A706-EF457D74C66E}" destId="{F27F87AD-C2E9-472D-A163-8631C8658847}" srcOrd="1" destOrd="0" presId="urn:microsoft.com/office/officeart/2018/2/layout/IconVerticalSolidList"/>
    <dgm:cxn modelId="{2E08BC5B-BE57-4A1C-880E-A378BEF151D2}" type="presParOf" srcId="{C1823698-EEB9-4BE1-A706-EF457D74C66E}" destId="{A282DF52-9CFD-48D9-B9D1-2EB9BD19BC1C}" srcOrd="2" destOrd="0" presId="urn:microsoft.com/office/officeart/2018/2/layout/IconVerticalSolidList"/>
    <dgm:cxn modelId="{8061CA92-1AE6-4664-9E7F-4B0607532A15}" type="presParOf" srcId="{C1823698-EEB9-4BE1-A706-EF457D74C66E}" destId="{ECCA53FE-9FC1-416C-AC5A-6363053DD6C8}" srcOrd="3" destOrd="0" presId="urn:microsoft.com/office/officeart/2018/2/layout/IconVerticalSolidList"/>
    <dgm:cxn modelId="{4AC441AE-B5C1-410A-AD98-CA3100D1A56D}" type="presParOf" srcId="{2C562698-91B4-446E-8C05-B4D3ECE7B42A}" destId="{D48790BE-3A2E-4C29-A246-D437E05ED2C4}" srcOrd="1" destOrd="0" presId="urn:microsoft.com/office/officeart/2018/2/layout/IconVerticalSolidList"/>
    <dgm:cxn modelId="{B27449E4-32DF-456D-BA85-90EEEB64D0FD}" type="presParOf" srcId="{2C562698-91B4-446E-8C05-B4D3ECE7B42A}" destId="{E3C1BF8A-A2D8-46D4-BC60-C8FB422C782C}" srcOrd="2" destOrd="0" presId="urn:microsoft.com/office/officeart/2018/2/layout/IconVerticalSolidList"/>
    <dgm:cxn modelId="{3989D4AE-FB3A-4E0D-B1B4-5B8DB1AB69D9}" type="presParOf" srcId="{E3C1BF8A-A2D8-46D4-BC60-C8FB422C782C}" destId="{A4C5FB20-76D9-4406-A845-B5F31981F75C}" srcOrd="0" destOrd="0" presId="urn:microsoft.com/office/officeart/2018/2/layout/IconVerticalSolidList"/>
    <dgm:cxn modelId="{037E53AA-B8A3-4C1E-A85C-6F4AB9AD77E4}" type="presParOf" srcId="{E3C1BF8A-A2D8-46D4-BC60-C8FB422C782C}" destId="{9FCB33BA-D539-438E-A43C-D1D0E72722D5}" srcOrd="1" destOrd="0" presId="urn:microsoft.com/office/officeart/2018/2/layout/IconVerticalSolidList"/>
    <dgm:cxn modelId="{1D0FA015-A77E-49FF-8110-8A936F81B67E}" type="presParOf" srcId="{E3C1BF8A-A2D8-46D4-BC60-C8FB422C782C}" destId="{E237B334-DB74-476B-91C4-EF25BD7E9E7B}" srcOrd="2" destOrd="0" presId="urn:microsoft.com/office/officeart/2018/2/layout/IconVerticalSolidList"/>
    <dgm:cxn modelId="{85129D2D-5A0D-4B63-B038-233B5B0BDE3D}" type="presParOf" srcId="{E3C1BF8A-A2D8-46D4-BC60-C8FB422C782C}" destId="{E2135559-9672-4B1D-B431-EAB91B3CC8C1}" srcOrd="3" destOrd="0" presId="urn:microsoft.com/office/officeart/2018/2/layout/IconVerticalSolidList"/>
    <dgm:cxn modelId="{B8F33F0E-8FC8-4573-9673-37910A89A346}" type="presParOf" srcId="{2C562698-91B4-446E-8C05-B4D3ECE7B42A}" destId="{1CD3538A-6F85-4372-BB07-6C9AAF8029FB}" srcOrd="3" destOrd="0" presId="urn:microsoft.com/office/officeart/2018/2/layout/IconVerticalSolidList"/>
    <dgm:cxn modelId="{C93A9EF0-C527-48DF-9244-2661943475BF}" type="presParOf" srcId="{2C562698-91B4-446E-8C05-B4D3ECE7B42A}" destId="{F6B04C90-8631-4FEF-9FD2-B3A9A2C75CFF}" srcOrd="4" destOrd="0" presId="urn:microsoft.com/office/officeart/2018/2/layout/IconVerticalSolidList"/>
    <dgm:cxn modelId="{FCCDEDBA-6A27-4D86-A754-07E37DF16D86}" type="presParOf" srcId="{F6B04C90-8631-4FEF-9FD2-B3A9A2C75CFF}" destId="{566FF4DC-66E4-4887-AB3C-9E8CE46EAC08}" srcOrd="0" destOrd="0" presId="urn:microsoft.com/office/officeart/2018/2/layout/IconVerticalSolidList"/>
    <dgm:cxn modelId="{315D74E1-8DDD-4B77-812C-73D738DEA00D}" type="presParOf" srcId="{F6B04C90-8631-4FEF-9FD2-B3A9A2C75CFF}" destId="{B127CF31-F10F-4345-BBA4-2830481BCFE2}" srcOrd="1" destOrd="0" presId="urn:microsoft.com/office/officeart/2018/2/layout/IconVerticalSolidList"/>
    <dgm:cxn modelId="{BFB77EE2-40A2-40FC-8E0F-0310F4CFF91F}" type="presParOf" srcId="{F6B04C90-8631-4FEF-9FD2-B3A9A2C75CFF}" destId="{756E6A56-F219-43AC-AD89-68E9CA373892}" srcOrd="2" destOrd="0" presId="urn:microsoft.com/office/officeart/2018/2/layout/IconVerticalSolidList"/>
    <dgm:cxn modelId="{CF9E8A01-B7C0-401A-8B95-C057CFF6D7F9}" type="presParOf" srcId="{F6B04C90-8631-4FEF-9FD2-B3A9A2C75CFF}" destId="{57BA5D51-8F46-402F-B653-EEE47611242F}" srcOrd="3" destOrd="0" presId="urn:microsoft.com/office/officeart/2018/2/layout/IconVerticalSolidList"/>
    <dgm:cxn modelId="{F4B61C04-1A05-41FA-8F99-AC7097A5E281}" type="presParOf" srcId="{2C562698-91B4-446E-8C05-B4D3ECE7B42A}" destId="{479DE1C2-BB0D-400D-8CB5-153C1C0FCC7E}" srcOrd="5" destOrd="0" presId="urn:microsoft.com/office/officeart/2018/2/layout/IconVerticalSolidList"/>
    <dgm:cxn modelId="{183C1CCC-5C83-4008-86B5-EF1F10736791}" type="presParOf" srcId="{2C562698-91B4-446E-8C05-B4D3ECE7B42A}" destId="{837EEEF1-D28E-45CE-9F35-10755E9E494E}" srcOrd="6" destOrd="0" presId="urn:microsoft.com/office/officeart/2018/2/layout/IconVerticalSolidList"/>
    <dgm:cxn modelId="{C52E32CC-0F53-4280-AF66-C6E05BA747D2}" type="presParOf" srcId="{837EEEF1-D28E-45CE-9F35-10755E9E494E}" destId="{62D52F9D-5111-4E5D-9626-CFBF1EF74B6A}" srcOrd="0" destOrd="0" presId="urn:microsoft.com/office/officeart/2018/2/layout/IconVerticalSolidList"/>
    <dgm:cxn modelId="{2AFD21EE-6899-4D22-AC37-2E915C24FF08}" type="presParOf" srcId="{837EEEF1-D28E-45CE-9F35-10755E9E494E}" destId="{A0235B33-6941-436B-8272-A58A1225AD3E}" srcOrd="1" destOrd="0" presId="urn:microsoft.com/office/officeart/2018/2/layout/IconVerticalSolidList"/>
    <dgm:cxn modelId="{8B287CA9-1AD1-4396-A601-42677FBC89EB}" type="presParOf" srcId="{837EEEF1-D28E-45CE-9F35-10755E9E494E}" destId="{91D5EDFF-D8DC-4FBD-9DD1-9BC9607B1DEF}" srcOrd="2" destOrd="0" presId="urn:microsoft.com/office/officeart/2018/2/layout/IconVerticalSolidList"/>
    <dgm:cxn modelId="{0ED056C5-6DEB-42F0-BAAB-40594BB3E9EF}" type="presParOf" srcId="{837EEEF1-D28E-45CE-9F35-10755E9E494E}" destId="{9E228E40-240E-414F-ABF1-3CB6FDB419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01032-D063-4B58-A6FD-CB423B424815}">
      <dsp:nvSpPr>
        <dsp:cNvPr id="0" name=""/>
        <dsp:cNvSpPr/>
      </dsp:nvSpPr>
      <dsp:spPr>
        <a:xfrm>
          <a:off x="0" y="2439"/>
          <a:ext cx="6301601" cy="12366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F87AD-C2E9-472D-A163-8631C865884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A53FE-9FC1-416C-AC5A-6363053DD6C8}">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first step in Quick Sort is choosing a pivot element from the array.</a:t>
          </a:r>
        </a:p>
      </dsp:txBody>
      <dsp:txXfrm>
        <a:off x="1428292" y="2439"/>
        <a:ext cx="4873308" cy="1236616"/>
      </dsp:txXfrm>
    </dsp:sp>
    <dsp:sp modelId="{A4C5FB20-76D9-4406-A845-B5F31981F75C}">
      <dsp:nvSpPr>
        <dsp:cNvPr id="0" name=""/>
        <dsp:cNvSpPr/>
      </dsp:nvSpPr>
      <dsp:spPr>
        <a:xfrm>
          <a:off x="0" y="1548210"/>
          <a:ext cx="6301601" cy="12366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B33BA-D539-438E-A43C-D1D0E72722D5}">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35559-9672-4B1D-B431-EAB91B3CC8C1}">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pivot element is used to divide the array into two parts during partitioning.</a:t>
          </a:r>
        </a:p>
      </dsp:txBody>
      <dsp:txXfrm>
        <a:off x="1428292" y="1548210"/>
        <a:ext cx="4873308" cy="1236616"/>
      </dsp:txXfrm>
    </dsp:sp>
    <dsp:sp modelId="{566FF4DC-66E4-4887-AB3C-9E8CE46EAC08}">
      <dsp:nvSpPr>
        <dsp:cNvPr id="0" name=""/>
        <dsp:cNvSpPr/>
      </dsp:nvSpPr>
      <dsp:spPr>
        <a:xfrm>
          <a:off x="0" y="3093981"/>
          <a:ext cx="6301601" cy="12366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7CF31-F10F-4345-BBA4-2830481BCFE2}">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BA5D51-8F46-402F-B653-EEE47611242F}">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pivot can be selected randomly or by choosing the middle element.</a:t>
          </a:r>
        </a:p>
      </dsp:txBody>
      <dsp:txXfrm>
        <a:off x="1428292" y="3093981"/>
        <a:ext cx="4873308" cy="1236616"/>
      </dsp:txXfrm>
    </dsp:sp>
    <dsp:sp modelId="{62D52F9D-5111-4E5D-9626-CFBF1EF74B6A}">
      <dsp:nvSpPr>
        <dsp:cNvPr id="0" name=""/>
        <dsp:cNvSpPr/>
      </dsp:nvSpPr>
      <dsp:spPr>
        <a:xfrm>
          <a:off x="0" y="4639752"/>
          <a:ext cx="6301601" cy="12366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35B33-6941-436B-8272-A58A1225AD3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228E40-240E-414F-ABF1-3CB6FDB419B4}">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selection of a good pivot is crucial for efficient sorting.</a:t>
          </a:r>
        </a:p>
      </dsp:txBody>
      <dsp:txXfrm>
        <a:off x="1428292" y="4639752"/>
        <a:ext cx="4873308" cy="12366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BC3A-2904-B671-3735-327E7A419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37F55-30F1-840A-6A5B-EEFC1F0DA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55D355-21DA-7E00-593F-D549CD499BB0}"/>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FCCBF87B-F471-F18B-68B7-B2393E462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6617D-B3BD-36DA-4138-05BE6376CC3D}"/>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428651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C57E-52AE-40F3-3FDE-4ADF65DD90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42162-E1C8-5591-6518-95F6DA92B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938F3-443D-C658-02CF-41B4C52EFA51}"/>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C3401488-3AEB-A885-14B5-0FBBEAB3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958CE-CBED-5784-1D55-22943D90FF57}"/>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979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372B9-19B2-2A54-6A31-53574BC278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0B467D-94C6-450A-AC9E-37876FCCB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00789-1BEE-2D7D-D6A1-9D28E572446D}"/>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C83FD247-A565-D490-5B31-254DB34D4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E721E-A261-BE58-2FF8-C4D2234DED27}"/>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19591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23C1-B253-9A5D-F84D-55866D59C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251D4-D76F-DD32-DCB1-E477F64BD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CEC91-D556-5D75-9297-788B7827923B}"/>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33C7A50E-E908-FCB5-9549-D9B566B2B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0D13F-6A25-F0DC-9C99-B6FD7A1ADCB8}"/>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202402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3D59-7614-21E9-D82A-F56AE231D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7EE063-A820-03A0-D45A-46A7C9E97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30B16-BCE5-9C12-F894-1768F684DE1B}"/>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5F449BD0-2528-188E-D069-AFC1CFD2C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5223B-323D-1A9D-F969-91397A19B059}"/>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23186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7D54-B06A-956A-5013-80B162F85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67067-13AA-AC4B-504C-046849B9A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9B0382-63E9-8A99-337F-70579A69C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974DD9-F101-E93A-41FB-73FEE4C72B25}"/>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6" name="Footer Placeholder 5">
            <a:extLst>
              <a:ext uri="{FF2B5EF4-FFF2-40B4-BE49-F238E27FC236}">
                <a16:creationId xmlns:a16="http://schemas.microsoft.com/office/drawing/2014/main" id="{CD628BE5-51F5-B8CE-4C65-BEE02161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064F7-35CC-AA23-656D-DE812A2A0008}"/>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115909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0C1A-9E21-894B-35AE-712F3DB56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C91917-C333-D787-0041-E4BC72A59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DD539A-068F-37BF-2211-7C636BD08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DF68B-2FBB-DC77-D8DD-05521AD9D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8105F-41FE-3CB9-2D93-1697A227B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3CB8E9-B2D3-A9A3-046B-34D719756823}"/>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8" name="Footer Placeholder 7">
            <a:extLst>
              <a:ext uri="{FF2B5EF4-FFF2-40B4-BE49-F238E27FC236}">
                <a16:creationId xmlns:a16="http://schemas.microsoft.com/office/drawing/2014/main" id="{5B86DFC9-3D42-37EA-2323-F1B476A0A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9C669-B3B7-8E00-880E-4E5C1AC8930E}"/>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321231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BD5B-5052-A47A-9413-E39D98097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962473-BDA5-6118-4242-4AD675103FA2}"/>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4" name="Footer Placeholder 3">
            <a:extLst>
              <a:ext uri="{FF2B5EF4-FFF2-40B4-BE49-F238E27FC236}">
                <a16:creationId xmlns:a16="http://schemas.microsoft.com/office/drawing/2014/main" id="{B80E6E22-78C3-BAE3-0FF2-7EEBA61A6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7F120B-2CC1-6DD0-7010-217E08E3FD9A}"/>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130596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6532E-73F5-4AD7-82AF-86CFCF1730A0}"/>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3" name="Footer Placeholder 2">
            <a:extLst>
              <a:ext uri="{FF2B5EF4-FFF2-40B4-BE49-F238E27FC236}">
                <a16:creationId xmlns:a16="http://schemas.microsoft.com/office/drawing/2014/main" id="{B2EB70A8-6A96-14A2-A8DA-91ABC5AF6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48475-03B2-E175-4A07-59B35970C736}"/>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354736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8CCA-B41D-9C8E-CED9-9904D7C3E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235867-8976-EBCC-EDB4-0E735C544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11E22C-D833-B880-2429-C9F32E7BB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D87B4-7E04-3CB4-5F50-5D06A833AFD9}"/>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6" name="Footer Placeholder 5">
            <a:extLst>
              <a:ext uri="{FF2B5EF4-FFF2-40B4-BE49-F238E27FC236}">
                <a16:creationId xmlns:a16="http://schemas.microsoft.com/office/drawing/2014/main" id="{FE385D6E-F476-6CCA-9919-BEEE544C3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AC07E-F157-4584-98CA-DC6116102B32}"/>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420133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3854-3E8E-6E77-ED67-77B995EE3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D635E-0EE2-C2F2-4262-CFB186E30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47F3E9-6F23-17EC-D6E4-E01AF4CE9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2F65B-6593-4C6C-573B-10F10EFB2FCC}"/>
              </a:ext>
            </a:extLst>
          </p:cNvPr>
          <p:cNvSpPr>
            <a:spLocks noGrp="1"/>
          </p:cNvSpPr>
          <p:nvPr>
            <p:ph type="dt" sz="half" idx="10"/>
          </p:nvPr>
        </p:nvSpPr>
        <p:spPr/>
        <p:txBody>
          <a:bodyPr/>
          <a:lstStyle/>
          <a:p>
            <a:fld id="{CB4C7C20-4E44-415E-98ED-A73DDA26D3E2}" type="datetimeFigureOut">
              <a:rPr lang="en-US" smtClean="0"/>
              <a:t>6/15/2023</a:t>
            </a:fld>
            <a:endParaRPr lang="en-US"/>
          </a:p>
        </p:txBody>
      </p:sp>
      <p:sp>
        <p:nvSpPr>
          <p:cNvPr id="6" name="Footer Placeholder 5">
            <a:extLst>
              <a:ext uri="{FF2B5EF4-FFF2-40B4-BE49-F238E27FC236}">
                <a16:creationId xmlns:a16="http://schemas.microsoft.com/office/drawing/2014/main" id="{4DD70188-059B-8C50-4D9F-BF67CC948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14A6A-E7DE-CDFD-4F79-88141BAAC507}"/>
              </a:ext>
            </a:extLst>
          </p:cNvPr>
          <p:cNvSpPr>
            <a:spLocks noGrp="1"/>
          </p:cNvSpPr>
          <p:nvPr>
            <p:ph type="sldNum" sz="quarter" idx="12"/>
          </p:nvPr>
        </p:nvSpPr>
        <p:spPr/>
        <p:txBody>
          <a:bodyPr/>
          <a:lstStyle/>
          <a:p>
            <a:fld id="{F4610BCA-0640-42EE-988C-51CECC7389A4}" type="slidenum">
              <a:rPr lang="en-US" smtClean="0"/>
              <a:t>‹#›</a:t>
            </a:fld>
            <a:endParaRPr lang="en-US"/>
          </a:p>
        </p:txBody>
      </p:sp>
    </p:spTree>
    <p:extLst>
      <p:ext uri="{BB962C8B-B14F-4D97-AF65-F5344CB8AC3E}">
        <p14:creationId xmlns:p14="http://schemas.microsoft.com/office/powerpoint/2010/main" val="26770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F4DAC-9184-14CA-B4D3-15B35298C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F09AA-4D28-8700-F933-593111D24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E96C0-C874-9ED7-89DC-8BB1C91CE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C7C20-4E44-415E-98ED-A73DDA26D3E2}" type="datetimeFigureOut">
              <a:rPr lang="en-US" smtClean="0"/>
              <a:t>6/15/2023</a:t>
            </a:fld>
            <a:endParaRPr lang="en-US"/>
          </a:p>
        </p:txBody>
      </p:sp>
      <p:sp>
        <p:nvSpPr>
          <p:cNvPr id="5" name="Footer Placeholder 4">
            <a:extLst>
              <a:ext uri="{FF2B5EF4-FFF2-40B4-BE49-F238E27FC236}">
                <a16:creationId xmlns:a16="http://schemas.microsoft.com/office/drawing/2014/main" id="{22A0400F-CE95-1FCA-C857-B3540A16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6B966-F16C-32A1-0F7D-D0A0E7CC6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10BCA-0640-42EE-988C-51CECC7389A4}" type="slidenum">
              <a:rPr lang="en-US" smtClean="0"/>
              <a:t>‹#›</a:t>
            </a:fld>
            <a:endParaRPr lang="en-US"/>
          </a:p>
        </p:txBody>
      </p:sp>
    </p:spTree>
    <p:extLst>
      <p:ext uri="{BB962C8B-B14F-4D97-AF65-F5344CB8AC3E}">
        <p14:creationId xmlns:p14="http://schemas.microsoft.com/office/powerpoint/2010/main" val="312624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seudobit.blogspot.com/2015/04/queues-deques-and-priority-queues.html"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rrows pointing right while one points left">
            <a:extLst>
              <a:ext uri="{FF2B5EF4-FFF2-40B4-BE49-F238E27FC236}">
                <a16:creationId xmlns:a16="http://schemas.microsoft.com/office/drawing/2014/main" id="{F3CB1089-75C9-3331-A39A-FB07E22DF81B}"/>
              </a:ext>
            </a:extLst>
          </p:cNvPr>
          <p:cNvPicPr>
            <a:picLocks noChangeAspect="1"/>
          </p:cNvPicPr>
          <p:nvPr/>
        </p:nvPicPr>
        <p:blipFill rotWithShape="1">
          <a:blip r:embed="rId2">
            <a:alphaModFix amt="60000"/>
          </a:blip>
          <a:srcRect t="8246" b="7484"/>
          <a:stretch/>
        </p:blipFill>
        <p:spPr>
          <a:xfrm>
            <a:off x="-1" y="-38090"/>
            <a:ext cx="12192001" cy="6857990"/>
          </a:xfrm>
          <a:prstGeom prst="rect">
            <a:avLst/>
          </a:prstGeom>
        </p:spPr>
      </p:pic>
      <p:sp>
        <p:nvSpPr>
          <p:cNvPr id="2" name="Title 1">
            <a:extLst>
              <a:ext uri="{FF2B5EF4-FFF2-40B4-BE49-F238E27FC236}">
                <a16:creationId xmlns:a16="http://schemas.microsoft.com/office/drawing/2014/main" id="{1169309F-89E5-EA4F-5AB0-5F795EE74555}"/>
              </a:ext>
            </a:extLst>
          </p:cNvPr>
          <p:cNvSpPr>
            <a:spLocks noGrp="1"/>
          </p:cNvSpPr>
          <p:nvPr>
            <p:ph type="ctrTitle"/>
          </p:nvPr>
        </p:nvSpPr>
        <p:spPr>
          <a:xfrm>
            <a:off x="1198181" y="728906"/>
            <a:ext cx="10403269" cy="2818907"/>
          </a:xfrm>
        </p:spPr>
        <p:txBody>
          <a:bodyPr vert="horz" lIns="91440" tIns="45720" rIns="91440" bIns="45720" rtlCol="0" anchor="ctr">
            <a:noAutofit/>
          </a:bodyPr>
          <a:lstStyle/>
          <a:p>
            <a:pPr algn="l"/>
            <a:r>
              <a:rPr lang="en-US" sz="7200" b="1" dirty="0">
                <a:solidFill>
                  <a:srgbClr val="FFFFFF"/>
                </a:solidFill>
              </a:rPr>
              <a:t>QUICK SORT,SHELL SORT</a:t>
            </a:r>
            <a:r>
              <a:rPr lang="en-US" sz="7200" b="1">
                <a:solidFill>
                  <a:srgbClr val="FFFFFF"/>
                </a:solidFill>
              </a:rPr>
              <a:t>, MAX PQ--BURGUNDY</a:t>
            </a:r>
            <a:endParaRPr lang="en-US" sz="7200" b="1" dirty="0">
              <a:solidFill>
                <a:srgbClr val="FFFFFF"/>
              </a:solidFill>
            </a:endParaRPr>
          </a:p>
        </p:txBody>
      </p:sp>
      <p:sp>
        <p:nvSpPr>
          <p:cNvPr id="3" name="Subtitle 2">
            <a:extLst>
              <a:ext uri="{FF2B5EF4-FFF2-40B4-BE49-F238E27FC236}">
                <a16:creationId xmlns:a16="http://schemas.microsoft.com/office/drawing/2014/main" id="{F63B55B0-7F22-F701-ECED-B13D74A01DE6}"/>
              </a:ext>
            </a:extLst>
          </p:cNvPr>
          <p:cNvSpPr>
            <a:spLocks noGrp="1"/>
          </p:cNvSpPr>
          <p:nvPr>
            <p:ph type="subTitle" idx="1"/>
          </p:nvPr>
        </p:nvSpPr>
        <p:spPr>
          <a:xfrm>
            <a:off x="1198181" y="4238625"/>
            <a:ext cx="9792471" cy="1890463"/>
          </a:xfrm>
        </p:spPr>
        <p:txBody>
          <a:bodyPr vert="horz" lIns="91440" tIns="45720" rIns="91440" bIns="45720" rtlCol="0">
            <a:normAutofit fontScale="85000" lnSpcReduction="20000"/>
          </a:bodyPr>
          <a:lstStyle/>
          <a:p>
            <a:pPr indent="-228600" algn="l">
              <a:buFont typeface="Arial" panose="020B0604020202020204" pitchFamily="34" charset="0"/>
              <a:buChar char="•"/>
            </a:pPr>
            <a:r>
              <a:rPr lang="en-US" sz="2000" dirty="0">
                <a:solidFill>
                  <a:srgbClr val="FFFFFF"/>
                </a:solidFill>
              </a:rPr>
              <a:t>Uma Maheshwari </a:t>
            </a:r>
            <a:r>
              <a:rPr lang="en-US" sz="2000" dirty="0" err="1">
                <a:solidFill>
                  <a:srgbClr val="FFFFFF"/>
                </a:solidFill>
              </a:rPr>
              <a:t>Kolluru</a:t>
            </a:r>
            <a:endParaRPr lang="en-US" sz="2000" dirty="0">
              <a:solidFill>
                <a:srgbClr val="FFFFFF"/>
              </a:solidFill>
            </a:endParaRPr>
          </a:p>
          <a:p>
            <a:pPr indent="-228600" algn="l">
              <a:buFont typeface="Arial" panose="020B0604020202020204" pitchFamily="34" charset="0"/>
              <a:buChar char="•"/>
            </a:pPr>
            <a:r>
              <a:rPr lang="en-US" sz="2000" dirty="0">
                <a:solidFill>
                  <a:srgbClr val="FFFFFF"/>
                </a:solidFill>
              </a:rPr>
              <a:t>Tejaswi </a:t>
            </a:r>
            <a:r>
              <a:rPr lang="en-US" sz="2000" dirty="0" err="1">
                <a:solidFill>
                  <a:srgbClr val="FFFFFF"/>
                </a:solidFill>
              </a:rPr>
              <a:t>Kommareddy</a:t>
            </a:r>
            <a:endParaRPr lang="en-US" sz="2000" dirty="0">
              <a:solidFill>
                <a:srgbClr val="FFFFFF"/>
              </a:solidFill>
            </a:endParaRPr>
          </a:p>
          <a:p>
            <a:pPr indent="-228600" algn="l">
              <a:buFont typeface="Arial" panose="020B0604020202020204" pitchFamily="34" charset="0"/>
              <a:buChar char="•"/>
            </a:pPr>
            <a:r>
              <a:rPr lang="en-US" sz="2000" dirty="0">
                <a:solidFill>
                  <a:srgbClr val="FFFFFF"/>
                </a:solidFill>
              </a:rPr>
              <a:t>Pranav Bhargav Reddy</a:t>
            </a:r>
          </a:p>
          <a:p>
            <a:pPr indent="-228600" algn="l">
              <a:buFont typeface="Arial" panose="020B0604020202020204" pitchFamily="34" charset="0"/>
              <a:buChar char="•"/>
            </a:pPr>
            <a:r>
              <a:rPr lang="en-US" sz="2000" dirty="0">
                <a:solidFill>
                  <a:srgbClr val="FFFFFF"/>
                </a:solidFill>
              </a:rPr>
              <a:t>Rohit Kumar Patwari   </a:t>
            </a:r>
          </a:p>
          <a:p>
            <a:pPr indent="-228600" algn="l">
              <a:buFont typeface="Arial" panose="020B0604020202020204" pitchFamily="34" charset="0"/>
              <a:buChar char="•"/>
            </a:pPr>
            <a:r>
              <a:rPr lang="en-US" sz="2000" dirty="0" err="1">
                <a:solidFill>
                  <a:srgbClr val="FFFFFF"/>
                </a:solidFill>
              </a:rPr>
              <a:t>TaranPreet</a:t>
            </a:r>
            <a:r>
              <a:rPr lang="en-US" sz="2000" dirty="0">
                <a:solidFill>
                  <a:srgbClr val="FFFFFF"/>
                </a:solidFill>
              </a:rPr>
              <a:t> Singh </a:t>
            </a:r>
          </a:p>
          <a:p>
            <a:pPr indent="-228600" algn="l">
              <a:buFont typeface="Arial" panose="020B0604020202020204" pitchFamily="34" charset="0"/>
              <a:buChar char="•"/>
            </a:pPr>
            <a:r>
              <a:rPr lang="en-US" sz="2000" dirty="0" err="1">
                <a:solidFill>
                  <a:srgbClr val="FFFFFF"/>
                </a:solidFill>
              </a:rPr>
              <a:t>TejaVishnumolakala</a:t>
            </a:r>
            <a:r>
              <a:rPr lang="en-US" sz="2000" dirty="0">
                <a:solidFill>
                  <a:srgbClr val="FFFFFF"/>
                </a:solidFill>
              </a:rPr>
              <a:t>           </a:t>
            </a:r>
          </a:p>
          <a:p>
            <a:pPr indent="-228600" algn="l">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61478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7D11-A7C2-9139-69C8-09DC0AA8A74D}"/>
              </a:ext>
            </a:extLst>
          </p:cNvPr>
          <p:cNvSpPr>
            <a:spLocks noGrp="1"/>
          </p:cNvSpPr>
          <p:nvPr>
            <p:ph type="title"/>
          </p:nvPr>
        </p:nvSpPr>
        <p:spPr/>
        <p:txBody>
          <a:bodyPr/>
          <a:lstStyle/>
          <a:p>
            <a:r>
              <a:rPr lang="en-US" dirty="0"/>
              <a:t>Initial partition on the main array:</a:t>
            </a:r>
          </a:p>
        </p:txBody>
      </p:sp>
      <p:pic>
        <p:nvPicPr>
          <p:cNvPr id="5" name="Content Placeholder 4" descr="A picture containing text, screenshot, font, line&#10;&#10;Description automatically generated">
            <a:extLst>
              <a:ext uri="{FF2B5EF4-FFF2-40B4-BE49-F238E27FC236}">
                <a16:creationId xmlns:a16="http://schemas.microsoft.com/office/drawing/2014/main" id="{12ABCC1D-855A-8E0E-0D5E-0098C9697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7216"/>
            <a:ext cx="10515600" cy="3259464"/>
          </a:xfrm>
        </p:spPr>
      </p:pic>
    </p:spTree>
    <p:extLst>
      <p:ext uri="{BB962C8B-B14F-4D97-AF65-F5344CB8AC3E}">
        <p14:creationId xmlns:p14="http://schemas.microsoft.com/office/powerpoint/2010/main" val="365064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E331-4F08-3524-C297-45475250E86F}"/>
              </a:ext>
            </a:extLst>
          </p:cNvPr>
          <p:cNvSpPr>
            <a:spLocks noGrp="1"/>
          </p:cNvSpPr>
          <p:nvPr>
            <p:ph type="title"/>
          </p:nvPr>
        </p:nvSpPr>
        <p:spPr/>
        <p:txBody>
          <a:bodyPr/>
          <a:lstStyle/>
          <a:p>
            <a:r>
              <a:rPr lang="en-US" dirty="0"/>
              <a:t>Partitioning of the subarrays:</a:t>
            </a:r>
          </a:p>
        </p:txBody>
      </p:sp>
      <p:pic>
        <p:nvPicPr>
          <p:cNvPr id="5" name="Content Placeholder 4" descr="A picture containing text, screenshot, font, line&#10;&#10;Description automatically generated">
            <a:extLst>
              <a:ext uri="{FF2B5EF4-FFF2-40B4-BE49-F238E27FC236}">
                <a16:creationId xmlns:a16="http://schemas.microsoft.com/office/drawing/2014/main" id="{1EE5A435-893D-81D1-8111-C625984F6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40562"/>
            <a:ext cx="10515600" cy="3306117"/>
          </a:xfrm>
        </p:spPr>
      </p:pic>
    </p:spTree>
    <p:extLst>
      <p:ext uri="{BB962C8B-B14F-4D97-AF65-F5344CB8AC3E}">
        <p14:creationId xmlns:p14="http://schemas.microsoft.com/office/powerpoint/2010/main" val="295372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1FBCC-53D2-D3EA-C875-9EABC09588BF}"/>
              </a:ext>
            </a:extLst>
          </p:cNvPr>
          <p:cNvSpPr>
            <a:spLocks noGrp="1"/>
          </p:cNvSpPr>
          <p:nvPr>
            <p:ph type="title"/>
          </p:nvPr>
        </p:nvSpPr>
        <p:spPr>
          <a:xfrm>
            <a:off x="5297762" y="329184"/>
            <a:ext cx="6251110" cy="1783080"/>
          </a:xfrm>
        </p:spPr>
        <p:txBody>
          <a:bodyPr anchor="b">
            <a:normAutofit/>
          </a:bodyPr>
          <a:lstStyle/>
          <a:p>
            <a:r>
              <a:rPr lang="en-US" sz="5400" b="1" dirty="0"/>
              <a:t>Complexity Analysis</a:t>
            </a:r>
          </a:p>
        </p:txBody>
      </p:sp>
      <p:pic>
        <p:nvPicPr>
          <p:cNvPr id="5" name="Picture 4" descr="Many question marks on black background">
            <a:extLst>
              <a:ext uri="{FF2B5EF4-FFF2-40B4-BE49-F238E27FC236}">
                <a16:creationId xmlns:a16="http://schemas.microsoft.com/office/drawing/2014/main" id="{B5A285E9-1D82-F1CB-C6A8-B1EB2DF7F753}"/>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AEB977-03FD-DD08-E2DC-795360404354}"/>
              </a:ext>
            </a:extLst>
          </p:cNvPr>
          <p:cNvSpPr>
            <a:spLocks noGrp="1"/>
          </p:cNvSpPr>
          <p:nvPr>
            <p:ph idx="1"/>
          </p:nvPr>
        </p:nvSpPr>
        <p:spPr>
          <a:xfrm>
            <a:off x="4898571" y="2706624"/>
            <a:ext cx="6650301" cy="3483864"/>
          </a:xfrm>
        </p:spPr>
        <p:txBody>
          <a:bodyPr>
            <a:normAutofit/>
          </a:bodyPr>
          <a:lstStyle/>
          <a:p>
            <a:r>
              <a:rPr lang="en-US" sz="2200" dirty="0"/>
              <a:t>Quick Sort has an average time complexity of O(n log n) and is highly efficient for most cases.</a:t>
            </a:r>
          </a:p>
          <a:p>
            <a:r>
              <a:rPr lang="en-US" sz="2200" dirty="0"/>
              <a:t>Quick Sort has an average space complexity of O(log n) due to the recursive calls.</a:t>
            </a:r>
          </a:p>
          <a:p>
            <a:r>
              <a:rPr lang="en-US" sz="2200" dirty="0"/>
              <a:t>It is an in-place sorting algorithm, meaning it does not require much additional space.</a:t>
            </a:r>
          </a:p>
        </p:txBody>
      </p:sp>
    </p:spTree>
    <p:extLst>
      <p:ext uri="{BB962C8B-B14F-4D97-AF65-F5344CB8AC3E}">
        <p14:creationId xmlns:p14="http://schemas.microsoft.com/office/powerpoint/2010/main" val="56770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983F8-2F26-D1DE-14FF-630194E5E831}"/>
              </a:ext>
            </a:extLst>
          </p:cNvPr>
          <p:cNvSpPr>
            <a:spLocks noGrp="1"/>
          </p:cNvSpPr>
          <p:nvPr>
            <p:ph type="ctrTitle"/>
          </p:nvPr>
        </p:nvSpPr>
        <p:spPr>
          <a:xfrm>
            <a:off x="6513788" y="365125"/>
            <a:ext cx="4840010" cy="1807305"/>
          </a:xfrm>
        </p:spPr>
        <p:txBody>
          <a:bodyPr vert="horz" lIns="91440" tIns="45720" rIns="91440" bIns="45720" rtlCol="0" anchor="ctr">
            <a:normAutofit/>
          </a:bodyPr>
          <a:lstStyle/>
          <a:p>
            <a:pPr algn="l"/>
            <a:r>
              <a:rPr lang="en-US" sz="4400"/>
              <a:t>Introduction </a:t>
            </a:r>
          </a:p>
        </p:txBody>
      </p:sp>
      <p:pic>
        <p:nvPicPr>
          <p:cNvPr id="5" name="Picture 4">
            <a:extLst>
              <a:ext uri="{FF2B5EF4-FFF2-40B4-BE49-F238E27FC236}">
                <a16:creationId xmlns:a16="http://schemas.microsoft.com/office/drawing/2014/main" id="{8E8DA8B8-50AA-FAF5-945C-44DFCF16BA1B}"/>
              </a:ext>
            </a:extLst>
          </p:cNvPr>
          <p:cNvPicPr>
            <a:picLocks noChangeAspect="1"/>
          </p:cNvPicPr>
          <p:nvPr/>
        </p:nvPicPr>
        <p:blipFill rotWithShape="1">
          <a:blip r:embed="rId2"/>
          <a:srcRect l="24366" r="2212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CB6AF7B2-4F67-7DAD-7EB0-EDE5F5412E47}"/>
              </a:ext>
            </a:extLst>
          </p:cNvPr>
          <p:cNvSpPr>
            <a:spLocks noGrp="1"/>
          </p:cNvSpPr>
          <p:nvPr>
            <p:ph type="subTitle" idx="1"/>
          </p:nvPr>
        </p:nvSpPr>
        <p:spPr>
          <a:xfrm>
            <a:off x="6513788" y="2333297"/>
            <a:ext cx="4840010" cy="3843666"/>
          </a:xfrm>
        </p:spPr>
        <p:txBody>
          <a:bodyPr vert="horz" lIns="91440" tIns="45720" rIns="91440" bIns="45720" rtlCol="0">
            <a:normAutofit/>
          </a:bodyPr>
          <a:lstStyle/>
          <a:p>
            <a:pPr marL="342900" indent="-228600" algn="l">
              <a:buFont typeface="Arial" panose="020B0604020202020204" pitchFamily="34" charset="0"/>
              <a:buChar char="•"/>
            </a:pPr>
            <a:r>
              <a:rPr lang="en-US" sz="2000" b="0" i="0">
                <a:effectLst/>
              </a:rPr>
              <a:t>It is a sorting algorithm that is an extended version of insertion sort</a:t>
            </a:r>
            <a:r>
              <a:rPr lang="en-US" sz="2000"/>
              <a:t>.</a:t>
            </a:r>
          </a:p>
          <a:p>
            <a:pPr marL="342900" indent="-228600" algn="l">
              <a:buFont typeface="Arial" panose="020B0604020202020204" pitchFamily="34" charset="0"/>
              <a:buChar char="•"/>
            </a:pPr>
            <a:r>
              <a:rPr lang="en-US" sz="2000"/>
              <a:t>Compare elements that are distinct apart rather than adjacent.</a:t>
            </a:r>
          </a:p>
          <a:p>
            <a:pPr marL="342900" indent="-228600" algn="l">
              <a:buFont typeface="Arial" panose="020B0604020202020204" pitchFamily="34" charset="0"/>
              <a:buChar char="•"/>
            </a:pPr>
            <a:r>
              <a:rPr lang="en-US" sz="2000"/>
              <a:t>Spacing between the elements is known as Gap/Interval.</a:t>
            </a:r>
          </a:p>
          <a:p>
            <a:pPr marL="342900" indent="-228600" algn="l">
              <a:buFont typeface="Arial" panose="020B0604020202020204" pitchFamily="34" charset="0"/>
              <a:buChar char="•"/>
            </a:pPr>
            <a:r>
              <a:rPr lang="en-US" sz="2000"/>
              <a:t>In every pass, Gap is reduced by 1 till we reach last pass when gap is 1. </a:t>
            </a:r>
          </a:p>
        </p:txBody>
      </p:sp>
    </p:spTree>
    <p:extLst>
      <p:ext uri="{BB962C8B-B14F-4D97-AF65-F5344CB8AC3E}">
        <p14:creationId xmlns:p14="http://schemas.microsoft.com/office/powerpoint/2010/main" val="121873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F2967-5099-DD81-89ED-354DF44E1EF6}"/>
              </a:ext>
            </a:extLst>
          </p:cNvPr>
          <p:cNvSpPr>
            <a:spLocks noGrp="1"/>
          </p:cNvSpPr>
          <p:nvPr>
            <p:ph type="ctrTitle"/>
          </p:nvPr>
        </p:nvSpPr>
        <p:spPr>
          <a:xfrm>
            <a:off x="6513788" y="365125"/>
            <a:ext cx="4840010" cy="1807305"/>
          </a:xfrm>
        </p:spPr>
        <p:txBody>
          <a:bodyPr vert="horz" lIns="91440" tIns="45720" rIns="91440" bIns="45720" rtlCol="0" anchor="ctr">
            <a:normAutofit/>
          </a:bodyPr>
          <a:lstStyle/>
          <a:p>
            <a:pPr algn="l"/>
            <a:r>
              <a:rPr lang="en-US" sz="4400"/>
              <a:t>Formula for Shell Sort</a:t>
            </a:r>
          </a:p>
        </p:txBody>
      </p:sp>
      <p:pic>
        <p:nvPicPr>
          <p:cNvPr id="5" name="Picture 4">
            <a:extLst>
              <a:ext uri="{FF2B5EF4-FFF2-40B4-BE49-F238E27FC236}">
                <a16:creationId xmlns:a16="http://schemas.microsoft.com/office/drawing/2014/main" id="{07453BEA-2B25-D57B-9431-E63F2D7EFA97}"/>
              </a:ext>
            </a:extLst>
          </p:cNvPr>
          <p:cNvPicPr>
            <a:picLocks noChangeAspect="1"/>
          </p:cNvPicPr>
          <p:nvPr/>
        </p:nvPicPr>
        <p:blipFill rotWithShape="1">
          <a:blip r:embed="rId2"/>
          <a:srcRect t="1609" r="-2" b="851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F7017CB9-B818-4829-E188-570EB91FFE2C}"/>
              </a:ext>
            </a:extLst>
          </p:cNvPr>
          <p:cNvSpPr>
            <a:spLocks noGrp="1"/>
          </p:cNvSpPr>
          <p:nvPr>
            <p:ph type="subTitle" idx="1"/>
          </p:nvPr>
        </p:nvSpPr>
        <p:spPr>
          <a:xfrm>
            <a:off x="6513788" y="2333297"/>
            <a:ext cx="4840010" cy="3843666"/>
          </a:xfrm>
        </p:spPr>
        <p:txBody>
          <a:bodyPr vert="horz" lIns="91440" tIns="45720" rIns="91440" bIns="45720" rtlCol="0">
            <a:normAutofit/>
          </a:bodyPr>
          <a:lstStyle/>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Gap= (N/2) </a:t>
            </a:r>
          </a:p>
          <a:p>
            <a:pPr indent="-228600" algn="l">
              <a:buFont typeface="Arial" panose="020B0604020202020204" pitchFamily="34" charset="0"/>
              <a:buChar char="•"/>
            </a:pPr>
            <a:r>
              <a:rPr lang="en-US" sz="2000"/>
              <a:t>where N= numb.of elements in array</a:t>
            </a:r>
          </a:p>
        </p:txBody>
      </p:sp>
    </p:spTree>
    <p:extLst>
      <p:ext uri="{BB962C8B-B14F-4D97-AF65-F5344CB8AC3E}">
        <p14:creationId xmlns:p14="http://schemas.microsoft.com/office/powerpoint/2010/main" val="51759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2188F-C94A-514A-8138-72BA4E19FB50}"/>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kern="1200">
                <a:solidFill>
                  <a:srgbClr val="FFFFFF"/>
                </a:solidFill>
                <a:latin typeface="+mj-lt"/>
                <a:ea typeface="+mj-ea"/>
                <a:cs typeface="+mj-cs"/>
              </a:rPr>
              <a:t>Advantages of Shell Sort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05EA6A9-D91D-1E98-FBA4-6A9FFEF91D9B}"/>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endParaRPr lang="en-US" b="0" i="0">
              <a:effectLst/>
            </a:endParaRPr>
          </a:p>
          <a:p>
            <a:pPr indent="-228600" algn="l">
              <a:buFont typeface="Arial" panose="020B0604020202020204" pitchFamily="34" charset="0"/>
              <a:buChar char="•"/>
            </a:pPr>
            <a:r>
              <a:rPr lang="en-US" b="0" i="0">
                <a:effectLst/>
              </a:rPr>
              <a:t>The advantages of the Shell Sort algorithm are:</a:t>
            </a:r>
          </a:p>
          <a:p>
            <a:pPr indent="-228600" algn="l">
              <a:buFont typeface="Arial" panose="020B0604020202020204" pitchFamily="34" charset="0"/>
              <a:buChar char="•"/>
            </a:pPr>
            <a:r>
              <a:rPr lang="en-US" b="0" i="0">
                <a:effectLst/>
              </a:rPr>
              <a:t>It is efficient for large arrays or lists.</a:t>
            </a:r>
          </a:p>
          <a:p>
            <a:pPr indent="-228600" algn="l">
              <a:buFont typeface="Arial" panose="020B0604020202020204" pitchFamily="34" charset="0"/>
              <a:buChar char="•"/>
            </a:pPr>
            <a:r>
              <a:rPr lang="en-US" b="0" i="0">
                <a:effectLst/>
              </a:rPr>
              <a:t>It is faster than Insertion Sort for larger lists.</a:t>
            </a:r>
          </a:p>
          <a:p>
            <a:pPr indent="-228600" algn="l">
              <a:buFont typeface="Arial" panose="020B0604020202020204" pitchFamily="34" charset="0"/>
              <a:buChar char="•"/>
            </a:pPr>
            <a:r>
              <a:rPr lang="en-US" b="0" i="0">
                <a:effectLst/>
              </a:rPr>
              <a:t>It can quickly sort mostly sorted data.</a:t>
            </a: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423179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A0448-4933-9B8C-5B92-ADD0DD805A19}"/>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Disadvantages of Shell Sort</a:t>
            </a:r>
          </a:p>
        </p:txBody>
      </p:sp>
      <p:sp>
        <p:nvSpPr>
          <p:cNvPr id="3" name="Subtitle 2">
            <a:extLst>
              <a:ext uri="{FF2B5EF4-FFF2-40B4-BE49-F238E27FC236}">
                <a16:creationId xmlns:a16="http://schemas.microsoft.com/office/drawing/2014/main" id="{334FCBF3-B232-1915-51C9-4AFF82433374}"/>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endParaRPr lang="en-US" sz="2000" b="0" i="0">
              <a:effectLst/>
            </a:endParaRPr>
          </a:p>
          <a:p>
            <a:pPr indent="-228600" algn="l">
              <a:buFont typeface="Arial" panose="020B0604020202020204" pitchFamily="34" charset="0"/>
              <a:buChar char="•"/>
            </a:pPr>
            <a:r>
              <a:rPr lang="en-US" sz="2000" b="0" i="0">
                <a:effectLst/>
              </a:rPr>
              <a:t>The disadvantages of the Shell Sort algorithm are:</a:t>
            </a:r>
          </a:p>
          <a:p>
            <a:pPr indent="-228600" algn="l">
              <a:buFont typeface="Arial" panose="020B0604020202020204" pitchFamily="34" charset="0"/>
              <a:buChar char="•"/>
            </a:pPr>
            <a:r>
              <a:rPr lang="en-US" sz="2000" b="0" i="0">
                <a:effectLst/>
              </a:rPr>
              <a:t>It can be difficult to determine the best gap sequence.</a:t>
            </a:r>
          </a:p>
          <a:p>
            <a:pPr indent="-228600" algn="l">
              <a:buFont typeface="Arial" panose="020B0604020202020204" pitchFamily="34" charset="0"/>
              <a:buChar char="•"/>
            </a:pPr>
            <a:r>
              <a:rPr lang="en-US" sz="2000" b="0" i="0">
                <a:effectLst/>
              </a:rPr>
              <a:t>It has a worst-case time complexity of O(n^2).</a:t>
            </a:r>
          </a:p>
          <a:p>
            <a:pPr indent="-228600" algn="l">
              <a:buFont typeface="Arial" panose="020B0604020202020204" pitchFamily="34" charset="0"/>
              <a:buChar char="•"/>
            </a:pPr>
            <a:r>
              <a:rPr lang="en-US" sz="2000" b="0" i="0">
                <a:effectLst/>
              </a:rPr>
              <a:t>It can be slower than other sorting algorithms for small lists.</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8361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64385-5034-F179-4065-C5BBDCA0CEF2}"/>
              </a:ext>
            </a:extLst>
          </p:cNvPr>
          <p:cNvSpPr>
            <a:spLocks noGrp="1"/>
          </p:cNvSpPr>
          <p:nvPr>
            <p:ph type="ctrTitle"/>
          </p:nvPr>
        </p:nvSpPr>
        <p:spPr>
          <a:xfrm>
            <a:off x="6513788" y="365125"/>
            <a:ext cx="4840010" cy="1807305"/>
          </a:xfrm>
        </p:spPr>
        <p:txBody>
          <a:bodyPr vert="horz" lIns="91440" tIns="45720" rIns="91440" bIns="45720" rtlCol="0" anchor="ctr">
            <a:normAutofit/>
          </a:bodyPr>
          <a:lstStyle/>
          <a:p>
            <a:pPr algn="l"/>
            <a:r>
              <a:rPr lang="en-US" sz="4400"/>
              <a:t>Time Complexity</a:t>
            </a:r>
          </a:p>
        </p:txBody>
      </p:sp>
      <p:pic>
        <p:nvPicPr>
          <p:cNvPr id="5" name="Picture 4" descr="Different types of clocks">
            <a:extLst>
              <a:ext uri="{FF2B5EF4-FFF2-40B4-BE49-F238E27FC236}">
                <a16:creationId xmlns:a16="http://schemas.microsoft.com/office/drawing/2014/main" id="{C03F9386-7B14-0E0B-6069-2CC74815F609}"/>
              </a:ext>
            </a:extLst>
          </p:cNvPr>
          <p:cNvPicPr>
            <a:picLocks noChangeAspect="1"/>
          </p:cNvPicPr>
          <p:nvPr/>
        </p:nvPicPr>
        <p:blipFill rotWithShape="1">
          <a:blip r:embed="rId2"/>
          <a:srcRect l="18822" r="3101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2F0BB93B-64D5-EF48-52B8-24EA2A16BD24}"/>
              </a:ext>
            </a:extLst>
          </p:cNvPr>
          <p:cNvSpPr>
            <a:spLocks noGrp="1"/>
          </p:cNvSpPr>
          <p:nvPr>
            <p:ph type="subTitle" idx="1"/>
          </p:nvPr>
        </p:nvSpPr>
        <p:spPr>
          <a:xfrm>
            <a:off x="6513788" y="2333297"/>
            <a:ext cx="4840010" cy="3843666"/>
          </a:xfrm>
        </p:spPr>
        <p:txBody>
          <a:bodyPr vert="horz" lIns="91440" tIns="45720" rIns="91440" bIns="45720" rtlCol="0">
            <a:normAutofit/>
          </a:bodyPr>
          <a:lstStyle/>
          <a:p>
            <a:pPr indent="-228600" algn="l">
              <a:buFont typeface="Arial" panose="020B0604020202020204" pitchFamily="34" charset="0"/>
              <a:buChar char="•"/>
            </a:pPr>
            <a:r>
              <a:rPr lang="en-US" sz="1700" b="1" i="0">
                <a:effectLst/>
              </a:rPr>
              <a:t>Best Case Complexity -</a:t>
            </a:r>
            <a:r>
              <a:rPr lang="en-US" sz="1700" b="0" i="0">
                <a:effectLst/>
              </a:rPr>
              <a:t> It occurs when there is no sorting required, i.e., the array is already sorted. The best-case time complexity of Shell sort is </a:t>
            </a:r>
            <a:r>
              <a:rPr lang="en-US" sz="1700" b="1" i="0">
                <a:effectLst/>
              </a:rPr>
              <a:t>O(n*logn).</a:t>
            </a:r>
            <a:endParaRPr lang="en-US" sz="1700" b="0" i="0">
              <a:effectLst/>
            </a:endParaRPr>
          </a:p>
          <a:p>
            <a:pPr indent="-228600" algn="l">
              <a:buFont typeface="Arial" panose="020B0604020202020204" pitchFamily="34" charset="0"/>
              <a:buChar char="•"/>
            </a:pPr>
            <a:r>
              <a:rPr lang="en-US" sz="1700" b="1" i="0">
                <a:effectLst/>
              </a:rPr>
              <a:t>Average Case Complexity -</a:t>
            </a:r>
            <a:r>
              <a:rPr lang="en-US" sz="1700" b="0" i="0">
                <a:effectLst/>
              </a:rPr>
              <a:t> It occurs when the array elements are in jumbled order that is not properly ascending and not properly descending. The average case time complexity of Shell sort is </a:t>
            </a:r>
            <a:r>
              <a:rPr lang="en-US" sz="1700" b="1" i="0">
                <a:effectLst/>
              </a:rPr>
              <a:t>O(n*logn).</a:t>
            </a:r>
            <a:endParaRPr lang="en-US" sz="1700" b="0" i="0">
              <a:effectLst/>
            </a:endParaRPr>
          </a:p>
          <a:p>
            <a:pPr indent="-228600" algn="l">
              <a:buFont typeface="Arial" panose="020B0604020202020204" pitchFamily="34" charset="0"/>
              <a:buChar char="•"/>
            </a:pPr>
            <a:r>
              <a:rPr lang="en-US" sz="1700" b="1" i="0">
                <a:effectLst/>
              </a:rPr>
              <a:t>Worst Case Complexity -</a:t>
            </a:r>
            <a:r>
              <a:rPr lang="en-US" sz="1700" b="0" i="0">
                <a:effectLst/>
              </a:rPr>
              <a:t> It occurs when the array elements are required to be sorted in reverse order. That means suppose you have to sort the array elements in ascending order, but its elements are in descending order. The worst-case time complexity of Shell sort is </a:t>
            </a:r>
            <a:r>
              <a:rPr lang="en-US" sz="1700" b="1" i="0">
                <a:effectLst/>
              </a:rPr>
              <a:t>O(n</a:t>
            </a:r>
            <a:r>
              <a:rPr lang="en-US" sz="1700" b="1" i="0" baseline="30000">
                <a:effectLst/>
              </a:rPr>
              <a:t>2</a:t>
            </a:r>
            <a:r>
              <a:rPr lang="en-US" sz="1700" b="1" i="0">
                <a:effectLst/>
              </a:rPr>
              <a:t>).</a:t>
            </a:r>
            <a:endParaRPr lang="en-US" sz="1700" b="0" i="0">
              <a:effectLst/>
            </a:endParaRPr>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43252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9ADFB0-AC72-A2AA-34AB-93F14B6EB956}"/>
              </a:ext>
            </a:extLst>
          </p:cNvPr>
          <p:cNvSpPr>
            <a:spLocks noGrp="1"/>
          </p:cNvSpPr>
          <p:nvPr>
            <p:ph type="subTitle" idx="1"/>
          </p:nvPr>
        </p:nvSpPr>
        <p:spPr>
          <a:xfrm>
            <a:off x="1154955" y="1266958"/>
            <a:ext cx="2904124" cy="4528457"/>
          </a:xfrm>
        </p:spPr>
        <p:txBody>
          <a:bodyPr anchor="ctr">
            <a:normAutofit/>
          </a:bodyPr>
          <a:lstStyle/>
          <a:p>
            <a:pPr algn="ctr"/>
            <a:r>
              <a:rPr lang="en-IN" dirty="0"/>
              <a:t>Example</a:t>
            </a:r>
          </a:p>
          <a:p>
            <a:pPr algn="ctr"/>
            <a:r>
              <a:rPr lang="en-IN" dirty="0">
                <a:solidFill>
                  <a:schemeClr val="tx2"/>
                </a:solidFill>
              </a:rPr>
              <a:t>of</a:t>
            </a:r>
          </a:p>
          <a:p>
            <a:pPr algn="ctr"/>
            <a:r>
              <a:rPr lang="en-IN" dirty="0">
                <a:solidFill>
                  <a:schemeClr val="tx2"/>
                </a:solidFill>
              </a:rPr>
              <a:t>Shell sorting</a:t>
            </a:r>
          </a:p>
        </p:txBody>
      </p:sp>
      <p:sp>
        <p:nvSpPr>
          <p:cNvPr id="2" name="Title 1">
            <a:extLst>
              <a:ext uri="{FF2B5EF4-FFF2-40B4-BE49-F238E27FC236}">
                <a16:creationId xmlns:a16="http://schemas.microsoft.com/office/drawing/2014/main" id="{5E22A350-218E-1EF0-FA82-4003B1DEE005}"/>
              </a:ext>
            </a:extLst>
          </p:cNvPr>
          <p:cNvSpPr>
            <a:spLocks noGrp="1"/>
          </p:cNvSpPr>
          <p:nvPr>
            <p:ph type="ctrTitle"/>
          </p:nvPr>
        </p:nvSpPr>
        <p:spPr>
          <a:xfrm>
            <a:off x="4870163" y="232089"/>
            <a:ext cx="6808362" cy="4528457"/>
          </a:xfrm>
        </p:spPr>
        <p:txBody>
          <a:bodyPr anchor="ctr">
            <a:normAutofit/>
          </a:bodyPr>
          <a:lstStyle/>
          <a:p>
            <a:r>
              <a:rPr lang="en-IN" dirty="0"/>
              <a:t>unsorted array</a:t>
            </a:r>
          </a:p>
        </p:txBody>
      </p:sp>
      <p:graphicFrame>
        <p:nvGraphicFramePr>
          <p:cNvPr id="4" name="Table 4">
            <a:extLst>
              <a:ext uri="{FF2B5EF4-FFF2-40B4-BE49-F238E27FC236}">
                <a16:creationId xmlns:a16="http://schemas.microsoft.com/office/drawing/2014/main" id="{24A70467-A7B0-EFAB-EB29-E3383E3FB822}"/>
              </a:ext>
            </a:extLst>
          </p:cNvPr>
          <p:cNvGraphicFramePr>
            <a:graphicFrameLocks noGrp="1"/>
          </p:cNvGraphicFramePr>
          <p:nvPr/>
        </p:nvGraphicFramePr>
        <p:xfrm>
          <a:off x="4528967" y="3531186"/>
          <a:ext cx="7490754" cy="370840"/>
        </p:xfrm>
        <a:graphic>
          <a:graphicData uri="http://schemas.openxmlformats.org/drawingml/2006/table">
            <a:tbl>
              <a:tblPr firstRow="1" bandRow="1">
                <a:tableStyleId>{5C22544A-7EE6-4342-B048-85BDC9FD1C3A}</a:tableStyleId>
              </a:tblPr>
              <a:tblGrid>
                <a:gridCol w="832306">
                  <a:extLst>
                    <a:ext uri="{9D8B030D-6E8A-4147-A177-3AD203B41FA5}">
                      <a16:colId xmlns:a16="http://schemas.microsoft.com/office/drawing/2014/main" val="1512441019"/>
                    </a:ext>
                  </a:extLst>
                </a:gridCol>
                <a:gridCol w="832306">
                  <a:extLst>
                    <a:ext uri="{9D8B030D-6E8A-4147-A177-3AD203B41FA5}">
                      <a16:colId xmlns:a16="http://schemas.microsoft.com/office/drawing/2014/main" val="1631689161"/>
                    </a:ext>
                  </a:extLst>
                </a:gridCol>
                <a:gridCol w="832306">
                  <a:extLst>
                    <a:ext uri="{9D8B030D-6E8A-4147-A177-3AD203B41FA5}">
                      <a16:colId xmlns:a16="http://schemas.microsoft.com/office/drawing/2014/main" val="2666426752"/>
                    </a:ext>
                  </a:extLst>
                </a:gridCol>
                <a:gridCol w="832306">
                  <a:extLst>
                    <a:ext uri="{9D8B030D-6E8A-4147-A177-3AD203B41FA5}">
                      <a16:colId xmlns:a16="http://schemas.microsoft.com/office/drawing/2014/main" val="1730764521"/>
                    </a:ext>
                  </a:extLst>
                </a:gridCol>
                <a:gridCol w="832306">
                  <a:extLst>
                    <a:ext uri="{9D8B030D-6E8A-4147-A177-3AD203B41FA5}">
                      <a16:colId xmlns:a16="http://schemas.microsoft.com/office/drawing/2014/main" val="3430865596"/>
                    </a:ext>
                  </a:extLst>
                </a:gridCol>
                <a:gridCol w="832306">
                  <a:extLst>
                    <a:ext uri="{9D8B030D-6E8A-4147-A177-3AD203B41FA5}">
                      <a16:colId xmlns:a16="http://schemas.microsoft.com/office/drawing/2014/main" val="3924315701"/>
                    </a:ext>
                  </a:extLst>
                </a:gridCol>
                <a:gridCol w="832306">
                  <a:extLst>
                    <a:ext uri="{9D8B030D-6E8A-4147-A177-3AD203B41FA5}">
                      <a16:colId xmlns:a16="http://schemas.microsoft.com/office/drawing/2014/main" val="3763736060"/>
                    </a:ext>
                  </a:extLst>
                </a:gridCol>
                <a:gridCol w="832306">
                  <a:extLst>
                    <a:ext uri="{9D8B030D-6E8A-4147-A177-3AD203B41FA5}">
                      <a16:colId xmlns:a16="http://schemas.microsoft.com/office/drawing/2014/main" val="428782871"/>
                    </a:ext>
                  </a:extLst>
                </a:gridCol>
                <a:gridCol w="832306">
                  <a:extLst>
                    <a:ext uri="{9D8B030D-6E8A-4147-A177-3AD203B41FA5}">
                      <a16:colId xmlns:a16="http://schemas.microsoft.com/office/drawing/2014/main" val="1583529774"/>
                    </a:ext>
                  </a:extLst>
                </a:gridCol>
              </a:tblGrid>
              <a:tr h="370840">
                <a:tc>
                  <a:txBody>
                    <a:bodyPr/>
                    <a:lstStyle/>
                    <a:p>
                      <a:r>
                        <a:rPr lang="en-US" dirty="0"/>
                        <a:t>12</a:t>
                      </a:r>
                    </a:p>
                  </a:txBody>
                  <a:tcPr/>
                </a:tc>
                <a:tc>
                  <a:txBody>
                    <a:bodyPr/>
                    <a:lstStyle/>
                    <a:p>
                      <a:r>
                        <a:rPr lang="en-US" dirty="0"/>
                        <a:t>19</a:t>
                      </a:r>
                    </a:p>
                  </a:txBody>
                  <a:tcPr/>
                </a:tc>
                <a:tc>
                  <a:txBody>
                    <a:bodyPr/>
                    <a:lstStyle/>
                    <a:p>
                      <a:r>
                        <a:rPr lang="en-US" dirty="0"/>
                        <a:t>20</a:t>
                      </a:r>
                    </a:p>
                  </a:txBody>
                  <a:tcPr/>
                </a:tc>
                <a:tc>
                  <a:txBody>
                    <a:bodyPr/>
                    <a:lstStyle/>
                    <a:p>
                      <a:r>
                        <a:rPr lang="en-US" dirty="0"/>
                        <a:t>31</a:t>
                      </a:r>
                    </a:p>
                  </a:txBody>
                  <a:tcPr/>
                </a:tc>
                <a:tc>
                  <a:txBody>
                    <a:bodyPr/>
                    <a:lstStyle/>
                    <a:p>
                      <a:r>
                        <a:rPr lang="en-US" dirty="0"/>
                        <a:t>15</a:t>
                      </a:r>
                    </a:p>
                  </a:txBody>
                  <a:tcPr/>
                </a:tc>
                <a:tc>
                  <a:txBody>
                    <a:bodyPr/>
                    <a:lstStyle/>
                    <a:p>
                      <a:r>
                        <a:rPr lang="en-US" dirty="0"/>
                        <a:t>41</a:t>
                      </a:r>
                    </a:p>
                  </a:txBody>
                  <a:tcPr/>
                </a:tc>
                <a:tc>
                  <a:txBody>
                    <a:bodyPr/>
                    <a:lstStyle/>
                    <a:p>
                      <a:r>
                        <a:rPr lang="en-US" dirty="0"/>
                        <a:t>30</a:t>
                      </a:r>
                    </a:p>
                  </a:txBody>
                  <a:tcPr/>
                </a:tc>
                <a:tc>
                  <a:txBody>
                    <a:bodyPr/>
                    <a:lstStyle/>
                    <a:p>
                      <a:r>
                        <a:rPr lang="en-US" dirty="0"/>
                        <a:t>38</a:t>
                      </a:r>
                    </a:p>
                  </a:txBody>
                  <a:tcPr/>
                </a:tc>
                <a:tc>
                  <a:txBody>
                    <a:bodyPr/>
                    <a:lstStyle/>
                    <a:p>
                      <a:r>
                        <a:rPr lang="en-US" dirty="0"/>
                        <a:t>24</a:t>
                      </a:r>
                    </a:p>
                  </a:txBody>
                  <a:tcPr/>
                </a:tc>
                <a:extLst>
                  <a:ext uri="{0D108BD9-81ED-4DB2-BD59-A6C34878D82A}">
                    <a16:rowId xmlns:a16="http://schemas.microsoft.com/office/drawing/2014/main" val="3603277103"/>
                  </a:ext>
                </a:extLst>
              </a:tr>
            </a:tbl>
          </a:graphicData>
        </a:graphic>
      </p:graphicFrame>
    </p:spTree>
    <p:extLst>
      <p:ext uri="{BB962C8B-B14F-4D97-AF65-F5344CB8AC3E}">
        <p14:creationId xmlns:p14="http://schemas.microsoft.com/office/powerpoint/2010/main" val="164698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F1FF-35B1-2B65-FE3D-1AA4D110D7E6}"/>
              </a:ext>
            </a:extLst>
          </p:cNvPr>
          <p:cNvSpPr>
            <a:spLocks noGrp="1"/>
          </p:cNvSpPr>
          <p:nvPr>
            <p:ph type="title"/>
          </p:nvPr>
        </p:nvSpPr>
        <p:spPr>
          <a:xfrm>
            <a:off x="646111" y="452717"/>
            <a:ext cx="9404723" cy="3456673"/>
          </a:xfrm>
        </p:spPr>
        <p:txBody>
          <a:bodyPr/>
          <a:lstStyle/>
          <a:p>
            <a:br>
              <a:rPr lang="en-US" dirty="0"/>
            </a:br>
            <a:r>
              <a:rPr lang="en-US" dirty="0"/>
              <a:t>		</a:t>
            </a:r>
            <a:r>
              <a:rPr lang="en-US" sz="1800" dirty="0"/>
              <a:t>a1		a2		a3		a4		a5		a6		a7		a8		a9</a:t>
            </a:r>
            <a:endParaRPr lang="en-US" dirty="0"/>
          </a:p>
        </p:txBody>
      </p:sp>
      <p:graphicFrame>
        <p:nvGraphicFramePr>
          <p:cNvPr id="4" name="Table 4">
            <a:extLst>
              <a:ext uri="{FF2B5EF4-FFF2-40B4-BE49-F238E27FC236}">
                <a16:creationId xmlns:a16="http://schemas.microsoft.com/office/drawing/2014/main" id="{74E3B441-E881-D890-C58C-1166746135C2}"/>
              </a:ext>
            </a:extLst>
          </p:cNvPr>
          <p:cNvGraphicFramePr>
            <a:graphicFrameLocks noGrp="1"/>
          </p:cNvGraphicFramePr>
          <p:nvPr/>
        </p:nvGraphicFramePr>
        <p:xfrm>
          <a:off x="1496507" y="1712625"/>
          <a:ext cx="8127999" cy="936856"/>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1864361730"/>
                    </a:ext>
                  </a:extLst>
                </a:gridCol>
                <a:gridCol w="903111">
                  <a:extLst>
                    <a:ext uri="{9D8B030D-6E8A-4147-A177-3AD203B41FA5}">
                      <a16:colId xmlns:a16="http://schemas.microsoft.com/office/drawing/2014/main" val="1376550612"/>
                    </a:ext>
                  </a:extLst>
                </a:gridCol>
                <a:gridCol w="903111">
                  <a:extLst>
                    <a:ext uri="{9D8B030D-6E8A-4147-A177-3AD203B41FA5}">
                      <a16:colId xmlns:a16="http://schemas.microsoft.com/office/drawing/2014/main" val="3356983219"/>
                    </a:ext>
                  </a:extLst>
                </a:gridCol>
                <a:gridCol w="903111">
                  <a:extLst>
                    <a:ext uri="{9D8B030D-6E8A-4147-A177-3AD203B41FA5}">
                      <a16:colId xmlns:a16="http://schemas.microsoft.com/office/drawing/2014/main" val="3929722486"/>
                    </a:ext>
                  </a:extLst>
                </a:gridCol>
                <a:gridCol w="903111">
                  <a:extLst>
                    <a:ext uri="{9D8B030D-6E8A-4147-A177-3AD203B41FA5}">
                      <a16:colId xmlns:a16="http://schemas.microsoft.com/office/drawing/2014/main" val="1572739296"/>
                    </a:ext>
                  </a:extLst>
                </a:gridCol>
                <a:gridCol w="903111">
                  <a:extLst>
                    <a:ext uri="{9D8B030D-6E8A-4147-A177-3AD203B41FA5}">
                      <a16:colId xmlns:a16="http://schemas.microsoft.com/office/drawing/2014/main" val="540931112"/>
                    </a:ext>
                  </a:extLst>
                </a:gridCol>
                <a:gridCol w="903111">
                  <a:extLst>
                    <a:ext uri="{9D8B030D-6E8A-4147-A177-3AD203B41FA5}">
                      <a16:colId xmlns:a16="http://schemas.microsoft.com/office/drawing/2014/main" val="2669566979"/>
                    </a:ext>
                  </a:extLst>
                </a:gridCol>
                <a:gridCol w="903111">
                  <a:extLst>
                    <a:ext uri="{9D8B030D-6E8A-4147-A177-3AD203B41FA5}">
                      <a16:colId xmlns:a16="http://schemas.microsoft.com/office/drawing/2014/main" val="1864990805"/>
                    </a:ext>
                  </a:extLst>
                </a:gridCol>
                <a:gridCol w="903111">
                  <a:extLst>
                    <a:ext uri="{9D8B030D-6E8A-4147-A177-3AD203B41FA5}">
                      <a16:colId xmlns:a16="http://schemas.microsoft.com/office/drawing/2014/main" val="4089640751"/>
                    </a:ext>
                  </a:extLst>
                </a:gridCol>
              </a:tblGrid>
              <a:tr h="936856">
                <a:tc>
                  <a:txBody>
                    <a:bodyPr/>
                    <a:lstStyle/>
                    <a:p>
                      <a:r>
                        <a:rPr lang="en-US" dirty="0"/>
                        <a:t>15</a:t>
                      </a:r>
                    </a:p>
                  </a:txBody>
                  <a:tcPr/>
                </a:tc>
                <a:tc>
                  <a:txBody>
                    <a:bodyPr/>
                    <a:lstStyle/>
                    <a:p>
                      <a:r>
                        <a:rPr lang="en-US" dirty="0"/>
                        <a:t>19</a:t>
                      </a:r>
                    </a:p>
                  </a:txBody>
                  <a:tcPr/>
                </a:tc>
                <a:tc>
                  <a:txBody>
                    <a:bodyPr/>
                    <a:lstStyle/>
                    <a:p>
                      <a:r>
                        <a:rPr lang="en-US" dirty="0"/>
                        <a:t>20</a:t>
                      </a:r>
                    </a:p>
                  </a:txBody>
                  <a:tcPr/>
                </a:tc>
                <a:tc>
                  <a:txBody>
                    <a:bodyPr/>
                    <a:lstStyle/>
                    <a:p>
                      <a:r>
                        <a:rPr lang="en-US" dirty="0"/>
                        <a:t>38</a:t>
                      </a:r>
                    </a:p>
                  </a:txBody>
                  <a:tcPr/>
                </a:tc>
                <a:tc>
                  <a:txBody>
                    <a:bodyPr/>
                    <a:lstStyle/>
                    <a:p>
                      <a:r>
                        <a:rPr lang="en-US" dirty="0"/>
                        <a:t>24</a:t>
                      </a:r>
                    </a:p>
                  </a:txBody>
                  <a:tcPr/>
                </a:tc>
                <a:tc>
                  <a:txBody>
                    <a:bodyPr/>
                    <a:lstStyle/>
                    <a:p>
                      <a:r>
                        <a:rPr lang="en-US" dirty="0"/>
                        <a:t>41</a:t>
                      </a:r>
                    </a:p>
                  </a:txBody>
                  <a:tcPr/>
                </a:tc>
                <a:tc>
                  <a:txBody>
                    <a:bodyPr/>
                    <a:lstStyle/>
                    <a:p>
                      <a:r>
                        <a:rPr lang="en-US" dirty="0"/>
                        <a:t>30</a:t>
                      </a:r>
                    </a:p>
                  </a:txBody>
                  <a:tcPr/>
                </a:tc>
                <a:tc>
                  <a:txBody>
                    <a:bodyPr/>
                    <a:lstStyle/>
                    <a:p>
                      <a:r>
                        <a:rPr lang="en-US" dirty="0"/>
                        <a:t>31</a:t>
                      </a:r>
                    </a:p>
                  </a:txBody>
                  <a:tcPr/>
                </a:tc>
                <a:tc>
                  <a:txBody>
                    <a:bodyPr/>
                    <a:lstStyle/>
                    <a:p>
                      <a:r>
                        <a:rPr lang="en-US" dirty="0"/>
                        <a:t>42</a:t>
                      </a:r>
                    </a:p>
                  </a:txBody>
                  <a:tcPr/>
                </a:tc>
                <a:extLst>
                  <a:ext uri="{0D108BD9-81ED-4DB2-BD59-A6C34878D82A}">
                    <a16:rowId xmlns:a16="http://schemas.microsoft.com/office/drawing/2014/main" val="866397475"/>
                  </a:ext>
                </a:extLst>
              </a:tr>
            </a:tbl>
          </a:graphicData>
        </a:graphic>
      </p:graphicFrame>
      <p:graphicFrame>
        <p:nvGraphicFramePr>
          <p:cNvPr id="5" name="Table 5">
            <a:extLst>
              <a:ext uri="{FF2B5EF4-FFF2-40B4-BE49-F238E27FC236}">
                <a16:creationId xmlns:a16="http://schemas.microsoft.com/office/drawing/2014/main" id="{175885C1-3569-C324-F162-E42BF2D28D13}"/>
              </a:ext>
            </a:extLst>
          </p:cNvPr>
          <p:cNvGraphicFramePr>
            <a:graphicFrameLocks noGrp="1"/>
          </p:cNvGraphicFramePr>
          <p:nvPr/>
        </p:nvGraphicFramePr>
        <p:xfrm>
          <a:off x="1496507" y="4145122"/>
          <a:ext cx="8127999" cy="788445"/>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4011496120"/>
                    </a:ext>
                  </a:extLst>
                </a:gridCol>
                <a:gridCol w="903111">
                  <a:extLst>
                    <a:ext uri="{9D8B030D-6E8A-4147-A177-3AD203B41FA5}">
                      <a16:colId xmlns:a16="http://schemas.microsoft.com/office/drawing/2014/main" val="2470831095"/>
                    </a:ext>
                  </a:extLst>
                </a:gridCol>
                <a:gridCol w="903111">
                  <a:extLst>
                    <a:ext uri="{9D8B030D-6E8A-4147-A177-3AD203B41FA5}">
                      <a16:colId xmlns:a16="http://schemas.microsoft.com/office/drawing/2014/main" val="1676038952"/>
                    </a:ext>
                  </a:extLst>
                </a:gridCol>
                <a:gridCol w="903111">
                  <a:extLst>
                    <a:ext uri="{9D8B030D-6E8A-4147-A177-3AD203B41FA5}">
                      <a16:colId xmlns:a16="http://schemas.microsoft.com/office/drawing/2014/main" val="230869145"/>
                    </a:ext>
                  </a:extLst>
                </a:gridCol>
                <a:gridCol w="903111">
                  <a:extLst>
                    <a:ext uri="{9D8B030D-6E8A-4147-A177-3AD203B41FA5}">
                      <a16:colId xmlns:a16="http://schemas.microsoft.com/office/drawing/2014/main" val="247538030"/>
                    </a:ext>
                  </a:extLst>
                </a:gridCol>
                <a:gridCol w="903111">
                  <a:extLst>
                    <a:ext uri="{9D8B030D-6E8A-4147-A177-3AD203B41FA5}">
                      <a16:colId xmlns:a16="http://schemas.microsoft.com/office/drawing/2014/main" val="2823469545"/>
                    </a:ext>
                  </a:extLst>
                </a:gridCol>
                <a:gridCol w="903111">
                  <a:extLst>
                    <a:ext uri="{9D8B030D-6E8A-4147-A177-3AD203B41FA5}">
                      <a16:colId xmlns:a16="http://schemas.microsoft.com/office/drawing/2014/main" val="3250757643"/>
                    </a:ext>
                  </a:extLst>
                </a:gridCol>
                <a:gridCol w="903111">
                  <a:extLst>
                    <a:ext uri="{9D8B030D-6E8A-4147-A177-3AD203B41FA5}">
                      <a16:colId xmlns:a16="http://schemas.microsoft.com/office/drawing/2014/main" val="3544721391"/>
                    </a:ext>
                  </a:extLst>
                </a:gridCol>
                <a:gridCol w="903111">
                  <a:extLst>
                    <a:ext uri="{9D8B030D-6E8A-4147-A177-3AD203B41FA5}">
                      <a16:colId xmlns:a16="http://schemas.microsoft.com/office/drawing/2014/main" val="1370756594"/>
                    </a:ext>
                  </a:extLst>
                </a:gridCol>
              </a:tblGrid>
              <a:tr h="788445">
                <a:tc>
                  <a:txBody>
                    <a:bodyPr/>
                    <a:lstStyle/>
                    <a:p>
                      <a:r>
                        <a:rPr lang="en-US" dirty="0"/>
                        <a:t>15</a:t>
                      </a:r>
                    </a:p>
                  </a:txBody>
                  <a:tcPr/>
                </a:tc>
                <a:tc>
                  <a:txBody>
                    <a:bodyPr/>
                    <a:lstStyle/>
                    <a:p>
                      <a:r>
                        <a:rPr lang="en-US" dirty="0"/>
                        <a:t>19</a:t>
                      </a:r>
                    </a:p>
                  </a:txBody>
                  <a:tcPr/>
                </a:tc>
                <a:tc>
                  <a:txBody>
                    <a:bodyPr/>
                    <a:lstStyle/>
                    <a:p>
                      <a:r>
                        <a:rPr lang="en-US" dirty="0"/>
                        <a:t>20</a:t>
                      </a:r>
                    </a:p>
                  </a:txBody>
                  <a:tcPr/>
                </a:tc>
                <a:tc>
                  <a:txBody>
                    <a:bodyPr/>
                    <a:lstStyle/>
                    <a:p>
                      <a:r>
                        <a:rPr lang="en-US" dirty="0"/>
                        <a:t>31</a:t>
                      </a:r>
                    </a:p>
                  </a:txBody>
                  <a:tcPr/>
                </a:tc>
                <a:tc>
                  <a:txBody>
                    <a:bodyPr/>
                    <a:lstStyle/>
                    <a:p>
                      <a:r>
                        <a:rPr lang="en-US" dirty="0"/>
                        <a:t>24</a:t>
                      </a:r>
                    </a:p>
                  </a:txBody>
                  <a:tcPr/>
                </a:tc>
                <a:tc>
                  <a:txBody>
                    <a:bodyPr/>
                    <a:lstStyle/>
                    <a:p>
                      <a:r>
                        <a:rPr lang="en-US" dirty="0"/>
                        <a:t>41</a:t>
                      </a:r>
                    </a:p>
                  </a:txBody>
                  <a:tcPr/>
                </a:tc>
                <a:tc>
                  <a:txBody>
                    <a:bodyPr/>
                    <a:lstStyle/>
                    <a:p>
                      <a:r>
                        <a:rPr lang="en-US" dirty="0"/>
                        <a:t>30</a:t>
                      </a:r>
                    </a:p>
                  </a:txBody>
                  <a:tcPr/>
                </a:tc>
                <a:tc>
                  <a:txBody>
                    <a:bodyPr/>
                    <a:lstStyle/>
                    <a:p>
                      <a:r>
                        <a:rPr lang="en-US" dirty="0"/>
                        <a:t>38</a:t>
                      </a:r>
                    </a:p>
                  </a:txBody>
                  <a:tcPr/>
                </a:tc>
                <a:tc>
                  <a:txBody>
                    <a:bodyPr/>
                    <a:lstStyle/>
                    <a:p>
                      <a:r>
                        <a:rPr lang="en-US" dirty="0"/>
                        <a:t>42</a:t>
                      </a:r>
                    </a:p>
                  </a:txBody>
                  <a:tcPr/>
                </a:tc>
                <a:extLst>
                  <a:ext uri="{0D108BD9-81ED-4DB2-BD59-A6C34878D82A}">
                    <a16:rowId xmlns:a16="http://schemas.microsoft.com/office/drawing/2014/main" val="204192209"/>
                  </a:ext>
                </a:extLst>
              </a:tr>
            </a:tbl>
          </a:graphicData>
        </a:graphic>
      </p:graphicFrame>
      <p:cxnSp>
        <p:nvCxnSpPr>
          <p:cNvPr id="7" name="Straight Arrow Connector 6">
            <a:extLst>
              <a:ext uri="{FF2B5EF4-FFF2-40B4-BE49-F238E27FC236}">
                <a16:creationId xmlns:a16="http://schemas.microsoft.com/office/drawing/2014/main" id="{015691FF-4A92-5A6A-460F-7A88DD15D7B6}"/>
              </a:ext>
            </a:extLst>
          </p:cNvPr>
          <p:cNvCxnSpPr/>
          <p:nvPr/>
        </p:nvCxnSpPr>
        <p:spPr>
          <a:xfrm>
            <a:off x="5234609" y="2885213"/>
            <a:ext cx="0" cy="102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93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B172B0CC-5FAC-4514-E712-951C757A21D9}"/>
              </a:ext>
            </a:extLst>
          </p:cNvPr>
          <p:cNvPicPr>
            <a:picLocks noChangeAspect="1"/>
          </p:cNvPicPr>
          <p:nvPr/>
        </p:nvPicPr>
        <p:blipFill rotWithShape="1">
          <a:blip r:embed="rId2"/>
          <a:srcRect t="4950" b="486"/>
          <a:stretch/>
        </p:blipFill>
        <p:spPr>
          <a:xfrm>
            <a:off x="2541406" y="-3809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1725EC-DAE0-8812-A888-E471321A6771}"/>
              </a:ext>
            </a:extLst>
          </p:cNvPr>
          <p:cNvSpPr>
            <a:spLocks noGrp="1"/>
          </p:cNvSpPr>
          <p:nvPr>
            <p:ph type="title"/>
          </p:nvPr>
        </p:nvSpPr>
        <p:spPr>
          <a:xfrm>
            <a:off x="838200" y="365125"/>
            <a:ext cx="3822189" cy="1899912"/>
          </a:xfrm>
        </p:spPr>
        <p:txBody>
          <a:bodyPr>
            <a:normAutofit/>
          </a:bodyPr>
          <a:lstStyle/>
          <a:p>
            <a:r>
              <a:rPr lang="en-US" sz="4000" b="1"/>
              <a:t>Quick Sort</a:t>
            </a:r>
          </a:p>
        </p:txBody>
      </p:sp>
      <p:sp>
        <p:nvSpPr>
          <p:cNvPr id="3" name="Content Placeholder 2">
            <a:extLst>
              <a:ext uri="{FF2B5EF4-FFF2-40B4-BE49-F238E27FC236}">
                <a16:creationId xmlns:a16="http://schemas.microsoft.com/office/drawing/2014/main" id="{FC685DEE-2092-77FA-E4D7-5BA555C459BD}"/>
              </a:ext>
            </a:extLst>
          </p:cNvPr>
          <p:cNvSpPr>
            <a:spLocks noGrp="1"/>
          </p:cNvSpPr>
          <p:nvPr>
            <p:ph idx="1"/>
          </p:nvPr>
        </p:nvSpPr>
        <p:spPr>
          <a:xfrm>
            <a:off x="838200" y="2434201"/>
            <a:ext cx="3822189" cy="3742762"/>
          </a:xfrm>
        </p:spPr>
        <p:txBody>
          <a:bodyPr>
            <a:normAutofit/>
          </a:bodyPr>
          <a:lstStyle/>
          <a:p>
            <a:r>
              <a:rPr lang="en-US" sz="2000" dirty="0"/>
              <a:t>Quick Sort is a widely used sorting algorithm known for its efficiency.</a:t>
            </a:r>
          </a:p>
          <a:p>
            <a:r>
              <a:rPr lang="en-US" sz="2000" dirty="0"/>
              <a:t>It follows a divide-and-conquer approach, making it suitable for sorting large datasets.</a:t>
            </a:r>
          </a:p>
          <a:p>
            <a:r>
              <a:rPr lang="en-US" sz="2000" dirty="0"/>
              <a:t>The algorithm works by repeatedly partitioning the array and sorting the sub-arrays recursively.</a:t>
            </a:r>
          </a:p>
        </p:txBody>
      </p:sp>
    </p:spTree>
    <p:extLst>
      <p:ext uri="{BB962C8B-B14F-4D97-AF65-F5344CB8AC3E}">
        <p14:creationId xmlns:p14="http://schemas.microsoft.com/office/powerpoint/2010/main" val="61034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62" y="386930"/>
            <a:ext cx="10066122" cy="1298448"/>
          </a:xfrm>
        </p:spPr>
        <p:txBody>
          <a:bodyPr anchor="b">
            <a:normAutofit/>
          </a:bodyPr>
          <a:lstStyle/>
          <a:p>
            <a:r>
              <a:rPr lang="en-US" b="1" dirty="0">
                <a:cs typeface="Calibri Light"/>
              </a:rPr>
              <a:t>Maximum Priority Queue</a:t>
            </a:r>
            <a:endParaRPr lang="en-US" b="1" dirty="0"/>
          </a:p>
        </p:txBody>
      </p:sp>
      <p:sp>
        <p:nvSpPr>
          <p:cNvPr id="26" name="Content Placeholder 25">
            <a:extLst>
              <a:ext uri="{FF2B5EF4-FFF2-40B4-BE49-F238E27FC236}">
                <a16:creationId xmlns:a16="http://schemas.microsoft.com/office/drawing/2014/main" id="{49CC2EF1-90D7-94D7-E15C-CD9E9251C67E}"/>
              </a:ext>
            </a:extLst>
          </p:cNvPr>
          <p:cNvSpPr>
            <a:spLocks noGrp="1"/>
          </p:cNvSpPr>
          <p:nvPr>
            <p:ph idx="1"/>
          </p:nvPr>
        </p:nvSpPr>
        <p:spPr>
          <a:xfrm>
            <a:off x="466531" y="2015412"/>
            <a:ext cx="6736702" cy="4223547"/>
          </a:xfrm>
        </p:spPr>
        <p:txBody>
          <a:bodyPr vert="horz" lIns="91440" tIns="45720" rIns="91440" bIns="45720" rtlCol="0" anchor="ctr">
            <a:normAutofit lnSpcReduction="10000"/>
          </a:bodyPr>
          <a:lstStyle/>
          <a:p>
            <a:pPr marL="0" indent="0">
              <a:buNone/>
            </a:pPr>
            <a:endParaRPr lang="en-US" sz="1700" dirty="0">
              <a:ea typeface="+mn-lt"/>
              <a:cs typeface="+mn-lt"/>
            </a:endParaRPr>
          </a:p>
          <a:p>
            <a:pPr marL="0" indent="0">
              <a:buNone/>
            </a:pPr>
            <a:r>
              <a:rPr lang="en-US" sz="2000" b="1" dirty="0">
                <a:ea typeface="+mn-lt"/>
                <a:cs typeface="+mn-lt"/>
              </a:rPr>
              <a:t>A priority queue </a:t>
            </a:r>
            <a:r>
              <a:rPr lang="en-US" sz="2000" dirty="0">
                <a:ea typeface="+mn-lt"/>
                <a:cs typeface="+mn-lt"/>
              </a:rPr>
              <a:t>is a special type of queue in which each element is associated with a priority value. </a:t>
            </a:r>
          </a:p>
          <a:p>
            <a:pPr marL="0" indent="0">
              <a:buNone/>
            </a:pPr>
            <a:r>
              <a:rPr lang="en-US" sz="2000" b="1" dirty="0">
                <a:ea typeface="+mn-lt"/>
                <a:cs typeface="+mn-lt"/>
              </a:rPr>
              <a:t>Max Priority queue :</a:t>
            </a:r>
          </a:p>
          <a:p>
            <a:pPr marL="0" indent="0">
              <a:buNone/>
            </a:pPr>
            <a:r>
              <a:rPr lang="en-US" sz="2000" dirty="0">
                <a:cs typeface="Calibri"/>
              </a:rPr>
              <a:t>higher value has the highest priority</a:t>
            </a:r>
          </a:p>
          <a:p>
            <a:pPr marL="0" indent="0">
              <a:buNone/>
            </a:pPr>
            <a:r>
              <a:rPr lang="en-US" sz="2000" b="1" dirty="0">
                <a:cs typeface="Calibri"/>
              </a:rPr>
              <a:t>Primary Operations:</a:t>
            </a:r>
          </a:p>
          <a:p>
            <a:pPr marL="0" indent="0">
              <a:buNone/>
            </a:pPr>
            <a:r>
              <a:rPr lang="en-US" sz="2000" dirty="0">
                <a:ea typeface="+mn-lt"/>
                <a:cs typeface="+mn-lt"/>
              </a:rPr>
              <a:t>Insertion: Adding an element with its highest priority to the queue.</a:t>
            </a:r>
            <a:endParaRPr lang="en-US" sz="2000" dirty="0"/>
          </a:p>
          <a:p>
            <a:pPr marL="0" indent="0">
              <a:buNone/>
            </a:pPr>
            <a:r>
              <a:rPr lang="en-US" sz="2000" dirty="0">
                <a:ea typeface="+mn-lt"/>
                <a:cs typeface="+mn-lt"/>
              </a:rPr>
              <a:t>Deletion: Removing the element with the highest priority from the queue.</a:t>
            </a:r>
            <a:endParaRPr lang="en-US" sz="2000" dirty="0"/>
          </a:p>
          <a:p>
            <a:pPr marL="0" indent="0">
              <a:buNone/>
            </a:pPr>
            <a:r>
              <a:rPr lang="en-US" sz="2000" dirty="0">
                <a:ea typeface="+mn-lt"/>
                <a:cs typeface="+mn-lt"/>
              </a:rPr>
              <a:t>Peek/Top: Retrieve the element with the highest priority without removing </a:t>
            </a:r>
            <a:r>
              <a:rPr lang="en-US" sz="1700" dirty="0">
                <a:ea typeface="+mn-lt"/>
                <a:cs typeface="+mn-lt"/>
              </a:rPr>
              <a:t>it.</a:t>
            </a:r>
            <a:endParaRPr lang="en-US" sz="1700" dirty="0"/>
          </a:p>
          <a:p>
            <a:endParaRPr lang="en-US" sz="1700" dirty="0">
              <a:cs typeface="Calibri"/>
            </a:endParaRPr>
          </a:p>
        </p:txBody>
      </p:sp>
      <p:pic>
        <p:nvPicPr>
          <p:cNvPr id="27" name="Picture 27" descr="A picture containing rectangle&#10;&#10;Description automatically generated">
            <a:extLst>
              <a:ext uri="{FF2B5EF4-FFF2-40B4-BE49-F238E27FC236}">
                <a16:creationId xmlns:a16="http://schemas.microsoft.com/office/drawing/2014/main" id="{5251C559-D796-CDCF-56AB-C13AF95D46D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53943" y="3651739"/>
            <a:ext cx="4007866" cy="1379276"/>
          </a:xfrm>
          <a:prstGeom prst="rect">
            <a:avLst/>
          </a:prstGeom>
        </p:spPr>
      </p:pic>
      <p:sp>
        <p:nvSpPr>
          <p:cNvPr id="28" name="TextBox 27">
            <a:extLst>
              <a:ext uri="{FF2B5EF4-FFF2-40B4-BE49-F238E27FC236}">
                <a16:creationId xmlns:a16="http://schemas.microsoft.com/office/drawing/2014/main" id="{8A479D96-275B-7307-CCF8-89E6B2210C29}"/>
              </a:ext>
            </a:extLst>
          </p:cNvPr>
          <p:cNvSpPr txBox="1"/>
          <p:nvPr/>
        </p:nvSpPr>
        <p:spPr>
          <a:xfrm>
            <a:off x="8588055" y="4830960"/>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5B140-EACB-9846-3660-EE6D882B6051}"/>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Insertion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6C38F9-CDB4-0432-6413-59572DA93096}"/>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000" b="1">
                <a:ea typeface="+mn-lt"/>
                <a:cs typeface="+mn-lt"/>
              </a:rPr>
              <a:t>Let's assume we have the following max heap initially:</a:t>
            </a:r>
          </a:p>
          <a:p>
            <a:pPr>
              <a:buNone/>
            </a:pPr>
            <a:r>
              <a:rPr lang="en-US" sz="2000">
                <a:ea typeface="+mn-lt"/>
                <a:cs typeface="+mn-lt"/>
              </a:rPr>
              <a:t>        8</a:t>
            </a:r>
            <a:endParaRPr lang="en-US" sz="2000"/>
          </a:p>
          <a:p>
            <a:pPr>
              <a:buNone/>
            </a:pPr>
            <a:r>
              <a:rPr lang="en-US" sz="2000">
                <a:ea typeface="+mn-lt"/>
                <a:cs typeface="+mn-lt"/>
              </a:rPr>
              <a:t>      /   \</a:t>
            </a:r>
            <a:endParaRPr lang="en-US" sz="2000"/>
          </a:p>
          <a:p>
            <a:pPr>
              <a:buNone/>
            </a:pPr>
            <a:r>
              <a:rPr lang="en-US" sz="2000">
                <a:ea typeface="+mn-lt"/>
                <a:cs typeface="+mn-lt"/>
              </a:rPr>
              <a:t>     5     6</a:t>
            </a:r>
            <a:endParaRPr lang="en-US" sz="2000"/>
          </a:p>
          <a:p>
            <a:pPr>
              <a:buNone/>
            </a:pPr>
            <a:r>
              <a:rPr lang="en-US" sz="2000">
                <a:ea typeface="+mn-lt"/>
                <a:cs typeface="+mn-lt"/>
              </a:rPr>
              <a:t>    / \   /</a:t>
            </a:r>
            <a:endParaRPr lang="en-US" sz="2000"/>
          </a:p>
          <a:p>
            <a:pPr>
              <a:buNone/>
            </a:pPr>
            <a:r>
              <a:rPr lang="en-US" sz="2000">
                <a:ea typeface="+mn-lt"/>
                <a:cs typeface="+mn-lt"/>
              </a:rPr>
              <a:t>   2   3 1</a:t>
            </a:r>
            <a:endParaRPr lang="en-US" sz="2000"/>
          </a:p>
          <a:p>
            <a:pPr marL="0" indent="0">
              <a:buNone/>
            </a:pPr>
            <a:r>
              <a:rPr lang="en-US" sz="2000" b="1">
                <a:ea typeface="+mn-lt"/>
                <a:cs typeface="+mn-lt"/>
              </a:rPr>
              <a:t>inserting the new element at the next available position in the heap, which is the leftmost position in the bottommost level:</a:t>
            </a:r>
          </a:p>
          <a:p>
            <a:pPr>
              <a:buNone/>
            </a:pPr>
            <a:r>
              <a:rPr lang="en-US" sz="2000">
                <a:ea typeface="+mn-lt"/>
                <a:cs typeface="+mn-lt"/>
              </a:rPr>
              <a:t>        8</a:t>
            </a:r>
            <a:endParaRPr lang="en-US" sz="2000"/>
          </a:p>
          <a:p>
            <a:pPr>
              <a:buNone/>
            </a:pPr>
            <a:r>
              <a:rPr lang="en-US" sz="2000">
                <a:ea typeface="+mn-lt"/>
                <a:cs typeface="+mn-lt"/>
              </a:rPr>
              <a:t>      /   \</a:t>
            </a:r>
            <a:endParaRPr lang="en-US" sz="2000"/>
          </a:p>
          <a:p>
            <a:pPr>
              <a:buNone/>
            </a:pPr>
            <a:r>
              <a:rPr lang="en-US" sz="2000">
                <a:ea typeface="+mn-lt"/>
                <a:cs typeface="+mn-lt"/>
              </a:rPr>
              <a:t>     5     6</a:t>
            </a:r>
            <a:endParaRPr lang="en-US" sz="2000"/>
          </a:p>
          <a:p>
            <a:pPr>
              <a:buNone/>
            </a:pPr>
            <a:r>
              <a:rPr lang="en-US" sz="2000">
                <a:ea typeface="+mn-lt"/>
                <a:cs typeface="+mn-lt"/>
              </a:rPr>
              <a:t>    / \   / \</a:t>
            </a:r>
            <a:endParaRPr lang="en-US" sz="2000"/>
          </a:p>
          <a:p>
            <a:pPr>
              <a:buNone/>
            </a:pPr>
            <a:r>
              <a:rPr lang="en-US" sz="2000">
                <a:ea typeface="+mn-lt"/>
                <a:cs typeface="+mn-lt"/>
              </a:rPr>
              <a:t>   2   3 1   7</a:t>
            </a:r>
            <a:endParaRPr lang="en-US" sz="2000"/>
          </a:p>
          <a:p>
            <a:pPr>
              <a:buNone/>
            </a:pPr>
            <a:endParaRPr lang="en-US" sz="2000">
              <a:cs typeface="Calibri" panose="020F0502020204030204"/>
            </a:endParaRPr>
          </a:p>
          <a:p>
            <a:pPr marL="0" indent="0">
              <a:buNone/>
            </a:pPr>
            <a:endParaRPr lang="en-US" sz="2000" b="1">
              <a:cs typeface="Calibri" panose="020F0502020204030204"/>
            </a:endParaRPr>
          </a:p>
        </p:txBody>
      </p:sp>
    </p:spTree>
    <p:extLst>
      <p:ext uri="{BB962C8B-B14F-4D97-AF65-F5344CB8AC3E}">
        <p14:creationId xmlns:p14="http://schemas.microsoft.com/office/powerpoint/2010/main" val="292442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B6A7AA5-CB8A-16BA-D10A-D1286A37B9D6}"/>
              </a:ext>
            </a:extLst>
          </p:cNvPr>
          <p:cNvSpPr>
            <a:spLocks noGrp="1"/>
          </p:cNvSpPr>
          <p:nvPr>
            <p:ph type="title" idx="4294967295"/>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Insertion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59F514-1FE2-EE94-0DB4-9F8706E312CE}"/>
              </a:ext>
            </a:extLst>
          </p:cNvPr>
          <p:cNvSpPr>
            <a:spLocks noGrp="1"/>
          </p:cNvSpPr>
          <p:nvPr>
            <p:ph idx="4294967295"/>
          </p:nvPr>
        </p:nvSpPr>
        <p:spPr>
          <a:xfrm>
            <a:off x="3984172" y="591344"/>
            <a:ext cx="7369628" cy="5585619"/>
          </a:xfrm>
        </p:spPr>
        <p:txBody>
          <a:bodyPr vert="horz" lIns="91440" tIns="45720" rIns="91440" bIns="45720" rtlCol="0" anchor="ctr">
            <a:normAutofit/>
          </a:bodyPr>
          <a:lstStyle/>
          <a:p>
            <a:pPr marL="0"/>
            <a:r>
              <a:rPr lang="en-US" sz="1800" b="1" dirty="0"/>
              <a:t>Compare the inserted element (7) with its parent (6). Since 7 is greater than 6, we swap them to maintain the heap property:</a:t>
            </a:r>
            <a:endParaRPr lang="en-US" sz="1800" dirty="0"/>
          </a:p>
          <a:p>
            <a:pPr marL="0"/>
            <a:r>
              <a:rPr lang="en-US" sz="1800" dirty="0"/>
              <a:t>        8</a:t>
            </a:r>
          </a:p>
          <a:p>
            <a:pPr marL="0"/>
            <a:r>
              <a:rPr lang="en-US" sz="1800" dirty="0"/>
              <a:t>      /   \</a:t>
            </a:r>
          </a:p>
          <a:p>
            <a:pPr marL="0"/>
            <a:r>
              <a:rPr lang="en-US" sz="1800" dirty="0"/>
              <a:t>     5     7</a:t>
            </a:r>
          </a:p>
          <a:p>
            <a:pPr marL="0"/>
            <a:r>
              <a:rPr lang="en-US" sz="1800" dirty="0"/>
              <a:t>    / \   / \</a:t>
            </a:r>
          </a:p>
          <a:p>
            <a:pPr marL="0"/>
            <a:r>
              <a:rPr lang="en-US" sz="1800" dirty="0"/>
              <a:t>   2   3 1   6</a:t>
            </a:r>
          </a:p>
          <a:p>
            <a:pPr marL="0"/>
            <a:r>
              <a:rPr lang="en-US" sz="1800" dirty="0"/>
              <a:t>Now, we compare the inserted element (7) with its new parent (8). Since 7 is smaller than 8, we have successfully inserted the new element while maintaining the heap property.</a:t>
            </a:r>
          </a:p>
          <a:p>
            <a:pPr marL="0"/>
            <a:r>
              <a:rPr lang="en-US" sz="1800" dirty="0"/>
              <a:t>        8</a:t>
            </a:r>
          </a:p>
          <a:p>
            <a:pPr marL="0"/>
            <a:r>
              <a:rPr lang="en-US" sz="1800" dirty="0"/>
              <a:t>      /   \</a:t>
            </a:r>
          </a:p>
          <a:p>
            <a:pPr marL="0"/>
            <a:r>
              <a:rPr lang="en-US" sz="1800" dirty="0"/>
              <a:t>     5     7</a:t>
            </a:r>
          </a:p>
          <a:p>
            <a:pPr marL="0"/>
            <a:r>
              <a:rPr lang="en-US" sz="1800" dirty="0"/>
              <a:t>    / \   / \</a:t>
            </a:r>
          </a:p>
          <a:p>
            <a:pPr marL="0"/>
            <a:r>
              <a:rPr lang="en-US" sz="1800" dirty="0"/>
              <a:t>  2   3 1   6</a:t>
            </a:r>
          </a:p>
          <a:p>
            <a:endParaRPr lang="en-US" sz="1800" dirty="0"/>
          </a:p>
        </p:txBody>
      </p:sp>
    </p:spTree>
    <p:extLst>
      <p:ext uri="{BB962C8B-B14F-4D97-AF65-F5344CB8AC3E}">
        <p14:creationId xmlns:p14="http://schemas.microsoft.com/office/powerpoint/2010/main" val="4258081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ny question marks on black background">
            <a:extLst>
              <a:ext uri="{FF2B5EF4-FFF2-40B4-BE49-F238E27FC236}">
                <a16:creationId xmlns:a16="http://schemas.microsoft.com/office/drawing/2014/main" id="{7B715EFA-1ADB-1E17-A3EB-520786E53BD4}"/>
              </a:ext>
            </a:extLst>
          </p:cNvPr>
          <p:cNvPicPr>
            <a:picLocks noChangeAspect="1"/>
          </p:cNvPicPr>
          <p:nvPr/>
        </p:nvPicPr>
        <p:blipFill rotWithShape="1">
          <a:blip r:embed="rId2">
            <a:alphaModFix amt="55000"/>
          </a:blip>
          <a:srcRect t="7787"/>
          <a:stretch/>
        </p:blipFill>
        <p:spPr>
          <a:xfrm>
            <a:off x="20" y="-9107"/>
            <a:ext cx="12191980" cy="6858000"/>
          </a:xfrm>
          <a:prstGeom prst="rect">
            <a:avLst/>
          </a:prstGeom>
        </p:spPr>
      </p:pic>
      <p:sp>
        <p:nvSpPr>
          <p:cNvPr id="2" name="Title 1">
            <a:extLst>
              <a:ext uri="{FF2B5EF4-FFF2-40B4-BE49-F238E27FC236}">
                <a16:creationId xmlns:a16="http://schemas.microsoft.com/office/drawing/2014/main" id="{7FB33A5E-8729-96EB-0BB5-7C0FF5848CAB}"/>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Calibri Light"/>
                <a:cs typeface="Calibri Light"/>
              </a:rPr>
              <a:t>Deletion</a:t>
            </a:r>
            <a:endParaRPr lang="en-US">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1323F6-1380-6BB4-D8E5-412E68FCDD2A}"/>
              </a:ext>
            </a:extLst>
          </p:cNvPr>
          <p:cNvSpPr>
            <a:spLocks noGrp="1"/>
          </p:cNvSpPr>
          <p:nvPr>
            <p:ph idx="1"/>
          </p:nvPr>
        </p:nvSpPr>
        <p:spPr>
          <a:xfrm>
            <a:off x="3887234" y="591344"/>
            <a:ext cx="7466565" cy="5585619"/>
          </a:xfrm>
        </p:spPr>
        <p:txBody>
          <a:bodyPr vert="horz" lIns="91440" tIns="45720" rIns="91440" bIns="45720" rtlCol="0" anchor="ctr">
            <a:normAutofit/>
          </a:bodyPr>
          <a:lstStyle/>
          <a:p>
            <a:pPr marL="0" indent="0">
              <a:buNone/>
            </a:pPr>
            <a:r>
              <a:rPr lang="en-US" sz="2000" dirty="0">
                <a:solidFill>
                  <a:srgbClr val="FFFFFF"/>
                </a:solidFill>
                <a:ea typeface="+mn-lt"/>
                <a:cs typeface="+mn-lt"/>
              </a:rPr>
              <a:t>        9</a:t>
            </a:r>
            <a:endParaRPr lang="en-US" sz="2000" dirty="0">
              <a:solidFill>
                <a:srgbClr val="FFFFFF"/>
              </a:solidFill>
              <a:cs typeface="Calibri" panose="020F0502020204030204"/>
            </a:endParaRPr>
          </a:p>
          <a:p>
            <a:pPr marL="0" indent="0">
              <a:buNone/>
            </a:pPr>
            <a:r>
              <a:rPr lang="en-US" sz="2000" dirty="0">
                <a:solidFill>
                  <a:srgbClr val="FFFFFF"/>
                </a:solidFill>
                <a:ea typeface="+mn-lt"/>
                <a:cs typeface="+mn-lt"/>
              </a:rPr>
              <a:t>      /   \</a:t>
            </a:r>
          </a:p>
          <a:p>
            <a:pPr marL="0" indent="0">
              <a:buNone/>
            </a:pPr>
            <a:r>
              <a:rPr lang="en-US" sz="2000" dirty="0">
                <a:solidFill>
                  <a:srgbClr val="FFFFFF"/>
                </a:solidFill>
                <a:ea typeface="+mn-lt"/>
                <a:cs typeface="+mn-lt"/>
              </a:rPr>
              <a:t>     7     6</a:t>
            </a:r>
            <a:endParaRPr lang="en-US" sz="2000" dirty="0">
              <a:solidFill>
                <a:srgbClr val="FFFFFF"/>
              </a:solidFill>
              <a:cs typeface="Calibri" panose="020F0502020204030204"/>
            </a:endParaRPr>
          </a:p>
          <a:p>
            <a:pPr marL="0" indent="0">
              <a:buNone/>
            </a:pPr>
            <a:r>
              <a:rPr lang="en-US" sz="2000" dirty="0">
                <a:solidFill>
                  <a:srgbClr val="FFFFFF"/>
                </a:solidFill>
                <a:ea typeface="+mn-lt"/>
                <a:cs typeface="+mn-lt"/>
              </a:rPr>
              <a:t>    / \   / \</a:t>
            </a:r>
            <a:endParaRPr lang="en-US" sz="2000" dirty="0">
              <a:solidFill>
                <a:srgbClr val="FFFFFF"/>
              </a:solidFill>
              <a:cs typeface="Calibri" panose="020F0502020204030204"/>
            </a:endParaRPr>
          </a:p>
          <a:p>
            <a:pPr marL="0" indent="0">
              <a:buNone/>
            </a:pPr>
            <a:r>
              <a:rPr lang="en-US" sz="2000" dirty="0">
                <a:solidFill>
                  <a:srgbClr val="FFFFFF"/>
                </a:solidFill>
                <a:ea typeface="+mn-lt"/>
                <a:cs typeface="+mn-lt"/>
              </a:rPr>
              <a:t>   5   3 4   2</a:t>
            </a:r>
            <a:endParaRPr lang="en-US" sz="2000" dirty="0">
              <a:solidFill>
                <a:srgbClr val="FFFFFF"/>
              </a:solidFill>
              <a:cs typeface="Calibri" panose="020F0502020204030204"/>
            </a:endParaRPr>
          </a:p>
          <a:p>
            <a:pPr marL="0" indent="0">
              <a:buNone/>
            </a:pPr>
            <a:r>
              <a:rPr lang="en-US" sz="2000" dirty="0">
                <a:solidFill>
                  <a:srgbClr val="FFFFFF"/>
                </a:solidFill>
                <a:ea typeface="+mn-lt"/>
                <a:cs typeface="+mn-lt"/>
              </a:rPr>
              <a:t>Start by removing the root element, which is the maximum element in the priority queue. In this case, the root element is 9.</a:t>
            </a:r>
            <a:endParaRPr lang="en-US" sz="2000" dirty="0">
              <a:solidFill>
                <a:srgbClr val="FFFFFF"/>
              </a:solidFill>
            </a:endParaRPr>
          </a:p>
          <a:p>
            <a:pPr>
              <a:buNone/>
            </a:pPr>
            <a:r>
              <a:rPr lang="en-US" sz="2000" dirty="0">
                <a:solidFill>
                  <a:srgbClr val="FFFFFF"/>
                </a:solidFill>
                <a:ea typeface="+mn-lt"/>
                <a:cs typeface="+mn-lt"/>
              </a:rPr>
              <a:t>        2</a:t>
            </a:r>
            <a:endParaRPr lang="en-US" sz="2000" dirty="0">
              <a:solidFill>
                <a:srgbClr val="FFFFFF"/>
              </a:solidFill>
            </a:endParaRPr>
          </a:p>
          <a:p>
            <a:pPr>
              <a:buNone/>
            </a:pPr>
            <a:r>
              <a:rPr lang="en-US" sz="2000" dirty="0">
                <a:solidFill>
                  <a:srgbClr val="FFFFFF"/>
                </a:solidFill>
                <a:ea typeface="+mn-lt"/>
                <a:cs typeface="+mn-lt"/>
              </a:rPr>
              <a:t>      /   \</a:t>
            </a:r>
            <a:endParaRPr lang="en-US" sz="2000" dirty="0">
              <a:solidFill>
                <a:srgbClr val="FFFFFF"/>
              </a:solidFill>
            </a:endParaRPr>
          </a:p>
          <a:p>
            <a:pPr>
              <a:buNone/>
            </a:pPr>
            <a:r>
              <a:rPr lang="en-US" sz="2000" dirty="0">
                <a:solidFill>
                  <a:srgbClr val="FFFFFF"/>
                </a:solidFill>
                <a:ea typeface="+mn-lt"/>
                <a:cs typeface="+mn-lt"/>
              </a:rPr>
              <a:t>     7     6</a:t>
            </a:r>
            <a:endParaRPr lang="en-US" sz="2000" dirty="0">
              <a:solidFill>
                <a:srgbClr val="FFFFFF"/>
              </a:solidFill>
            </a:endParaRPr>
          </a:p>
          <a:p>
            <a:pPr>
              <a:buNone/>
            </a:pPr>
            <a:r>
              <a:rPr lang="en-US" sz="2000" dirty="0">
                <a:solidFill>
                  <a:srgbClr val="FFFFFF"/>
                </a:solidFill>
                <a:ea typeface="+mn-lt"/>
                <a:cs typeface="+mn-lt"/>
              </a:rPr>
              <a:t>    / \   /</a:t>
            </a:r>
            <a:endParaRPr lang="en-US" sz="2000" dirty="0">
              <a:solidFill>
                <a:srgbClr val="FFFFFF"/>
              </a:solidFill>
            </a:endParaRPr>
          </a:p>
          <a:p>
            <a:pPr>
              <a:buNone/>
            </a:pPr>
            <a:r>
              <a:rPr lang="en-US" sz="2000" dirty="0">
                <a:solidFill>
                  <a:srgbClr val="FFFFFF"/>
                </a:solidFill>
                <a:ea typeface="+mn-lt"/>
                <a:cs typeface="+mn-lt"/>
              </a:rPr>
              <a:t>   5   3 4</a:t>
            </a:r>
            <a:endParaRPr lang="en-US" sz="2000" dirty="0">
              <a:solidFill>
                <a:srgbClr val="FFFFFF"/>
              </a:solidFill>
            </a:endParaRPr>
          </a:p>
          <a:p>
            <a:pPr marL="0" indent="0">
              <a:buNone/>
            </a:pPr>
            <a:r>
              <a:rPr lang="en-US" sz="2000" dirty="0">
                <a:solidFill>
                  <a:srgbClr val="FFFFFF"/>
                </a:solidFill>
                <a:ea typeface="+mn-lt"/>
                <a:cs typeface="+mn-lt"/>
              </a:rPr>
              <a:t>Replace the root element with the rightmost element on the lowest level of the heap. In this case, the rightmost element is 2.</a:t>
            </a:r>
            <a:endParaRPr lang="en-US" sz="2000" dirty="0">
              <a:solidFill>
                <a:srgbClr val="FFFFFF"/>
              </a:solidFill>
              <a:cs typeface="Calibri"/>
            </a:endParaRPr>
          </a:p>
          <a:p>
            <a:pPr marL="0" indent="0">
              <a:buNone/>
            </a:pPr>
            <a:endParaRPr lang="en-US" sz="2000" dirty="0">
              <a:solidFill>
                <a:srgbClr val="FFFFFF"/>
              </a:solidFill>
              <a:cs typeface="Calibri"/>
            </a:endParaRPr>
          </a:p>
          <a:p>
            <a:endParaRPr lang="en-US" sz="2000" dirty="0">
              <a:solidFill>
                <a:srgbClr val="FFFFFF"/>
              </a:solidFill>
              <a:cs typeface="Calibri"/>
            </a:endParaRPr>
          </a:p>
        </p:txBody>
      </p:sp>
    </p:spTree>
    <p:extLst>
      <p:ext uri="{BB962C8B-B14F-4D97-AF65-F5344CB8AC3E}">
        <p14:creationId xmlns:p14="http://schemas.microsoft.com/office/powerpoint/2010/main" val="2785688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EE5BE-3D40-B62A-EE2C-674C872A058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Deletion</a:t>
            </a:r>
            <a:endParaRPr lang="en-US" sz="4000">
              <a:solidFill>
                <a:srgbClr val="FFFFFF"/>
              </a:solidFill>
            </a:endParaRPr>
          </a:p>
        </p:txBody>
      </p:sp>
      <p:sp>
        <p:nvSpPr>
          <p:cNvPr id="3" name="Content Placeholder 2">
            <a:extLst>
              <a:ext uri="{FF2B5EF4-FFF2-40B4-BE49-F238E27FC236}">
                <a16:creationId xmlns:a16="http://schemas.microsoft.com/office/drawing/2014/main" id="{0FBF607C-C0BC-DE1C-8304-EA4053FE05C0}"/>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1700" dirty="0">
                <a:ea typeface="+mn-lt"/>
                <a:cs typeface="+mn-lt"/>
              </a:rPr>
              <a:t>Reorganize the heap by comparing the new root (2) with its children (7 and 6). Swap the root element with the larger child to maintain the heap property. In this case, 7 is the larger child, so we swap them.</a:t>
            </a:r>
            <a:endParaRPr lang="en-US" sz="1700" dirty="0">
              <a:cs typeface="Calibri"/>
            </a:endParaRPr>
          </a:p>
          <a:p>
            <a:pPr marL="0" indent="0">
              <a:buNone/>
            </a:pPr>
            <a:r>
              <a:rPr lang="en-US" sz="1700" dirty="0">
                <a:ea typeface="+mn-lt"/>
                <a:cs typeface="+mn-lt"/>
              </a:rPr>
              <a:t>        7</a:t>
            </a:r>
            <a:endParaRPr lang="en-US" sz="1700" dirty="0">
              <a:cs typeface="Calibri"/>
            </a:endParaRPr>
          </a:p>
          <a:p>
            <a:pPr marL="0" indent="0">
              <a:buNone/>
            </a:pPr>
            <a:r>
              <a:rPr lang="en-US" sz="1700" dirty="0">
                <a:ea typeface="+mn-lt"/>
                <a:cs typeface="+mn-lt"/>
              </a:rPr>
              <a:t>      /   \</a:t>
            </a:r>
            <a:endParaRPr lang="en-US" sz="1700" dirty="0">
              <a:cs typeface="Calibri" panose="020F0502020204030204"/>
            </a:endParaRPr>
          </a:p>
          <a:p>
            <a:pPr marL="0" indent="0">
              <a:buNone/>
            </a:pPr>
            <a:r>
              <a:rPr lang="en-US" sz="1700" dirty="0">
                <a:ea typeface="+mn-lt"/>
                <a:cs typeface="+mn-lt"/>
              </a:rPr>
              <a:t>     2     6</a:t>
            </a:r>
            <a:endParaRPr lang="en-US" sz="1700" dirty="0">
              <a:cs typeface="Calibri" panose="020F0502020204030204"/>
            </a:endParaRPr>
          </a:p>
          <a:p>
            <a:pPr marL="0" indent="0">
              <a:buNone/>
            </a:pPr>
            <a:r>
              <a:rPr lang="en-US" sz="1700" dirty="0">
                <a:ea typeface="+mn-lt"/>
                <a:cs typeface="+mn-lt"/>
              </a:rPr>
              <a:t>    / \   /</a:t>
            </a:r>
            <a:endParaRPr lang="en-US" sz="1700" dirty="0">
              <a:cs typeface="Calibri" panose="020F0502020204030204"/>
            </a:endParaRPr>
          </a:p>
          <a:p>
            <a:pPr marL="0" indent="0">
              <a:buNone/>
            </a:pPr>
            <a:r>
              <a:rPr lang="en-US" sz="1700" dirty="0">
                <a:ea typeface="+mn-lt"/>
                <a:cs typeface="+mn-lt"/>
              </a:rPr>
              <a:t>  5   3 4</a:t>
            </a:r>
            <a:endParaRPr lang="en-US" sz="1700" dirty="0">
              <a:cs typeface="Calibri"/>
            </a:endParaRPr>
          </a:p>
          <a:p>
            <a:pPr marL="0" indent="0">
              <a:buNone/>
            </a:pPr>
            <a:r>
              <a:rPr lang="en-US" sz="1700" dirty="0">
                <a:ea typeface="+mn-lt"/>
                <a:cs typeface="+mn-lt"/>
              </a:rPr>
              <a:t>Continue swapping the new root (7) with its larger child until the heap property is restored. In this case, no further swaps are needed, as the heap property is already satisfied.</a:t>
            </a:r>
            <a:endParaRPr lang="en-US" sz="1700" dirty="0"/>
          </a:p>
          <a:p>
            <a:pPr>
              <a:buNone/>
            </a:pPr>
            <a:r>
              <a:rPr lang="en-US" sz="1700" dirty="0">
                <a:ea typeface="+mn-lt"/>
                <a:cs typeface="+mn-lt"/>
              </a:rPr>
              <a:t>    7     </a:t>
            </a:r>
          </a:p>
          <a:p>
            <a:pPr>
              <a:buNone/>
            </a:pPr>
            <a:r>
              <a:rPr lang="en-US" sz="1700" dirty="0">
                <a:ea typeface="+mn-lt"/>
                <a:cs typeface="+mn-lt"/>
              </a:rPr>
              <a:t>  /   \   </a:t>
            </a:r>
          </a:p>
          <a:p>
            <a:pPr>
              <a:buNone/>
            </a:pPr>
            <a:r>
              <a:rPr lang="en-US" sz="1700" dirty="0">
                <a:ea typeface="+mn-lt"/>
                <a:cs typeface="+mn-lt"/>
              </a:rPr>
              <a:t>  5     6   </a:t>
            </a:r>
          </a:p>
          <a:p>
            <a:pPr>
              <a:buNone/>
            </a:pPr>
            <a:r>
              <a:rPr lang="en-US" sz="1700" dirty="0">
                <a:ea typeface="+mn-lt"/>
                <a:cs typeface="+mn-lt"/>
              </a:rPr>
              <a:t> / \    /   </a:t>
            </a:r>
          </a:p>
          <a:p>
            <a:pPr>
              <a:buNone/>
            </a:pPr>
            <a:r>
              <a:rPr lang="en-US" sz="1700" dirty="0">
                <a:ea typeface="+mn-lt"/>
                <a:cs typeface="+mn-lt"/>
              </a:rPr>
              <a:t>2   3 4</a:t>
            </a:r>
            <a:endParaRPr lang="en-US" sz="1700" dirty="0">
              <a:cs typeface="Calibri"/>
            </a:endParaRPr>
          </a:p>
          <a:p>
            <a:endParaRPr lang="en-US" sz="1700" dirty="0">
              <a:cs typeface="Calibri"/>
            </a:endParaRPr>
          </a:p>
        </p:txBody>
      </p:sp>
    </p:spTree>
    <p:extLst>
      <p:ext uri="{BB962C8B-B14F-4D97-AF65-F5344CB8AC3E}">
        <p14:creationId xmlns:p14="http://schemas.microsoft.com/office/powerpoint/2010/main" val="313772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70EF1-D1D9-6F15-2DED-9635FEC959C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libri Light"/>
                <a:cs typeface="Calibri Light"/>
              </a:rPr>
              <a:t>Peek/Top</a:t>
            </a:r>
            <a:endParaRPr lang="en-US" sz="4000">
              <a:solidFill>
                <a:srgbClr val="FFFFFF"/>
              </a:solidFill>
            </a:endParaRPr>
          </a:p>
        </p:txBody>
      </p:sp>
      <p:sp>
        <p:nvSpPr>
          <p:cNvPr id="3" name="Content Placeholder 2">
            <a:extLst>
              <a:ext uri="{FF2B5EF4-FFF2-40B4-BE49-F238E27FC236}">
                <a16:creationId xmlns:a16="http://schemas.microsoft.com/office/drawing/2014/main" id="{6C7CF4E6-898C-9062-7A22-4893CD581B80}"/>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dirty="0">
                <a:ea typeface="+mn-lt"/>
                <a:cs typeface="+mn-lt"/>
              </a:rPr>
              <a:t>maximum priority queue (max heap) allows you to retrieve the element with the highest priority without removing it from the queue. Here's an example:</a:t>
            </a:r>
          </a:p>
          <a:p>
            <a:pPr>
              <a:buNone/>
            </a:pPr>
            <a:r>
              <a:rPr lang="en-US" sz="2000" dirty="0">
                <a:ea typeface="+mn-lt"/>
                <a:cs typeface="+mn-lt"/>
              </a:rPr>
              <a:t>        8</a:t>
            </a:r>
            <a:endParaRPr lang="en-US" sz="2000" dirty="0"/>
          </a:p>
          <a:p>
            <a:pPr>
              <a:buNone/>
            </a:pPr>
            <a:r>
              <a:rPr lang="en-US" sz="2000" dirty="0">
                <a:ea typeface="+mn-lt"/>
                <a:cs typeface="+mn-lt"/>
              </a:rPr>
              <a:t>      /   \</a:t>
            </a:r>
            <a:endParaRPr lang="en-US" sz="2000">
              <a:cs typeface="Calibri" panose="020F0502020204030204"/>
            </a:endParaRPr>
          </a:p>
          <a:p>
            <a:pPr>
              <a:buNone/>
            </a:pPr>
            <a:r>
              <a:rPr lang="en-US" sz="2000" dirty="0">
                <a:ea typeface="+mn-lt"/>
                <a:cs typeface="+mn-lt"/>
              </a:rPr>
              <a:t>     6     7</a:t>
            </a:r>
            <a:endParaRPr lang="en-US" sz="2000" dirty="0"/>
          </a:p>
          <a:p>
            <a:pPr>
              <a:buNone/>
            </a:pPr>
            <a:r>
              <a:rPr lang="en-US" sz="2000" dirty="0">
                <a:ea typeface="+mn-lt"/>
                <a:cs typeface="+mn-lt"/>
              </a:rPr>
              <a:t>    / \   / \</a:t>
            </a:r>
            <a:endParaRPr lang="en-US" sz="2000">
              <a:cs typeface="Calibri" panose="020F0502020204030204"/>
            </a:endParaRPr>
          </a:p>
          <a:p>
            <a:pPr>
              <a:buNone/>
            </a:pPr>
            <a:r>
              <a:rPr lang="en-US" sz="2000" dirty="0">
                <a:ea typeface="+mn-lt"/>
                <a:cs typeface="+mn-lt"/>
              </a:rPr>
              <a:t>   2   5 3   4</a:t>
            </a:r>
            <a:endParaRPr lang="en-US" sz="2000" dirty="0"/>
          </a:p>
          <a:p>
            <a:pPr marL="0" indent="0">
              <a:buNone/>
            </a:pPr>
            <a:r>
              <a:rPr lang="en-US" sz="2000" dirty="0">
                <a:ea typeface="+mn-lt"/>
                <a:cs typeface="+mn-lt"/>
              </a:rPr>
              <a:t>Access the root element of the max heap, which is the element with the highest priority. In this case, the root element is 8.</a:t>
            </a:r>
            <a:endParaRPr lang="en-US" sz="2000">
              <a:cs typeface="Calibri" panose="020F0502020204030204"/>
            </a:endParaRPr>
          </a:p>
          <a:p>
            <a:pPr marL="0" indent="0">
              <a:buNone/>
            </a:pPr>
            <a:r>
              <a:rPr lang="en-US" sz="2000">
                <a:ea typeface="+mn-lt"/>
                <a:cs typeface="+mn-lt"/>
              </a:rPr>
              <a:t>Return the value of the root element.</a:t>
            </a:r>
            <a:endParaRPr lang="en-US" sz="2000">
              <a:cs typeface="Calibri" panose="020F0502020204030204"/>
            </a:endParaRPr>
          </a:p>
          <a:p>
            <a:pPr marL="0" indent="0">
              <a:buNone/>
            </a:pPr>
            <a:endParaRPr lang="en-US" sz="2000">
              <a:cs typeface="Calibri" panose="020F0502020204030204"/>
            </a:endParaRPr>
          </a:p>
        </p:txBody>
      </p:sp>
    </p:spTree>
    <p:extLst>
      <p:ext uri="{BB962C8B-B14F-4D97-AF65-F5344CB8AC3E}">
        <p14:creationId xmlns:p14="http://schemas.microsoft.com/office/powerpoint/2010/main" val="383306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A8592DD-92A9-9E6E-EB0B-45FA266016C6}"/>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cs typeface="Calibri Light"/>
              </a:rPr>
              <a:t>Peek/Top</a:t>
            </a:r>
            <a:endParaRPr lang="en-US" sz="80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1EB5053-DF3D-713C-5A3B-C60EB7606985}"/>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buNone/>
            </a:pPr>
            <a:r>
              <a:rPr lang="en-US" sz="2000" dirty="0">
                <a:solidFill>
                  <a:schemeClr val="tx1">
                    <a:alpha val="80000"/>
                  </a:schemeClr>
                </a:solidFill>
                <a:ea typeface="+mn-lt"/>
                <a:cs typeface="+mn-lt"/>
              </a:rPr>
              <a:t>So, after performing the Peek-Max operation, the max heap remains as:</a:t>
            </a:r>
          </a:p>
          <a:p>
            <a:pPr>
              <a:buNone/>
            </a:pPr>
            <a:r>
              <a:rPr lang="en-US" sz="2000" dirty="0">
                <a:solidFill>
                  <a:schemeClr val="tx1">
                    <a:alpha val="80000"/>
                  </a:schemeClr>
                </a:solidFill>
                <a:ea typeface="+mn-lt"/>
                <a:cs typeface="+mn-lt"/>
              </a:rPr>
              <a:t>        8</a:t>
            </a:r>
          </a:p>
          <a:p>
            <a:pPr>
              <a:buNone/>
            </a:pPr>
            <a:r>
              <a:rPr lang="en-US" sz="2000" dirty="0">
                <a:solidFill>
                  <a:schemeClr val="tx1">
                    <a:alpha val="80000"/>
                  </a:schemeClr>
                </a:solidFill>
                <a:ea typeface="+mn-lt"/>
                <a:cs typeface="+mn-lt"/>
              </a:rPr>
              <a:t>      /   \</a:t>
            </a:r>
          </a:p>
          <a:p>
            <a:pPr>
              <a:buNone/>
            </a:pPr>
            <a:r>
              <a:rPr lang="en-US" sz="2000" dirty="0">
                <a:solidFill>
                  <a:schemeClr val="tx1">
                    <a:alpha val="80000"/>
                  </a:schemeClr>
                </a:solidFill>
                <a:ea typeface="+mn-lt"/>
                <a:cs typeface="+mn-lt"/>
              </a:rPr>
              <a:t>     6     7</a:t>
            </a:r>
          </a:p>
          <a:p>
            <a:pPr>
              <a:buNone/>
            </a:pPr>
            <a:r>
              <a:rPr lang="en-US" sz="2000" dirty="0">
                <a:solidFill>
                  <a:schemeClr val="tx1">
                    <a:alpha val="80000"/>
                  </a:schemeClr>
                </a:solidFill>
                <a:ea typeface="+mn-lt"/>
                <a:cs typeface="+mn-lt"/>
              </a:rPr>
              <a:t>    / \   / \</a:t>
            </a:r>
          </a:p>
          <a:p>
            <a:pPr>
              <a:buNone/>
            </a:pPr>
            <a:r>
              <a:rPr lang="en-US" sz="2000" dirty="0">
                <a:solidFill>
                  <a:schemeClr val="tx1">
                    <a:alpha val="80000"/>
                  </a:schemeClr>
                </a:solidFill>
                <a:ea typeface="+mn-lt"/>
                <a:cs typeface="+mn-lt"/>
              </a:rPr>
              <a:t>   2   5 3   4</a:t>
            </a:r>
          </a:p>
          <a:p>
            <a:pPr marL="0" indent="0">
              <a:buNone/>
            </a:pPr>
            <a:r>
              <a:rPr lang="en-US" sz="2000" dirty="0">
                <a:solidFill>
                  <a:schemeClr val="tx1">
                    <a:alpha val="80000"/>
                  </a:schemeClr>
                </a:solidFill>
                <a:ea typeface="+mn-lt"/>
                <a:cs typeface="+mn-lt"/>
              </a:rPr>
              <a:t>Peek-Max operation allows you to peek at the element with the highest priority in the max heap without modifying the heap itself.</a:t>
            </a:r>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45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2CCC7335-A961-03A7-DB83-5233081A3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77B7901-42DA-5910-4A2F-E4F621D53AD8}"/>
              </a:ext>
            </a:extLst>
          </p:cNvPr>
          <p:cNvSpPr>
            <a:spLocks noGrp="1"/>
          </p:cNvSpPr>
          <p:nvPr>
            <p:ph idx="1"/>
          </p:nvPr>
        </p:nvSpPr>
        <p:spPr>
          <a:xfrm>
            <a:off x="6090574" y="2421682"/>
            <a:ext cx="4977578" cy="3639289"/>
          </a:xfrm>
        </p:spPr>
        <p:txBody>
          <a:bodyPr anchor="ctr">
            <a:normAutofit/>
          </a:bodyPr>
          <a:lstStyle/>
          <a:p>
            <a:pPr marL="0" indent="0">
              <a:buNone/>
            </a:pPr>
            <a:r>
              <a:rPr lang="en-US" sz="6600" dirty="0">
                <a:solidFill>
                  <a:schemeClr val="tx2"/>
                </a:solidFill>
                <a:latin typeface="Amasis MT Pro Black" panose="020B0604020202020204" pitchFamily="18" charset="0"/>
              </a:rPr>
              <a:t>Thank You</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97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236A27-47E6-1BD6-1ED3-22E4CC6766D2}"/>
              </a:ext>
            </a:extLst>
          </p:cNvPr>
          <p:cNvSpPr>
            <a:spLocks noGrp="1"/>
          </p:cNvSpPr>
          <p:nvPr>
            <p:ph type="title"/>
          </p:nvPr>
        </p:nvSpPr>
        <p:spPr>
          <a:xfrm>
            <a:off x="838200" y="1195697"/>
            <a:ext cx="3200400" cy="4238118"/>
          </a:xfrm>
        </p:spPr>
        <p:txBody>
          <a:bodyPr>
            <a:normAutofit/>
          </a:bodyPr>
          <a:lstStyle/>
          <a:p>
            <a:r>
              <a:rPr lang="en-US" b="1">
                <a:solidFill>
                  <a:schemeClr val="bg1"/>
                </a:solidFill>
              </a:rPr>
              <a:t>Step 1: Pivot Selection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B02CB21-E822-AA78-1AC2-2B16A52B1890}"/>
              </a:ext>
            </a:extLst>
          </p:cNvPr>
          <p:cNvGraphicFramePr>
            <a:graphicFrameLocks noGrp="1"/>
          </p:cNvGraphicFramePr>
          <p:nvPr>
            <p:ph idx="1"/>
            <p:extLst>
              <p:ext uri="{D42A27DB-BD31-4B8C-83A1-F6EECF244321}">
                <p14:modId xmlns:p14="http://schemas.microsoft.com/office/powerpoint/2010/main" val="237178462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96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4" descr="White puzzle with one red piece">
            <a:extLst>
              <a:ext uri="{FF2B5EF4-FFF2-40B4-BE49-F238E27FC236}">
                <a16:creationId xmlns:a16="http://schemas.microsoft.com/office/drawing/2014/main" id="{31EAAD87-B1E3-FD34-008E-17120BEB004F}"/>
              </a:ext>
            </a:extLst>
          </p:cNvPr>
          <p:cNvPicPr>
            <a:picLocks noChangeAspect="1"/>
          </p:cNvPicPr>
          <p:nvPr/>
        </p:nvPicPr>
        <p:blipFill rotWithShape="1">
          <a:blip r:embed="rId2"/>
          <a:srcRect l="30889" r="29285"/>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97870C-2014-E190-3DB8-C007B64949FC}"/>
              </a:ext>
            </a:extLst>
          </p:cNvPr>
          <p:cNvSpPr>
            <a:spLocks noGrp="1"/>
          </p:cNvSpPr>
          <p:nvPr>
            <p:ph type="title"/>
          </p:nvPr>
        </p:nvSpPr>
        <p:spPr>
          <a:xfrm>
            <a:off x="5827048" y="407987"/>
            <a:ext cx="5721484" cy="1325563"/>
          </a:xfrm>
        </p:spPr>
        <p:txBody>
          <a:bodyPr>
            <a:normAutofit/>
          </a:bodyPr>
          <a:lstStyle/>
          <a:p>
            <a:r>
              <a:rPr lang="en-US" b="1"/>
              <a:t>Step 2: Partitioning and Sorting</a:t>
            </a:r>
            <a:endParaRPr lang="en-US" b="1" dirty="0"/>
          </a:p>
        </p:txBody>
      </p:sp>
      <p:sp>
        <p:nvSpPr>
          <p:cNvPr id="3" name="Content Placeholder 2">
            <a:extLst>
              <a:ext uri="{FF2B5EF4-FFF2-40B4-BE49-F238E27FC236}">
                <a16:creationId xmlns:a16="http://schemas.microsoft.com/office/drawing/2014/main" id="{D63042D7-4D14-7B2F-D890-46B96E262E05}"/>
              </a:ext>
            </a:extLst>
          </p:cNvPr>
          <p:cNvSpPr>
            <a:spLocks noGrp="1"/>
          </p:cNvSpPr>
          <p:nvPr>
            <p:ph idx="1"/>
          </p:nvPr>
        </p:nvSpPr>
        <p:spPr>
          <a:xfrm>
            <a:off x="5141167" y="1868487"/>
            <a:ext cx="6407365" cy="4351338"/>
          </a:xfrm>
        </p:spPr>
        <p:txBody>
          <a:bodyPr>
            <a:normAutofit/>
          </a:bodyPr>
          <a:lstStyle/>
          <a:p>
            <a:r>
              <a:rPr lang="en-US" sz="2400" dirty="0"/>
              <a:t>Once the pivot is selected, the next step is to partition the array.</a:t>
            </a:r>
          </a:p>
          <a:p>
            <a:r>
              <a:rPr lang="en-US" sz="2400" dirty="0"/>
              <a:t>Elements are rearranged such that elements smaller than the pivot are on the left, and elements greater than the pivot are on the right.</a:t>
            </a:r>
          </a:p>
          <a:p>
            <a:r>
              <a:rPr lang="en-US" sz="2400" dirty="0"/>
              <a:t>After partitioning, the pivot is in its final sorted position.</a:t>
            </a:r>
          </a:p>
          <a:p>
            <a:r>
              <a:rPr lang="en-US" sz="2400" dirty="0"/>
              <a:t>The same process is then applied recursively to the left and right sub-arrays until all elements are sorted.</a:t>
            </a:r>
          </a:p>
        </p:txBody>
      </p:sp>
    </p:spTree>
    <p:extLst>
      <p:ext uri="{BB962C8B-B14F-4D97-AF65-F5344CB8AC3E}">
        <p14:creationId xmlns:p14="http://schemas.microsoft.com/office/powerpoint/2010/main" val="359330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BE971-E9A7-A03A-2F51-0EC7DA6010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fontAlgn="base"/>
            <a:r>
              <a:rPr lang="en-US" sz="2000" b="0" i="1" kern="1200">
                <a:solidFill>
                  <a:srgbClr val="FFFFFF"/>
                </a:solidFill>
                <a:effectLst/>
                <a:latin typeface="+mj-lt"/>
                <a:ea typeface="+mj-ea"/>
                <a:cs typeface="+mj-cs"/>
              </a:rPr>
              <a:t>Consider arr[] = {10, 80, 30, 90, 40}.</a:t>
            </a:r>
            <a:br>
              <a:rPr lang="en-US" sz="2000" b="0" i="1" kern="1200">
                <a:solidFill>
                  <a:srgbClr val="FFFFFF"/>
                </a:solidFill>
                <a:effectLst/>
                <a:latin typeface="+mj-lt"/>
                <a:ea typeface="+mj-ea"/>
                <a:cs typeface="+mj-cs"/>
              </a:rPr>
            </a:br>
            <a:r>
              <a:rPr lang="en-US" sz="2000" b="0" i="1" kern="1200">
                <a:solidFill>
                  <a:srgbClr val="FFFFFF"/>
                </a:solidFill>
                <a:effectLst/>
                <a:latin typeface="+mj-lt"/>
                <a:ea typeface="+mj-ea"/>
                <a:cs typeface="+mj-cs"/>
              </a:rPr>
              <a:t>Compare 10 with the pivot and as it is less than the pivot arrange it accordingly.</a:t>
            </a:r>
            <a:br>
              <a:rPr lang="en-US" sz="2000" b="0" i="1" kern="1200">
                <a:solidFill>
                  <a:srgbClr val="FFFFFF"/>
                </a:solidFill>
                <a:effectLst/>
                <a:latin typeface="+mj-lt"/>
                <a:ea typeface="+mj-ea"/>
                <a:cs typeface="+mj-cs"/>
              </a:rPr>
            </a:br>
            <a:endParaRPr lang="en-US" sz="2000" kern="1200">
              <a:solidFill>
                <a:srgbClr val="FFFFFF"/>
              </a:solidFill>
              <a:latin typeface="+mj-lt"/>
              <a:ea typeface="+mj-ea"/>
              <a:cs typeface="+mj-cs"/>
            </a:endParaRPr>
          </a:p>
        </p:txBody>
      </p:sp>
      <p:pic>
        <p:nvPicPr>
          <p:cNvPr id="9" name="Content Placeholder 8" descr="A picture containing text, screenshot, font, line&#10;&#10;Description automatically generated">
            <a:extLst>
              <a:ext uri="{FF2B5EF4-FFF2-40B4-BE49-F238E27FC236}">
                <a16:creationId xmlns:a16="http://schemas.microsoft.com/office/drawing/2014/main" id="{4BCF1AA1-0689-A69F-9C6B-FEA6D9E58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2173406"/>
            <a:ext cx="6780700" cy="250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13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D214-FC0C-8BC8-49A6-7DC0DB19D688}"/>
              </a:ext>
            </a:extLst>
          </p:cNvPr>
          <p:cNvSpPr>
            <a:spLocks noGrp="1"/>
          </p:cNvSpPr>
          <p:nvPr>
            <p:ph type="title"/>
          </p:nvPr>
        </p:nvSpPr>
        <p:spPr/>
        <p:txBody>
          <a:bodyPr/>
          <a:lstStyle/>
          <a:p>
            <a:r>
              <a:rPr lang="en-US" dirty="0"/>
              <a:t>Compare 80 with the pivot. It is greater than the pivot.</a:t>
            </a:r>
          </a:p>
        </p:txBody>
      </p:sp>
      <p:pic>
        <p:nvPicPr>
          <p:cNvPr id="5" name="Content Placeholder 4" descr="A picture containing text, screenshot, font, line&#10;&#10;Description automatically generated">
            <a:extLst>
              <a:ext uri="{FF2B5EF4-FFF2-40B4-BE49-F238E27FC236}">
                <a16:creationId xmlns:a16="http://schemas.microsoft.com/office/drawing/2014/main" id="{62CDEADC-2739-702A-F979-8C2CEEFC8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506" y="2817846"/>
            <a:ext cx="10515600" cy="3026198"/>
          </a:xfrm>
        </p:spPr>
      </p:pic>
    </p:spTree>
    <p:extLst>
      <p:ext uri="{BB962C8B-B14F-4D97-AF65-F5344CB8AC3E}">
        <p14:creationId xmlns:p14="http://schemas.microsoft.com/office/powerpoint/2010/main" val="395179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5BDF-BDF0-E796-C0AD-471F6A497A18}"/>
              </a:ext>
            </a:extLst>
          </p:cNvPr>
          <p:cNvSpPr>
            <a:spLocks noGrp="1"/>
          </p:cNvSpPr>
          <p:nvPr>
            <p:ph type="title"/>
          </p:nvPr>
        </p:nvSpPr>
        <p:spPr/>
        <p:txBody>
          <a:bodyPr/>
          <a:lstStyle/>
          <a:p>
            <a:r>
              <a:rPr lang="en-US" dirty="0"/>
              <a:t>Compare 30 with pivot. It is less than pivot so arrange it accordingly.</a:t>
            </a:r>
          </a:p>
        </p:txBody>
      </p:sp>
      <p:pic>
        <p:nvPicPr>
          <p:cNvPr id="5" name="Content Placeholder 4" descr="A picture containing text, screenshot, font, line&#10;&#10;Description automatically generated">
            <a:extLst>
              <a:ext uri="{FF2B5EF4-FFF2-40B4-BE49-F238E27FC236}">
                <a16:creationId xmlns:a16="http://schemas.microsoft.com/office/drawing/2014/main" id="{7CA0B289-ED1C-B851-F827-EB66082FC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99184"/>
            <a:ext cx="10515600" cy="3147496"/>
          </a:xfrm>
        </p:spPr>
      </p:pic>
    </p:spTree>
    <p:extLst>
      <p:ext uri="{BB962C8B-B14F-4D97-AF65-F5344CB8AC3E}">
        <p14:creationId xmlns:p14="http://schemas.microsoft.com/office/powerpoint/2010/main" val="293112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DC15-BE78-2770-127A-C34E8DA3BF06}"/>
              </a:ext>
            </a:extLst>
          </p:cNvPr>
          <p:cNvSpPr>
            <a:spLocks noGrp="1"/>
          </p:cNvSpPr>
          <p:nvPr>
            <p:ph type="title"/>
          </p:nvPr>
        </p:nvSpPr>
        <p:spPr/>
        <p:txBody>
          <a:bodyPr/>
          <a:lstStyle/>
          <a:p>
            <a:r>
              <a:rPr lang="en-US" dirty="0"/>
              <a:t>Compare 90 with the pivot. It is greater than the pivot.</a:t>
            </a:r>
          </a:p>
        </p:txBody>
      </p:sp>
      <p:pic>
        <p:nvPicPr>
          <p:cNvPr id="5" name="Content Placeholder 4" descr="A picture containing text, screenshot, font, line&#10;&#10;Description automatically generated">
            <a:extLst>
              <a:ext uri="{FF2B5EF4-FFF2-40B4-BE49-F238E27FC236}">
                <a16:creationId xmlns:a16="http://schemas.microsoft.com/office/drawing/2014/main" id="{68E20A11-7B3A-C7F8-4FE7-A3372637A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5908"/>
            <a:ext cx="10515600" cy="3890772"/>
          </a:xfrm>
        </p:spPr>
      </p:pic>
    </p:spTree>
    <p:extLst>
      <p:ext uri="{BB962C8B-B14F-4D97-AF65-F5344CB8AC3E}">
        <p14:creationId xmlns:p14="http://schemas.microsoft.com/office/powerpoint/2010/main" val="138386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93B4-6643-676C-C605-4CA73B1D5F29}"/>
              </a:ext>
            </a:extLst>
          </p:cNvPr>
          <p:cNvSpPr>
            <a:spLocks noGrp="1"/>
          </p:cNvSpPr>
          <p:nvPr>
            <p:ph type="title"/>
          </p:nvPr>
        </p:nvSpPr>
        <p:spPr/>
        <p:txBody>
          <a:bodyPr/>
          <a:lstStyle/>
          <a:p>
            <a:r>
              <a:rPr lang="en-US" b="0" i="1" dirty="0">
                <a:solidFill>
                  <a:srgbClr val="273239"/>
                </a:solidFill>
                <a:effectLst/>
                <a:latin typeface="Nunito" pitchFamily="2" charset="0"/>
              </a:rPr>
              <a:t>Arrange the pivot in its correct position</a:t>
            </a:r>
            <a:endParaRPr lang="en-US" dirty="0"/>
          </a:p>
        </p:txBody>
      </p:sp>
      <p:pic>
        <p:nvPicPr>
          <p:cNvPr id="5" name="Content Placeholder 4" descr="A diagram of pivots and moving pivots&#10;&#10;Description automatically generated with medium confidence">
            <a:extLst>
              <a:ext uri="{FF2B5EF4-FFF2-40B4-BE49-F238E27FC236}">
                <a16:creationId xmlns:a16="http://schemas.microsoft.com/office/drawing/2014/main" id="{A49FF3D0-8FCD-F1FC-6FF9-ECC63138B9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24538"/>
            <a:ext cx="10515600" cy="3222141"/>
          </a:xfrm>
        </p:spPr>
      </p:pic>
    </p:spTree>
    <p:extLst>
      <p:ext uri="{BB962C8B-B14F-4D97-AF65-F5344CB8AC3E}">
        <p14:creationId xmlns:p14="http://schemas.microsoft.com/office/powerpoint/2010/main" val="3900505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1323</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Amasis MT Pro Black</vt:lpstr>
      <vt:lpstr>Arial</vt:lpstr>
      <vt:lpstr>Calibri</vt:lpstr>
      <vt:lpstr>Calibri Light</vt:lpstr>
      <vt:lpstr>Nunito</vt:lpstr>
      <vt:lpstr>Office Theme</vt:lpstr>
      <vt:lpstr>QUICK SORT,SHELL SORT, MAX PQ--BURGUNDY</vt:lpstr>
      <vt:lpstr>Quick Sort</vt:lpstr>
      <vt:lpstr>Step 1: Pivot Selection</vt:lpstr>
      <vt:lpstr>Step 2: Partitioning and Sorting</vt:lpstr>
      <vt:lpstr>Consider arr[] = {10, 80, 30, 90, 40}. Compare 10 with the pivot and as it is less than the pivot arrange it accordingly. </vt:lpstr>
      <vt:lpstr>Compare 80 with the pivot. It is greater than the pivot.</vt:lpstr>
      <vt:lpstr>Compare 30 with pivot. It is less than pivot so arrange it accordingly.</vt:lpstr>
      <vt:lpstr>Compare 90 with the pivot. It is greater than the pivot.</vt:lpstr>
      <vt:lpstr>Arrange the pivot in its correct position</vt:lpstr>
      <vt:lpstr>Initial partition on the main array:</vt:lpstr>
      <vt:lpstr>Partitioning of the subarrays:</vt:lpstr>
      <vt:lpstr>Complexity Analysis</vt:lpstr>
      <vt:lpstr>Introduction </vt:lpstr>
      <vt:lpstr>Formula for Shell Sort</vt:lpstr>
      <vt:lpstr>Advantages of Shell Sort</vt:lpstr>
      <vt:lpstr>Disadvantages of Shell Sort</vt:lpstr>
      <vt:lpstr>Time Complexity</vt:lpstr>
      <vt:lpstr>unsorted array</vt:lpstr>
      <vt:lpstr>   a1  a2  a3  a4  a5  a6  a7  a8  a9</vt:lpstr>
      <vt:lpstr>Maximum Priority Queue</vt:lpstr>
      <vt:lpstr>Insertion</vt:lpstr>
      <vt:lpstr>Insertion</vt:lpstr>
      <vt:lpstr>Deletion</vt:lpstr>
      <vt:lpstr>Deletion</vt:lpstr>
      <vt:lpstr>Peek/Top</vt:lpstr>
      <vt:lpstr>Peek/Top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Mahi</dc:creator>
  <cp:lastModifiedBy>Uma Mahi</cp:lastModifiedBy>
  <cp:revision>13</cp:revision>
  <dcterms:created xsi:type="dcterms:W3CDTF">2023-06-15T19:45:20Z</dcterms:created>
  <dcterms:modified xsi:type="dcterms:W3CDTF">2023-06-16T03:52:07Z</dcterms:modified>
</cp:coreProperties>
</file>