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391" r:id="rId7"/>
    <p:sldId id="397" r:id="rId8"/>
    <p:sldId id="411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3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1975" y="707315"/>
            <a:ext cx="5486400" cy="3532992"/>
          </a:xfrm>
        </p:spPr>
        <p:txBody>
          <a:bodyPr/>
          <a:lstStyle/>
          <a:p>
            <a:r>
              <a:rPr lang="en-US" dirty="0"/>
              <a:t>Optimization </a:t>
            </a:r>
            <a:br>
              <a:rPr lang="en-US" dirty="0"/>
            </a:br>
            <a:r>
              <a:rPr lang="en-US" dirty="0"/>
              <a:t>Machine </a:t>
            </a:r>
            <a:br>
              <a:rPr lang="en-US" dirty="0"/>
            </a:br>
            <a:r>
              <a:rPr lang="en-US" dirty="0"/>
              <a:t>Downtime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8B45E9-3F52-8A19-3849-26C10DF3A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6" y="108554"/>
            <a:ext cx="5015873" cy="34145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C5F0BB-267B-CC8F-1758-789B15FC2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6" y="3429000"/>
            <a:ext cx="4850793" cy="32317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4ED79B-0086-1C53-6312-A35A26CC7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49631"/>
            <a:ext cx="4901587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5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210CE7-D460-87FC-6BCA-2C8B3E09C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09" y="0"/>
            <a:ext cx="4952381" cy="3209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872C41-C366-5E7C-1185-456849F6F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77" y="39891"/>
            <a:ext cx="4863492" cy="31295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93703D-D1B8-BFB1-9E06-AF115E979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37" y="3209365"/>
            <a:ext cx="4952381" cy="34612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C90029-AB6E-C7FD-7F8C-7B697E409A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77" y="3209365"/>
            <a:ext cx="5104762" cy="3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4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3A60946-2395-1794-2CDA-693493D8E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94" y="133305"/>
            <a:ext cx="7398064" cy="659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503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Problem Overview</a:t>
            </a:r>
          </a:p>
          <a:p>
            <a:r>
              <a:rPr lang="en-US" dirty="0"/>
              <a:t>Project Architecture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9226" y="2281238"/>
            <a:ext cx="8508874" cy="3700462"/>
          </a:xfrm>
        </p:spPr>
        <p:txBody>
          <a:bodyPr>
            <a:normAutofit/>
          </a:bodyPr>
          <a:lstStyle/>
          <a:p>
            <a:r>
              <a:rPr lang="en-US" dirty="0"/>
              <a:t>Business Problem – Unplanned Machine Downtime which is leading to the loss of productivity.</a:t>
            </a:r>
          </a:p>
          <a:p>
            <a:r>
              <a:rPr lang="en-US" dirty="0"/>
              <a:t>Business Objective – Minimize the unplanned machine downtime.</a:t>
            </a:r>
          </a:p>
          <a:p>
            <a:r>
              <a:rPr lang="en-US" dirty="0"/>
              <a:t>Business Constraint – Minimize cost.</a:t>
            </a:r>
          </a:p>
          <a:p>
            <a:r>
              <a:rPr lang="en-US" dirty="0"/>
              <a:t>Business Success Criteria – Reduce the unplanned downtime by at least 10%.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039" y="179294"/>
            <a:ext cx="11663921" cy="619779"/>
          </a:xfrm>
        </p:spPr>
        <p:txBody>
          <a:bodyPr/>
          <a:lstStyle/>
          <a:p>
            <a:r>
              <a:rPr lang="en-US" sz="3600" dirty="0"/>
              <a:t>Project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324E9B-B1C9-5831-26F3-DEB145D31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14" y="936251"/>
            <a:ext cx="103727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9999-45ED-105C-2FC3-E8DF6962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678" y="318941"/>
            <a:ext cx="10972800" cy="1570325"/>
          </a:xfrm>
        </p:spPr>
        <p:txBody>
          <a:bodyPr/>
          <a:lstStyle/>
          <a:p>
            <a:r>
              <a:rPr lang="en-IN" dirty="0"/>
              <a:t>Exploratory Data Analytics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6CB24-C2DF-9DA5-6CB8-6FC2B0D3DE44}"/>
              </a:ext>
            </a:extLst>
          </p:cNvPr>
          <p:cNvSpPr txBox="1"/>
          <p:nvPr/>
        </p:nvSpPr>
        <p:spPr>
          <a:xfrm>
            <a:off x="513678" y="2384611"/>
            <a:ext cx="1107768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Statistical Analysis: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Machine Failure is positively correlated to four sensor parameter – Coolant Pressure , Coolant Temperature, Spindle Speed, Cutting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Cutting Column data shows the highest corelation with the machine failure with the value of 0.45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Spindle Speed data shows the second highest corelation with the machine failure with the value of 0.3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Monthly Machine Failure were highest in March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These parameter are positively corelation among themselves (co-relation matrix).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Hydraulic Pressure data and Torque are Highly corelated with the no machine failure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33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F7CD-299B-8872-C703-60C8C66A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C0063-2194-D78E-C73F-EF645778EC96}"/>
              </a:ext>
            </a:extLst>
          </p:cNvPr>
          <p:cNvSpPr txBox="1"/>
          <p:nvPr/>
        </p:nvSpPr>
        <p:spPr>
          <a:xfrm>
            <a:off x="594360" y="2420470"/>
            <a:ext cx="1139145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Business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From the box plot it can be conclude that 50% of the machine failure occurs when the cutting speed is between the values 2 and 3. So do not operate the machine with the cutting speed between 2 and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From the box plot it can be concluded that 50% of the machine failure occurs when the spindle speed is between 16000 and the 22000. So do not operate the machine with the spindle speed between values 16000 and 22000.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From the box plot it can be concluded that 50% of the machine failure occurs when the coolant temperature is between values 10 to 22/22. So do not operate the machine with these values of coolant temperature.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2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04FDD-E909-395A-96A9-4AB394E7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3FF30-656A-0BE4-40E0-6DC9A3C562DF}"/>
              </a:ext>
            </a:extLst>
          </p:cNvPr>
          <p:cNvSpPr txBox="1"/>
          <p:nvPr/>
        </p:nvSpPr>
        <p:spPr>
          <a:xfrm>
            <a:off x="528917" y="2447365"/>
            <a:ext cx="1097280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From the box plot it can be conclude that 50% of the machine failure occurs when the coolant pressure is between 4 and 6. So do not operate the machine with these values of the coolant pressure.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From the box plot it can be conclude the 50% of the time machines doesn’t fail when the hydraulic pressure value is between 60 to 100. So operate the machine in this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From the box plot of the Torque it can be concluded that 50% of the time machine doesn’t fail when the torque value between 18 to 25. So operate the machine in this range.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421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892C-1E4D-8AEB-BF32-B1DEBF75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8CEA7-23F9-2B68-8415-A024E9A0D3C4}"/>
              </a:ext>
            </a:extLst>
          </p:cNvPr>
          <p:cNvSpPr txBox="1"/>
          <p:nvPr/>
        </p:nvSpPr>
        <p:spPr>
          <a:xfrm>
            <a:off x="672353" y="2626659"/>
            <a:ext cx="9158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Correction of the date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Converting all the sensor column to floating point number with 2 decimal places.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Replaced the null values in the column with the mean of the column.</a:t>
            </a:r>
          </a:p>
        </p:txBody>
      </p:sp>
    </p:spTree>
    <p:extLst>
      <p:ext uri="{BB962C8B-B14F-4D97-AF65-F5344CB8AC3E}">
        <p14:creationId xmlns:p14="http://schemas.microsoft.com/office/powerpoint/2010/main" val="230752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02B0-0CAF-A19D-DB9A-D99F5D510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6" y="-458701"/>
            <a:ext cx="10972800" cy="1570325"/>
          </a:xfrm>
        </p:spPr>
        <p:txBody>
          <a:bodyPr/>
          <a:lstStyle/>
          <a:p>
            <a:r>
              <a:rPr lang="en-IN" dirty="0"/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62123C-CE6E-9126-CE22-53F75C684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0" y="1111624"/>
            <a:ext cx="5217459" cy="5075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46464E-E8BB-A474-CF61-FFF19CC46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929" y="631306"/>
            <a:ext cx="6580094" cy="59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8272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63</TotalTime>
  <Words>447</Words>
  <Application>Microsoft Office PowerPoint</Application>
  <PresentationFormat>Widescreen</PresentationFormat>
  <Paragraphs>50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Custom</vt:lpstr>
      <vt:lpstr>Optimization  Machine  Downtime </vt:lpstr>
      <vt:lpstr>Contents</vt:lpstr>
      <vt:lpstr>Problem Overview</vt:lpstr>
      <vt:lpstr>Project Architecture</vt:lpstr>
      <vt:lpstr>Exploratory Data Analytics</vt:lpstr>
      <vt:lpstr>Exploratory Data Analytics</vt:lpstr>
      <vt:lpstr>Exploratory Data Analytics</vt:lpstr>
      <vt:lpstr>Data Preprocessing</vt:lpstr>
      <vt:lpstr>Data Visualization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 Machine  Downtime </dc:title>
  <dc:creator>Tejus Pal</dc:creator>
  <cp:lastModifiedBy>Tejus Pal</cp:lastModifiedBy>
  <cp:revision>1</cp:revision>
  <dcterms:created xsi:type="dcterms:W3CDTF">2024-05-30T13:50:41Z</dcterms:created>
  <dcterms:modified xsi:type="dcterms:W3CDTF">2024-05-30T14:54:07Z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