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7" r:id="rId3"/>
    <p:sldId id="261" r:id="rId4"/>
    <p:sldId id="262" r:id="rId5"/>
    <p:sldId id="258" r:id="rId6"/>
    <p:sldId id="260" r:id="rId7"/>
    <p:sldId id="268" r:id="rId8"/>
    <p:sldId id="263" r:id="rId9"/>
    <p:sldId id="266"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kno\Desktop\Data-Science-git\week-2\DataSets\Cit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kno\Desktop\Data-Science-git\week-2\DataSets\City.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ekno\Desktop\Data-Science-git\week-2\DataSets\Transaction_ID.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ekno\Desktop\Data-Science-git\week-2\DataSets\Cab_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ekno\Downloads\Dowloads\cabdata.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[cabdata.csv]Sheet1!PivotTable6</c:name>
    <c:fmtId val="5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2018</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[cabdata.csv]Sheet1!PivotTable6</c:name>
    <c:fmtId val="63"/>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2016</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outerShdw blurRad="635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000D14C4-1D1C-45EF-95AC-BF93B48126DC}" type="CATEGORYNAME">
                  <a:rPr lang="en-US" b="0"/>
                  <a:pPr>
                    <a:defRPr sz="1000" b="1" i="0" u="none" strike="noStrike" kern="1200" spc="0" baseline="0">
                      <a:solidFill>
                        <a:schemeClr val="accent1"/>
                      </a:solidFill>
                      <a:latin typeface="+mn-lt"/>
                      <a:ea typeface="+mn-ea"/>
                      <a:cs typeface="+mn-cs"/>
                    </a:defRPr>
                  </a:pPr>
                  <a:t>[CATEGORY NAME]</a:t>
                </a:fld>
                <a:r>
                  <a:rPr lang="en-US" b="0" baseline="0"/>
                  <a:t>
</a:t>
                </a:r>
                <a:fld id="{7063929F-A6EA-4AD0-A0E6-099DC43CA239}" type="PERCENTAGE">
                  <a:rPr lang="en-US" b="0" baseline="0"/>
                  <a:pPr>
                    <a:defRPr sz="1000" b="1" i="0" u="none" strike="noStrike" kern="1200" spc="0" baseline="0">
                      <a:solidFill>
                        <a:schemeClr val="accent1"/>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2"/>
        <c:spPr>
          <a:solidFill>
            <a:schemeClr val="accent1"/>
          </a:solidFill>
          <a:ln>
            <a:noFill/>
          </a:ln>
          <a:effectLst>
            <a:outerShdw blurRad="635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FDAFAA65-3EE5-4D95-B139-D57BDEC3516E}" type="CATEGORYNAME">
                  <a:rPr lang="en-US" b="0"/>
                  <a:pPr>
                    <a:defRPr sz="1000" b="1" i="0" u="none" strike="noStrike" kern="1200" spc="0" baseline="0">
                      <a:solidFill>
                        <a:schemeClr val="accent1"/>
                      </a:solidFill>
                      <a:latin typeface="+mn-lt"/>
                      <a:ea typeface="+mn-ea"/>
                      <a:cs typeface="+mn-cs"/>
                    </a:defRPr>
                  </a:pPr>
                  <a:t>[CATEGORY NAME]</a:t>
                </a:fld>
                <a:r>
                  <a:rPr lang="en-US" b="0" baseline="0"/>
                  <a:t>
</a:t>
                </a:r>
                <a:fld id="{1F868787-A8EB-42D0-AE44-AA33E1D5AEA6}" type="PERCENTAGE">
                  <a:rPr lang="en-US" b="0" baseline="0"/>
                  <a:pPr>
                    <a:defRPr sz="1000" b="1" i="0" u="none" strike="noStrike" kern="1200" spc="0" baseline="0">
                      <a:solidFill>
                        <a:schemeClr val="accent1"/>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FDAFAA65-3EE5-4D95-B139-D57BDEC3516E}" type="CATEGORYNAME">
                  <a:rPr lang="en-US" b="0"/>
                  <a:pPr>
                    <a:defRPr sz="1000" b="1" i="0" u="none" strike="noStrike" kern="1200" spc="0" baseline="0">
                      <a:solidFill>
                        <a:schemeClr val="accent1"/>
                      </a:solidFill>
                      <a:latin typeface="+mn-lt"/>
                      <a:ea typeface="+mn-ea"/>
                      <a:cs typeface="+mn-cs"/>
                    </a:defRPr>
                  </a:pPr>
                  <a:t>[CATEGORY NAME]</a:t>
                </a:fld>
                <a:r>
                  <a:rPr lang="en-US" b="0" baseline="0"/>
                  <a:t>
</a:t>
                </a:r>
                <a:fld id="{1F868787-A8EB-42D0-AE44-AA33E1D5AEA6}" type="PERCENTAGE">
                  <a:rPr lang="en-US" b="0" baseline="0"/>
                  <a:pPr>
                    <a:defRPr sz="1000" b="1" i="0" u="none" strike="noStrike" kern="1200" spc="0" baseline="0">
                      <a:solidFill>
                        <a:schemeClr val="accent1"/>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
        <c:spPr>
          <a:solidFill>
            <a:schemeClr val="accent1"/>
          </a:solidFill>
          <a:ln>
            <a:noFill/>
          </a:ln>
          <a:effectLst>
            <a:outerShdw blurRad="635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000D14C4-1D1C-45EF-95AC-BF93B48126DC}" type="CATEGORYNAME">
                  <a:rPr lang="en-US" b="0"/>
                  <a:pPr>
                    <a:defRPr sz="1000" b="1" i="0" u="none" strike="noStrike" kern="1200" spc="0" baseline="0">
                      <a:solidFill>
                        <a:schemeClr val="accent1"/>
                      </a:solidFill>
                      <a:latin typeface="+mn-lt"/>
                      <a:ea typeface="+mn-ea"/>
                      <a:cs typeface="+mn-cs"/>
                    </a:defRPr>
                  </a:pPr>
                  <a:t>[CATEGORY NAME]</a:t>
                </a:fld>
                <a:r>
                  <a:rPr lang="en-US" b="0" baseline="0"/>
                  <a:t>
</a:t>
                </a:r>
                <a:fld id="{7063929F-A6EA-4AD0-A0E6-099DC43CA239}" type="PERCENTAGE">
                  <a:rPr lang="en-US" b="0" baseline="0"/>
                  <a:pPr>
                    <a:defRPr sz="1000" b="1" i="0" u="none" strike="noStrike" kern="1200" spc="0" baseline="0">
                      <a:solidFill>
                        <a:schemeClr val="accent1"/>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FDAFAA65-3EE5-4D95-B139-D57BDEC3516E}" type="CATEGORYNAME">
                  <a:rPr lang="en-US" b="0"/>
                  <a:pPr>
                    <a:defRPr sz="1000" b="1" i="0" u="none" strike="noStrike" kern="1200" spc="0" baseline="0">
                      <a:solidFill>
                        <a:schemeClr val="accent1"/>
                      </a:solidFill>
                      <a:latin typeface="+mn-lt"/>
                      <a:ea typeface="+mn-ea"/>
                      <a:cs typeface="+mn-cs"/>
                    </a:defRPr>
                  </a:pPr>
                  <a:t>[CATEGORY NAME]</a:t>
                </a:fld>
                <a:r>
                  <a:rPr lang="en-US" b="0" baseline="0"/>
                  <a:t>
</a:t>
                </a:r>
                <a:fld id="{1F868787-A8EB-42D0-AE44-AA33E1D5AEA6}" type="PERCENTAGE">
                  <a:rPr lang="en-US" b="0" baseline="0"/>
                  <a:pPr>
                    <a:defRPr sz="1000" b="1" i="0" u="none" strike="noStrike" kern="1200" spc="0" baseline="0">
                      <a:solidFill>
                        <a:schemeClr val="accent1"/>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a:outerShdw blurRad="635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000D14C4-1D1C-45EF-95AC-BF93B48126DC}" type="CATEGORYNAME">
                  <a:rPr lang="en-US" b="0"/>
                  <a:pPr>
                    <a:defRPr sz="1000" b="1" i="0" u="none" strike="noStrike" kern="1200" spc="0" baseline="0">
                      <a:solidFill>
                        <a:schemeClr val="accent1"/>
                      </a:solidFill>
                      <a:latin typeface="+mn-lt"/>
                      <a:ea typeface="+mn-ea"/>
                      <a:cs typeface="+mn-cs"/>
                    </a:defRPr>
                  </a:pPr>
                  <a:t>[CATEGORY NAME]</a:t>
                </a:fld>
                <a:r>
                  <a:rPr lang="en-US" b="0" baseline="0"/>
                  <a:t>
</a:t>
                </a:r>
                <a:fld id="{7063929F-A6EA-4AD0-A0E6-099DC43CA239}" type="PERCENTAGE">
                  <a:rPr lang="en-US" b="0" baseline="0"/>
                  <a:pPr>
                    <a:defRPr sz="1000" b="1" i="0" u="none" strike="noStrike" kern="1200" spc="0" baseline="0">
                      <a:solidFill>
                        <a:schemeClr val="accent1"/>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Sheet1!$B$3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FC8-48F4-9076-C74AC8D88D5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FC8-48F4-9076-C74AC8D88D56}"/>
              </c:ext>
            </c:extLst>
          </c:dPt>
          <c:dLbls>
            <c:dLbl>
              <c:idx val="0"/>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FDAFAA65-3EE5-4D95-B139-D57BDEC3516E}" type="CATEGORYNAME">
                      <a:rPr lang="en-US" b="0"/>
                      <a:pPr>
                        <a:defRPr/>
                      </a:pPr>
                      <a:t>[CATEGORY NAME]</a:t>
                    </a:fld>
                    <a:r>
                      <a:rPr lang="en-US" b="0" baseline="0"/>
                      <a:t>
</a:t>
                    </a:r>
                    <a:fld id="{1F868787-A8EB-42D0-AE44-AA33E1D5AEA6}" type="PERCENTAGE">
                      <a:rPr lang="en-US" b="0" baseline="0"/>
                      <a:pPr>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FC8-48F4-9076-C74AC8D88D56}"/>
                </c:ext>
              </c:extLst>
            </c:dLbl>
            <c:dLbl>
              <c:idx val="1"/>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000D14C4-1D1C-45EF-95AC-BF93B48126DC}" type="CATEGORYNAME">
                      <a:rPr lang="en-US" b="0"/>
                      <a:pPr>
                        <a:defRPr>
                          <a:solidFill>
                            <a:schemeClr val="accent1"/>
                          </a:solidFill>
                        </a:defRPr>
                      </a:pPr>
                      <a:t>[CATEGORY NAME]</a:t>
                    </a:fld>
                    <a:r>
                      <a:rPr lang="en-US" b="0" baseline="0"/>
                      <a:t>
</a:t>
                    </a:r>
                    <a:fld id="{7063929F-A6EA-4AD0-A0E6-099DC43CA239}" type="PERCENTAGE">
                      <a:rPr lang="en-US" b="0" baseline="0"/>
                      <a:pPr>
                        <a:defRPr>
                          <a:solidFill>
                            <a:schemeClr val="accent1"/>
                          </a:solidFill>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FC8-48F4-9076-C74AC8D88D5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Sheet1!$A$4:$A$6</c:f>
              <c:strCache>
                <c:ptCount val="2"/>
                <c:pt idx="0">
                  <c:v>Pink Cab</c:v>
                </c:pt>
                <c:pt idx="1">
                  <c:v>Yellow Cab</c:v>
                </c:pt>
              </c:strCache>
            </c:strRef>
          </c:cat>
          <c:val>
            <c:numRef>
              <c:f>Sheet1!$B$4:$B$6</c:f>
              <c:numCache>
                <c:formatCode>General</c:formatCode>
                <c:ptCount val="2"/>
                <c:pt idx="0">
                  <c:v>563509.67000000237</c:v>
                </c:pt>
                <c:pt idx="1">
                  <c:v>1859978.210000016</c:v>
                </c:pt>
              </c:numCache>
            </c:numRef>
          </c:val>
          <c:extLst>
            <c:ext xmlns:c16="http://schemas.microsoft.com/office/drawing/2014/chart" uri="{C3380CC4-5D6E-409C-BE32-E72D297353CC}">
              <c16:uniqueId val="{00000004-CFC8-48F4-9076-C74AC8D88D5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[cabdata.csv]Sheet4!PivotTable4</c:name>
    <c:fmtId val="12"/>
  </c:pivotSource>
  <c:chart>
    <c:title>
      <c:tx>
        <c:rich>
          <a:bodyPr rot="0" spcFirstLastPara="1" vertOverflow="ellipsis" vert="horz" wrap="square" anchor="ctr" anchorCtr="1"/>
          <a:lstStyle/>
          <a:p>
            <a:pPr>
              <a:defRPr sz="1200" b="0" i="0" u="none" strike="noStrike" kern="1200" cap="none" spc="20" baseline="0">
                <a:solidFill>
                  <a:schemeClr val="dk1">
                    <a:lumMod val="50000"/>
                    <a:lumOff val="50000"/>
                  </a:schemeClr>
                </a:solidFill>
                <a:latin typeface="+mn-lt"/>
                <a:ea typeface="+mn-ea"/>
                <a:cs typeface="+mn-cs"/>
              </a:defRPr>
            </a:pPr>
            <a:r>
              <a:rPr lang="en-US" sz="1200" b="1"/>
              <a:t>Average</a:t>
            </a:r>
            <a:r>
              <a:rPr lang="en-US" sz="1200" b="1" baseline="0"/>
              <a:t> income by Age</a:t>
            </a:r>
            <a:endParaRPr lang="en-US" sz="1200" b="1"/>
          </a:p>
        </c:rich>
      </c:tx>
      <c:overlay val="0"/>
      <c:spPr>
        <a:noFill/>
        <a:ln>
          <a:noFill/>
        </a:ln>
        <a:effectLst/>
      </c:spPr>
      <c:txPr>
        <a:bodyPr rot="0" spcFirstLastPara="1" vertOverflow="ellipsis" vert="horz" wrap="square" anchor="ctr" anchorCtr="1"/>
        <a:lstStyle/>
        <a:p>
          <a:pPr>
            <a:defRPr sz="12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6433943797338889E-2"/>
          <c:y val="0.16236838703513237"/>
          <c:w val="0.81648482069640516"/>
          <c:h val="0.71492555935861335"/>
        </c:manualLayout>
      </c:layout>
      <c:lineChart>
        <c:grouping val="standard"/>
        <c:varyColors val="0"/>
        <c:ser>
          <c:idx val="0"/>
          <c:order val="0"/>
          <c:tx>
            <c:strRef>
              <c:f>Sheet4!$B$3</c:f>
              <c:strCache>
                <c:ptCount val="1"/>
                <c:pt idx="0">
                  <c:v>Total</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Sheet4!$A$4:$A$52</c:f>
              <c:strCach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strCache>
            </c:strRef>
          </c:cat>
          <c:val>
            <c:numRef>
              <c:f>Sheet4!$B$4:$B$52</c:f>
              <c:numCache>
                <c:formatCode>General</c:formatCode>
                <c:ptCount val="48"/>
                <c:pt idx="0">
                  <c:v>156884500</c:v>
                </c:pt>
                <c:pt idx="1">
                  <c:v>174496288</c:v>
                </c:pt>
                <c:pt idx="2">
                  <c:v>189860205</c:v>
                </c:pt>
                <c:pt idx="3">
                  <c:v>168347275</c:v>
                </c:pt>
                <c:pt idx="4">
                  <c:v>179354244</c:v>
                </c:pt>
                <c:pt idx="5">
                  <c:v>187110175</c:v>
                </c:pt>
                <c:pt idx="6">
                  <c:v>169886869</c:v>
                </c:pt>
                <c:pt idx="7">
                  <c:v>178652157</c:v>
                </c:pt>
                <c:pt idx="8">
                  <c:v>173195321</c:v>
                </c:pt>
                <c:pt idx="9">
                  <c:v>174770258</c:v>
                </c:pt>
                <c:pt idx="10">
                  <c:v>171522184</c:v>
                </c:pt>
                <c:pt idx="11">
                  <c:v>164201038</c:v>
                </c:pt>
                <c:pt idx="12">
                  <c:v>174545820</c:v>
                </c:pt>
                <c:pt idx="13">
                  <c:v>160019934</c:v>
                </c:pt>
                <c:pt idx="14">
                  <c:v>177697005</c:v>
                </c:pt>
                <c:pt idx="15">
                  <c:v>173768899</c:v>
                </c:pt>
                <c:pt idx="16">
                  <c:v>171278361</c:v>
                </c:pt>
                <c:pt idx="17">
                  <c:v>161408598</c:v>
                </c:pt>
                <c:pt idx="18">
                  <c:v>163827344</c:v>
                </c:pt>
                <c:pt idx="19">
                  <c:v>165574327</c:v>
                </c:pt>
                <c:pt idx="20">
                  <c:v>166638659</c:v>
                </c:pt>
                <c:pt idx="21">
                  <c:v>174657091</c:v>
                </c:pt>
                <c:pt idx="22">
                  <c:v>176757624</c:v>
                </c:pt>
                <c:pt idx="23">
                  <c:v>57923886</c:v>
                </c:pt>
                <c:pt idx="24">
                  <c:v>60611092</c:v>
                </c:pt>
                <c:pt idx="25">
                  <c:v>56549682</c:v>
                </c:pt>
                <c:pt idx="26">
                  <c:v>50622654</c:v>
                </c:pt>
                <c:pt idx="27">
                  <c:v>64019034</c:v>
                </c:pt>
                <c:pt idx="28">
                  <c:v>59155457</c:v>
                </c:pt>
                <c:pt idx="29">
                  <c:v>65072628</c:v>
                </c:pt>
                <c:pt idx="30">
                  <c:v>56611833</c:v>
                </c:pt>
                <c:pt idx="31">
                  <c:v>59952167</c:v>
                </c:pt>
                <c:pt idx="32">
                  <c:v>61771072</c:v>
                </c:pt>
                <c:pt idx="33">
                  <c:v>60885727</c:v>
                </c:pt>
                <c:pt idx="34">
                  <c:v>59189819</c:v>
                </c:pt>
                <c:pt idx="35">
                  <c:v>57945774</c:v>
                </c:pt>
                <c:pt idx="36">
                  <c:v>59002623</c:v>
                </c:pt>
                <c:pt idx="37">
                  <c:v>55776199</c:v>
                </c:pt>
                <c:pt idx="38">
                  <c:v>57503914</c:v>
                </c:pt>
                <c:pt idx="39">
                  <c:v>53863888</c:v>
                </c:pt>
                <c:pt idx="40">
                  <c:v>61045831</c:v>
                </c:pt>
                <c:pt idx="41">
                  <c:v>61710418</c:v>
                </c:pt>
                <c:pt idx="42">
                  <c:v>50746320</c:v>
                </c:pt>
                <c:pt idx="43">
                  <c:v>65773298</c:v>
                </c:pt>
                <c:pt idx="44">
                  <c:v>52026942</c:v>
                </c:pt>
                <c:pt idx="45">
                  <c:v>56754389</c:v>
                </c:pt>
                <c:pt idx="46">
                  <c:v>59372247</c:v>
                </c:pt>
                <c:pt idx="47">
                  <c:v>50085503</c:v>
                </c:pt>
              </c:numCache>
            </c:numRef>
          </c:val>
          <c:smooth val="0"/>
          <c:extLst>
            <c:ext xmlns:c16="http://schemas.microsoft.com/office/drawing/2014/chart" uri="{C3380CC4-5D6E-409C-BE32-E72D297353CC}">
              <c16:uniqueId val="{00000000-BB0C-4410-90DE-68DF5C4E6A2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014222735"/>
        <c:axId val="1015688543"/>
      </c:lineChart>
      <c:catAx>
        <c:axId val="101422273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15688543"/>
        <c:crosses val="autoZero"/>
        <c:auto val="1"/>
        <c:lblAlgn val="ctr"/>
        <c:lblOffset val="100"/>
        <c:noMultiLvlLbl val="0"/>
      </c:catAx>
      <c:valAx>
        <c:axId val="10156885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14222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[cabdata.csv]Sheet1!PivotTable1</c:name>
    <c:fmtId val="13"/>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200" dirty="0"/>
              <a:t>Cash Payment</a:t>
            </a:r>
            <a:r>
              <a:rPr lang="en-US" sz="1200" baseline="0" dirty="0"/>
              <a:t> preference by age</a:t>
            </a:r>
            <a:endParaRPr lang="en-US" sz="1200" dirty="0"/>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4740528709105321E-2"/>
          <c:y val="0.13020569040187402"/>
          <c:w val="0.91532689997712424"/>
          <c:h val="0.65834006718365679"/>
        </c:manualLayout>
      </c:layout>
      <c:barChart>
        <c:barDir val="col"/>
        <c:grouping val="clustered"/>
        <c:varyColors val="0"/>
        <c:ser>
          <c:idx val="0"/>
          <c:order val="0"/>
          <c:tx>
            <c:strRef>
              <c:f>Sheet1!$B$5</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Sheet1!$A$6:$A$54</c:f>
              <c:strCach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strCache>
            </c:strRef>
          </c:cat>
          <c:val>
            <c:numRef>
              <c:f>Sheet1!$B$6:$B$54</c:f>
              <c:numCache>
                <c:formatCode>General</c:formatCode>
                <c:ptCount val="48"/>
                <c:pt idx="0">
                  <c:v>4307</c:v>
                </c:pt>
                <c:pt idx="1">
                  <c:v>4647</c:v>
                </c:pt>
                <c:pt idx="2">
                  <c:v>4830</c:v>
                </c:pt>
                <c:pt idx="3">
                  <c:v>4542</c:v>
                </c:pt>
                <c:pt idx="4">
                  <c:v>4640</c:v>
                </c:pt>
                <c:pt idx="5">
                  <c:v>5006</c:v>
                </c:pt>
                <c:pt idx="6">
                  <c:v>4552</c:v>
                </c:pt>
                <c:pt idx="7">
                  <c:v>4853</c:v>
                </c:pt>
                <c:pt idx="8">
                  <c:v>4649</c:v>
                </c:pt>
                <c:pt idx="9">
                  <c:v>4775</c:v>
                </c:pt>
                <c:pt idx="10">
                  <c:v>4481</c:v>
                </c:pt>
                <c:pt idx="11">
                  <c:v>4377</c:v>
                </c:pt>
                <c:pt idx="12">
                  <c:v>4525</c:v>
                </c:pt>
                <c:pt idx="13">
                  <c:v>4407</c:v>
                </c:pt>
                <c:pt idx="14">
                  <c:v>4821</c:v>
                </c:pt>
                <c:pt idx="15">
                  <c:v>4592</c:v>
                </c:pt>
                <c:pt idx="16">
                  <c:v>4713</c:v>
                </c:pt>
                <c:pt idx="17">
                  <c:v>4224</c:v>
                </c:pt>
                <c:pt idx="18">
                  <c:v>4370</c:v>
                </c:pt>
                <c:pt idx="19">
                  <c:v>4432</c:v>
                </c:pt>
                <c:pt idx="20">
                  <c:v>4361</c:v>
                </c:pt>
                <c:pt idx="21">
                  <c:v>4780</c:v>
                </c:pt>
                <c:pt idx="22">
                  <c:v>4514</c:v>
                </c:pt>
                <c:pt idx="23">
                  <c:v>1590</c:v>
                </c:pt>
                <c:pt idx="24">
                  <c:v>1590</c:v>
                </c:pt>
                <c:pt idx="25">
                  <c:v>1541</c:v>
                </c:pt>
                <c:pt idx="26">
                  <c:v>1494</c:v>
                </c:pt>
                <c:pt idx="27">
                  <c:v>1767</c:v>
                </c:pt>
                <c:pt idx="28">
                  <c:v>1526</c:v>
                </c:pt>
                <c:pt idx="29">
                  <c:v>1580</c:v>
                </c:pt>
                <c:pt idx="30">
                  <c:v>1456</c:v>
                </c:pt>
                <c:pt idx="31">
                  <c:v>1758</c:v>
                </c:pt>
                <c:pt idx="32">
                  <c:v>1586</c:v>
                </c:pt>
                <c:pt idx="33">
                  <c:v>1548</c:v>
                </c:pt>
                <c:pt idx="34">
                  <c:v>1516</c:v>
                </c:pt>
                <c:pt idx="35">
                  <c:v>1486</c:v>
                </c:pt>
                <c:pt idx="36">
                  <c:v>1556</c:v>
                </c:pt>
                <c:pt idx="37">
                  <c:v>1396</c:v>
                </c:pt>
                <c:pt idx="38">
                  <c:v>1477</c:v>
                </c:pt>
                <c:pt idx="39">
                  <c:v>1368</c:v>
                </c:pt>
                <c:pt idx="40">
                  <c:v>1615</c:v>
                </c:pt>
                <c:pt idx="41">
                  <c:v>1613</c:v>
                </c:pt>
                <c:pt idx="42">
                  <c:v>1432</c:v>
                </c:pt>
                <c:pt idx="43">
                  <c:v>1757</c:v>
                </c:pt>
                <c:pt idx="44">
                  <c:v>1378</c:v>
                </c:pt>
                <c:pt idx="45">
                  <c:v>1491</c:v>
                </c:pt>
                <c:pt idx="46">
                  <c:v>1590</c:v>
                </c:pt>
                <c:pt idx="47">
                  <c:v>1379</c:v>
                </c:pt>
              </c:numCache>
            </c:numRef>
          </c:val>
          <c:extLst>
            <c:ext xmlns:c16="http://schemas.microsoft.com/office/drawing/2014/chart" uri="{C3380CC4-5D6E-409C-BE32-E72D297353CC}">
              <c16:uniqueId val="{00000004-C78D-4D0D-BA66-26663D85F318}"/>
            </c:ext>
          </c:extLst>
        </c:ser>
        <c:dLbls>
          <c:dLblPos val="outEnd"/>
          <c:showLegendKey val="0"/>
          <c:showVal val="1"/>
          <c:showCatName val="0"/>
          <c:showSerName val="0"/>
          <c:showPercent val="0"/>
          <c:showBubbleSize val="0"/>
        </c:dLbls>
        <c:gapWidth val="444"/>
        <c:overlap val="-90"/>
        <c:axId val="662692975"/>
        <c:axId val="925138079"/>
      </c:barChart>
      <c:catAx>
        <c:axId val="6626929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925138079"/>
        <c:crosses val="autoZero"/>
        <c:auto val="1"/>
        <c:lblAlgn val="ctr"/>
        <c:lblOffset val="100"/>
        <c:noMultiLvlLbl val="0"/>
      </c:catAx>
      <c:valAx>
        <c:axId val="925138079"/>
        <c:scaling>
          <c:orientation val="minMax"/>
        </c:scaling>
        <c:delete val="1"/>
        <c:axPos val="l"/>
        <c:numFmt formatCode="General" sourceLinked="1"/>
        <c:majorTickMark val="none"/>
        <c:minorTickMark val="none"/>
        <c:tickLblPos val="nextTo"/>
        <c:crossAx val="662692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GB" sz="1200"/>
              <a:t>Card</a:t>
            </a:r>
            <a:r>
              <a:rPr lang="en-GB" sz="1200" baseline="0"/>
              <a:t> Payment Preference by age</a:t>
            </a:r>
            <a:endParaRPr lang="en-GB" sz="1200"/>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Sheet2!$G$2</c:f>
              <c:strCache>
                <c:ptCount val="1"/>
                <c:pt idx="0">
                  <c:v>Age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Sheet2!$G$3:$G$50</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val>
          <c:extLst>
            <c:ext xmlns:c16="http://schemas.microsoft.com/office/drawing/2014/chart" uri="{C3380CC4-5D6E-409C-BE32-E72D297353CC}">
              <c16:uniqueId val="{00000000-FD21-46F9-BE6B-AD75565F2031}"/>
            </c:ext>
          </c:extLst>
        </c:ser>
        <c:ser>
          <c:idx val="1"/>
          <c:order val="1"/>
          <c:tx>
            <c:strRef>
              <c:f>Sheet2!$H$2</c:f>
              <c:strCache>
                <c:ptCount val="1"/>
                <c:pt idx="0">
                  <c:v>Card Payment</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Sheet2!$H$3:$H$50</c:f>
              <c:numCache>
                <c:formatCode>General</c:formatCode>
                <c:ptCount val="48"/>
                <c:pt idx="0">
                  <c:v>6539</c:v>
                </c:pt>
                <c:pt idx="1">
                  <c:v>6944</c:v>
                </c:pt>
                <c:pt idx="2">
                  <c:v>7399</c:v>
                </c:pt>
                <c:pt idx="3">
                  <c:v>6889</c:v>
                </c:pt>
                <c:pt idx="4">
                  <c:v>7156</c:v>
                </c:pt>
                <c:pt idx="5">
                  <c:v>7321</c:v>
                </c:pt>
                <c:pt idx="6">
                  <c:v>6599</c:v>
                </c:pt>
                <c:pt idx="7">
                  <c:v>7120</c:v>
                </c:pt>
                <c:pt idx="8">
                  <c:v>7006</c:v>
                </c:pt>
                <c:pt idx="9">
                  <c:v>7255</c:v>
                </c:pt>
                <c:pt idx="10">
                  <c:v>6682</c:v>
                </c:pt>
                <c:pt idx="11">
                  <c:v>6298</c:v>
                </c:pt>
                <c:pt idx="12">
                  <c:v>6640</c:v>
                </c:pt>
                <c:pt idx="13">
                  <c:v>6523</c:v>
                </c:pt>
                <c:pt idx="14">
                  <c:v>7138</c:v>
                </c:pt>
                <c:pt idx="15">
                  <c:v>6865</c:v>
                </c:pt>
                <c:pt idx="16">
                  <c:v>7112</c:v>
                </c:pt>
                <c:pt idx="17">
                  <c:v>6331</c:v>
                </c:pt>
                <c:pt idx="18">
                  <c:v>6684</c:v>
                </c:pt>
                <c:pt idx="19">
                  <c:v>6654</c:v>
                </c:pt>
                <c:pt idx="20">
                  <c:v>6545</c:v>
                </c:pt>
                <c:pt idx="21">
                  <c:v>7018</c:v>
                </c:pt>
                <c:pt idx="22">
                  <c:v>7022</c:v>
                </c:pt>
                <c:pt idx="23">
                  <c:v>2262</c:v>
                </c:pt>
                <c:pt idx="24">
                  <c:v>2380</c:v>
                </c:pt>
                <c:pt idx="25">
                  <c:v>2282</c:v>
                </c:pt>
                <c:pt idx="26">
                  <c:v>2231</c:v>
                </c:pt>
                <c:pt idx="27">
                  <c:v>2481</c:v>
                </c:pt>
                <c:pt idx="28">
                  <c:v>2392</c:v>
                </c:pt>
                <c:pt idx="29">
                  <c:v>2507</c:v>
                </c:pt>
                <c:pt idx="30">
                  <c:v>2244</c:v>
                </c:pt>
                <c:pt idx="31">
                  <c:v>2400</c:v>
                </c:pt>
                <c:pt idx="32">
                  <c:v>2503</c:v>
                </c:pt>
                <c:pt idx="33">
                  <c:v>2383</c:v>
                </c:pt>
                <c:pt idx="34">
                  <c:v>2268</c:v>
                </c:pt>
                <c:pt idx="35">
                  <c:v>2155</c:v>
                </c:pt>
                <c:pt idx="36">
                  <c:v>2254</c:v>
                </c:pt>
                <c:pt idx="37">
                  <c:v>2046</c:v>
                </c:pt>
                <c:pt idx="38">
                  <c:v>2265</c:v>
                </c:pt>
                <c:pt idx="39">
                  <c:v>2105</c:v>
                </c:pt>
                <c:pt idx="40">
                  <c:v>2492</c:v>
                </c:pt>
                <c:pt idx="41">
                  <c:v>2455</c:v>
                </c:pt>
                <c:pt idx="42">
                  <c:v>2343</c:v>
                </c:pt>
                <c:pt idx="43">
                  <c:v>2604</c:v>
                </c:pt>
                <c:pt idx="44">
                  <c:v>2152</c:v>
                </c:pt>
                <c:pt idx="45">
                  <c:v>2242</c:v>
                </c:pt>
                <c:pt idx="46">
                  <c:v>2318</c:v>
                </c:pt>
                <c:pt idx="47">
                  <c:v>2000</c:v>
                </c:pt>
              </c:numCache>
            </c:numRef>
          </c:val>
          <c:extLst>
            <c:ext xmlns:c16="http://schemas.microsoft.com/office/drawing/2014/chart" uri="{C3380CC4-5D6E-409C-BE32-E72D297353CC}">
              <c16:uniqueId val="{00000001-FD21-46F9-BE6B-AD75565F2031}"/>
            </c:ext>
          </c:extLst>
        </c:ser>
        <c:dLbls>
          <c:dLblPos val="outEnd"/>
          <c:showLegendKey val="0"/>
          <c:showVal val="1"/>
          <c:showCatName val="0"/>
          <c:showSerName val="0"/>
          <c:showPercent val="0"/>
          <c:showBubbleSize val="0"/>
        </c:dLbls>
        <c:gapWidth val="444"/>
        <c:overlap val="-90"/>
        <c:axId val="762730671"/>
        <c:axId val="1015655807"/>
      </c:barChart>
      <c:catAx>
        <c:axId val="762730671"/>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15655807"/>
        <c:crosses val="autoZero"/>
        <c:auto val="1"/>
        <c:lblAlgn val="ctr"/>
        <c:lblOffset val="100"/>
        <c:noMultiLvlLbl val="0"/>
      </c:catAx>
      <c:valAx>
        <c:axId val="1015655807"/>
        <c:scaling>
          <c:orientation val="minMax"/>
        </c:scaling>
        <c:delete val="1"/>
        <c:axPos val="l"/>
        <c:numFmt formatCode="General" sourceLinked="1"/>
        <c:majorTickMark val="none"/>
        <c:minorTickMark val="none"/>
        <c:tickLblPos val="nextTo"/>
        <c:crossAx val="76273067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[cabdata.csv]Sheet4!PivotTable4</c:name>
    <c:fmtId val="22"/>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200"/>
              <a:t>Repeat Customers By Age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Sheet4!$A$4:$A$52</c:f>
              <c:strCach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strCache>
            </c:strRef>
          </c:cat>
          <c:val>
            <c:numRef>
              <c:f>Sheet4!$B$4:$B$52</c:f>
              <c:numCache>
                <c:formatCode>General</c:formatCode>
                <c:ptCount val="48"/>
                <c:pt idx="0">
                  <c:v>10846</c:v>
                </c:pt>
                <c:pt idx="1">
                  <c:v>11591</c:v>
                </c:pt>
                <c:pt idx="2">
                  <c:v>12229</c:v>
                </c:pt>
                <c:pt idx="3">
                  <c:v>11431</c:v>
                </c:pt>
                <c:pt idx="4">
                  <c:v>11796</c:v>
                </c:pt>
                <c:pt idx="5">
                  <c:v>12327</c:v>
                </c:pt>
                <c:pt idx="6">
                  <c:v>11151</c:v>
                </c:pt>
                <c:pt idx="7">
                  <c:v>11973</c:v>
                </c:pt>
                <c:pt idx="8">
                  <c:v>11655</c:v>
                </c:pt>
                <c:pt idx="9">
                  <c:v>12030</c:v>
                </c:pt>
                <c:pt idx="10">
                  <c:v>11163</c:v>
                </c:pt>
                <c:pt idx="11">
                  <c:v>10675</c:v>
                </c:pt>
                <c:pt idx="12">
                  <c:v>11165</c:v>
                </c:pt>
                <c:pt idx="13">
                  <c:v>10930</c:v>
                </c:pt>
                <c:pt idx="14">
                  <c:v>11959</c:v>
                </c:pt>
                <c:pt idx="15">
                  <c:v>11457</c:v>
                </c:pt>
                <c:pt idx="16">
                  <c:v>11825</c:v>
                </c:pt>
                <c:pt idx="17">
                  <c:v>10555</c:v>
                </c:pt>
                <c:pt idx="18">
                  <c:v>11054</c:v>
                </c:pt>
                <c:pt idx="19">
                  <c:v>11086</c:v>
                </c:pt>
                <c:pt idx="20">
                  <c:v>10906</c:v>
                </c:pt>
                <c:pt idx="21">
                  <c:v>11798</c:v>
                </c:pt>
                <c:pt idx="22">
                  <c:v>11536</c:v>
                </c:pt>
                <c:pt idx="23">
                  <c:v>3852</c:v>
                </c:pt>
                <c:pt idx="24">
                  <c:v>3970</c:v>
                </c:pt>
                <c:pt idx="25">
                  <c:v>3823</c:v>
                </c:pt>
                <c:pt idx="26">
                  <c:v>3725</c:v>
                </c:pt>
                <c:pt idx="27">
                  <c:v>4248</c:v>
                </c:pt>
                <c:pt idx="28">
                  <c:v>3918</c:v>
                </c:pt>
                <c:pt idx="29">
                  <c:v>4087</c:v>
                </c:pt>
                <c:pt idx="30">
                  <c:v>3700</c:v>
                </c:pt>
                <c:pt idx="31">
                  <c:v>4158</c:v>
                </c:pt>
                <c:pt idx="32">
                  <c:v>4089</c:v>
                </c:pt>
                <c:pt idx="33">
                  <c:v>3931</c:v>
                </c:pt>
                <c:pt idx="34">
                  <c:v>3784</c:v>
                </c:pt>
                <c:pt idx="35">
                  <c:v>3641</c:v>
                </c:pt>
                <c:pt idx="36">
                  <c:v>3810</c:v>
                </c:pt>
                <c:pt idx="37">
                  <c:v>3442</c:v>
                </c:pt>
                <c:pt idx="38">
                  <c:v>3742</c:v>
                </c:pt>
                <c:pt idx="39">
                  <c:v>3473</c:v>
                </c:pt>
                <c:pt idx="40">
                  <c:v>4107</c:v>
                </c:pt>
                <c:pt idx="41">
                  <c:v>4068</c:v>
                </c:pt>
                <c:pt idx="42">
                  <c:v>3775</c:v>
                </c:pt>
                <c:pt idx="43">
                  <c:v>4361</c:v>
                </c:pt>
                <c:pt idx="44">
                  <c:v>3530</c:v>
                </c:pt>
                <c:pt idx="45">
                  <c:v>3733</c:v>
                </c:pt>
                <c:pt idx="46">
                  <c:v>3908</c:v>
                </c:pt>
                <c:pt idx="47">
                  <c:v>3379</c:v>
                </c:pt>
              </c:numCache>
            </c:numRef>
          </c:val>
          <c:extLst>
            <c:ext xmlns:c16="http://schemas.microsoft.com/office/drawing/2014/chart" uri="{C3380CC4-5D6E-409C-BE32-E72D297353CC}">
              <c16:uniqueId val="{00000000-211A-405B-A04C-F8C3E4D538EC}"/>
            </c:ext>
          </c:extLst>
        </c:ser>
        <c:dLbls>
          <c:dLblPos val="outEnd"/>
          <c:showLegendKey val="0"/>
          <c:showVal val="1"/>
          <c:showCatName val="0"/>
          <c:showSerName val="0"/>
          <c:showPercent val="0"/>
          <c:showBubbleSize val="0"/>
        </c:dLbls>
        <c:gapWidth val="444"/>
        <c:overlap val="-90"/>
        <c:axId val="1014229935"/>
        <c:axId val="1076584463"/>
      </c:barChart>
      <c:catAx>
        <c:axId val="1014229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76584463"/>
        <c:crosses val="autoZero"/>
        <c:auto val="1"/>
        <c:lblAlgn val="ctr"/>
        <c:lblOffset val="100"/>
        <c:noMultiLvlLbl val="0"/>
      </c:catAx>
      <c:valAx>
        <c:axId val="1076584463"/>
        <c:scaling>
          <c:orientation val="minMax"/>
        </c:scaling>
        <c:delete val="1"/>
        <c:axPos val="l"/>
        <c:numFmt formatCode="General" sourceLinked="1"/>
        <c:majorTickMark val="none"/>
        <c:minorTickMark val="none"/>
        <c:tickLblPos val="nextTo"/>
        <c:crossAx val="101422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[cabdata.csv]Sheet1!PivotTable6</c:name>
    <c:fmtId val="5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2018</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[cabdata.csv]Sheet1!PivotTable6</c:name>
    <c:fmtId val="5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2018</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Users Vs</a:t>
            </a:r>
            <a:r>
              <a:rPr lang="en-US" baseline="0"/>
              <a:t> City</a:t>
            </a:r>
            <a:r>
              <a:rPr lang="en-US"/>
              <a:t> </a:t>
            </a:r>
          </a:p>
        </c:rich>
      </c:tx>
      <c:layout>
        <c:manualLayout>
          <c:xMode val="edge"/>
          <c:yMode val="edge"/>
          <c:x val="0.42404093960616734"/>
          <c:y val="1.358234295415959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City!$C$1</c:f>
              <c:strCache>
                <c:ptCount val="1"/>
                <c:pt idx="0">
                  <c:v>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City!$A$2:$A$21</c:f>
              <c:strCache>
                <c:ptCount val="20"/>
                <c:pt idx="0">
                  <c:v>NEW YORK NY</c:v>
                </c:pt>
                <c:pt idx="1">
                  <c:v>SAN FRANCISCO CA</c:v>
                </c:pt>
                <c:pt idx="2">
                  <c:v>CHICAGO IL</c:v>
                </c:pt>
                <c:pt idx="3">
                  <c:v>LOS ANGELES CA</c:v>
                </c:pt>
                <c:pt idx="4">
                  <c:v>WASHINGTON DC</c:v>
                </c:pt>
                <c:pt idx="5">
                  <c:v>BOSTON MA</c:v>
                </c:pt>
                <c:pt idx="6">
                  <c:v>SAN DIEGO CA</c:v>
                </c:pt>
                <c:pt idx="7">
                  <c:v>SILICON VALLEY</c:v>
                </c:pt>
                <c:pt idx="8">
                  <c:v>SEATTLE WA</c:v>
                </c:pt>
                <c:pt idx="9">
                  <c:v>ATLANTA GA</c:v>
                </c:pt>
                <c:pt idx="10">
                  <c:v>DALLAS TX</c:v>
                </c:pt>
                <c:pt idx="11">
                  <c:v>MIAMI FL</c:v>
                </c:pt>
                <c:pt idx="12">
                  <c:v>AUSTIN TX</c:v>
                </c:pt>
                <c:pt idx="13">
                  <c:v>ORANGE COUNTY</c:v>
                </c:pt>
                <c:pt idx="14">
                  <c:v>DENVER CO</c:v>
                </c:pt>
                <c:pt idx="15">
                  <c:v>NASHVILLE TN</c:v>
                </c:pt>
                <c:pt idx="16">
                  <c:v>SACRAMENTO CA</c:v>
                </c:pt>
                <c:pt idx="17">
                  <c:v>PHOENIX AZ</c:v>
                </c:pt>
                <c:pt idx="18">
                  <c:v>TUCSON AZ</c:v>
                </c:pt>
                <c:pt idx="19">
                  <c:v>PITTSBURGH PA</c:v>
                </c:pt>
              </c:strCache>
            </c:strRef>
          </c:cat>
          <c:val>
            <c:numRef>
              <c:f>City!$C$2:$C$21</c:f>
              <c:numCache>
                <c:formatCode>#,##0</c:formatCode>
                <c:ptCount val="20"/>
                <c:pt idx="0">
                  <c:v>302149</c:v>
                </c:pt>
                <c:pt idx="1">
                  <c:v>213609</c:v>
                </c:pt>
                <c:pt idx="2">
                  <c:v>164468</c:v>
                </c:pt>
                <c:pt idx="3">
                  <c:v>144132</c:v>
                </c:pt>
                <c:pt idx="4">
                  <c:v>127001</c:v>
                </c:pt>
                <c:pt idx="5">
                  <c:v>80021</c:v>
                </c:pt>
                <c:pt idx="6">
                  <c:v>69995</c:v>
                </c:pt>
                <c:pt idx="7">
                  <c:v>27247</c:v>
                </c:pt>
                <c:pt idx="8">
                  <c:v>25063</c:v>
                </c:pt>
                <c:pt idx="9">
                  <c:v>24701</c:v>
                </c:pt>
                <c:pt idx="10">
                  <c:v>22157</c:v>
                </c:pt>
                <c:pt idx="11">
                  <c:v>17675</c:v>
                </c:pt>
                <c:pt idx="12">
                  <c:v>14978</c:v>
                </c:pt>
                <c:pt idx="13">
                  <c:v>12994</c:v>
                </c:pt>
                <c:pt idx="14">
                  <c:v>12421</c:v>
                </c:pt>
                <c:pt idx="15">
                  <c:v>9270</c:v>
                </c:pt>
                <c:pt idx="16">
                  <c:v>7044</c:v>
                </c:pt>
                <c:pt idx="17">
                  <c:v>6133</c:v>
                </c:pt>
                <c:pt idx="18">
                  <c:v>5712</c:v>
                </c:pt>
                <c:pt idx="19">
                  <c:v>3643</c:v>
                </c:pt>
              </c:numCache>
            </c:numRef>
          </c:val>
          <c:extLst>
            <c:ext xmlns:c16="http://schemas.microsoft.com/office/drawing/2014/chart" uri="{C3380CC4-5D6E-409C-BE32-E72D297353CC}">
              <c16:uniqueId val="{00000000-A788-427D-88B1-3D2F1AAE9A2C}"/>
            </c:ext>
          </c:extLst>
        </c:ser>
        <c:dLbls>
          <c:showLegendKey val="0"/>
          <c:showVal val="0"/>
          <c:showCatName val="0"/>
          <c:showSerName val="0"/>
          <c:showPercent val="0"/>
          <c:showBubbleSize val="0"/>
        </c:dLbls>
        <c:gapWidth val="100"/>
        <c:axId val="149618271"/>
        <c:axId val="2045316511"/>
      </c:barChart>
      <c:catAx>
        <c:axId val="149618271"/>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5316511"/>
        <c:crosses val="autoZero"/>
        <c:auto val="1"/>
        <c:lblAlgn val="ctr"/>
        <c:lblOffset val="100"/>
        <c:noMultiLvlLbl val="0"/>
      </c:catAx>
      <c:valAx>
        <c:axId val="2045316511"/>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9618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0" dirty="0"/>
              <a:t>Population By City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City!$A$2:$A$21</c:f>
              <c:strCache>
                <c:ptCount val="20"/>
                <c:pt idx="0">
                  <c:v>NEW YORK NY</c:v>
                </c:pt>
                <c:pt idx="1">
                  <c:v>SAN FRANCISCO CA</c:v>
                </c:pt>
                <c:pt idx="2">
                  <c:v>CHICAGO IL</c:v>
                </c:pt>
                <c:pt idx="3">
                  <c:v>LOS ANGELES CA</c:v>
                </c:pt>
                <c:pt idx="4">
                  <c:v>WASHINGTON DC</c:v>
                </c:pt>
                <c:pt idx="5">
                  <c:v>BOSTON MA</c:v>
                </c:pt>
                <c:pt idx="6">
                  <c:v>SAN DIEGO CA</c:v>
                </c:pt>
                <c:pt idx="7">
                  <c:v>SILICON VALLEY</c:v>
                </c:pt>
                <c:pt idx="8">
                  <c:v>SEATTLE WA</c:v>
                </c:pt>
                <c:pt idx="9">
                  <c:v>ATLANTA GA</c:v>
                </c:pt>
                <c:pt idx="10">
                  <c:v>DALLAS TX</c:v>
                </c:pt>
                <c:pt idx="11">
                  <c:v>MIAMI FL</c:v>
                </c:pt>
                <c:pt idx="12">
                  <c:v>AUSTIN TX</c:v>
                </c:pt>
                <c:pt idx="13">
                  <c:v>ORANGE COUNTY</c:v>
                </c:pt>
                <c:pt idx="14">
                  <c:v>DENVER CO</c:v>
                </c:pt>
                <c:pt idx="15">
                  <c:v>NASHVILLE TN</c:v>
                </c:pt>
                <c:pt idx="16">
                  <c:v>SACRAMENTO CA</c:v>
                </c:pt>
                <c:pt idx="17">
                  <c:v>PHOENIX AZ</c:v>
                </c:pt>
                <c:pt idx="18">
                  <c:v>TUCSON AZ</c:v>
                </c:pt>
                <c:pt idx="19">
                  <c:v>PITTSBURGH PA</c:v>
                </c:pt>
              </c:strCache>
            </c:strRef>
          </c:cat>
          <c:val>
            <c:numRef>
              <c:f>City!$B$2:$B$21</c:f>
              <c:numCache>
                <c:formatCode>#,##0</c:formatCode>
                <c:ptCount val="20"/>
                <c:pt idx="0">
                  <c:v>8405837</c:v>
                </c:pt>
                <c:pt idx="1">
                  <c:v>629591</c:v>
                </c:pt>
                <c:pt idx="2">
                  <c:v>1955130</c:v>
                </c:pt>
                <c:pt idx="3">
                  <c:v>1595037</c:v>
                </c:pt>
                <c:pt idx="4">
                  <c:v>418859</c:v>
                </c:pt>
                <c:pt idx="5">
                  <c:v>248968</c:v>
                </c:pt>
                <c:pt idx="6">
                  <c:v>959307</c:v>
                </c:pt>
                <c:pt idx="7">
                  <c:v>1177609</c:v>
                </c:pt>
                <c:pt idx="8">
                  <c:v>671238</c:v>
                </c:pt>
                <c:pt idx="9">
                  <c:v>814885</c:v>
                </c:pt>
                <c:pt idx="10">
                  <c:v>942908</c:v>
                </c:pt>
                <c:pt idx="11">
                  <c:v>1339155</c:v>
                </c:pt>
                <c:pt idx="12">
                  <c:v>698371</c:v>
                </c:pt>
                <c:pt idx="13">
                  <c:v>1030185</c:v>
                </c:pt>
                <c:pt idx="14">
                  <c:v>754233</c:v>
                </c:pt>
                <c:pt idx="15">
                  <c:v>327225</c:v>
                </c:pt>
                <c:pt idx="16">
                  <c:v>545776</c:v>
                </c:pt>
                <c:pt idx="17">
                  <c:v>943999</c:v>
                </c:pt>
                <c:pt idx="18">
                  <c:v>631442</c:v>
                </c:pt>
                <c:pt idx="19">
                  <c:v>542085</c:v>
                </c:pt>
              </c:numCache>
            </c:numRef>
          </c:val>
          <c:extLst>
            <c:ext xmlns:c16="http://schemas.microsoft.com/office/drawing/2014/chart" uri="{C3380CC4-5D6E-409C-BE32-E72D297353CC}">
              <c16:uniqueId val="{00000000-F480-4151-BDB0-7AB4D1CE32BF}"/>
            </c:ext>
          </c:extLst>
        </c:ser>
        <c:dLbls>
          <c:showLegendKey val="0"/>
          <c:showVal val="0"/>
          <c:showCatName val="0"/>
          <c:showSerName val="0"/>
          <c:showPercent val="0"/>
          <c:showBubbleSize val="0"/>
        </c:dLbls>
        <c:gapWidth val="100"/>
        <c:axId val="380193951"/>
        <c:axId val="2045310063"/>
      </c:barChart>
      <c:catAx>
        <c:axId val="380193951"/>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5310063"/>
        <c:crosses val="autoZero"/>
        <c:auto val="1"/>
        <c:lblAlgn val="ctr"/>
        <c:lblOffset val="100"/>
        <c:noMultiLvlLbl val="0"/>
      </c:catAx>
      <c:valAx>
        <c:axId val="2045310063"/>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80193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[Transaction_ID.csv]Sheet1!PivotTable4</c:name>
    <c:fmtId val="7"/>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Total Count of Cash/Electronic payment</a:t>
            </a:r>
          </a:p>
        </c:rich>
      </c:tx>
      <c:layout>
        <c:manualLayout>
          <c:xMode val="edge"/>
          <c:yMode val="edge"/>
          <c:x val="0.22629139072847679"/>
          <c:y val="8.135550092649354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603031409153325E-2"/>
          <c:y val="0.1310770310361048"/>
          <c:w val="0.77534042516208657"/>
          <c:h val="0.80227755644255305"/>
        </c:manualLayout>
      </c:layout>
      <c:barChart>
        <c:barDir val="bar"/>
        <c:grouping val="stack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Sheet1!$A$4:$A$6</c:f>
              <c:strCache>
                <c:ptCount val="2"/>
                <c:pt idx="0">
                  <c:v>Card</c:v>
                </c:pt>
                <c:pt idx="1">
                  <c:v>Cash</c:v>
                </c:pt>
              </c:strCache>
            </c:strRef>
          </c:cat>
          <c:val>
            <c:numRef>
              <c:f>Sheet1!$B$4:$B$6</c:f>
              <c:numCache>
                <c:formatCode>General</c:formatCode>
                <c:ptCount val="2"/>
                <c:pt idx="0">
                  <c:v>263991</c:v>
                </c:pt>
                <c:pt idx="1">
                  <c:v>176107</c:v>
                </c:pt>
              </c:numCache>
            </c:numRef>
          </c:val>
          <c:extLst>
            <c:ext xmlns:c16="http://schemas.microsoft.com/office/drawing/2014/chart" uri="{C3380CC4-5D6E-409C-BE32-E72D297353CC}">
              <c16:uniqueId val="{00000000-4DC7-4126-996E-B7C3F2809AFD}"/>
            </c:ext>
          </c:extLst>
        </c:ser>
        <c:dLbls>
          <c:showLegendKey val="0"/>
          <c:showVal val="0"/>
          <c:showCatName val="0"/>
          <c:showSerName val="0"/>
          <c:showPercent val="0"/>
          <c:showBubbleSize val="0"/>
        </c:dLbls>
        <c:gapWidth val="150"/>
        <c:overlap val="100"/>
        <c:axId val="380202111"/>
        <c:axId val="493315007"/>
      </c:barChart>
      <c:catAx>
        <c:axId val="380202111"/>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93315007"/>
        <c:crosses val="autoZero"/>
        <c:auto val="1"/>
        <c:lblAlgn val="ctr"/>
        <c:lblOffset val="100"/>
        <c:noMultiLvlLbl val="0"/>
      </c:catAx>
      <c:valAx>
        <c:axId val="493315007"/>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802021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[Cab_Data.csv]Price Sheet!PivotTable2</c:name>
    <c:fmtId val="19"/>
  </c:pivotSource>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'Price Sheet'!$B$3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'Price Sheet'!$A$4:$A$44</c:f>
              <c:multiLvlStrCache>
                <c:ptCount val="38"/>
                <c:lvl>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pt idx="19">
                    <c:v>ATLANTA GA</c:v>
                  </c:pt>
                  <c:pt idx="20">
                    <c:v>AUSTIN TX</c:v>
                  </c:pt>
                  <c:pt idx="21">
                    <c:v>BOSTON MA</c:v>
                  </c:pt>
                  <c:pt idx="22">
                    <c:v>CHICAGO IL</c:v>
                  </c:pt>
                  <c:pt idx="23">
                    <c:v>DALLAS TX</c:v>
                  </c:pt>
                  <c:pt idx="24">
                    <c:v>DENVER CO</c:v>
                  </c:pt>
                  <c:pt idx="25">
                    <c:v>LOS ANGELES CA</c:v>
                  </c:pt>
                  <c:pt idx="26">
                    <c:v>MIAMI FL</c:v>
                  </c:pt>
                  <c:pt idx="27">
                    <c:v>NASHVILLE TN</c:v>
                  </c:pt>
                  <c:pt idx="28">
                    <c:v>NEW YORK NY</c:v>
                  </c:pt>
                  <c:pt idx="29">
                    <c:v>ORANGE COUNTY</c:v>
                  </c:pt>
                  <c:pt idx="30">
                    <c:v>PHOENIX AZ</c:v>
                  </c:pt>
                  <c:pt idx="31">
                    <c:v>PITTSBURGH PA</c:v>
                  </c:pt>
                  <c:pt idx="32">
                    <c:v>SACRAMENTO CA</c:v>
                  </c:pt>
                  <c:pt idx="33">
                    <c:v>SAN DIEGO CA</c:v>
                  </c:pt>
                  <c:pt idx="34">
                    <c:v>SEATTLE WA</c:v>
                  </c:pt>
                  <c:pt idx="35">
                    <c:v>SILICON VALLEY</c:v>
                  </c:pt>
                  <c:pt idx="36">
                    <c:v>TUCSON AZ</c:v>
                  </c:pt>
                  <c:pt idx="37">
                    <c:v>WASHINGTON DC</c:v>
                  </c:pt>
                </c:lvl>
                <c:lvl>
                  <c:pt idx="0">
                    <c:v>Pink Cab</c:v>
                  </c:pt>
                  <c:pt idx="19">
                    <c:v>Yellow Cab</c:v>
                  </c:pt>
                </c:lvl>
              </c:multiLvlStrCache>
            </c:multiLvlStrRef>
          </c:cat>
          <c:val>
            <c:numRef>
              <c:f>'Price Sheet'!$B$4:$B$44</c:f>
              <c:numCache>
                <c:formatCode>"£"#,##0.00</c:formatCode>
                <c:ptCount val="38"/>
                <c:pt idx="0">
                  <c:v>96050.076000000234</c:v>
                </c:pt>
                <c:pt idx="1">
                  <c:v>147445.28999999978</c:v>
                </c:pt>
                <c:pt idx="2">
                  <c:v>262001.69800000073</c:v>
                </c:pt>
                <c:pt idx="3">
                  <c:v>318722.4880000017</c:v>
                </c:pt>
                <c:pt idx="4">
                  <c:v>24730.111999999997</c:v>
                </c:pt>
                <c:pt idx="5">
                  <c:v>40584.938999999977</c:v>
                </c:pt>
                <c:pt idx="6">
                  <c:v>1125732.0650000044</c:v>
                </c:pt>
                <c:pt idx="7">
                  <c:v>162301.1909999997</c:v>
                </c:pt>
                <c:pt idx="8">
                  <c:v>64284.533999999971</c:v>
                </c:pt>
                <c:pt idx="9">
                  <c:v>1511474.3880000017</c:v>
                </c:pt>
                <c:pt idx="10">
                  <c:v>101995.83300000017</c:v>
                </c:pt>
                <c:pt idx="11">
                  <c:v>35596.394000000015</c:v>
                </c:pt>
                <c:pt idx="12">
                  <c:v>17107.737999999994</c:v>
                </c:pt>
                <c:pt idx="13">
                  <c:v>55324.012000000024</c:v>
                </c:pt>
                <c:pt idx="14">
                  <c:v>637889.76900000125</c:v>
                </c:pt>
                <c:pt idx="15">
                  <c:v>112781.33499999989</c:v>
                </c:pt>
                <c:pt idx="16">
                  <c:v>340250.53100000013</c:v>
                </c:pt>
                <c:pt idx="17">
                  <c:v>59289.574999999983</c:v>
                </c:pt>
                <c:pt idx="18">
                  <c:v>193766.35300000021</c:v>
                </c:pt>
                <c:pt idx="19">
                  <c:v>746382.80559999787</c:v>
                </c:pt>
                <c:pt idx="20">
                  <c:v>379255.73520000029</c:v>
                </c:pt>
                <c:pt idx="21">
                  <c:v>1506717.5720000067</c:v>
                </c:pt>
                <c:pt idx="22">
                  <c:v>3068590.9256000048</c:v>
                </c:pt>
                <c:pt idx="23">
                  <c:v>1104003.1532000017</c:v>
                </c:pt>
                <c:pt idx="24">
                  <c:v>357000.0696000004</c:v>
                </c:pt>
                <c:pt idx="25">
                  <c:v>3285976.5808000038</c:v>
                </c:pt>
                <c:pt idx="26">
                  <c:v>596000.05319999869</c:v>
                </c:pt>
                <c:pt idx="27">
                  <c:v>85247.684399999896</c:v>
                </c:pt>
                <c:pt idx="28">
                  <c:v>26451080.771200106</c:v>
                </c:pt>
                <c:pt idx="29">
                  <c:v>355006.04119999975</c:v>
                </c:pt>
                <c:pt idx="30">
                  <c:v>157344.4879999999</c:v>
                </c:pt>
                <c:pt idx="31">
                  <c:v>68058.218799999901</c:v>
                </c:pt>
                <c:pt idx="32">
                  <c:v>62002.180000000037</c:v>
                </c:pt>
                <c:pt idx="33">
                  <c:v>949273.70159999968</c:v>
                </c:pt>
                <c:pt idx="34">
                  <c:v>491903.51840000122</c:v>
                </c:pt>
                <c:pt idx="35">
                  <c:v>976454.74279999896</c:v>
                </c:pt>
                <c:pt idx="36">
                  <c:v>80971.120400000014</c:v>
                </c:pt>
                <c:pt idx="37">
                  <c:v>3299103.8087999569</c:v>
                </c:pt>
              </c:numCache>
            </c:numRef>
          </c:val>
          <c:extLst>
            <c:ext xmlns:c16="http://schemas.microsoft.com/office/drawing/2014/chart" uri="{C3380CC4-5D6E-409C-BE32-E72D297353CC}">
              <c16:uniqueId val="{00000000-DF51-426F-B859-16767D833E74}"/>
            </c:ext>
          </c:extLst>
        </c:ser>
        <c:dLbls>
          <c:dLblPos val="outEnd"/>
          <c:showLegendKey val="0"/>
          <c:showVal val="1"/>
          <c:showCatName val="0"/>
          <c:showSerName val="0"/>
          <c:showPercent val="0"/>
          <c:showBubbleSize val="0"/>
        </c:dLbls>
        <c:gapWidth val="444"/>
        <c:overlap val="-90"/>
        <c:axId val="149623551"/>
        <c:axId val="122111007"/>
      </c:barChart>
      <c:catAx>
        <c:axId val="149623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2111007"/>
        <c:crosses val="autoZero"/>
        <c:auto val="1"/>
        <c:lblAlgn val="ctr"/>
        <c:lblOffset val="100"/>
        <c:noMultiLvlLbl val="0"/>
      </c:catAx>
      <c:valAx>
        <c:axId val="122111007"/>
        <c:scaling>
          <c:orientation val="minMax"/>
        </c:scaling>
        <c:delete val="1"/>
        <c:axPos val="l"/>
        <c:numFmt formatCode="&quot;£&quot;#,##0.00" sourceLinked="1"/>
        <c:majorTickMark val="none"/>
        <c:minorTickMark val="none"/>
        <c:tickLblPos val="nextTo"/>
        <c:crossAx val="149623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[cabdata.csv]Sheet2!PivotTable7</c:name>
    <c:fmtId val="20"/>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t>Pink/Yellow Cab yearly 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E5E672AE-A033-4130-8BFE-A2186ACA5FC0}"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A626CD22-278D-490A-A18A-A39A8A1C5DCE}"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7C019E5F-787B-45F1-B864-36EB38A48CED}"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E5E672AE-A033-4130-8BFE-A2186ACA5FC0}"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A626CD22-278D-490A-A18A-A39A8A1C5DCE}"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7C019E5F-787B-45F1-B864-36EB38A48CED}"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E5E672AE-A033-4130-8BFE-A2186ACA5FC0}"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A626CD22-278D-490A-A18A-A39A8A1C5DCE}"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fld id="{7C019E5F-787B-45F1-B864-36EB38A48CED}" type="VALUE">
                  <a:rPr lang="en-US" b="1"/>
                  <a:pPr>
                    <a:defRPr sz="900" b="0" i="0" u="none" strike="noStrike" kern="1200" baseline="0">
                      <a:solidFill>
                        <a:schemeClr val="tx1">
                          <a:lumMod val="50000"/>
                          <a:lumOff val="50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lineChart>
        <c:grouping val="standard"/>
        <c:varyColors val="0"/>
        <c:ser>
          <c:idx val="0"/>
          <c:order val="0"/>
          <c:tx>
            <c:strRef>
              <c:f>Sheet2!$B$3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fld id="{E5E672AE-A033-4130-8BFE-A2186ACA5FC0}" type="VALUE">
                      <a:rPr lang="en-US" b="1"/>
                      <a:pPr/>
                      <a:t>[VALUE]</a:t>
                    </a:fld>
                    <a:endParaRPr lang="en-GB"/>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869-4872-8AAD-69A712ED5B2E}"/>
                </c:ext>
              </c:extLst>
            </c:dLbl>
            <c:dLbl>
              <c:idx val="1"/>
              <c:tx>
                <c:rich>
                  <a:bodyPr/>
                  <a:lstStyle/>
                  <a:p>
                    <a:fld id="{A626CD22-278D-490A-A18A-A39A8A1C5DCE}" type="VALUE">
                      <a:rPr lang="en-US" b="1"/>
                      <a:pPr/>
                      <a:t>[VALUE]</a:t>
                    </a:fld>
                    <a:endParaRPr lang="en-GB"/>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869-4872-8AAD-69A712ED5B2E}"/>
                </c:ext>
              </c:extLst>
            </c:dLbl>
            <c:dLbl>
              <c:idx val="2"/>
              <c:tx>
                <c:rich>
                  <a:bodyPr/>
                  <a:lstStyle/>
                  <a:p>
                    <a:fld id="{7C019E5F-787B-45F1-B864-36EB38A48CED}" type="VALUE">
                      <a:rPr lang="en-US" b="1"/>
                      <a:pPr/>
                      <a:t>[VALUE]</a:t>
                    </a:fld>
                    <a:endParaRPr lang="en-GB"/>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869-4872-8AAD-69A712ED5B2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Sheet2!$A$4:$A$13</c:f>
              <c:multiLvlStrCache>
                <c:ptCount val="6"/>
                <c:lvl>
                  <c:pt idx="0">
                    <c:v>Pink Cab</c:v>
                  </c:pt>
                  <c:pt idx="1">
                    <c:v>Yellow Cab</c:v>
                  </c:pt>
                  <c:pt idx="2">
                    <c:v>Pink Cab</c:v>
                  </c:pt>
                  <c:pt idx="3">
                    <c:v>Yellow Cab</c:v>
                  </c:pt>
                  <c:pt idx="4">
                    <c:v>Pink Cab</c:v>
                  </c:pt>
                  <c:pt idx="5">
                    <c:v>Yellow Cab</c:v>
                  </c:pt>
                </c:lvl>
                <c:lvl>
                  <c:pt idx="0">
                    <c:v>2016</c:v>
                  </c:pt>
                  <c:pt idx="2">
                    <c:v>2017</c:v>
                  </c:pt>
                  <c:pt idx="4">
                    <c:v>2018</c:v>
                  </c:pt>
                </c:lvl>
              </c:multiLvlStrCache>
            </c:multiLvlStrRef>
          </c:cat>
          <c:val>
            <c:numRef>
              <c:f>Sheet2!$B$4:$B$13</c:f>
              <c:numCache>
                <c:formatCode>General</c:formatCode>
                <c:ptCount val="6"/>
                <c:pt idx="0">
                  <c:v>1713511.2239999995</c:v>
                </c:pt>
                <c:pt idx="1">
                  <c:v>13926995.431599855</c:v>
                </c:pt>
                <c:pt idx="2">
                  <c:v>2033654.9080000073</c:v>
                </c:pt>
                <c:pt idx="3">
                  <c:v>16575977.968000012</c:v>
                </c:pt>
                <c:pt idx="4">
                  <c:v>1560162.1889999826</c:v>
                </c:pt>
                <c:pt idx="5">
                  <c:v>13517399.771199899</c:v>
                </c:pt>
              </c:numCache>
            </c:numRef>
          </c:val>
          <c:smooth val="0"/>
          <c:extLst>
            <c:ext xmlns:c16="http://schemas.microsoft.com/office/drawing/2014/chart" uri="{C3380CC4-5D6E-409C-BE32-E72D297353CC}">
              <c16:uniqueId val="{00000003-E869-4872-8AAD-69A712ED5B2E}"/>
            </c:ext>
          </c:extLst>
        </c:ser>
        <c:dLbls>
          <c:dLblPos val="ctr"/>
          <c:showLegendKey val="0"/>
          <c:showVal val="1"/>
          <c:showCatName val="0"/>
          <c:showSerName val="0"/>
          <c:showPercent val="0"/>
          <c:showBubbleSize val="0"/>
        </c:dLbls>
        <c:marker val="1"/>
        <c:smooth val="0"/>
        <c:axId val="807676639"/>
        <c:axId val="838090639"/>
      </c:lineChart>
      <c:catAx>
        <c:axId val="807676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8090639"/>
        <c:crosses val="autoZero"/>
        <c:auto val="1"/>
        <c:lblAlgn val="ctr"/>
        <c:lblOffset val="100"/>
        <c:noMultiLvlLbl val="0"/>
      </c:catAx>
      <c:valAx>
        <c:axId val="838090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7676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[cabdata.csv]Sheet1!PivotTable6</c:name>
    <c:fmtId val="47"/>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2017</a:t>
            </a:r>
          </a:p>
        </c:rich>
      </c:tx>
      <c:layout>
        <c:manualLayout>
          <c:xMode val="edge"/>
          <c:yMode val="edge"/>
          <c:x val="0.41108590101984716"/>
          <c:y val="2.511127888579739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Sheet1!$B$3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C3E-4C5B-8707-0D57EAD1A5E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C3E-4C5B-8707-0D57EAD1A5E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Sheet1!$A$4:$A$6</c:f>
              <c:strCache>
                <c:ptCount val="2"/>
                <c:pt idx="0">
                  <c:v>Pink Cab</c:v>
                </c:pt>
                <c:pt idx="1">
                  <c:v>Yellow Cab</c:v>
                </c:pt>
              </c:strCache>
            </c:strRef>
          </c:cat>
          <c:val>
            <c:numRef>
              <c:f>Sheet1!$B$4:$B$6</c:f>
              <c:numCache>
                <c:formatCode>General</c:formatCode>
                <c:ptCount val="2"/>
                <c:pt idx="0">
                  <c:v>563509.67000000237</c:v>
                </c:pt>
                <c:pt idx="1">
                  <c:v>1859978.210000016</c:v>
                </c:pt>
              </c:numCache>
            </c:numRef>
          </c:val>
          <c:extLst>
            <c:ext xmlns:c16="http://schemas.microsoft.com/office/drawing/2014/chart" uri="{C3380CC4-5D6E-409C-BE32-E72D297353CC}">
              <c16:uniqueId val="{00000004-9C3E-4C5B-8707-0D57EAD1A5E0}"/>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[cabdata.csv]Sheet1!PivotTable6</c:name>
    <c:fmtId val="5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2018</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Sheet1!$B$3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615-480C-823B-406EEC58A4C3}"/>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615-480C-823B-406EEC58A4C3}"/>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E615-480C-823B-406EEC58A4C3}"/>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615-480C-823B-406EEC58A4C3}"/>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Sheet1!$A$4:$A$6</c:f>
              <c:strCache>
                <c:ptCount val="2"/>
                <c:pt idx="0">
                  <c:v>Pink Cab</c:v>
                </c:pt>
                <c:pt idx="1">
                  <c:v>Yellow Cab</c:v>
                </c:pt>
              </c:strCache>
            </c:strRef>
          </c:cat>
          <c:val>
            <c:numRef>
              <c:f>Sheet1!$B$4:$B$6</c:f>
              <c:numCache>
                <c:formatCode>General</c:formatCode>
                <c:ptCount val="2"/>
                <c:pt idx="0">
                  <c:v>563509.67000000237</c:v>
                </c:pt>
                <c:pt idx="1">
                  <c:v>1859978.210000016</c:v>
                </c:pt>
              </c:numCache>
            </c:numRef>
          </c:val>
          <c:extLst>
            <c:ext xmlns:c16="http://schemas.microsoft.com/office/drawing/2014/chart" uri="{C3380CC4-5D6E-409C-BE32-E72D297353CC}">
              <c16:uniqueId val="{00000004-E615-480C-823B-406EEC58A4C3}"/>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C9DD-050E-2D1B-6DD5-01150BFE8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E9B930-209A-28F3-AE7F-BD15A62B6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676250C-D4CF-A782-7603-30FA3B3EFB19}"/>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5" name="Footer Placeholder 4">
            <a:extLst>
              <a:ext uri="{FF2B5EF4-FFF2-40B4-BE49-F238E27FC236}">
                <a16:creationId xmlns:a16="http://schemas.microsoft.com/office/drawing/2014/main" id="{26C61876-E8AC-FD96-B367-D27B403A6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979DB5-833D-BECA-A2CE-6E25F0A3B2B8}"/>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368660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45B3-979E-A458-738F-F36F8B92E7E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30B557-3281-BA85-83FE-2B71863BC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C37B80-B665-3D4B-9F81-5494B8A71745}"/>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5" name="Footer Placeholder 4">
            <a:extLst>
              <a:ext uri="{FF2B5EF4-FFF2-40B4-BE49-F238E27FC236}">
                <a16:creationId xmlns:a16="http://schemas.microsoft.com/office/drawing/2014/main" id="{324FD55D-EB85-968A-B00F-0175C9680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8FF822-53B8-0973-CD65-FF07F4F511FE}"/>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269812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77781-65B3-49E7-BEE4-AB29A3A324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4306F0-2F0C-5BD5-8622-FE809E32E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32A451-05BC-6F8F-05C2-A8E287BDA5A7}"/>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5" name="Footer Placeholder 4">
            <a:extLst>
              <a:ext uri="{FF2B5EF4-FFF2-40B4-BE49-F238E27FC236}">
                <a16:creationId xmlns:a16="http://schemas.microsoft.com/office/drawing/2014/main" id="{081FA375-7F66-2CAD-3837-2B53DD1887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EF1C22-285C-9B5E-8F90-F5B7F167C95E}"/>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336058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42F5-8B24-389E-813D-D3E51A5525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F93559-999F-0EF6-6C05-3BF0AAE89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AA135-758E-1F08-B759-9F7BAFEEDA66}"/>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5" name="Footer Placeholder 4">
            <a:extLst>
              <a:ext uri="{FF2B5EF4-FFF2-40B4-BE49-F238E27FC236}">
                <a16:creationId xmlns:a16="http://schemas.microsoft.com/office/drawing/2014/main" id="{A7DA970F-23F0-A200-9702-77C95C29AB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A2D526-4156-7C7D-E3A9-BDA57B19F5C7}"/>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296941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831F-A150-4935-1EE7-702648E1B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DEBB39-573D-6AC6-6C8B-2665BA1334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77D5A-5957-6C90-31A0-9BD49C52B3F9}"/>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5" name="Footer Placeholder 4">
            <a:extLst>
              <a:ext uri="{FF2B5EF4-FFF2-40B4-BE49-F238E27FC236}">
                <a16:creationId xmlns:a16="http://schemas.microsoft.com/office/drawing/2014/main" id="{F5C6DEA3-9937-08E8-ADF9-96EA2F3516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259FD1-3787-16B0-E150-95B640D9D22A}"/>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23050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F68F-EA8D-E004-FE44-DC594B869C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2666B5-67DF-E948-0BFC-B5BBF667F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A42245-DE29-A7BB-3588-ECAA38323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3A807E-6D5A-0658-432C-806EDFA2509A}"/>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6" name="Footer Placeholder 5">
            <a:extLst>
              <a:ext uri="{FF2B5EF4-FFF2-40B4-BE49-F238E27FC236}">
                <a16:creationId xmlns:a16="http://schemas.microsoft.com/office/drawing/2014/main" id="{1527A59E-0200-AE47-357E-C333C4AD67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935890-E5C3-8DCA-394A-14464FADF827}"/>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317067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825F-E4C4-7D3E-FC4E-32E4F8EF54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3FE92B-09B2-492C-3105-34889BA27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3651B7-E0FA-5AEB-E6AF-668BF0488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5DF0FF-0FBF-1C2E-2699-2783D3698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76888-E270-108F-4447-0F4C31F71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9F5CE9-C4C4-2995-A01F-D471C3D440A3}"/>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8" name="Footer Placeholder 7">
            <a:extLst>
              <a:ext uri="{FF2B5EF4-FFF2-40B4-BE49-F238E27FC236}">
                <a16:creationId xmlns:a16="http://schemas.microsoft.com/office/drawing/2014/main" id="{100D0F68-B2FA-6A32-5E63-38B0D31CD3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BEECB13-AF11-3763-5C97-DE19BFEB8511}"/>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381437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20E1-5C4A-67EE-84C5-84B0F4A515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7D3767-EBCC-7667-9B0B-61985516F5BC}"/>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4" name="Footer Placeholder 3">
            <a:extLst>
              <a:ext uri="{FF2B5EF4-FFF2-40B4-BE49-F238E27FC236}">
                <a16:creationId xmlns:a16="http://schemas.microsoft.com/office/drawing/2014/main" id="{47E1790C-34B9-0B0E-BCA9-FA9D0C93B2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C11149-118C-3073-E4CF-68D3911686E8}"/>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394074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2F855-B29E-10FD-BABF-7AF7301AD1B1}"/>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3" name="Footer Placeholder 2">
            <a:extLst>
              <a:ext uri="{FF2B5EF4-FFF2-40B4-BE49-F238E27FC236}">
                <a16:creationId xmlns:a16="http://schemas.microsoft.com/office/drawing/2014/main" id="{35AAB8E6-FE9C-8926-81DF-B5F4C5046E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8AF2E5-E326-CA57-3D06-230CF92FA1DD}"/>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108178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1EC8-352A-EE80-3167-FA1221DC6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6B8D27-B522-2BD2-5AAF-5A153F0E2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B3BF38-F603-C9E1-869F-A30721F57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A4E1B-CBA7-B740-5499-57FACE80666A}"/>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6" name="Footer Placeholder 5">
            <a:extLst>
              <a:ext uri="{FF2B5EF4-FFF2-40B4-BE49-F238E27FC236}">
                <a16:creationId xmlns:a16="http://schemas.microsoft.com/office/drawing/2014/main" id="{11403ACB-CB0A-BDE5-3204-5818B85550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F0458-58A7-6A2C-84C1-133296CD8D9F}"/>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214336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36E8-1959-8962-D5F5-861EE4C6D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BCB6FF-C75F-B001-019B-86ABFC8F7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D42564-F4A8-BE3A-DFC5-401695668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A6FF-C7DF-6759-3476-9FEC43F6A7D6}"/>
              </a:ext>
            </a:extLst>
          </p:cNvPr>
          <p:cNvSpPr>
            <a:spLocks noGrp="1"/>
          </p:cNvSpPr>
          <p:nvPr>
            <p:ph type="dt" sz="half" idx="10"/>
          </p:nvPr>
        </p:nvSpPr>
        <p:spPr/>
        <p:txBody>
          <a:bodyPr/>
          <a:lstStyle/>
          <a:p>
            <a:fld id="{F2BBF450-C791-4DAA-AA51-A1D10AD0002F}" type="datetimeFigureOut">
              <a:rPr lang="en-GB" smtClean="0"/>
              <a:t>14/02/2024</a:t>
            </a:fld>
            <a:endParaRPr lang="en-GB"/>
          </a:p>
        </p:txBody>
      </p:sp>
      <p:sp>
        <p:nvSpPr>
          <p:cNvPr id="6" name="Footer Placeholder 5">
            <a:extLst>
              <a:ext uri="{FF2B5EF4-FFF2-40B4-BE49-F238E27FC236}">
                <a16:creationId xmlns:a16="http://schemas.microsoft.com/office/drawing/2014/main" id="{8F12FC9A-F6FE-8117-3A8C-029D03C8E4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E25678-E30D-7F13-E0F1-8E02F40DDDF0}"/>
              </a:ext>
            </a:extLst>
          </p:cNvPr>
          <p:cNvSpPr>
            <a:spLocks noGrp="1"/>
          </p:cNvSpPr>
          <p:nvPr>
            <p:ph type="sldNum" sz="quarter" idx="12"/>
          </p:nvPr>
        </p:nvSpPr>
        <p:spPr/>
        <p:txBody>
          <a:bodyPr/>
          <a:lstStyle/>
          <a:p>
            <a:fld id="{FBE24676-F330-4117-8862-F98279FFB128}" type="slidenum">
              <a:rPr lang="en-GB" smtClean="0"/>
              <a:t>‹#›</a:t>
            </a:fld>
            <a:endParaRPr lang="en-GB"/>
          </a:p>
        </p:txBody>
      </p:sp>
    </p:spTree>
    <p:extLst>
      <p:ext uri="{BB962C8B-B14F-4D97-AF65-F5344CB8AC3E}">
        <p14:creationId xmlns:p14="http://schemas.microsoft.com/office/powerpoint/2010/main" val="279549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E0293-65A2-C830-86D4-637D6FCD0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ED7E28-5BDC-3BA6-EC30-7358BFF1F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F2786E-7A12-74B8-6D6C-AF1B327B4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BBF450-C791-4DAA-AA51-A1D10AD0002F}" type="datetimeFigureOut">
              <a:rPr lang="en-GB" smtClean="0"/>
              <a:t>14/02/2024</a:t>
            </a:fld>
            <a:endParaRPr lang="en-GB"/>
          </a:p>
        </p:txBody>
      </p:sp>
      <p:sp>
        <p:nvSpPr>
          <p:cNvPr id="5" name="Footer Placeholder 4">
            <a:extLst>
              <a:ext uri="{FF2B5EF4-FFF2-40B4-BE49-F238E27FC236}">
                <a16:creationId xmlns:a16="http://schemas.microsoft.com/office/drawing/2014/main" id="{FD93DC23-5B32-5531-976E-69221C1F1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E45B434-8549-1457-6CCD-E7D6C3BE7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E24676-F330-4117-8862-F98279FFB128}" type="slidenum">
              <a:rPr lang="en-GB" smtClean="0"/>
              <a:t>‹#›</a:t>
            </a:fld>
            <a:endParaRPr lang="en-GB"/>
          </a:p>
        </p:txBody>
      </p:sp>
    </p:spTree>
    <p:extLst>
      <p:ext uri="{BB962C8B-B14F-4D97-AF65-F5344CB8AC3E}">
        <p14:creationId xmlns:p14="http://schemas.microsoft.com/office/powerpoint/2010/main" val="1254488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9.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3AA273-4D6C-8A76-7C99-B27A60C3777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1B943D-5CCA-9FD2-010B-BA7CE851A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17588-2E2A-B1BF-0870-68B4DBE9B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6CC3D33-AAA4-4F85-8BC4-38DE277FA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D7BD407C-5D94-909D-3048-E522B0FD2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4E6D5EF-6D55-E41C-DFA5-2E19BE0A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4422206-4714-2F72-3283-8474FA619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1408BC-81DC-50F7-FDA6-B16B3F22F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B2FBABA-EF26-9CA0-E484-48E3433606B5}"/>
              </a:ext>
            </a:extLst>
          </p:cNvPr>
          <p:cNvSpPr>
            <a:spLocks noGrp="1"/>
          </p:cNvSpPr>
          <p:nvPr>
            <p:ph type="title"/>
          </p:nvPr>
        </p:nvSpPr>
        <p:spPr>
          <a:xfrm>
            <a:off x="193964" y="369455"/>
            <a:ext cx="11572466" cy="3224654"/>
          </a:xfrm>
        </p:spPr>
        <p:txBody>
          <a:bodyPr vert="horz" lIns="91440" tIns="45720" rIns="91440" bIns="45720" rtlCol="0" anchor="ctr">
            <a:normAutofit/>
          </a:bodyPr>
          <a:lstStyle/>
          <a:p>
            <a:pPr algn="ctr"/>
            <a:r>
              <a:rPr lang="en-US" sz="8000" b="1" kern="1200" dirty="0">
                <a:solidFill>
                  <a:schemeClr val="tx2"/>
                </a:solidFill>
                <a:latin typeface="+mj-lt"/>
                <a:ea typeface="+mj-ea"/>
                <a:cs typeface="+mj-cs"/>
              </a:rPr>
              <a:t>G2M CASE STUDY </a:t>
            </a:r>
          </a:p>
        </p:txBody>
      </p:sp>
      <p:grpSp>
        <p:nvGrpSpPr>
          <p:cNvPr id="19" name="Group 18">
            <a:extLst>
              <a:ext uri="{FF2B5EF4-FFF2-40B4-BE49-F238E27FC236}">
                <a16:creationId xmlns:a16="http://schemas.microsoft.com/office/drawing/2014/main" id="{4A6B2B2C-D77A-2528-4751-3F3004519D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A92802A7-8F61-8B94-1F1F-055BC19CC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A5384D-DE1E-AF17-8ED1-E2CE7143F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96D9CBD-8906-5330-9A0D-1EB457559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37C7CD3B-0691-BAF6-70C4-EC70AB0C3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0" name="Chart 9">
            <a:extLst>
              <a:ext uri="{FF2B5EF4-FFF2-40B4-BE49-F238E27FC236}">
                <a16:creationId xmlns:a16="http://schemas.microsoft.com/office/drawing/2014/main" id="{361608D5-0E5F-A1A8-3E88-76E9422029D9}"/>
              </a:ext>
            </a:extLst>
          </p:cNvPr>
          <p:cNvGraphicFramePr>
            <a:graphicFrameLocks/>
          </p:cNvGraphicFramePr>
          <p:nvPr/>
        </p:nvGraphicFramePr>
        <p:xfrm>
          <a:off x="7518145" y="2927928"/>
          <a:ext cx="4248285" cy="3131127"/>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 Placeholder 23">
            <a:extLst>
              <a:ext uri="{FF2B5EF4-FFF2-40B4-BE49-F238E27FC236}">
                <a16:creationId xmlns:a16="http://schemas.microsoft.com/office/drawing/2014/main" id="{DF77C5C6-81C3-BA96-581D-9365179AC8D2}"/>
              </a:ext>
            </a:extLst>
          </p:cNvPr>
          <p:cNvSpPr>
            <a:spLocks noGrp="1"/>
          </p:cNvSpPr>
          <p:nvPr>
            <p:ph type="body" sz="half" idx="2"/>
          </p:nvPr>
        </p:nvSpPr>
        <p:spPr>
          <a:xfrm>
            <a:off x="425570" y="3450357"/>
            <a:ext cx="11101412" cy="2418630"/>
          </a:xfrm>
        </p:spPr>
        <p:txBody>
          <a:bodyPr/>
          <a:lstStyle/>
          <a:p>
            <a:pPr marL="285750" indent="-285750">
              <a:buFont typeface="Arial" panose="020B0604020202020204" pitchFamily="34" charset="0"/>
              <a:buChar char="•"/>
            </a:pPr>
            <a:r>
              <a:rPr lang="en-US" dirty="0"/>
              <a:t>Virtual Internship Project</a:t>
            </a:r>
          </a:p>
          <a:p>
            <a:pPr marL="285750" indent="-285750">
              <a:buFont typeface="Arial" panose="020B0604020202020204" pitchFamily="34" charset="0"/>
              <a:buChar char="•"/>
            </a:pPr>
            <a:r>
              <a:rPr lang="en-US" dirty="0"/>
              <a:t>14</a:t>
            </a:r>
            <a:r>
              <a:rPr lang="en-US" baseline="30000" dirty="0"/>
              <a:t>th</a:t>
            </a:r>
            <a:r>
              <a:rPr lang="en-US" dirty="0"/>
              <a:t> February 2024</a:t>
            </a:r>
            <a:endParaRPr lang="en-GB" dirty="0"/>
          </a:p>
        </p:txBody>
      </p:sp>
    </p:spTree>
    <p:extLst>
      <p:ext uri="{BB962C8B-B14F-4D97-AF65-F5344CB8AC3E}">
        <p14:creationId xmlns:p14="http://schemas.microsoft.com/office/powerpoint/2010/main" val="235582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B4F558-9912-10B0-95E4-D115F0252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7E909D-D31A-C1C9-9C15-61A0803A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F3B365-6E0C-4FBC-5126-11C9204A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3CCE883-3A82-CCF7-9C19-054A3EFFE2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79E08AA-6FE3-FC3F-B3E8-C2CC1E856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CC7AB66-3ECA-D18E-9B1B-4CA9F11A7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56B66B8-3292-5CCC-FBE9-A4915F666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E870882-53C6-A246-9E8C-60D0659D9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29C6536-E8F2-C13E-4290-C25F4E01CDC7}"/>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Income By Age Bracket</a:t>
            </a:r>
          </a:p>
        </p:txBody>
      </p:sp>
      <p:grpSp>
        <p:nvGrpSpPr>
          <p:cNvPr id="19" name="Group 18">
            <a:extLst>
              <a:ext uri="{FF2B5EF4-FFF2-40B4-BE49-F238E27FC236}">
                <a16:creationId xmlns:a16="http://schemas.microsoft.com/office/drawing/2014/main" id="{BF1B91FD-7470-C470-BE33-A592F0BCA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1765DF65-364A-79DD-360C-2D801E92C3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684132A-58F9-D16F-D922-D6B7CE045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E89125-E083-7728-F6F1-A1D54D665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A1C8455C-337E-6561-A457-0BD408951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 Placeholder 23">
            <a:extLst>
              <a:ext uri="{FF2B5EF4-FFF2-40B4-BE49-F238E27FC236}">
                <a16:creationId xmlns:a16="http://schemas.microsoft.com/office/drawing/2014/main" id="{E7EC17FF-990F-266D-DD87-981CBCDD0D8B}"/>
              </a:ext>
            </a:extLst>
          </p:cNvPr>
          <p:cNvSpPr>
            <a:spLocks noGrp="1"/>
          </p:cNvSpPr>
          <p:nvPr>
            <p:ph type="body" sz="half" idx="2"/>
          </p:nvPr>
        </p:nvSpPr>
        <p:spPr>
          <a:xfrm>
            <a:off x="8174182" y="437986"/>
            <a:ext cx="3823853" cy="1243378"/>
          </a:xfrm>
        </p:spPr>
        <p:txBody>
          <a:bodyPr/>
          <a:lstStyle/>
          <a:p>
            <a:pPr marL="285750" indent="-285750">
              <a:buFont typeface="Arial" panose="020B0604020202020204" pitchFamily="34" charset="0"/>
              <a:buChar char="•"/>
            </a:pPr>
            <a:r>
              <a:rPr lang="en-US" dirty="0"/>
              <a:t>Younger people outearn older people by a very large gap the fall in income is mostly observed at age 41</a:t>
            </a:r>
            <a:endParaRPr lang="en-GB" dirty="0"/>
          </a:p>
        </p:txBody>
      </p:sp>
      <p:graphicFrame>
        <p:nvGraphicFramePr>
          <p:cNvPr id="3" name="Chart 2">
            <a:extLst>
              <a:ext uri="{FF2B5EF4-FFF2-40B4-BE49-F238E27FC236}">
                <a16:creationId xmlns:a16="http://schemas.microsoft.com/office/drawing/2014/main" id="{1422990C-A981-653D-7B4D-F6F2820DFF6B}"/>
              </a:ext>
            </a:extLst>
          </p:cNvPr>
          <p:cNvGraphicFramePr>
            <a:graphicFrameLocks/>
          </p:cNvGraphicFramePr>
          <p:nvPr>
            <p:extLst>
              <p:ext uri="{D42A27DB-BD31-4B8C-83A1-F6EECF244321}">
                <p14:modId xmlns:p14="http://schemas.microsoft.com/office/powerpoint/2010/main" val="1930364762"/>
              </p:ext>
            </p:extLst>
          </p:nvPr>
        </p:nvGraphicFramePr>
        <p:xfrm>
          <a:off x="471055" y="1136072"/>
          <a:ext cx="10298545" cy="5490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58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B4F558-9912-10B0-95E4-D115F0252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7E909D-D31A-C1C9-9C15-61A0803A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F3B365-6E0C-4FBC-5126-11C9204A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3CCE883-3A82-CCF7-9C19-054A3EFFE2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79E08AA-6FE3-FC3F-B3E8-C2CC1E856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CC7AB66-3ECA-D18E-9B1B-4CA9F11A7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56B66B8-3292-5CCC-FBE9-A4915F666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E870882-53C6-A246-9E8C-60D0659D9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29C6536-E8F2-C13E-4290-C25F4E01CDC7}"/>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Kilometers Travelled </a:t>
            </a:r>
          </a:p>
        </p:txBody>
      </p:sp>
      <p:grpSp>
        <p:nvGrpSpPr>
          <p:cNvPr id="19" name="Group 18">
            <a:extLst>
              <a:ext uri="{FF2B5EF4-FFF2-40B4-BE49-F238E27FC236}">
                <a16:creationId xmlns:a16="http://schemas.microsoft.com/office/drawing/2014/main" id="{BF1B91FD-7470-C470-BE33-A592F0BCA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1765DF65-364A-79DD-360C-2D801E92C3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684132A-58F9-D16F-D922-D6B7CE045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E89125-E083-7728-F6F1-A1D54D665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A1C8455C-337E-6561-A457-0BD408951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 Placeholder 23">
            <a:extLst>
              <a:ext uri="{FF2B5EF4-FFF2-40B4-BE49-F238E27FC236}">
                <a16:creationId xmlns:a16="http://schemas.microsoft.com/office/drawing/2014/main" id="{E7EC17FF-990F-266D-DD87-981CBCDD0D8B}"/>
              </a:ext>
            </a:extLst>
          </p:cNvPr>
          <p:cNvSpPr>
            <a:spLocks noGrp="1"/>
          </p:cNvSpPr>
          <p:nvPr>
            <p:ph type="body" sz="half" idx="2"/>
          </p:nvPr>
        </p:nvSpPr>
        <p:spPr>
          <a:xfrm>
            <a:off x="8174182" y="437986"/>
            <a:ext cx="3823853" cy="1243378"/>
          </a:xfrm>
        </p:spPr>
        <p:txBody>
          <a:bodyPr/>
          <a:lstStyle/>
          <a:p>
            <a:pPr marL="285750" indent="-285750">
              <a:buFont typeface="Arial" panose="020B0604020202020204" pitchFamily="34" charset="0"/>
              <a:buChar char="•"/>
            </a:pPr>
            <a:r>
              <a:rPr lang="en-US" dirty="0"/>
              <a:t>More young people than old prefer card payment over cash</a:t>
            </a:r>
            <a:endParaRPr lang="en-GB" dirty="0"/>
          </a:p>
        </p:txBody>
      </p:sp>
      <p:graphicFrame>
        <p:nvGraphicFramePr>
          <p:cNvPr id="3" name="Chart 2">
            <a:extLst>
              <a:ext uri="{FF2B5EF4-FFF2-40B4-BE49-F238E27FC236}">
                <a16:creationId xmlns:a16="http://schemas.microsoft.com/office/drawing/2014/main" id="{243A4A28-F84F-293D-5D7F-92410E5536C7}"/>
              </a:ext>
            </a:extLst>
          </p:cNvPr>
          <p:cNvGraphicFramePr>
            <a:graphicFrameLocks/>
          </p:cNvGraphicFramePr>
          <p:nvPr>
            <p:extLst>
              <p:ext uri="{D42A27DB-BD31-4B8C-83A1-F6EECF244321}">
                <p14:modId xmlns:p14="http://schemas.microsoft.com/office/powerpoint/2010/main" val="1067186249"/>
              </p:ext>
            </p:extLst>
          </p:nvPr>
        </p:nvGraphicFramePr>
        <p:xfrm>
          <a:off x="193201" y="766619"/>
          <a:ext cx="9477272" cy="33796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23A537A-B234-F545-3102-ED5AE00EC0F2}"/>
              </a:ext>
            </a:extLst>
          </p:cNvPr>
          <p:cNvGraphicFramePr>
            <a:graphicFrameLocks/>
          </p:cNvGraphicFramePr>
          <p:nvPr>
            <p:extLst>
              <p:ext uri="{D42A27DB-BD31-4B8C-83A1-F6EECF244321}">
                <p14:modId xmlns:p14="http://schemas.microsoft.com/office/powerpoint/2010/main" val="1925268138"/>
              </p:ext>
            </p:extLst>
          </p:nvPr>
        </p:nvGraphicFramePr>
        <p:xfrm>
          <a:off x="192439" y="3795623"/>
          <a:ext cx="8744527" cy="2898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901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B4F558-9912-10B0-95E4-D115F0252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7E909D-D31A-C1C9-9C15-61A0803A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F3B365-6E0C-4FBC-5126-11C9204A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3CCE883-3A82-CCF7-9C19-054A3EFFE2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79E08AA-6FE3-FC3F-B3E8-C2CC1E856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CC7AB66-3ECA-D18E-9B1B-4CA9F11A7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56B66B8-3292-5CCC-FBE9-A4915F666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E870882-53C6-A246-9E8C-60D0659D9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29C6536-E8F2-C13E-4290-C25F4E01CDC7}"/>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dirty="0">
                <a:solidFill>
                  <a:schemeClr val="tx2"/>
                </a:solidFill>
              </a:rPr>
              <a:t>Repeat Users by age</a:t>
            </a:r>
            <a:r>
              <a:rPr lang="en-US" sz="1800" b="1" kern="1200" dirty="0">
                <a:solidFill>
                  <a:schemeClr val="tx2"/>
                </a:solidFill>
                <a:latin typeface="+mj-lt"/>
                <a:ea typeface="+mj-ea"/>
                <a:cs typeface="+mj-cs"/>
              </a:rPr>
              <a:t> </a:t>
            </a:r>
          </a:p>
        </p:txBody>
      </p:sp>
      <p:grpSp>
        <p:nvGrpSpPr>
          <p:cNvPr id="19" name="Group 18">
            <a:extLst>
              <a:ext uri="{FF2B5EF4-FFF2-40B4-BE49-F238E27FC236}">
                <a16:creationId xmlns:a16="http://schemas.microsoft.com/office/drawing/2014/main" id="{BF1B91FD-7470-C470-BE33-A592F0BCA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1765DF65-364A-79DD-360C-2D801E92C3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684132A-58F9-D16F-D922-D6B7CE045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E89125-E083-7728-F6F1-A1D54D665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A1C8455C-337E-6561-A457-0BD408951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 Placeholder 23">
            <a:extLst>
              <a:ext uri="{FF2B5EF4-FFF2-40B4-BE49-F238E27FC236}">
                <a16:creationId xmlns:a16="http://schemas.microsoft.com/office/drawing/2014/main" id="{E7EC17FF-990F-266D-DD87-981CBCDD0D8B}"/>
              </a:ext>
            </a:extLst>
          </p:cNvPr>
          <p:cNvSpPr>
            <a:spLocks noGrp="1"/>
          </p:cNvSpPr>
          <p:nvPr>
            <p:ph type="body" sz="half" idx="2"/>
          </p:nvPr>
        </p:nvSpPr>
        <p:spPr>
          <a:xfrm>
            <a:off x="8174182" y="437986"/>
            <a:ext cx="3823853" cy="541069"/>
          </a:xfrm>
        </p:spPr>
        <p:txBody>
          <a:bodyPr/>
          <a:lstStyle/>
          <a:p>
            <a:pPr marL="285750" indent="-285750">
              <a:buFont typeface="Arial" panose="020B0604020202020204" pitchFamily="34" charset="0"/>
              <a:buChar char="•"/>
            </a:pPr>
            <a:r>
              <a:rPr lang="en-US" dirty="0"/>
              <a:t>Aged 18 to 40 have the highest repeat cab patronage </a:t>
            </a:r>
            <a:endParaRPr lang="en-GB" dirty="0"/>
          </a:p>
        </p:txBody>
      </p:sp>
      <p:graphicFrame>
        <p:nvGraphicFramePr>
          <p:cNvPr id="3" name="Chart 2">
            <a:extLst>
              <a:ext uri="{FF2B5EF4-FFF2-40B4-BE49-F238E27FC236}">
                <a16:creationId xmlns:a16="http://schemas.microsoft.com/office/drawing/2014/main" id="{63E2F14B-A535-A241-EA4C-040F4D9482B7}"/>
              </a:ext>
            </a:extLst>
          </p:cNvPr>
          <p:cNvGraphicFramePr>
            <a:graphicFrameLocks/>
          </p:cNvGraphicFramePr>
          <p:nvPr>
            <p:extLst>
              <p:ext uri="{D42A27DB-BD31-4B8C-83A1-F6EECF244321}">
                <p14:modId xmlns:p14="http://schemas.microsoft.com/office/powerpoint/2010/main" val="3055299207"/>
              </p:ext>
            </p:extLst>
          </p:nvPr>
        </p:nvGraphicFramePr>
        <p:xfrm>
          <a:off x="387927" y="1681364"/>
          <a:ext cx="10510982" cy="4599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281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3AA273-4D6C-8A76-7C99-B27A60C3777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1B943D-5CCA-9FD2-010B-BA7CE851A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17588-2E2A-B1BF-0870-68B4DBE9B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6CC3D33-AAA4-4F85-8BC4-38DE277FA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D7BD407C-5D94-909D-3048-E522B0FD2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4E6D5EF-6D55-E41C-DFA5-2E19BE0A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4422206-4714-2F72-3283-8474FA619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1408BC-81DC-50F7-FDA6-B16B3F22F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B2FBABA-EF26-9CA0-E484-48E3433606B5}"/>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Recommendations </a:t>
            </a:r>
          </a:p>
        </p:txBody>
      </p:sp>
      <p:grpSp>
        <p:nvGrpSpPr>
          <p:cNvPr id="19" name="Group 18">
            <a:extLst>
              <a:ext uri="{FF2B5EF4-FFF2-40B4-BE49-F238E27FC236}">
                <a16:creationId xmlns:a16="http://schemas.microsoft.com/office/drawing/2014/main" id="{4A6B2B2C-D77A-2528-4751-3F3004519D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A92802A7-8F61-8B94-1F1F-055BC19CC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A5384D-DE1E-AF17-8ED1-E2CE7143F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96D9CBD-8906-5330-9A0D-1EB457559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37C7CD3B-0691-BAF6-70C4-EC70AB0C3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0" name="Chart 9">
            <a:extLst>
              <a:ext uri="{FF2B5EF4-FFF2-40B4-BE49-F238E27FC236}">
                <a16:creationId xmlns:a16="http://schemas.microsoft.com/office/drawing/2014/main" id="{361608D5-0E5F-A1A8-3E88-76E9422029D9}"/>
              </a:ext>
            </a:extLst>
          </p:cNvPr>
          <p:cNvGraphicFramePr>
            <a:graphicFrameLocks/>
          </p:cNvGraphicFramePr>
          <p:nvPr/>
        </p:nvGraphicFramePr>
        <p:xfrm>
          <a:off x="7518145" y="2927928"/>
          <a:ext cx="4248285" cy="3131127"/>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 Placeholder 23">
            <a:extLst>
              <a:ext uri="{FF2B5EF4-FFF2-40B4-BE49-F238E27FC236}">
                <a16:creationId xmlns:a16="http://schemas.microsoft.com/office/drawing/2014/main" id="{DF77C5C6-81C3-BA96-581D-9365179AC8D2}"/>
              </a:ext>
            </a:extLst>
          </p:cNvPr>
          <p:cNvSpPr>
            <a:spLocks noGrp="1"/>
          </p:cNvSpPr>
          <p:nvPr>
            <p:ph type="body" sz="half" idx="2"/>
          </p:nvPr>
        </p:nvSpPr>
        <p:spPr>
          <a:xfrm>
            <a:off x="425570" y="1136072"/>
            <a:ext cx="11101412" cy="4732916"/>
          </a:xfrm>
        </p:spPr>
        <p:txBody>
          <a:bodyPr/>
          <a:lstStyle/>
          <a:p>
            <a:pPr marL="285750" indent="-285750">
              <a:buFont typeface="Arial" panose="020B0604020202020204" pitchFamily="34" charset="0"/>
              <a:buChar char="•"/>
            </a:pPr>
            <a:r>
              <a:rPr lang="en-US" dirty="0"/>
              <a:t>Yellow cab makes the most profit the most of which stems from a New York city. Cumulatively it’s profit is over 729% more than Pink cab</a:t>
            </a:r>
          </a:p>
          <a:p>
            <a:pPr marL="285750" indent="-285750">
              <a:buFont typeface="Arial" panose="020B0604020202020204" pitchFamily="34" charset="0"/>
              <a:buChar char="•"/>
            </a:pPr>
            <a:r>
              <a:rPr lang="en-US" dirty="0"/>
              <a:t>Investments should target cities with the most users such as New York, San Francisco, Chicago and Los Angeles</a:t>
            </a:r>
          </a:p>
          <a:p>
            <a:pPr marL="285750" indent="-285750">
              <a:buFont typeface="Arial" panose="020B0604020202020204" pitchFamily="34" charset="0"/>
              <a:buChar char="•"/>
            </a:pPr>
            <a:r>
              <a:rPr lang="en-US" dirty="0"/>
              <a:t>There is a seasonality in profit as Autumn and Winter comes top with profitability for both companies</a:t>
            </a:r>
          </a:p>
          <a:p>
            <a:pPr marL="285750" indent="-285750">
              <a:buFont typeface="Arial" panose="020B0604020202020204" pitchFamily="34" charset="0"/>
              <a:buChar char="•"/>
            </a:pPr>
            <a:r>
              <a:rPr lang="en-US" dirty="0"/>
              <a:t>YXZ investors should come to terms with the importance of card payment in recent times and invest with Yello cab being the highest facilitators of Card payment.</a:t>
            </a:r>
          </a:p>
          <a:p>
            <a:pPr marL="285750" indent="-285750">
              <a:buFont typeface="Arial" panose="020B0604020202020204" pitchFamily="34" charset="0"/>
              <a:buChar char="•"/>
            </a:pPr>
            <a:r>
              <a:rPr lang="en-US" dirty="0"/>
              <a:t>Young people up to the age of 40 have the highest repeat cab patronages than those over the age of 40 this enables XYZ understand its strongest market coupled with the fact that the young people out earn the old people.</a:t>
            </a:r>
          </a:p>
          <a:p>
            <a:pPr marL="285750" indent="-285750">
              <a:buFont typeface="Arial" panose="020B0604020202020204" pitchFamily="34" charset="0"/>
              <a:buChar char="•"/>
            </a:pPr>
            <a:r>
              <a:rPr lang="en-US" dirty="0"/>
              <a:t> Hence, I highly recommend Yellow Cab based on the above points</a:t>
            </a:r>
          </a:p>
        </p:txBody>
      </p:sp>
    </p:spTree>
    <p:extLst>
      <p:ext uri="{BB962C8B-B14F-4D97-AF65-F5344CB8AC3E}">
        <p14:creationId xmlns:p14="http://schemas.microsoft.com/office/powerpoint/2010/main" val="392825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3AA273-4D6C-8A76-7C99-B27A60C3777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1B943D-5CCA-9FD2-010B-BA7CE851A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17588-2E2A-B1BF-0870-68B4DBE9B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6CC3D33-AAA4-4F85-8BC4-38DE277FA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D7BD407C-5D94-909D-3048-E522B0FD2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4E6D5EF-6D55-E41C-DFA5-2E19BE0A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4422206-4714-2F72-3283-8474FA619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1408BC-81DC-50F7-FDA6-B16B3F22F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B2FBABA-EF26-9CA0-E484-48E3433606B5}"/>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 </a:t>
            </a:r>
          </a:p>
        </p:txBody>
      </p:sp>
      <p:grpSp>
        <p:nvGrpSpPr>
          <p:cNvPr id="19" name="Group 18">
            <a:extLst>
              <a:ext uri="{FF2B5EF4-FFF2-40B4-BE49-F238E27FC236}">
                <a16:creationId xmlns:a16="http://schemas.microsoft.com/office/drawing/2014/main" id="{4A6B2B2C-D77A-2528-4751-3F3004519D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A92802A7-8F61-8B94-1F1F-055BC19CC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A5384D-DE1E-AF17-8ED1-E2CE7143F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96D9CBD-8906-5330-9A0D-1EB457559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37C7CD3B-0691-BAF6-70C4-EC70AB0C3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0" name="Chart 9">
            <a:extLst>
              <a:ext uri="{FF2B5EF4-FFF2-40B4-BE49-F238E27FC236}">
                <a16:creationId xmlns:a16="http://schemas.microsoft.com/office/drawing/2014/main" id="{361608D5-0E5F-A1A8-3E88-76E9422029D9}"/>
              </a:ext>
            </a:extLst>
          </p:cNvPr>
          <p:cNvGraphicFramePr>
            <a:graphicFrameLocks/>
          </p:cNvGraphicFramePr>
          <p:nvPr/>
        </p:nvGraphicFramePr>
        <p:xfrm>
          <a:off x="7518145" y="2927928"/>
          <a:ext cx="4248285" cy="3131127"/>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 Placeholder 23">
            <a:extLst>
              <a:ext uri="{FF2B5EF4-FFF2-40B4-BE49-F238E27FC236}">
                <a16:creationId xmlns:a16="http://schemas.microsoft.com/office/drawing/2014/main" id="{DF77C5C6-81C3-BA96-581D-9365179AC8D2}"/>
              </a:ext>
            </a:extLst>
          </p:cNvPr>
          <p:cNvSpPr>
            <a:spLocks noGrp="1"/>
          </p:cNvSpPr>
          <p:nvPr>
            <p:ph type="body" sz="half" idx="2"/>
          </p:nvPr>
        </p:nvSpPr>
        <p:spPr>
          <a:xfrm>
            <a:off x="425570" y="1136072"/>
            <a:ext cx="11101412" cy="4732916"/>
          </a:xfrm>
        </p:spPr>
        <p:txBody>
          <a:bodyPr/>
          <a:lstStyle/>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b="0" i="0" dirty="0">
              <a:solidFill>
                <a:srgbClr val="2D3B45"/>
              </a:solidFill>
              <a:effectLst/>
              <a:latin typeface="Lato Extended"/>
            </a:endParaRPr>
          </a:p>
          <a:p>
            <a:pPr algn="l"/>
            <a:r>
              <a:rPr lang="en-US" b="1" i="0" dirty="0">
                <a:solidFill>
                  <a:srgbClr val="2D3B45"/>
                </a:solidFill>
                <a:effectLst/>
                <a:latin typeface="Lato Extended"/>
              </a:rPr>
              <a:t>Project delivery:</a:t>
            </a:r>
            <a:br>
              <a:rPr lang="en-US" b="1" i="0" dirty="0">
                <a:solidFill>
                  <a:srgbClr val="2D3B45"/>
                </a:solidFill>
                <a:effectLst/>
                <a:latin typeface="Lato Extended"/>
              </a:rPr>
            </a:br>
            <a:endParaRPr lang="en-US" b="0" i="0" dirty="0">
              <a:solidFill>
                <a:srgbClr val="2D3B45"/>
              </a:solidFill>
              <a:effectLst/>
              <a:latin typeface="Lato Extended"/>
            </a:endParaRPr>
          </a:p>
          <a:p>
            <a:pPr algn="l"/>
            <a:r>
              <a:rPr lang="en-US" b="0" i="0" dirty="0">
                <a:solidFill>
                  <a:srgbClr val="2D3B45"/>
                </a:solidFill>
                <a:effectLst/>
                <a:latin typeface="Lato Extended"/>
              </a:rPr>
              <a:t>You have been provided with multiple data sets that contains information on 2 cab companies to </a:t>
            </a:r>
            <a:r>
              <a:rPr lang="en-US" b="0" i="0" dirty="0" err="1">
                <a:solidFill>
                  <a:srgbClr val="2D3B45"/>
                </a:solidFill>
                <a:effectLst/>
                <a:latin typeface="Lato Extended"/>
              </a:rPr>
              <a:t>analyse</a:t>
            </a:r>
            <a:r>
              <a:rPr lang="en-US" b="0" i="0" dirty="0">
                <a:solidFill>
                  <a:srgbClr val="2D3B45"/>
                </a:solidFill>
                <a:effectLst/>
                <a:latin typeface="Lato Extended"/>
              </a:rPr>
              <a:t> and come up with actionable insights </a:t>
            </a:r>
          </a:p>
          <a:p>
            <a:pPr algn="l"/>
            <a:endParaRPr lang="en-US" b="0" i="0" dirty="0">
              <a:solidFill>
                <a:srgbClr val="2D3B45"/>
              </a:solidFill>
              <a:effectLst/>
              <a:latin typeface="Lato Extended"/>
            </a:endParaRPr>
          </a:p>
          <a:p>
            <a:pPr algn="l"/>
            <a:r>
              <a:rPr lang="en-US" b="1" dirty="0">
                <a:solidFill>
                  <a:srgbClr val="2D3B45"/>
                </a:solidFill>
                <a:latin typeface="Lato Extended"/>
              </a:rPr>
              <a:t>The analysis follows the process below </a:t>
            </a:r>
          </a:p>
          <a:p>
            <a:pPr marL="285750" indent="-285750" algn="l">
              <a:buFont typeface="Arial" panose="020B0604020202020204" pitchFamily="34" charset="0"/>
              <a:buChar char="•"/>
            </a:pPr>
            <a:r>
              <a:rPr lang="en-US" b="0" i="0" dirty="0">
                <a:solidFill>
                  <a:srgbClr val="2D3B45"/>
                </a:solidFill>
                <a:effectLst/>
                <a:latin typeface="Lato Extended"/>
              </a:rPr>
              <a:t>General Understanding of the data</a:t>
            </a:r>
          </a:p>
          <a:p>
            <a:pPr marL="285750" indent="-285750" algn="l">
              <a:buFont typeface="Arial" panose="020B0604020202020204" pitchFamily="34" charset="0"/>
              <a:buChar char="•"/>
            </a:pPr>
            <a:r>
              <a:rPr lang="en-US" b="0" i="0" dirty="0">
                <a:solidFill>
                  <a:srgbClr val="2D3B45"/>
                </a:solidFill>
                <a:effectLst/>
                <a:latin typeface="Lato Extended"/>
              </a:rPr>
              <a:t>Assessment of Profitability</a:t>
            </a:r>
          </a:p>
          <a:p>
            <a:pPr marL="285750" indent="-285750" algn="l">
              <a:buFont typeface="Arial" panose="020B0604020202020204" pitchFamily="34" charset="0"/>
              <a:buChar char="•"/>
            </a:pPr>
            <a:r>
              <a:rPr lang="en-US" dirty="0">
                <a:solidFill>
                  <a:srgbClr val="2D3B45"/>
                </a:solidFill>
                <a:latin typeface="Lato Extended"/>
              </a:rPr>
              <a:t>Evaluation of the users</a:t>
            </a:r>
          </a:p>
          <a:p>
            <a:pPr marL="285750" indent="-285750" algn="l">
              <a:buFont typeface="Arial" panose="020B0604020202020204" pitchFamily="34" charset="0"/>
              <a:buChar char="•"/>
            </a:pPr>
            <a:r>
              <a:rPr lang="en-US" b="0" i="0" dirty="0">
                <a:solidFill>
                  <a:srgbClr val="2D3B45"/>
                </a:solidFill>
                <a:effectLst/>
                <a:latin typeface="Lato Extended"/>
              </a:rPr>
              <a:t>Recommendat</a:t>
            </a:r>
            <a:r>
              <a:rPr lang="en-US" dirty="0">
                <a:solidFill>
                  <a:srgbClr val="2D3B45"/>
                </a:solidFill>
                <a:latin typeface="Lato Extended"/>
              </a:rPr>
              <a:t>ion</a:t>
            </a:r>
            <a:endParaRPr lang="en-US" b="0" i="0" dirty="0">
              <a:solidFill>
                <a:srgbClr val="2D3B45"/>
              </a:solidFill>
              <a:effectLst/>
              <a:latin typeface="Lato Extended"/>
            </a:endParaRPr>
          </a:p>
          <a:p>
            <a:pPr algn="l"/>
            <a:r>
              <a:rPr lang="en-US" b="0" i="0" dirty="0">
                <a:solidFill>
                  <a:srgbClr val="2D3B45"/>
                </a:solidFill>
                <a:effectLst/>
                <a:latin typeface="Lato Extended"/>
              </a:rPr>
              <a:t>.</a:t>
            </a:r>
          </a:p>
          <a:p>
            <a:endParaRPr lang="en-GB" dirty="0"/>
          </a:p>
        </p:txBody>
      </p:sp>
    </p:spTree>
    <p:extLst>
      <p:ext uri="{BB962C8B-B14F-4D97-AF65-F5344CB8AC3E}">
        <p14:creationId xmlns:p14="http://schemas.microsoft.com/office/powerpoint/2010/main" val="113399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774779-783F-0090-972A-CBA92E40C88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12A235-553F-68C0-1373-3624356D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5CB1E6-C2AD-B5C7-3CEE-BB2AAA0D2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801D352-86D0-70F7-AE84-8177A77D8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B8D889D8-E09B-B4BB-86E3-B6F3F1054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DE5E4AD-3200-016F-2440-F01E7B11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A819B73-4A05-10AC-67DA-9AED4BE56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8395FF-E886-65A9-6158-959C825E77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9451051-B759-66B0-2167-C064D639656B}"/>
              </a:ext>
            </a:extLst>
          </p:cNvPr>
          <p:cNvSpPr>
            <a:spLocks noGrp="1"/>
          </p:cNvSpPr>
          <p:nvPr>
            <p:ph type="title"/>
          </p:nvPr>
        </p:nvSpPr>
        <p:spPr>
          <a:xfrm>
            <a:off x="904642" y="503252"/>
            <a:ext cx="4683358" cy="397425"/>
          </a:xfrm>
        </p:spPr>
        <p:txBody>
          <a:bodyPr vert="horz" lIns="91440" tIns="45720" rIns="91440" bIns="45720" rtlCol="0" anchor="ctr">
            <a:noAutofit/>
          </a:bodyPr>
          <a:lstStyle/>
          <a:p>
            <a:pPr algn="ctr"/>
            <a:r>
              <a:rPr lang="en-US" sz="1800" b="1" kern="1200" dirty="0">
                <a:solidFill>
                  <a:schemeClr val="tx2"/>
                </a:solidFill>
                <a:latin typeface="+mj-lt"/>
                <a:ea typeface="+mj-ea"/>
                <a:cs typeface="+mj-cs"/>
              </a:rPr>
              <a:t>Users Per City</a:t>
            </a:r>
          </a:p>
        </p:txBody>
      </p:sp>
      <p:sp>
        <p:nvSpPr>
          <p:cNvPr id="4" name="Text Placeholder 3">
            <a:extLst>
              <a:ext uri="{FF2B5EF4-FFF2-40B4-BE49-F238E27FC236}">
                <a16:creationId xmlns:a16="http://schemas.microsoft.com/office/drawing/2014/main" id="{F6CA2C36-9D7A-E68F-F0EF-B0BE693477B2}"/>
              </a:ext>
            </a:extLst>
          </p:cNvPr>
          <p:cNvSpPr>
            <a:spLocks noGrp="1"/>
          </p:cNvSpPr>
          <p:nvPr>
            <p:ph type="body" sz="half" idx="2"/>
          </p:nvPr>
        </p:nvSpPr>
        <p:spPr>
          <a:xfrm>
            <a:off x="8686800" y="332510"/>
            <a:ext cx="3079630" cy="1126836"/>
          </a:xfrm>
        </p:spPr>
        <p:txBody>
          <a:bodyPr vert="horz" lIns="91440" tIns="45720" rIns="91440" bIns="45720" rtlCol="0" anchor="t">
            <a:normAutofit/>
          </a:bodyPr>
          <a:lstStyle/>
          <a:p>
            <a:pPr indent="-228600">
              <a:buFont typeface="Arial" panose="020B0604020202020204" pitchFamily="34" charset="0"/>
              <a:buChar char="•"/>
            </a:pPr>
            <a:r>
              <a:rPr lang="en-US" sz="1400" dirty="0">
                <a:solidFill>
                  <a:schemeClr val="tx2"/>
                </a:solidFill>
              </a:rPr>
              <a:t>New York city has the Highest cab users of over 302,149 followed next is San Francisco with 213,609, Chicago with 168,468, and Los Angeles with 144,132</a:t>
            </a:r>
          </a:p>
        </p:txBody>
      </p:sp>
      <p:grpSp>
        <p:nvGrpSpPr>
          <p:cNvPr id="19" name="Group 18">
            <a:extLst>
              <a:ext uri="{FF2B5EF4-FFF2-40B4-BE49-F238E27FC236}">
                <a16:creationId xmlns:a16="http://schemas.microsoft.com/office/drawing/2014/main" id="{1D401CAF-F7C5-B9DA-7617-D29B13991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B10EFB16-03A4-BB3C-99F0-EABFEC97D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A8B4B06-229C-44EC-A924-24CC0D8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69CDFDB-E45C-F777-0733-EC48C5A44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490F1024-89EB-82F7-ABED-8A5718DA9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 name="Chart 2">
            <a:extLst>
              <a:ext uri="{FF2B5EF4-FFF2-40B4-BE49-F238E27FC236}">
                <a16:creationId xmlns:a16="http://schemas.microsoft.com/office/drawing/2014/main" id="{1A341955-8DF7-6E00-9CEA-7DC039D4361C}"/>
              </a:ext>
            </a:extLst>
          </p:cNvPr>
          <p:cNvGraphicFramePr>
            <a:graphicFrameLocks/>
          </p:cNvGraphicFramePr>
          <p:nvPr>
            <p:extLst>
              <p:ext uri="{D42A27DB-BD31-4B8C-83A1-F6EECF244321}">
                <p14:modId xmlns:p14="http://schemas.microsoft.com/office/powerpoint/2010/main" val="2556216276"/>
              </p:ext>
            </p:extLst>
          </p:nvPr>
        </p:nvGraphicFramePr>
        <p:xfrm>
          <a:off x="591127" y="1071418"/>
          <a:ext cx="10252364" cy="55548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10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68ED60-1572-D93E-426D-25179ACC4DA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DE343D-60C9-292A-0039-AECD9D64A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D1C714-1B81-0ACA-66DC-E914C221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FB2E0CE-49B8-3FEF-848C-54E9BC8E59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EA0092E7-AB7A-C2E9-A185-1373AB5E6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52ADE23-7DE8-6DA2-94F8-4C3C0D4F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F8646E-6F2F-DEB9-CD05-A007DC96C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AB88BA4-4241-8065-E659-4E02E0BE5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C4B3AB-90B7-EF5A-D06C-C77C5EDC8830}"/>
              </a:ext>
            </a:extLst>
          </p:cNvPr>
          <p:cNvSpPr>
            <a:spLocks noGrp="1"/>
          </p:cNvSpPr>
          <p:nvPr>
            <p:ph type="title"/>
          </p:nvPr>
        </p:nvSpPr>
        <p:spPr>
          <a:xfrm>
            <a:off x="1052424" y="526211"/>
            <a:ext cx="4045788" cy="81088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Population Per City</a:t>
            </a:r>
          </a:p>
        </p:txBody>
      </p:sp>
      <p:sp>
        <p:nvSpPr>
          <p:cNvPr id="4" name="Text Placeholder 3">
            <a:extLst>
              <a:ext uri="{FF2B5EF4-FFF2-40B4-BE49-F238E27FC236}">
                <a16:creationId xmlns:a16="http://schemas.microsoft.com/office/drawing/2014/main" id="{B4FE4978-4E4E-5A83-99F5-F811D6474886}"/>
              </a:ext>
            </a:extLst>
          </p:cNvPr>
          <p:cNvSpPr>
            <a:spLocks noGrp="1"/>
          </p:cNvSpPr>
          <p:nvPr>
            <p:ph type="body" sz="half" idx="2"/>
          </p:nvPr>
        </p:nvSpPr>
        <p:spPr>
          <a:xfrm>
            <a:off x="8312727" y="526212"/>
            <a:ext cx="3453703" cy="1071679"/>
          </a:xfrm>
        </p:spPr>
        <p:txBody>
          <a:bodyPr vert="horz" lIns="91440" tIns="45720" rIns="91440" bIns="45720" rtlCol="0" anchor="t">
            <a:normAutofit/>
          </a:bodyPr>
          <a:lstStyle/>
          <a:p>
            <a:pPr indent="-228600">
              <a:buFont typeface="Arial" panose="020B0604020202020204" pitchFamily="34" charset="0"/>
              <a:buChar char="•"/>
            </a:pPr>
            <a:r>
              <a:rPr lang="en-US" i="0" dirty="0">
                <a:solidFill>
                  <a:srgbClr val="002060"/>
                </a:solidFill>
                <a:effectLst/>
              </a:rPr>
              <a:t>We can observe that the states with the highest population in millions do not all reflect the highest number of cab users in totality</a:t>
            </a:r>
          </a:p>
          <a:p>
            <a:pPr indent="-228600">
              <a:buFont typeface="Arial" panose="020B0604020202020204" pitchFamily="34" charset="0"/>
              <a:buChar char="•"/>
            </a:pPr>
            <a:endParaRPr lang="en-US" sz="2000" dirty="0">
              <a:solidFill>
                <a:schemeClr val="tx2"/>
              </a:solidFill>
            </a:endParaRPr>
          </a:p>
        </p:txBody>
      </p:sp>
      <p:grpSp>
        <p:nvGrpSpPr>
          <p:cNvPr id="19" name="Group 18">
            <a:extLst>
              <a:ext uri="{FF2B5EF4-FFF2-40B4-BE49-F238E27FC236}">
                <a16:creationId xmlns:a16="http://schemas.microsoft.com/office/drawing/2014/main" id="{640D5FA6-FC9A-D49E-F1B7-038E8BA5C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2AB4E547-AA59-56BA-F695-CAAEE9DB2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A8B28C7-7BA9-F4FB-5528-07C1A4D9F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8B9D57A-1F31-D589-F323-F7D2F76221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4E83274-EAE5-B487-0BB3-B130AF56F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 name="Chart 2">
            <a:extLst>
              <a:ext uri="{FF2B5EF4-FFF2-40B4-BE49-F238E27FC236}">
                <a16:creationId xmlns:a16="http://schemas.microsoft.com/office/drawing/2014/main" id="{AE228A6F-9246-1C16-C929-D862AEFD75E4}"/>
              </a:ext>
            </a:extLst>
          </p:cNvPr>
          <p:cNvGraphicFramePr>
            <a:graphicFrameLocks/>
          </p:cNvGraphicFramePr>
          <p:nvPr>
            <p:extLst>
              <p:ext uri="{D42A27DB-BD31-4B8C-83A1-F6EECF244321}">
                <p14:modId xmlns:p14="http://schemas.microsoft.com/office/powerpoint/2010/main" val="1523104718"/>
              </p:ext>
            </p:extLst>
          </p:nvPr>
        </p:nvGraphicFramePr>
        <p:xfrm>
          <a:off x="1246910" y="1099127"/>
          <a:ext cx="8331200" cy="52492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795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C5E7AA-E766-0212-F4A1-40CD25EDEBCF}"/>
              </a:ext>
            </a:extLst>
          </p:cNvPr>
          <p:cNvSpPr>
            <a:spLocks noGrp="1"/>
          </p:cNvSpPr>
          <p:nvPr>
            <p:ph type="title"/>
          </p:nvPr>
        </p:nvSpPr>
        <p:spPr>
          <a:xfrm>
            <a:off x="1052424" y="526211"/>
            <a:ext cx="4045788" cy="81088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Cash vs Card Payment</a:t>
            </a:r>
          </a:p>
        </p:txBody>
      </p:sp>
      <p:sp>
        <p:nvSpPr>
          <p:cNvPr id="4" name="Text Placeholder 3">
            <a:extLst>
              <a:ext uri="{FF2B5EF4-FFF2-40B4-BE49-F238E27FC236}">
                <a16:creationId xmlns:a16="http://schemas.microsoft.com/office/drawing/2014/main" id="{4A509F90-152D-890C-E665-024048005F3F}"/>
              </a:ext>
            </a:extLst>
          </p:cNvPr>
          <p:cNvSpPr>
            <a:spLocks noGrp="1"/>
          </p:cNvSpPr>
          <p:nvPr>
            <p:ph type="body" sz="half" idx="2"/>
          </p:nvPr>
        </p:nvSpPr>
        <p:spPr>
          <a:xfrm>
            <a:off x="8686800" y="526212"/>
            <a:ext cx="3079630" cy="1705764"/>
          </a:xfrm>
        </p:spPr>
        <p:txBody>
          <a:bodyPr vert="horz" lIns="91440" tIns="45720" rIns="91440" bIns="45720" rtlCol="0" anchor="t">
            <a:normAutofit/>
          </a:bodyPr>
          <a:lstStyle/>
          <a:p>
            <a:pPr indent="-228600">
              <a:buFont typeface="Arial" panose="020B0604020202020204" pitchFamily="34" charset="0"/>
              <a:buChar char="•"/>
            </a:pPr>
            <a:r>
              <a:rPr lang="en-US" dirty="0">
                <a:solidFill>
                  <a:schemeClr val="tx2"/>
                </a:solidFill>
              </a:rPr>
              <a:t>Cash </a:t>
            </a:r>
            <a:r>
              <a:rPr lang="en-GB" dirty="0"/>
              <a:t>176,107 </a:t>
            </a:r>
          </a:p>
          <a:p>
            <a:pPr indent="-228600">
              <a:buFont typeface="Arial" panose="020B0604020202020204" pitchFamily="34" charset="0"/>
              <a:buChar char="•"/>
            </a:pPr>
            <a:r>
              <a:rPr lang="en-GB" dirty="0"/>
              <a:t>Card 263,991 a ratio of 3 to 2</a:t>
            </a:r>
            <a:br>
              <a:rPr lang="en-GB" sz="2400" dirty="0"/>
            </a:br>
            <a:endParaRPr lang="en-US" sz="2000" dirty="0">
              <a:solidFill>
                <a:schemeClr val="tx2"/>
              </a:solidFill>
            </a:endParaRP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hart 4">
            <a:extLst>
              <a:ext uri="{FF2B5EF4-FFF2-40B4-BE49-F238E27FC236}">
                <a16:creationId xmlns:a16="http://schemas.microsoft.com/office/drawing/2014/main" id="{3EB16680-4ACC-AA17-A5E4-0DA18BD9380B}"/>
              </a:ext>
            </a:extLst>
          </p:cNvPr>
          <p:cNvGraphicFramePr>
            <a:graphicFrameLocks/>
          </p:cNvGraphicFramePr>
          <p:nvPr>
            <p:extLst>
              <p:ext uri="{D42A27DB-BD31-4B8C-83A1-F6EECF244321}">
                <p14:modId xmlns:p14="http://schemas.microsoft.com/office/powerpoint/2010/main" val="2427811909"/>
              </p:ext>
            </p:extLst>
          </p:nvPr>
        </p:nvGraphicFramePr>
        <p:xfrm>
          <a:off x="2061713" y="1754909"/>
          <a:ext cx="7401463" cy="41563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61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BE3F20-DC1A-2A81-D6DE-144EC678CD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60DBAE-F537-860E-644D-86A1898FC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04F1D9-E6CC-1951-5AD0-F667AC8BF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AD33C2C-3D37-15F5-8672-A464189D93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E452A0A4-57D8-0F68-7735-EF62FAA5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00EDE6-A439-86BC-F728-431941A3F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434869-714A-91C6-8193-BCEC10D721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7558A28-F9F1-8264-CA69-0EC05D7DA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18CB4F3-D98C-3F8A-D5DD-24B47FD9B6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FD44CF4A-3637-7627-E27F-4C34DE867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1081C0-9ECC-560A-58DB-0E477CFB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FA0224D-0FB0-68D2-CCE0-8C029013E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C73420-987F-CA9C-C322-78527ECD3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320BC508-D7E7-A94E-C301-B711120AF73E}"/>
              </a:ext>
            </a:extLst>
          </p:cNvPr>
          <p:cNvSpPr>
            <a:spLocks noGrp="1"/>
          </p:cNvSpPr>
          <p:nvPr>
            <p:ph type="title"/>
          </p:nvPr>
        </p:nvSpPr>
        <p:spPr>
          <a:xfrm>
            <a:off x="314036" y="457200"/>
            <a:ext cx="4457989" cy="364836"/>
          </a:xfrm>
        </p:spPr>
        <p:txBody>
          <a:bodyPr>
            <a:normAutofit/>
          </a:bodyPr>
          <a:lstStyle/>
          <a:p>
            <a:r>
              <a:rPr lang="en-US" sz="1800" b="1" dirty="0"/>
              <a:t>Profit Margin By Cab Company for all Cities</a:t>
            </a:r>
            <a:endParaRPr lang="en-GB" sz="1800" b="1" dirty="0"/>
          </a:p>
        </p:txBody>
      </p:sp>
      <p:graphicFrame>
        <p:nvGraphicFramePr>
          <p:cNvPr id="6" name="Content Placeholder 3">
            <a:extLst>
              <a:ext uri="{FF2B5EF4-FFF2-40B4-BE49-F238E27FC236}">
                <a16:creationId xmlns:a16="http://schemas.microsoft.com/office/drawing/2014/main" id="{79C797B4-6CB8-0718-7630-919C688549DB}"/>
              </a:ext>
            </a:extLst>
          </p:cNvPr>
          <p:cNvGraphicFramePr>
            <a:graphicFrameLocks noGrp="1"/>
          </p:cNvGraphicFramePr>
          <p:nvPr>
            <p:ph type="pic" idx="1"/>
            <p:extLst>
              <p:ext uri="{D42A27DB-BD31-4B8C-83A1-F6EECF244321}">
                <p14:modId xmlns:p14="http://schemas.microsoft.com/office/powerpoint/2010/main" val="3186263042"/>
              </p:ext>
            </p:extLst>
          </p:nvPr>
        </p:nvGraphicFramePr>
        <p:xfrm>
          <a:off x="609600" y="1736436"/>
          <a:ext cx="11203708" cy="440112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4">
            <a:extLst>
              <a:ext uri="{FF2B5EF4-FFF2-40B4-BE49-F238E27FC236}">
                <a16:creationId xmlns:a16="http://schemas.microsoft.com/office/drawing/2014/main" id="{F928A99F-91D7-A73A-278D-108797F7FA82}"/>
              </a:ext>
            </a:extLst>
          </p:cNvPr>
          <p:cNvSpPr>
            <a:spLocks noGrp="1"/>
          </p:cNvSpPr>
          <p:nvPr>
            <p:ph type="body" sz="half" idx="2"/>
          </p:nvPr>
        </p:nvSpPr>
        <p:spPr>
          <a:xfrm>
            <a:off x="7897091" y="457200"/>
            <a:ext cx="3713018" cy="974436"/>
          </a:xfrm>
        </p:spPr>
        <p:txBody>
          <a:bodyPr>
            <a:normAutofit/>
          </a:bodyPr>
          <a:lstStyle/>
          <a:p>
            <a:r>
              <a:rPr lang="en-US" dirty="0"/>
              <a:t>Yellow Cab makes the most profit cumulatively over 729% more than Pink Cab</a:t>
            </a:r>
            <a:endParaRPr lang="en-GB" dirty="0"/>
          </a:p>
        </p:txBody>
      </p:sp>
    </p:spTree>
    <p:extLst>
      <p:ext uri="{BB962C8B-B14F-4D97-AF65-F5344CB8AC3E}">
        <p14:creationId xmlns:p14="http://schemas.microsoft.com/office/powerpoint/2010/main" val="423997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997BC8-F94A-0171-041D-FBA6F4FA182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684EF2-CC94-3D31-42AF-410E34F77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3F3EB5-7EEC-AEB4-C21B-C53508AE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40DA366-FF1A-6AF9-C7C8-0F929977B2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9B0E8340-6B8E-9F36-F8E4-4835DB78A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73833FB-7708-0067-35B5-B63217B10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FC71787-C2B3-E99F-A3D6-712BB7032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81B6A4E-7175-C5D9-845E-FE151D7CD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9DCC5E-E1E4-74C5-F8E5-10CCACA49104}"/>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Company Profit per Year</a:t>
            </a:r>
          </a:p>
        </p:txBody>
      </p:sp>
      <p:grpSp>
        <p:nvGrpSpPr>
          <p:cNvPr id="19" name="Group 18">
            <a:extLst>
              <a:ext uri="{FF2B5EF4-FFF2-40B4-BE49-F238E27FC236}">
                <a16:creationId xmlns:a16="http://schemas.microsoft.com/office/drawing/2014/main" id="{6F37FF49-F1DB-F19A-F9E1-5D8FB1ADCC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EBC26BA-6351-4F3D-7A45-2AA7EAF23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BB14E9-9CE9-2301-6E1D-1F7F3B313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253FBF-F508-23F8-92BE-60DF278FD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F4E4B26-671B-ABD2-EE44-91486B318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 Placeholder 23">
            <a:extLst>
              <a:ext uri="{FF2B5EF4-FFF2-40B4-BE49-F238E27FC236}">
                <a16:creationId xmlns:a16="http://schemas.microsoft.com/office/drawing/2014/main" id="{1B1FD13E-52FF-79CF-8FCA-E257B01A6981}"/>
              </a:ext>
            </a:extLst>
          </p:cNvPr>
          <p:cNvSpPr>
            <a:spLocks noGrp="1"/>
          </p:cNvSpPr>
          <p:nvPr>
            <p:ph type="body" sz="half" idx="2"/>
          </p:nvPr>
        </p:nvSpPr>
        <p:spPr>
          <a:xfrm>
            <a:off x="8289985" y="369456"/>
            <a:ext cx="3234906" cy="1200552"/>
          </a:xfrm>
        </p:spPr>
        <p:txBody>
          <a:bodyPr>
            <a:normAutofit fontScale="92500" lnSpcReduction="10000"/>
          </a:bodyPr>
          <a:lstStyle/>
          <a:p>
            <a:r>
              <a:rPr lang="en-US" sz="1400" dirty="0"/>
              <a:t>2016 saw a margin increase by 19% to 2017 and fall by 18.4% to 2018  for yellow cab.</a:t>
            </a:r>
          </a:p>
          <a:p>
            <a:r>
              <a:rPr lang="en-US" sz="1400" dirty="0"/>
              <a:t>Pink Cab saw and increase in margin by 18.6% from 2016 to 2017 and a fall by 23.2%</a:t>
            </a:r>
            <a:endParaRPr lang="en-GB" sz="1400" dirty="0"/>
          </a:p>
        </p:txBody>
      </p:sp>
      <p:graphicFrame>
        <p:nvGraphicFramePr>
          <p:cNvPr id="4" name="Chart 3">
            <a:extLst>
              <a:ext uri="{FF2B5EF4-FFF2-40B4-BE49-F238E27FC236}">
                <a16:creationId xmlns:a16="http://schemas.microsoft.com/office/drawing/2014/main" id="{5173C3D5-9DE5-F79B-DDB9-E3F7C241B2F0}"/>
              </a:ext>
            </a:extLst>
          </p:cNvPr>
          <p:cNvGraphicFramePr>
            <a:graphicFrameLocks/>
          </p:cNvGraphicFramePr>
          <p:nvPr>
            <p:extLst>
              <p:ext uri="{D42A27DB-BD31-4B8C-83A1-F6EECF244321}">
                <p14:modId xmlns:p14="http://schemas.microsoft.com/office/powerpoint/2010/main" val="1265631467"/>
              </p:ext>
            </p:extLst>
          </p:nvPr>
        </p:nvGraphicFramePr>
        <p:xfrm>
          <a:off x="362309" y="1647993"/>
          <a:ext cx="9859993" cy="4411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67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746516-0B7A-C126-40E4-93EFF3E37F9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87AAD-F272-CBA3-D3A4-0FE60F1B5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6559B6-A7A1-F0B8-859F-03D75C9D8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7DB354C-F28F-3143-CC4B-646400B58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04AC9B2D-BA50-6604-6A47-7E54EBD4C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5684EB8-54D6-08D6-7DAB-2166CB87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04F1827-76C2-6BD9-DA41-3F7D1ED52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E68F28F-0193-5F09-41E3-9B01E620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33F4F0-B646-3DAA-0FA6-3C10F30DF09E}"/>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Kilometers Travelled </a:t>
            </a:r>
          </a:p>
        </p:txBody>
      </p:sp>
      <p:sp>
        <p:nvSpPr>
          <p:cNvPr id="4" name="Text Placeholder 3">
            <a:extLst>
              <a:ext uri="{FF2B5EF4-FFF2-40B4-BE49-F238E27FC236}">
                <a16:creationId xmlns:a16="http://schemas.microsoft.com/office/drawing/2014/main" id="{C1D874E2-85D0-1A87-F9AE-FCCD6AC38BB3}"/>
              </a:ext>
            </a:extLst>
          </p:cNvPr>
          <p:cNvSpPr>
            <a:spLocks noGrp="1"/>
          </p:cNvSpPr>
          <p:nvPr>
            <p:ph type="body" sz="half" idx="2"/>
          </p:nvPr>
        </p:nvSpPr>
        <p:spPr>
          <a:xfrm>
            <a:off x="8312727" y="526212"/>
            <a:ext cx="3574473" cy="822297"/>
          </a:xfrm>
        </p:spPr>
        <p:txBody>
          <a:bodyPr vert="horz" lIns="91440" tIns="45720" rIns="91440" bIns="45720" rtlCol="0" anchor="t">
            <a:normAutofit/>
          </a:bodyPr>
          <a:lstStyle/>
          <a:p>
            <a:pPr indent="-228600">
              <a:buFont typeface="Arial" panose="020B0604020202020204" pitchFamily="34" charset="0"/>
              <a:buChar char="•"/>
            </a:pPr>
            <a:r>
              <a:rPr lang="en-US" sz="1400" dirty="0">
                <a:solidFill>
                  <a:srgbClr val="002060"/>
                </a:solidFill>
              </a:rPr>
              <a:t>Both companies have fared well in maintaining the </a:t>
            </a:r>
            <a:r>
              <a:rPr lang="en-US" sz="1400" i="0" dirty="0">
                <a:solidFill>
                  <a:srgbClr val="002060"/>
                </a:solidFill>
                <a:effectLst/>
              </a:rPr>
              <a:t>Kilometers of travel per city over 2 year 11 months and counting</a:t>
            </a:r>
            <a:endParaRPr lang="en-US" sz="1800" dirty="0">
              <a:solidFill>
                <a:schemeClr val="tx2"/>
              </a:solidFill>
            </a:endParaRPr>
          </a:p>
        </p:txBody>
      </p:sp>
      <p:grpSp>
        <p:nvGrpSpPr>
          <p:cNvPr id="19" name="Group 18">
            <a:extLst>
              <a:ext uri="{FF2B5EF4-FFF2-40B4-BE49-F238E27FC236}">
                <a16:creationId xmlns:a16="http://schemas.microsoft.com/office/drawing/2014/main" id="{8C64AA59-946F-A3DE-2FD9-CD0795A03A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FC4339F1-FDB4-DE1F-D6FB-CF81BA70B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71E507F-CC2C-0DE8-C2BB-A351D01AE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A327846-14E5-BD1B-0BC0-2EA746BFC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2C7B9784-437E-7B2D-2551-76D3BB34E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8" name="Chart 7">
            <a:extLst>
              <a:ext uri="{FF2B5EF4-FFF2-40B4-BE49-F238E27FC236}">
                <a16:creationId xmlns:a16="http://schemas.microsoft.com/office/drawing/2014/main" id="{6F6EABC9-01C7-EB40-28BA-92D140380509}"/>
              </a:ext>
            </a:extLst>
          </p:cNvPr>
          <p:cNvGraphicFramePr>
            <a:graphicFrameLocks/>
          </p:cNvGraphicFramePr>
          <p:nvPr>
            <p:extLst>
              <p:ext uri="{D42A27DB-BD31-4B8C-83A1-F6EECF244321}">
                <p14:modId xmlns:p14="http://schemas.microsoft.com/office/powerpoint/2010/main" val="3016103947"/>
              </p:ext>
            </p:extLst>
          </p:nvPr>
        </p:nvGraphicFramePr>
        <p:xfrm>
          <a:off x="4285928" y="1108365"/>
          <a:ext cx="4091963" cy="32846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842AA84-FA2D-B84D-6052-9A5B6B975330}"/>
              </a:ext>
            </a:extLst>
          </p:cNvPr>
          <p:cNvGraphicFramePr>
            <a:graphicFrameLocks/>
          </p:cNvGraphicFramePr>
          <p:nvPr>
            <p:extLst>
              <p:ext uri="{D42A27DB-BD31-4B8C-83A1-F6EECF244321}">
                <p14:modId xmlns:p14="http://schemas.microsoft.com/office/powerpoint/2010/main" val="1389926204"/>
              </p:ext>
            </p:extLst>
          </p:nvPr>
        </p:nvGraphicFramePr>
        <p:xfrm>
          <a:off x="7518145" y="2927928"/>
          <a:ext cx="4248285" cy="31311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836A4D9B-E9EB-47AF-77AF-5BF6B391FBC3}"/>
              </a:ext>
            </a:extLst>
          </p:cNvPr>
          <p:cNvGraphicFramePr>
            <a:graphicFrameLocks/>
          </p:cNvGraphicFramePr>
          <p:nvPr>
            <p:extLst>
              <p:ext uri="{D42A27DB-BD31-4B8C-83A1-F6EECF244321}">
                <p14:modId xmlns:p14="http://schemas.microsoft.com/office/powerpoint/2010/main" val="4102512342"/>
              </p:ext>
            </p:extLst>
          </p:nvPr>
        </p:nvGraphicFramePr>
        <p:xfrm>
          <a:off x="193965" y="1583929"/>
          <a:ext cx="4091963" cy="3302107"/>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4105AD22-0E0B-3393-9BB8-E91E7F735C9A}"/>
              </a:ext>
            </a:extLst>
          </p:cNvPr>
          <p:cNvSpPr txBox="1"/>
          <p:nvPr/>
        </p:nvSpPr>
        <p:spPr>
          <a:xfrm rot="10800000" flipH="1" flipV="1">
            <a:off x="425570" y="1261981"/>
            <a:ext cx="3961703" cy="261610"/>
          </a:xfrm>
          <a:prstGeom prst="rect">
            <a:avLst/>
          </a:prstGeom>
          <a:noFill/>
        </p:spPr>
        <p:txBody>
          <a:bodyPr wrap="square">
            <a:spAutoFit/>
          </a:bodyPr>
          <a:lstStyle/>
          <a:p>
            <a:pPr indent="-228600">
              <a:buFont typeface="Arial" panose="020B0604020202020204" pitchFamily="34" charset="0"/>
              <a:buChar char="•"/>
            </a:pPr>
            <a:r>
              <a:rPr lang="en-US" sz="1100" b="1" dirty="0">
                <a:solidFill>
                  <a:srgbClr val="002060"/>
                </a:solidFill>
              </a:rPr>
              <a:t>In </a:t>
            </a:r>
            <a:r>
              <a:rPr lang="en-US" sz="1100" b="1" i="0" dirty="0">
                <a:solidFill>
                  <a:srgbClr val="002060"/>
                </a:solidFill>
                <a:effectLst/>
              </a:rPr>
              <a:t>2016 , Yellow Cab: 1,859,978.21 miles against 563,509</a:t>
            </a:r>
          </a:p>
        </p:txBody>
      </p:sp>
      <p:sp>
        <p:nvSpPr>
          <p:cNvPr id="28" name="TextBox 27">
            <a:extLst>
              <a:ext uri="{FF2B5EF4-FFF2-40B4-BE49-F238E27FC236}">
                <a16:creationId xmlns:a16="http://schemas.microsoft.com/office/drawing/2014/main" id="{E898E860-9B77-736F-132C-E91779B24AEB}"/>
              </a:ext>
            </a:extLst>
          </p:cNvPr>
          <p:cNvSpPr txBox="1"/>
          <p:nvPr/>
        </p:nvSpPr>
        <p:spPr>
          <a:xfrm>
            <a:off x="3605544" y="4211844"/>
            <a:ext cx="4411620" cy="446276"/>
          </a:xfrm>
          <a:prstGeom prst="rect">
            <a:avLst/>
          </a:prstGeom>
          <a:noFill/>
        </p:spPr>
        <p:txBody>
          <a:bodyPr wrap="square">
            <a:spAutoFit/>
          </a:bodyPr>
          <a:lstStyle/>
          <a:p>
            <a:r>
              <a:rPr lang="en-US" sz="1200" b="1" dirty="0">
                <a:solidFill>
                  <a:srgbClr val="002060"/>
                </a:solidFill>
              </a:rPr>
              <a:t>I</a:t>
            </a:r>
            <a:r>
              <a:rPr lang="en-US" sz="1100" b="1" i="0" dirty="0">
                <a:solidFill>
                  <a:srgbClr val="002060"/>
                </a:solidFill>
                <a:effectLst/>
              </a:rPr>
              <a:t>n 2017, Yellow Cab :2,214,879 against 685,823 Miles</a:t>
            </a:r>
            <a:endParaRPr lang="en-US" sz="1200" b="1" i="0" dirty="0">
              <a:solidFill>
                <a:srgbClr val="002060"/>
              </a:solidFill>
              <a:effectLst/>
            </a:endParaRPr>
          </a:p>
          <a:p>
            <a:endParaRPr lang="en-GB" sz="1100" dirty="0"/>
          </a:p>
        </p:txBody>
      </p:sp>
      <p:sp>
        <p:nvSpPr>
          <p:cNvPr id="30" name="TextBox 29">
            <a:extLst>
              <a:ext uri="{FF2B5EF4-FFF2-40B4-BE49-F238E27FC236}">
                <a16:creationId xmlns:a16="http://schemas.microsoft.com/office/drawing/2014/main" id="{F71A79F5-8C33-BBEE-5B45-09A86A8A86BE}"/>
              </a:ext>
            </a:extLst>
          </p:cNvPr>
          <p:cNvSpPr txBox="1"/>
          <p:nvPr/>
        </p:nvSpPr>
        <p:spPr>
          <a:xfrm>
            <a:off x="8017164" y="2392280"/>
            <a:ext cx="4269508" cy="261610"/>
          </a:xfrm>
          <a:prstGeom prst="rect">
            <a:avLst/>
          </a:prstGeom>
          <a:noFill/>
        </p:spPr>
        <p:txBody>
          <a:bodyPr wrap="square">
            <a:spAutoFit/>
          </a:bodyPr>
          <a:lstStyle/>
          <a:p>
            <a:pPr indent="-228600">
              <a:buFont typeface="Arial" panose="020B0604020202020204" pitchFamily="34" charset="0"/>
              <a:buChar char="•"/>
            </a:pPr>
            <a:r>
              <a:rPr lang="en-US" sz="1100" b="1" i="0" dirty="0">
                <a:solidFill>
                  <a:srgbClr val="002060"/>
                </a:solidFill>
                <a:effectLst/>
              </a:rPr>
              <a:t>In 2018, yellow travelled 2,124,560 as against 661,739</a:t>
            </a:r>
          </a:p>
        </p:txBody>
      </p:sp>
    </p:spTree>
    <p:extLst>
      <p:ext uri="{BB962C8B-B14F-4D97-AF65-F5344CB8AC3E}">
        <p14:creationId xmlns:p14="http://schemas.microsoft.com/office/powerpoint/2010/main" val="6780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B4F558-9912-10B0-95E4-D115F0252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7E909D-D31A-C1C9-9C15-61A0803A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F3B365-6E0C-4FBC-5126-11C9204A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3CCE883-3A82-CCF7-9C19-054A3EFFE2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79E08AA-6FE3-FC3F-B3E8-C2CC1E856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CC7AB66-3ECA-D18E-9B1B-4CA9F11A7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56B66B8-3292-5CCC-FBE9-A4915F666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E870882-53C6-A246-9E8C-60D0659D9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29C6536-E8F2-C13E-4290-C25F4E01CDC7}"/>
              </a:ext>
            </a:extLst>
          </p:cNvPr>
          <p:cNvSpPr>
            <a:spLocks noGrp="1"/>
          </p:cNvSpPr>
          <p:nvPr>
            <p:ph type="title"/>
          </p:nvPr>
        </p:nvSpPr>
        <p:spPr>
          <a:xfrm>
            <a:off x="193964" y="369455"/>
            <a:ext cx="4553527" cy="397163"/>
          </a:xfrm>
        </p:spPr>
        <p:txBody>
          <a:bodyPr vert="horz" lIns="91440" tIns="45720" rIns="91440" bIns="45720" rtlCol="0" anchor="ctr">
            <a:normAutofit/>
          </a:bodyPr>
          <a:lstStyle/>
          <a:p>
            <a:pPr algn="ctr"/>
            <a:r>
              <a:rPr lang="en-US" sz="1800" b="1" kern="1200" dirty="0">
                <a:solidFill>
                  <a:schemeClr val="tx2"/>
                </a:solidFill>
                <a:latin typeface="+mj-lt"/>
                <a:ea typeface="+mj-ea"/>
                <a:cs typeface="+mj-cs"/>
              </a:rPr>
              <a:t>Kilometers Travelled </a:t>
            </a:r>
          </a:p>
        </p:txBody>
      </p:sp>
      <p:grpSp>
        <p:nvGrpSpPr>
          <p:cNvPr id="19" name="Group 18">
            <a:extLst>
              <a:ext uri="{FF2B5EF4-FFF2-40B4-BE49-F238E27FC236}">
                <a16:creationId xmlns:a16="http://schemas.microsoft.com/office/drawing/2014/main" id="{BF1B91FD-7470-C470-BE33-A592F0BCA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1765DF65-364A-79DD-360C-2D801E92C3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684132A-58F9-D16F-D922-D6B7CE045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E89125-E083-7728-F6F1-A1D54D665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A1C8455C-337E-6561-A457-0BD408951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 Placeholder 23">
            <a:extLst>
              <a:ext uri="{FF2B5EF4-FFF2-40B4-BE49-F238E27FC236}">
                <a16:creationId xmlns:a16="http://schemas.microsoft.com/office/drawing/2014/main" id="{E7EC17FF-990F-266D-DD87-981CBCDD0D8B}"/>
              </a:ext>
            </a:extLst>
          </p:cNvPr>
          <p:cNvSpPr>
            <a:spLocks noGrp="1"/>
          </p:cNvSpPr>
          <p:nvPr>
            <p:ph type="body" sz="half" idx="2"/>
          </p:nvPr>
        </p:nvSpPr>
        <p:spPr>
          <a:xfrm>
            <a:off x="8174182" y="437986"/>
            <a:ext cx="3823853" cy="1243378"/>
          </a:xfrm>
        </p:spPr>
        <p:txBody>
          <a:bodyPr/>
          <a:lstStyle/>
          <a:p>
            <a:pPr marL="285750" indent="-285750">
              <a:buFont typeface="Arial" panose="020B0604020202020204" pitchFamily="34" charset="0"/>
              <a:buChar char="•"/>
            </a:pPr>
            <a:r>
              <a:rPr lang="en-US" dirty="0"/>
              <a:t>Analyzing margins by seasons of the year, shows that Autumn sees the highest amount of returns of over 15 million followed by winter with over 13 Million</a:t>
            </a:r>
            <a:endParaRPr lang="en-GB" dirty="0"/>
          </a:p>
        </p:txBody>
      </p:sp>
      <p:pic>
        <p:nvPicPr>
          <p:cNvPr id="3" name="chart">
            <a:extLst>
              <a:ext uri="{FF2B5EF4-FFF2-40B4-BE49-F238E27FC236}">
                <a16:creationId xmlns:a16="http://schemas.microsoft.com/office/drawing/2014/main" id="{46032F34-91F3-0937-7485-882AD6674037}"/>
              </a:ext>
            </a:extLst>
          </p:cNvPr>
          <p:cNvPicPr>
            <a:picLocks noChangeAspect="1"/>
          </p:cNvPicPr>
          <p:nvPr/>
        </p:nvPicPr>
        <p:blipFill>
          <a:blip r:embed="rId2"/>
          <a:stretch>
            <a:fillRect/>
          </a:stretch>
        </p:blipFill>
        <p:spPr>
          <a:xfrm>
            <a:off x="867266" y="1282045"/>
            <a:ext cx="6909847" cy="4757546"/>
          </a:xfrm>
          <a:prstGeom prst="rect">
            <a:avLst/>
          </a:prstGeom>
        </p:spPr>
      </p:pic>
    </p:spTree>
    <p:extLst>
      <p:ext uri="{BB962C8B-B14F-4D97-AF65-F5344CB8AC3E}">
        <p14:creationId xmlns:p14="http://schemas.microsoft.com/office/powerpoint/2010/main" val="210186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1543</TotalTime>
  <Words>592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Lato Extended</vt:lpstr>
      <vt:lpstr>Office Theme</vt:lpstr>
      <vt:lpstr>G2M CASE STUDY </vt:lpstr>
      <vt:lpstr> </vt:lpstr>
      <vt:lpstr>Users Per City</vt:lpstr>
      <vt:lpstr>Population Per City</vt:lpstr>
      <vt:lpstr>Cash vs Card Payment</vt:lpstr>
      <vt:lpstr>Profit Margin By Cab Company for all Cities</vt:lpstr>
      <vt:lpstr>Company Profit per Year</vt:lpstr>
      <vt:lpstr>Kilometers Travelled </vt:lpstr>
      <vt:lpstr>Kilometers Travelled </vt:lpstr>
      <vt:lpstr>Income By Age Bracket</vt:lpstr>
      <vt:lpstr>Kilometers Travelled </vt:lpstr>
      <vt:lpstr>Repeat Users by age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Chukwunonso Otekeiwebia</dc:creator>
  <cp:lastModifiedBy>Chukwunonso Otekeiwebia</cp:lastModifiedBy>
  <cp:revision>15</cp:revision>
  <dcterms:created xsi:type="dcterms:W3CDTF">2024-02-13T14:51:06Z</dcterms:created>
  <dcterms:modified xsi:type="dcterms:W3CDTF">2024-02-14T17:43:10Z</dcterms:modified>
</cp:coreProperties>
</file>