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8" autoAdjust="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1341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80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7025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261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hyperlink" Target="https://kirkpatrickprice.com/blog/secure-coding-best-practices/" TargetMode="External"/><Relationship Id="rId4" Type="http://schemas.openxmlformats.org/officeDocument/2006/relationships/hyperlink" Target="https://www.perforce.com/blog/kw/devsecops-pipeline-overview#:~:text=What%20Is%20a%20DevSecOps%20Pipeline,secure%20software%20faster%20and%20easier"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2231680" y="339327"/>
            <a:ext cx="5527141" cy="120446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913398" y="1976789"/>
            <a:ext cx="9448800" cy="2469837"/>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Tek Bista</a:t>
            </a:r>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r>
              <a:rPr lang="en-US" sz="1850" i="1" dirty="0"/>
              <a:t>Why a security policy at Green Pace?</a:t>
            </a:r>
          </a:p>
          <a:p>
            <a:pPr marL="342900" lvl="0" indent="-342900" algn="l" rtl="0">
              <a:lnSpc>
                <a:spcPct val="70000"/>
              </a:lnSpc>
              <a:spcBef>
                <a:spcPts val="1000"/>
              </a:spcBef>
              <a:spcAft>
                <a:spcPts val="0"/>
              </a:spcAft>
              <a:buClr>
                <a:schemeClr val="lt1"/>
              </a:buClr>
              <a:buSzPts val="1850"/>
              <a:buFont typeface="Arial" panose="020B0604020202020204" pitchFamily="34" charset="0"/>
              <a:buChar char="•"/>
            </a:pPr>
            <a:r>
              <a:rPr lang="en-US" sz="1850" i="1" dirty="0"/>
              <a:t>Because we make our customer feel secure.</a:t>
            </a:r>
          </a:p>
          <a:p>
            <a:pPr marL="0" lvl="0" indent="0" algn="l" rtl="0">
              <a:lnSpc>
                <a:spcPct val="70000"/>
              </a:lnSpc>
              <a:spcBef>
                <a:spcPts val="1000"/>
              </a:spcBef>
              <a:spcAft>
                <a:spcPts val="0"/>
              </a:spcAft>
              <a:buClr>
                <a:schemeClr val="lt1"/>
              </a:buClr>
              <a:buSzPts val="1850"/>
              <a:buNone/>
            </a:pPr>
            <a:endParaRPr dirty="0"/>
          </a:p>
          <a:p>
            <a:pPr marL="0" lvl="0" indent="0" algn="l" rtl="0">
              <a:lnSpc>
                <a:spcPct val="70000"/>
              </a:lnSpc>
              <a:spcBef>
                <a:spcPts val="1000"/>
              </a:spcBef>
              <a:spcAft>
                <a:spcPts val="0"/>
              </a:spcAft>
              <a:buClr>
                <a:schemeClr val="lt1"/>
              </a:buClr>
              <a:buSzPts val="1850"/>
              <a:buNone/>
            </a:pPr>
            <a:endParaRPr lang="en-US"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6822"/>
    </mc:Choice>
    <mc:Fallback xmlns="">
      <p:transition spd="slow" advTm="3682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g9504e29505_0_0"/>
          <p:cNvSpPr txBox="1">
            <a:spLocks noGrp="1"/>
          </p:cNvSpPr>
          <p:nvPr>
            <p:ph type="body" idx="1"/>
          </p:nvPr>
        </p:nvSpPr>
        <p:spPr>
          <a:xfrm>
            <a:off x="375082" y="1289036"/>
            <a:ext cx="10820400" cy="51117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r>
              <a:rPr lang="en-US" dirty="0"/>
              <a:t>	Test case</a:t>
            </a:r>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r>
              <a:rPr lang="en-US" dirty="0"/>
              <a:t>            Result</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r>
              <a:rPr lang="en-US" dirty="0"/>
              <a:t>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a:extLst>
              <a:ext uri="{FF2B5EF4-FFF2-40B4-BE49-F238E27FC236}">
                <a16:creationId xmlns:a16="http://schemas.microsoft.com/office/drawing/2014/main" id="{F9CF5263-A96A-4DA5-AD8D-D747313D3ACD}"/>
              </a:ext>
            </a:extLst>
          </p:cNvPr>
          <p:cNvPicPr>
            <a:picLocks noChangeAspect="1"/>
          </p:cNvPicPr>
          <p:nvPr/>
        </p:nvPicPr>
        <p:blipFill>
          <a:blip r:embed="rId5"/>
          <a:stretch>
            <a:fillRect/>
          </a:stretch>
        </p:blipFill>
        <p:spPr>
          <a:xfrm>
            <a:off x="1408991" y="4806175"/>
            <a:ext cx="4997450" cy="1689100"/>
          </a:xfrm>
          <a:prstGeom prst="rect">
            <a:avLst/>
          </a:prstGeom>
        </p:spPr>
      </p:pic>
      <p:sp>
        <p:nvSpPr>
          <p:cNvPr id="9" name="Title 8">
            <a:extLst>
              <a:ext uri="{FF2B5EF4-FFF2-40B4-BE49-F238E27FC236}">
                <a16:creationId xmlns:a16="http://schemas.microsoft.com/office/drawing/2014/main" id="{1C354C71-F060-472C-B7D0-15D62DC40B34}"/>
              </a:ext>
            </a:extLst>
          </p:cNvPr>
          <p:cNvSpPr>
            <a:spLocks noGrp="1"/>
          </p:cNvSpPr>
          <p:nvPr>
            <p:ph type="title"/>
          </p:nvPr>
        </p:nvSpPr>
        <p:spPr>
          <a:xfrm>
            <a:off x="99134" y="941065"/>
            <a:ext cx="11993732" cy="978285"/>
          </a:xfrm>
        </p:spPr>
        <p:txBody>
          <a:bodyPr>
            <a:normAutofit fontScale="90000"/>
          </a:bodyPr>
          <a:lstStyle/>
          <a:p>
            <a:pPr algn="l"/>
            <a:r>
              <a:rPr lang="en-US" sz="2400" dirty="0"/>
              <a:t>Test to verify that std::out_of_range exception is thrown when calling at() with an index out of bound.</a:t>
            </a:r>
            <a:br>
              <a:rPr lang="en-US" sz="2400" dirty="0"/>
            </a:br>
            <a:endParaRPr lang="en-US" sz="2400" dirty="0"/>
          </a:p>
        </p:txBody>
      </p:sp>
      <p:pic>
        <p:nvPicPr>
          <p:cNvPr id="5" name="Picture 4">
            <a:extLst>
              <a:ext uri="{FF2B5EF4-FFF2-40B4-BE49-F238E27FC236}">
                <a16:creationId xmlns:a16="http://schemas.microsoft.com/office/drawing/2014/main" id="{8A2C803D-FB38-4D8B-A966-ED369B5B395E}"/>
              </a:ext>
            </a:extLst>
          </p:cNvPr>
          <p:cNvPicPr>
            <a:picLocks noChangeAspect="1"/>
          </p:cNvPicPr>
          <p:nvPr/>
        </p:nvPicPr>
        <p:blipFill>
          <a:blip r:embed="rId6"/>
          <a:stretch>
            <a:fillRect/>
          </a:stretch>
        </p:blipFill>
        <p:spPr>
          <a:xfrm>
            <a:off x="1408991" y="2283261"/>
            <a:ext cx="6347998" cy="1548999"/>
          </a:xfrm>
          <a:prstGeom prst="rect">
            <a:avLst/>
          </a:prstGeom>
        </p:spPr>
      </p:pic>
    </p:spTree>
    <p:custDataLst>
      <p:tags r:id="rId1"/>
    </p:custDataLst>
    <p:extLst>
      <p:ext uri="{BB962C8B-B14F-4D97-AF65-F5344CB8AC3E}">
        <p14:creationId xmlns:p14="http://schemas.microsoft.com/office/powerpoint/2010/main" val="672402090"/>
      </p:ext>
    </p:extLst>
  </p:cSld>
  <p:clrMapOvr>
    <a:masterClrMapping/>
  </p:clrMapOvr>
  <mc:AlternateContent xmlns:mc="http://schemas.openxmlformats.org/markup-compatibility/2006" xmlns:p14="http://schemas.microsoft.com/office/powerpoint/2010/main">
    <mc:Choice Requires="p14">
      <p:transition spd="slow" p14:dur="2000" advTm="72735"/>
    </mc:Choice>
    <mc:Fallback xmlns="">
      <p:transition spd="slow" advTm="727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g9504e29505_0_0"/>
          <p:cNvSpPr txBox="1">
            <a:spLocks noGrp="1"/>
          </p:cNvSpPr>
          <p:nvPr>
            <p:ph type="body" idx="1"/>
          </p:nvPr>
        </p:nvSpPr>
        <p:spPr>
          <a:xfrm>
            <a:off x="375082" y="1289036"/>
            <a:ext cx="10820400" cy="51117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r>
              <a:rPr lang="en-US" dirty="0"/>
              <a:t>	Test case</a:t>
            </a:r>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r>
              <a:rPr lang="en-US" dirty="0"/>
              <a:t>            Result</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r>
              <a:rPr lang="en-US" dirty="0"/>
              <a:t>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9" name="Title 8">
            <a:extLst>
              <a:ext uri="{FF2B5EF4-FFF2-40B4-BE49-F238E27FC236}">
                <a16:creationId xmlns:a16="http://schemas.microsoft.com/office/drawing/2014/main" id="{1C354C71-F060-472C-B7D0-15D62DC40B34}"/>
              </a:ext>
            </a:extLst>
          </p:cNvPr>
          <p:cNvSpPr>
            <a:spLocks noGrp="1"/>
          </p:cNvSpPr>
          <p:nvPr>
            <p:ph type="title"/>
          </p:nvPr>
        </p:nvSpPr>
        <p:spPr>
          <a:xfrm>
            <a:off x="809348" y="799893"/>
            <a:ext cx="8991600" cy="978285"/>
          </a:xfrm>
        </p:spPr>
        <p:txBody>
          <a:bodyPr>
            <a:normAutofit/>
          </a:bodyPr>
          <a:lstStyle/>
          <a:p>
            <a:pPr algn="l"/>
            <a:r>
              <a:rPr lang="en-US" sz="2400" dirty="0"/>
              <a:t>Test to verify that the value of two variables are not equal.</a:t>
            </a:r>
            <a:br>
              <a:rPr lang="en-US" sz="2400" dirty="0"/>
            </a:br>
            <a:endParaRPr lang="en-US" sz="2400" dirty="0"/>
          </a:p>
        </p:txBody>
      </p:sp>
      <p:pic>
        <p:nvPicPr>
          <p:cNvPr id="3" name="Picture 2">
            <a:extLst>
              <a:ext uri="{FF2B5EF4-FFF2-40B4-BE49-F238E27FC236}">
                <a16:creationId xmlns:a16="http://schemas.microsoft.com/office/drawing/2014/main" id="{2D6D42F7-DF11-4ACC-BFCD-ED8568E1FE7C}"/>
              </a:ext>
            </a:extLst>
          </p:cNvPr>
          <p:cNvPicPr>
            <a:picLocks noChangeAspect="1"/>
          </p:cNvPicPr>
          <p:nvPr/>
        </p:nvPicPr>
        <p:blipFill>
          <a:blip r:embed="rId5"/>
          <a:stretch>
            <a:fillRect/>
          </a:stretch>
        </p:blipFill>
        <p:spPr>
          <a:xfrm>
            <a:off x="1379922" y="2267321"/>
            <a:ext cx="3032279" cy="1958450"/>
          </a:xfrm>
          <a:prstGeom prst="rect">
            <a:avLst/>
          </a:prstGeom>
        </p:spPr>
      </p:pic>
      <p:pic>
        <p:nvPicPr>
          <p:cNvPr id="6" name="Picture 5">
            <a:extLst>
              <a:ext uri="{FF2B5EF4-FFF2-40B4-BE49-F238E27FC236}">
                <a16:creationId xmlns:a16="http://schemas.microsoft.com/office/drawing/2014/main" id="{439B0C9A-1DFC-4905-A7F8-FBF64EB3FA08}"/>
              </a:ext>
            </a:extLst>
          </p:cNvPr>
          <p:cNvPicPr>
            <a:picLocks noChangeAspect="1"/>
          </p:cNvPicPr>
          <p:nvPr/>
        </p:nvPicPr>
        <p:blipFill>
          <a:blip r:embed="rId6"/>
          <a:stretch>
            <a:fillRect/>
          </a:stretch>
        </p:blipFill>
        <p:spPr>
          <a:xfrm>
            <a:off x="1379922" y="4790320"/>
            <a:ext cx="2934626" cy="1690379"/>
          </a:xfrm>
          <a:prstGeom prst="rect">
            <a:avLst/>
          </a:prstGeom>
        </p:spPr>
      </p:pic>
    </p:spTree>
    <p:custDataLst>
      <p:tags r:id="rId1"/>
    </p:custDataLst>
    <p:extLst>
      <p:ext uri="{BB962C8B-B14F-4D97-AF65-F5344CB8AC3E}">
        <p14:creationId xmlns:p14="http://schemas.microsoft.com/office/powerpoint/2010/main" val="3506934520"/>
      </p:ext>
    </p:extLst>
  </p:cSld>
  <p:clrMapOvr>
    <a:masterClrMapping/>
  </p:clrMapOvr>
  <mc:AlternateContent xmlns:mc="http://schemas.openxmlformats.org/markup-compatibility/2006" xmlns:p14="http://schemas.microsoft.com/office/powerpoint/2010/main">
    <mc:Choice Requires="p14">
      <p:transition spd="slow" p14:dur="2000" advTm="86400"/>
    </mc:Choice>
    <mc:Fallback xmlns="">
      <p:transition spd="slow" advTm="864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49732" y="560187"/>
            <a:ext cx="6232864"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1853215"/>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7294"/>
    </mc:Choice>
    <mc:Fallback xmlns="">
      <p:transition spd="slow" advTm="11729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1546194" y="0"/>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708453" y="1173628"/>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dirty="0"/>
              <a:t>A traditional DevOps pipeline has several distinct phases such as plan, code, build, Test, Release, Deploy, Operate, and Monitor. With DevSecOps, there are distinct security steps that happen during each of those phases such as threat modeling, scan, analyze, remediate, and monitor.</a:t>
            </a:r>
          </a:p>
          <a:p>
            <a:pPr marL="685800" lvl="1" indent="-228600" algn="l" rtl="0">
              <a:lnSpc>
                <a:spcPct val="90000"/>
              </a:lnSpc>
              <a:spcBef>
                <a:spcPts val="0"/>
              </a:spcBef>
              <a:spcAft>
                <a:spcPts val="0"/>
              </a:spcAft>
              <a:buClr>
                <a:schemeClr val="lt1"/>
              </a:buClr>
              <a:buSzPts val="2000"/>
              <a:buChar char="•"/>
            </a:pPr>
            <a:endParaRPr lang="en-US" sz="1600" dirty="0"/>
          </a:p>
          <a:p>
            <a:pPr marL="457200" lvl="1" indent="0" algn="l" rtl="0">
              <a:lnSpc>
                <a:spcPct val="90000"/>
              </a:lnSpc>
              <a:spcBef>
                <a:spcPts val="0"/>
              </a:spcBef>
              <a:spcAft>
                <a:spcPts val="0"/>
              </a:spcAft>
              <a:buClr>
                <a:schemeClr val="lt1"/>
              </a:buClr>
              <a:buSzPts val="2000"/>
              <a:buNone/>
            </a:pPr>
            <a:r>
              <a:rPr lang="en-US" sz="1600" b="1" dirty="0"/>
              <a:t>SAST Tool (Static Application Security Testing)</a:t>
            </a:r>
          </a:p>
          <a:p>
            <a:pPr marL="457200" lvl="1" indent="0" algn="l" rtl="0">
              <a:lnSpc>
                <a:spcPct val="90000"/>
              </a:lnSpc>
              <a:spcBef>
                <a:spcPts val="0"/>
              </a:spcBef>
              <a:spcAft>
                <a:spcPts val="0"/>
              </a:spcAft>
              <a:buClr>
                <a:schemeClr val="lt1"/>
              </a:buClr>
              <a:buSzPts val="2000"/>
              <a:buNone/>
            </a:pPr>
            <a:endParaRPr lang="en-US" sz="1600" b="1" dirty="0"/>
          </a:p>
          <a:p>
            <a:pPr marL="457200" lvl="1" indent="0" algn="l" rtl="0">
              <a:lnSpc>
                <a:spcPct val="90000"/>
              </a:lnSpc>
              <a:spcBef>
                <a:spcPts val="0"/>
              </a:spcBef>
              <a:spcAft>
                <a:spcPts val="0"/>
              </a:spcAft>
              <a:buClr>
                <a:schemeClr val="lt1"/>
              </a:buClr>
              <a:buSzPts val="2000"/>
              <a:buNone/>
            </a:pPr>
            <a:r>
              <a:rPr lang="en-US" sz="1600" dirty="0"/>
              <a:t>SAST tools is one among the most used essential security testing tools that DevSecOps teams can use in their workflow. It is easy to automate, scalable, and automatically provide the highest levels of code coverage. It performs automated scans of the application’s code to identify security risk for OSS software, libraries, containers, and other related artifacts that may have open vulnerabilities. </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200" dirty="0"/>
              <a:t>-Stuart Foster, DevSecOps Pipeline Overview (Jan 22, 2021)</a:t>
            </a:r>
          </a:p>
          <a:p>
            <a:pPr marL="457200" lvl="1" indent="0" algn="l" rtl="0">
              <a:lnSpc>
                <a:spcPct val="90000"/>
              </a:lnSpc>
              <a:spcBef>
                <a:spcPts val="0"/>
              </a:spcBef>
              <a:spcAft>
                <a:spcPts val="0"/>
              </a:spcAft>
              <a:buClr>
                <a:schemeClr val="lt1"/>
              </a:buClr>
              <a:buSzPts val="2000"/>
              <a:buNone/>
            </a:pPr>
            <a:r>
              <a:rPr lang="en-US" sz="1600" dirty="0"/>
              <a:t>	</a:t>
            </a:r>
          </a:p>
          <a:p>
            <a:pPr marL="457200" lvl="1" indent="0" algn="l" rtl="0">
              <a:lnSpc>
                <a:spcPct val="90000"/>
              </a:lnSpc>
              <a:spcBef>
                <a:spcPts val="0"/>
              </a:spcBef>
              <a:spcAft>
                <a:spcPts val="0"/>
              </a:spcAft>
              <a:buClr>
                <a:schemeClr val="lt1"/>
              </a:buClr>
              <a:buSzPts val="2000"/>
              <a:buNone/>
            </a:pPr>
            <a:r>
              <a:rPr lang="en-US" sz="1600" dirty="0"/>
              <a:t>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9951"/>
    </mc:Choice>
    <mc:Fallback xmlns="">
      <p:transition spd="slow" advTm="9995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1205358" y="0"/>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489030" y="1078743"/>
            <a:ext cx="10820400" cy="551100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b="1" dirty="0"/>
              <a:t>Risk of leavening security to the end</a:t>
            </a:r>
          </a:p>
          <a:p>
            <a:pPr marL="0" lvl="0" indent="0" algn="l" rtl="0">
              <a:lnSpc>
                <a:spcPct val="90000"/>
              </a:lnSpc>
              <a:spcBef>
                <a:spcPts val="0"/>
              </a:spcBef>
              <a:spcAft>
                <a:spcPts val="0"/>
              </a:spcAft>
              <a:buClr>
                <a:schemeClr val="lt1"/>
              </a:buClr>
              <a:buSzPts val="2000"/>
              <a:buNone/>
            </a:pPr>
            <a:endParaRPr lang="en-US" sz="2000" b="1" dirty="0"/>
          </a:p>
          <a:p>
            <a:pPr marL="342900">
              <a:spcBef>
                <a:spcPts val="0"/>
              </a:spcBef>
              <a:buSzPts val="2000"/>
            </a:pPr>
            <a:r>
              <a:rPr lang="en-US" sz="2000" dirty="0"/>
              <a:t>Difficult to detect errors, bugs, and vulnerabilities.</a:t>
            </a:r>
          </a:p>
          <a:p>
            <a:pPr marL="342900">
              <a:spcBef>
                <a:spcPts val="0"/>
              </a:spcBef>
              <a:buSzPts val="2000"/>
            </a:pPr>
            <a:endParaRPr lang="en-US" sz="2000" dirty="0"/>
          </a:p>
          <a:p>
            <a:pPr marL="342900">
              <a:spcBef>
                <a:spcPts val="0"/>
              </a:spcBef>
              <a:buSzPts val="2000"/>
            </a:pPr>
            <a:r>
              <a:rPr lang="en-US" sz="2000" dirty="0"/>
              <a:t>High probability of causing damage to the system.</a:t>
            </a:r>
          </a:p>
          <a:p>
            <a:pPr marL="0" indent="0">
              <a:spcBef>
                <a:spcPts val="0"/>
              </a:spcBef>
              <a:buSzPts val="2000"/>
              <a:buNone/>
            </a:pPr>
            <a:endParaRPr lang="en-US" sz="2000" dirty="0"/>
          </a:p>
          <a:p>
            <a:pPr marL="0" indent="0">
              <a:spcBef>
                <a:spcPts val="0"/>
              </a:spcBef>
              <a:buSzPts val="2000"/>
              <a:buNone/>
            </a:pPr>
            <a:r>
              <a:rPr lang="en-US" sz="2000" b="1" dirty="0"/>
              <a:t>Solution</a:t>
            </a:r>
          </a:p>
          <a:p>
            <a:pPr marL="0" indent="0">
              <a:spcBef>
                <a:spcPts val="0"/>
              </a:spcBef>
              <a:buSzPts val="2000"/>
              <a:buNone/>
            </a:pPr>
            <a:endParaRPr lang="en-US" sz="2000" b="1" dirty="0"/>
          </a:p>
          <a:p>
            <a:pPr marL="342900">
              <a:spcBef>
                <a:spcPts val="0"/>
              </a:spcBef>
              <a:buSzPts val="2000"/>
            </a:pPr>
            <a:r>
              <a:rPr lang="en-US" sz="2000" dirty="0"/>
              <a:t>Check for errors and bugs in every steps of your coding.</a:t>
            </a:r>
          </a:p>
          <a:p>
            <a:pPr marL="342900">
              <a:spcBef>
                <a:spcPts val="0"/>
              </a:spcBef>
              <a:buSzPts val="2000"/>
            </a:pPr>
            <a:endParaRPr lang="en-US" sz="2000" dirty="0"/>
          </a:p>
          <a:p>
            <a:pPr marL="342900">
              <a:spcBef>
                <a:spcPts val="0"/>
              </a:spcBef>
              <a:buSzPts val="2000"/>
            </a:pPr>
            <a:r>
              <a:rPr lang="en-US" sz="2000" dirty="0"/>
              <a:t>Use secure coding best practices. </a:t>
            </a:r>
          </a:p>
          <a:p>
            <a:pPr marL="342900">
              <a:spcBef>
                <a:spcPts val="0"/>
              </a:spcBef>
              <a:buSzPts val="2000"/>
            </a:pPr>
            <a:endParaRPr lang="en-US" sz="2000" dirty="0"/>
          </a:p>
          <a:p>
            <a:pPr marL="342900">
              <a:spcBef>
                <a:spcPts val="0"/>
              </a:spcBef>
              <a:buSzPts val="2000"/>
            </a:pPr>
            <a:r>
              <a:rPr lang="en-US" sz="2000" dirty="0"/>
              <a:t>Keep updating about latest vulnerability issues and bugs.</a:t>
            </a:r>
          </a:p>
          <a:p>
            <a:pPr marL="342900">
              <a:spcBef>
                <a:spcPts val="0"/>
              </a:spcBef>
              <a:buSzPts val="2000"/>
            </a:pPr>
            <a:endParaRPr lang="en-US" sz="2000" dirty="0"/>
          </a:p>
          <a:p>
            <a:pPr marL="0" indent="0">
              <a:spcBef>
                <a:spcPts val="0"/>
              </a:spcBef>
              <a:buSzPts val="2000"/>
              <a:buNone/>
            </a:pPr>
            <a:r>
              <a:rPr lang="en-US" sz="2000" b="1" dirty="0"/>
              <a:t>Benefits </a:t>
            </a:r>
          </a:p>
          <a:p>
            <a:pPr marL="0" indent="0">
              <a:spcBef>
                <a:spcPts val="0"/>
              </a:spcBef>
              <a:buSzPts val="2000"/>
              <a:buNone/>
            </a:pPr>
            <a:endParaRPr lang="en-US" sz="2000" b="1" dirty="0"/>
          </a:p>
          <a:p>
            <a:pPr marL="342900">
              <a:spcBef>
                <a:spcPts val="0"/>
              </a:spcBef>
              <a:buSzPts val="2000"/>
            </a:pPr>
            <a:r>
              <a:rPr lang="en-US" sz="2000" dirty="0"/>
              <a:t>Secure the system and software.</a:t>
            </a:r>
          </a:p>
          <a:p>
            <a:pPr marL="342900">
              <a:spcBef>
                <a:spcPts val="0"/>
              </a:spcBef>
              <a:buSzPts val="2000"/>
            </a:pPr>
            <a:endParaRPr lang="en-US" sz="2000" dirty="0"/>
          </a:p>
          <a:p>
            <a:pPr marL="342900">
              <a:spcBef>
                <a:spcPts val="0"/>
              </a:spcBef>
              <a:buSzPts val="2000"/>
            </a:pPr>
            <a:r>
              <a:rPr lang="en-US" sz="2000" dirty="0"/>
              <a:t>Reduce failure rate.</a:t>
            </a:r>
          </a:p>
          <a:p>
            <a:pPr marL="0" indent="0">
              <a:spcBef>
                <a:spcPts val="0"/>
              </a:spcBef>
              <a:buSzPts val="2000"/>
              <a:buNone/>
            </a:pPr>
            <a:endParaRPr lang="en-US" sz="2000" dirty="0"/>
          </a:p>
          <a:p>
            <a:pPr marL="342900">
              <a:spcBef>
                <a:spcPts val="0"/>
              </a:spcBef>
              <a:buSzPts val="2000"/>
            </a:pPr>
            <a:endParaRPr b="1"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5499"/>
    </mc:Choice>
    <mc:Fallback xmlns="">
      <p:transition spd="slow" advTm="1354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7">
                                            <p:txEl>
                                              <p:pRg st="2" end="2"/>
                                            </p:txEl>
                                          </p:spTgt>
                                        </p:tgtEl>
                                        <p:attrNameLst>
                                          <p:attrName>style.visibility</p:attrName>
                                        </p:attrNameLst>
                                      </p:cBhvr>
                                      <p:to>
                                        <p:strVal val="visible"/>
                                      </p:to>
                                    </p:set>
                                    <p:anim calcmode="lin" valueType="num">
                                      <p:cBhvr additive="base">
                                        <p:cTn id="7" dur="500" fill="hold"/>
                                        <p:tgtEl>
                                          <p:spTgt spid="21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7">
                                            <p:txEl>
                                              <p:pRg st="4" end="4"/>
                                            </p:txEl>
                                          </p:spTgt>
                                        </p:tgtEl>
                                        <p:attrNameLst>
                                          <p:attrName>style.visibility</p:attrName>
                                        </p:attrNameLst>
                                      </p:cBhvr>
                                      <p:to>
                                        <p:strVal val="visible"/>
                                      </p:to>
                                    </p:set>
                                    <p:anim calcmode="lin" valueType="num">
                                      <p:cBhvr additive="base">
                                        <p:cTn id="13" dur="500" fill="hold"/>
                                        <p:tgtEl>
                                          <p:spTgt spid="21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7">
                                            <p:txEl>
                                              <p:pRg st="6" end="6"/>
                                            </p:txEl>
                                          </p:spTgt>
                                        </p:tgtEl>
                                        <p:attrNameLst>
                                          <p:attrName>style.visibility</p:attrName>
                                        </p:attrNameLst>
                                      </p:cBhvr>
                                      <p:to>
                                        <p:strVal val="visible"/>
                                      </p:to>
                                    </p:set>
                                    <p:anim calcmode="lin" valueType="num">
                                      <p:cBhvr additive="base">
                                        <p:cTn id="19" dur="500" fill="hold"/>
                                        <p:tgtEl>
                                          <p:spTgt spid="21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7">
                                            <p:txEl>
                                              <p:pRg st="8" end="8"/>
                                            </p:txEl>
                                          </p:spTgt>
                                        </p:tgtEl>
                                        <p:attrNameLst>
                                          <p:attrName>style.visibility</p:attrName>
                                        </p:attrNameLst>
                                      </p:cBhvr>
                                      <p:to>
                                        <p:strVal val="visible"/>
                                      </p:to>
                                    </p:set>
                                    <p:anim calcmode="lin" valueType="num">
                                      <p:cBhvr additive="base">
                                        <p:cTn id="25" dur="500" fill="hold"/>
                                        <p:tgtEl>
                                          <p:spTgt spid="21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7">
                                            <p:txEl>
                                              <p:pRg st="10" end="10"/>
                                            </p:txEl>
                                          </p:spTgt>
                                        </p:tgtEl>
                                        <p:attrNameLst>
                                          <p:attrName>style.visibility</p:attrName>
                                        </p:attrNameLst>
                                      </p:cBhvr>
                                      <p:to>
                                        <p:strVal val="visible"/>
                                      </p:to>
                                    </p:set>
                                    <p:anim calcmode="lin" valueType="num">
                                      <p:cBhvr additive="base">
                                        <p:cTn id="31" dur="500" fill="hold"/>
                                        <p:tgtEl>
                                          <p:spTgt spid="217">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7">
                                            <p:txEl>
                                              <p:pRg st="12" end="12"/>
                                            </p:txEl>
                                          </p:spTgt>
                                        </p:tgtEl>
                                        <p:attrNameLst>
                                          <p:attrName>style.visibility</p:attrName>
                                        </p:attrNameLst>
                                      </p:cBhvr>
                                      <p:to>
                                        <p:strVal val="visible"/>
                                      </p:to>
                                    </p:set>
                                    <p:anim calcmode="lin" valueType="num">
                                      <p:cBhvr additive="base">
                                        <p:cTn id="37" dur="500" fill="hold"/>
                                        <p:tgtEl>
                                          <p:spTgt spid="217">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7">
                                            <p:txEl>
                                              <p:pRg st="14" end="14"/>
                                            </p:txEl>
                                          </p:spTgt>
                                        </p:tgtEl>
                                        <p:attrNameLst>
                                          <p:attrName>style.visibility</p:attrName>
                                        </p:attrNameLst>
                                      </p:cBhvr>
                                      <p:to>
                                        <p:strVal val="visible"/>
                                      </p:to>
                                    </p:set>
                                    <p:anim calcmode="lin" valueType="num">
                                      <p:cBhvr additive="base">
                                        <p:cTn id="43" dur="500" fill="hold"/>
                                        <p:tgtEl>
                                          <p:spTgt spid="217">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17">
                                            <p:txEl>
                                              <p:pRg st="16" end="16"/>
                                            </p:txEl>
                                          </p:spTgt>
                                        </p:tgtEl>
                                        <p:attrNameLst>
                                          <p:attrName>style.visibility</p:attrName>
                                        </p:attrNameLst>
                                      </p:cBhvr>
                                      <p:to>
                                        <p:strVal val="visible"/>
                                      </p:to>
                                    </p:set>
                                    <p:anim calcmode="lin" valueType="num">
                                      <p:cBhvr additive="base">
                                        <p:cTn id="49" dur="500" fill="hold"/>
                                        <p:tgtEl>
                                          <p:spTgt spid="217">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1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17">
                                            <p:txEl>
                                              <p:pRg st="18" end="18"/>
                                            </p:txEl>
                                          </p:spTgt>
                                        </p:tgtEl>
                                        <p:attrNameLst>
                                          <p:attrName>style.visibility</p:attrName>
                                        </p:attrNameLst>
                                      </p:cBhvr>
                                      <p:to>
                                        <p:strVal val="visible"/>
                                      </p:to>
                                    </p:set>
                                    <p:anim calcmode="lin" valueType="num">
                                      <p:cBhvr additive="base">
                                        <p:cTn id="55" dur="500" fill="hold"/>
                                        <p:tgtEl>
                                          <p:spTgt spid="217">
                                            <p:txEl>
                                              <p:pRg st="18" end="1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7">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995778" y="639315"/>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Be prepare for upcoming breaches</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Be prepare for unknown threats</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Lack of monitoring</a:t>
            </a:r>
          </a:p>
          <a:p>
            <a:pPr marL="914400" lvl="2" indent="0" algn="l" rtl="0">
              <a:lnSpc>
                <a:spcPct val="90000"/>
              </a:lnSpc>
              <a:spcBef>
                <a:spcPts val="0"/>
              </a:spcBef>
              <a:spcAft>
                <a:spcPts val="0"/>
              </a:spcAft>
              <a:buClr>
                <a:schemeClr val="lt1"/>
              </a:buClr>
              <a:buSzPts val="1800"/>
              <a:buNone/>
            </a:pPr>
            <a:endParaRPr lang="en-US" dirty="0"/>
          </a:p>
          <a:p>
            <a:pPr marL="1143000" lvl="2" indent="-228600" algn="l" rtl="0">
              <a:lnSpc>
                <a:spcPct val="90000"/>
              </a:lnSpc>
              <a:spcBef>
                <a:spcPts val="0"/>
              </a:spcBef>
              <a:spcAft>
                <a:spcPts val="0"/>
              </a:spcAft>
              <a:buClr>
                <a:schemeClr val="lt1"/>
              </a:buClr>
              <a:buSzPts val="1800"/>
              <a:buChar char="•"/>
            </a:pPr>
            <a:r>
              <a:rPr lang="en-US" dirty="0"/>
              <a:t>Third party / vendor risks</a:t>
            </a:r>
          </a:p>
          <a:p>
            <a:pPr marL="914400" lvl="2" indent="0" algn="l" rtl="0">
              <a:lnSpc>
                <a:spcPct val="90000"/>
              </a:lnSpc>
              <a:spcBef>
                <a:spcPts val="0"/>
              </a:spcBef>
              <a:spcAft>
                <a:spcPts val="0"/>
              </a:spcAft>
              <a:buClr>
                <a:schemeClr val="lt1"/>
              </a:buClr>
              <a:buSzPts val="1800"/>
              <a:buNone/>
            </a:pPr>
            <a:endParaRPr lang="en-US" dirty="0"/>
          </a:p>
          <a:p>
            <a:pPr marL="1143000" lvl="2" indent="-228600" algn="l" rtl="0">
              <a:lnSpc>
                <a:spcPct val="90000"/>
              </a:lnSpc>
              <a:spcBef>
                <a:spcPts val="0"/>
              </a:spcBef>
              <a:spcAft>
                <a:spcPts val="0"/>
              </a:spcAft>
              <a:buClr>
                <a:schemeClr val="lt1"/>
              </a:buClr>
              <a:buSzPts val="1800"/>
              <a:buChar char="•"/>
            </a:pPr>
            <a:r>
              <a:rPr lang="en-US" dirty="0"/>
              <a:t>Incident handling</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1576"/>
    </mc:Choice>
    <mc:Fallback xmlns="">
      <p:transition spd="slow" advTm="1315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anim calcmode="lin" valueType="num">
                                      <p:cBhvr additive="base">
                                        <p:cTn id="7" dur="500" fill="hold"/>
                                        <p:tgtEl>
                                          <p:spTgt spid="2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4">
                                            <p:txEl>
                                              <p:pRg st="2" end="2"/>
                                            </p:txEl>
                                          </p:spTgt>
                                        </p:tgtEl>
                                        <p:attrNameLst>
                                          <p:attrName>style.visibility</p:attrName>
                                        </p:attrNameLst>
                                      </p:cBhvr>
                                      <p:to>
                                        <p:strVal val="visible"/>
                                      </p:to>
                                    </p:set>
                                    <p:anim calcmode="lin" valueType="num">
                                      <p:cBhvr additive="base">
                                        <p:cTn id="13" dur="500" fill="hold"/>
                                        <p:tgtEl>
                                          <p:spTgt spid="2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4">
                                            <p:txEl>
                                              <p:pRg st="4" end="4"/>
                                            </p:txEl>
                                          </p:spTgt>
                                        </p:tgtEl>
                                        <p:attrNameLst>
                                          <p:attrName>style.visibility</p:attrName>
                                        </p:attrNameLst>
                                      </p:cBhvr>
                                      <p:to>
                                        <p:strVal val="visible"/>
                                      </p:to>
                                    </p:set>
                                    <p:anim calcmode="lin" valueType="num">
                                      <p:cBhvr additive="base">
                                        <p:cTn id="19" dur="500" fill="hold"/>
                                        <p:tgtEl>
                                          <p:spTgt spid="22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4">
                                            <p:txEl>
                                              <p:pRg st="6" end="6"/>
                                            </p:txEl>
                                          </p:spTgt>
                                        </p:tgtEl>
                                        <p:attrNameLst>
                                          <p:attrName>style.visibility</p:attrName>
                                        </p:attrNameLst>
                                      </p:cBhvr>
                                      <p:to>
                                        <p:strVal val="visible"/>
                                      </p:to>
                                    </p:set>
                                    <p:anim calcmode="lin" valueType="num">
                                      <p:cBhvr additive="base">
                                        <p:cTn id="25" dur="500" fill="hold"/>
                                        <p:tgtEl>
                                          <p:spTgt spid="22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4">
                                            <p:txEl>
                                              <p:pRg st="8" end="8"/>
                                            </p:txEl>
                                          </p:spTgt>
                                        </p:tgtEl>
                                        <p:attrNameLst>
                                          <p:attrName>style.visibility</p:attrName>
                                        </p:attrNameLst>
                                      </p:cBhvr>
                                      <p:to>
                                        <p:strVal val="visible"/>
                                      </p:to>
                                    </p:set>
                                    <p:anim calcmode="lin" valueType="num">
                                      <p:cBhvr additive="base">
                                        <p:cTn id="31" dur="500" fill="hold"/>
                                        <p:tgtEl>
                                          <p:spTgt spid="22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685800" y="453654"/>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Security needs to be prioritize before writing code.</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Encrypt all the sensitive data like password and credit/debit card information.</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Deny access to any user that cannot demonstrate authentication and authorization. </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Use error handling and logging technique to minimize the impact of vulnerabilities. </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Validate all inputs and sources from user. </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0106"/>
    </mc:Choice>
    <mc:Fallback xmlns="">
      <p:transition spd="slow" advTm="501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383219" y="639315"/>
            <a:ext cx="86106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200"/>
            </a:pPr>
            <a:r>
              <a:rPr lang="en-US" dirty="0"/>
              <a:t>Stuart Foster, DevSecOps Pipeline Overview retrieved on April 17, 2021 from </a:t>
            </a:r>
            <a:r>
              <a:rPr lang="en-US" dirty="0">
                <a:hlinkClick r:id="rId4"/>
              </a:rPr>
              <a:t>https://www.perforce.com/blog/kw/devsecops-pipeline-overview#:~:text=What%20Is%20a%20DevSecOps%20Pipeline,secure%20software%20faster%20and%20easier</a:t>
            </a:r>
            <a:r>
              <a:rPr lang="en-US" dirty="0"/>
              <a:t>.</a:t>
            </a:r>
          </a:p>
          <a:p>
            <a:pPr marL="342900">
              <a:spcBef>
                <a:spcPts val="0"/>
              </a:spcBef>
              <a:buSzPts val="2200"/>
            </a:pPr>
            <a:endParaRPr lang="en-US" dirty="0"/>
          </a:p>
          <a:p>
            <a:pPr marL="342900">
              <a:spcBef>
                <a:spcPts val="0"/>
              </a:spcBef>
              <a:buSzPts val="2200"/>
            </a:pPr>
            <a:r>
              <a:rPr lang="en-US" dirty="0"/>
              <a:t> Sarah Harvey, Secure Coding Best Practices retrieved on April 17, 2021 from </a:t>
            </a:r>
            <a:r>
              <a:rPr lang="en-US" dirty="0">
                <a:hlinkClick r:id="rId5"/>
              </a:rPr>
              <a:t>https://kirkpatrickprice.com/blog/secure-coding-best-practices/</a:t>
            </a:r>
            <a:endParaRPr lang="en-US" dirty="0"/>
          </a:p>
          <a:p>
            <a:pPr marL="342900">
              <a:spcBef>
                <a:spcPts val="0"/>
              </a:spcBef>
              <a:buSzPts val="2200"/>
            </a:pPr>
            <a:endParaRPr lang="en-US" dirty="0"/>
          </a:p>
          <a:p>
            <a:pPr marL="342900">
              <a:spcBef>
                <a:spcPts val="0"/>
              </a:spcBef>
              <a:buSzPts val="2200"/>
            </a:pPr>
            <a:endParaRPr lang="en-US" dirty="0"/>
          </a:p>
          <a:p>
            <a:pPr marL="342900">
              <a:spcBef>
                <a:spcPts val="0"/>
              </a:spcBef>
              <a:buSzPts val="2200"/>
            </a:pP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056"/>
    </mc:Choice>
    <mc:Fallback xmlns="">
      <p:transition spd="slow" advTm="405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636664" y="61345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108506" y="1978535"/>
            <a:ext cx="5698847" cy="4611216"/>
          </a:xfrm>
          <a:prstGeom prst="rect">
            <a:avLst/>
          </a:prstGeom>
          <a:noFill/>
          <a:ln>
            <a:noFill/>
          </a:ln>
        </p:spPr>
        <p:txBody>
          <a:bodyPr spcFirstLastPara="1" wrap="square" lIns="91425" tIns="45700" rIns="91425" bIns="45700" anchor="t" anchorCtr="0">
            <a:normAutofit/>
          </a:bodyPr>
          <a:lstStyle/>
          <a:p>
            <a:pPr lvl="0" indent="0" rtl="0">
              <a:lnSpc>
                <a:spcPct val="90000"/>
              </a:lnSpc>
              <a:spcBef>
                <a:spcPts val="0"/>
              </a:spcBef>
              <a:spcAft>
                <a:spcPts val="0"/>
              </a:spcAft>
              <a:buSzPts val="1800"/>
              <a:buNone/>
            </a:pPr>
            <a:r>
              <a:rPr lang="en-US" sz="1800" dirty="0"/>
              <a:t>Defense in depth is an arrangement of defensive line in security system where several independent layer of security control are used. Here every layer works independently so that if one fails another will be operative. We can practice defense in depth by:</a:t>
            </a:r>
          </a:p>
          <a:p>
            <a:pPr lvl="0" indent="0" rtl="0">
              <a:lnSpc>
                <a:spcPct val="90000"/>
              </a:lnSpc>
              <a:spcBef>
                <a:spcPts val="0"/>
              </a:spcBef>
              <a:spcAft>
                <a:spcPts val="0"/>
              </a:spcAft>
              <a:buSzPts val="1800"/>
              <a:buNone/>
            </a:pPr>
            <a:endParaRPr lang="en-US" sz="1800" dirty="0"/>
          </a:p>
          <a:p>
            <a:pPr marL="742950" indent="-285750">
              <a:spcBef>
                <a:spcPts val="0"/>
              </a:spcBef>
              <a:buFont typeface="Wingdings" panose="05000000000000000000" pitchFamily="2" charset="2"/>
              <a:buChar char="Ø"/>
            </a:pPr>
            <a:r>
              <a:rPr lang="en-US" sz="1800" dirty="0"/>
              <a:t>Use of firewall to prevent access via non-web ports.</a:t>
            </a:r>
          </a:p>
          <a:p>
            <a:pPr marL="742950" indent="-285750">
              <a:spcBef>
                <a:spcPts val="0"/>
              </a:spcBef>
              <a:buFont typeface="Wingdings" panose="05000000000000000000" pitchFamily="2" charset="2"/>
              <a:buChar char="Ø"/>
            </a:pPr>
            <a:r>
              <a:rPr lang="en-US" sz="1800" dirty="0"/>
              <a:t>Encrypt all sensitive data.</a:t>
            </a:r>
          </a:p>
          <a:p>
            <a:pPr marL="742950" indent="-285750">
              <a:spcBef>
                <a:spcPts val="0"/>
              </a:spcBef>
              <a:buFont typeface="Wingdings" panose="05000000000000000000" pitchFamily="2" charset="2"/>
              <a:buChar char="Ø"/>
            </a:pPr>
            <a:r>
              <a:rPr lang="en-US" sz="1800" dirty="0"/>
              <a:t>Use triple A policy.</a:t>
            </a:r>
          </a:p>
          <a:p>
            <a:pPr marL="742950" indent="-285750">
              <a:spcBef>
                <a:spcPts val="0"/>
              </a:spcBef>
              <a:buFont typeface="Wingdings" panose="05000000000000000000" pitchFamily="2" charset="2"/>
              <a:buChar char="Ø"/>
            </a:pPr>
            <a:r>
              <a:rPr lang="en-US" sz="1800" dirty="0"/>
              <a:t>Implement unit testing best practices.</a:t>
            </a:r>
          </a:p>
          <a:p>
            <a:pPr marL="742950" indent="-285750">
              <a:spcBef>
                <a:spcPts val="0"/>
              </a:spcBef>
              <a:buFont typeface="Wingdings" panose="05000000000000000000" pitchFamily="2" charset="2"/>
              <a:buChar char="Ø"/>
            </a:pPr>
            <a:r>
              <a:rPr lang="en-US" sz="1800" dirty="0"/>
              <a:t>Validate the user input data. </a:t>
            </a:r>
          </a:p>
          <a:p>
            <a:pPr lvl="0" indent="0" rtl="0">
              <a:lnSpc>
                <a:spcPct val="90000"/>
              </a:lnSpc>
              <a:spcBef>
                <a:spcPts val="0"/>
              </a:spcBef>
              <a:spcAft>
                <a:spcPts val="0"/>
              </a:spcAft>
              <a:buSzPts val="1800"/>
              <a:buNone/>
            </a:pPr>
            <a:endParaRPr lang="en-US" sz="1800" dirty="0"/>
          </a:p>
          <a:p>
            <a:pPr lvl="0" indent="0" rtl="0">
              <a:lnSpc>
                <a:spcPct val="90000"/>
              </a:lnSpc>
              <a:spcBef>
                <a:spcPts val="0"/>
              </a:spcBef>
              <a:spcAft>
                <a:spcPts val="0"/>
              </a:spcAft>
              <a:buSzPts val="1800"/>
              <a:buNone/>
            </a:pPr>
            <a:endParaRPr lang="en-US" sz="1800" dirty="0"/>
          </a:p>
          <a:p>
            <a:pPr marL="685800" lvl="0" indent="0" algn="l" rtl="0">
              <a:lnSpc>
                <a:spcPct val="90000"/>
              </a:lnSpc>
              <a:spcBef>
                <a:spcPts val="0"/>
              </a:spcBef>
              <a:spcAft>
                <a:spcPts val="0"/>
              </a:spcAft>
              <a:buSzPts val="1800"/>
              <a:buNone/>
            </a:pPr>
            <a:endParaRPr lang="en-US" sz="1800"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6096000" y="1978535"/>
            <a:ext cx="5698847" cy="376531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9105"/>
    </mc:Choice>
    <mc:Fallback xmlns="">
      <p:transition spd="slow" advTm="991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769832" y="261663"/>
            <a:ext cx="4217633"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p:cNvGraphicFramePr/>
          <p:nvPr>
            <p:extLst>
              <p:ext uri="{D42A27DB-BD31-4B8C-83A1-F6EECF244321}">
                <p14:modId xmlns:p14="http://schemas.microsoft.com/office/powerpoint/2010/main" val="4000716288"/>
              </p:ext>
            </p:extLst>
          </p:nvPr>
        </p:nvGraphicFramePr>
        <p:xfrm>
          <a:off x="2353903" y="1627119"/>
          <a:ext cx="5812324" cy="4129388"/>
        </p:xfrm>
        <a:graphic>
          <a:graphicData uri="http://schemas.openxmlformats.org/drawingml/2006/table">
            <a:tbl>
              <a:tblPr>
                <a:noFill/>
                <a:tableStyleId>{802198C4-3087-4945-87E3-76CBB3509B7E}</a:tableStyleId>
              </a:tblPr>
              <a:tblGrid>
                <a:gridCol w="2972253">
                  <a:extLst>
                    <a:ext uri="{9D8B030D-6E8A-4147-A177-3AD203B41FA5}">
                      <a16:colId xmlns:a16="http://schemas.microsoft.com/office/drawing/2014/main" val="20000"/>
                    </a:ext>
                  </a:extLst>
                </a:gridCol>
                <a:gridCol w="2840071">
                  <a:extLst>
                    <a:ext uri="{9D8B030D-6E8A-4147-A177-3AD203B41FA5}">
                      <a16:colId xmlns:a16="http://schemas.microsoft.com/office/drawing/2014/main" val="20001"/>
                    </a:ext>
                  </a:extLst>
                </a:gridCol>
              </a:tblGrid>
              <a:tr h="1906462">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Likely</a:t>
                      </a:r>
                    </a:p>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200" u="none" strike="noStrike" cap="none" dirty="0">
                          <a:solidFill>
                            <a:schemeClr val="tx1"/>
                          </a:solidFill>
                        </a:rPr>
                        <a:t>INT-001-CPP</a:t>
                      </a:r>
                    </a:p>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200" u="none" strike="noStrike" cap="none" dirty="0">
                          <a:solidFill>
                            <a:schemeClr val="tx1"/>
                          </a:solidFill>
                        </a:rPr>
                        <a:t>DTV-002-CPP</a:t>
                      </a:r>
                    </a:p>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200" u="none" strike="noStrike" cap="none" dirty="0">
                          <a:solidFill>
                            <a:schemeClr val="tx1"/>
                          </a:solidFill>
                        </a:rPr>
                        <a:t>STR-003-CPP</a:t>
                      </a:r>
                    </a:p>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200" u="none" strike="noStrike" cap="none" dirty="0">
                          <a:solidFill>
                            <a:schemeClr val="tx1"/>
                          </a:solidFill>
                        </a:rPr>
                        <a:t>SQL-004-CPP</a:t>
                      </a:r>
                    </a:p>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200" u="none" strike="noStrike" cap="none" dirty="0">
                          <a:solidFill>
                            <a:schemeClr val="tx1"/>
                          </a:solidFill>
                        </a:rPr>
                        <a:t>MEM-005-CPP</a:t>
                      </a:r>
                    </a:p>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200" u="none" strike="noStrike" cap="none" dirty="0">
                          <a:solidFill>
                            <a:schemeClr val="tx1"/>
                          </a:solidFill>
                        </a:rPr>
                        <a:t>ASR-006-CPP</a:t>
                      </a:r>
                    </a:p>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200" u="none" strike="noStrike" cap="none" dirty="0">
                          <a:solidFill>
                            <a:schemeClr val="tx1"/>
                          </a:solidFill>
                        </a:rPr>
                        <a:t>ERR-007-CPP</a:t>
                      </a:r>
                    </a:p>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200" u="none" strike="noStrike" cap="none" dirty="0">
                          <a:solidFill>
                            <a:schemeClr val="tx1"/>
                          </a:solidFill>
                        </a:rPr>
                        <a:t>ARR-010-CPP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Priority</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solidFill>
                            <a:schemeClr val="tx1"/>
                          </a:solidFill>
                        </a:rPr>
                        <a:t>SQL-004-CPP</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solidFill>
                            <a:schemeClr val="tx1"/>
                          </a:solidFill>
                        </a:rPr>
                        <a:t>DTV-002-CPP</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solidFill>
                            <a:schemeClr val="tx1"/>
                          </a:solidFill>
                        </a:rPr>
                        <a:t>STR-003-CPP</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solidFill>
                            <a:schemeClr val="tx1"/>
                          </a:solidFill>
                        </a:rPr>
                        <a:t>MEM-005-CPP</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solidFill>
                            <a:schemeClr val="tx1"/>
                          </a:solidFill>
                        </a:rPr>
                        <a:t>ASR-006-CPP</a:t>
                      </a:r>
                    </a:p>
                    <a:p>
                      <a:pPr marL="0" marR="0" lvl="0" indent="0" algn="l" rtl="0">
                        <a:lnSpc>
                          <a:spcPct val="100000"/>
                        </a:lnSpc>
                        <a:spcBef>
                          <a:spcPts val="0"/>
                        </a:spcBef>
                        <a:spcAft>
                          <a:spcPts val="0"/>
                        </a:spcAft>
                        <a:buClr>
                          <a:srgbClr val="000000"/>
                        </a:buClr>
                        <a:buSzPts val="3600"/>
                        <a:buFont typeface="Arial"/>
                        <a:buNone/>
                      </a:pPr>
                      <a:endParaRPr lang="en-US"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117738">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Low priority</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solidFill>
                            <a:schemeClr val="tx1"/>
                          </a:solidFill>
                        </a:rPr>
                        <a:t>ERR-007-CPP</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solidFill>
                            <a:schemeClr val="tx1"/>
                          </a:solidFill>
                        </a:rPr>
                        <a:t>FIO-008-CPP</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solidFill>
                            <a:schemeClr val="tx1"/>
                          </a:solidFill>
                        </a:rPr>
                        <a:t>INT-009-CPP</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solidFill>
                            <a:schemeClr val="tx1"/>
                          </a:solidFill>
                        </a:rPr>
                        <a:t>ARR-010-CPP</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200" u="none" strike="noStrike" cap="none" dirty="0">
                        <a:solidFill>
                          <a:schemeClr val="tx1"/>
                        </a:solidFill>
                      </a:endParaRPr>
                    </a:p>
                    <a:p>
                      <a:pPr marL="0" marR="0" lvl="0" indent="0" algn="l" rtl="0">
                        <a:lnSpc>
                          <a:spcPct val="100000"/>
                        </a:lnSpc>
                        <a:spcBef>
                          <a:spcPts val="0"/>
                        </a:spcBef>
                        <a:spcAft>
                          <a:spcPts val="0"/>
                        </a:spcAft>
                        <a:buClr>
                          <a:srgbClr val="000000"/>
                        </a:buClr>
                        <a:buSzPts val="3600"/>
                        <a:buFont typeface="Arial"/>
                        <a:buNone/>
                      </a:pP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Unlikely</a:t>
                      </a:r>
                    </a:p>
                    <a:p>
                      <a:pPr marL="0" marR="0" lvl="0" indent="0" algn="l"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FIO-008-CPP</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4959"/>
    </mc:Choice>
    <mc:Fallback xmlns="">
      <p:transition spd="slow" advTm="5495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108506" y="145447"/>
            <a:ext cx="3622829"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0B7E7A42-713C-456F-A243-62F96DC79101}"/>
              </a:ext>
            </a:extLst>
          </p:cNvPr>
          <p:cNvSpPr txBox="1"/>
          <p:nvPr/>
        </p:nvSpPr>
        <p:spPr>
          <a:xfrm>
            <a:off x="3071674" y="3306487"/>
            <a:ext cx="3630967" cy="307777"/>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D1143CAF-9326-496C-990C-1DBA8A7654E0}"/>
              </a:ext>
            </a:extLst>
          </p:cNvPr>
          <p:cNvSpPr txBox="1"/>
          <p:nvPr/>
        </p:nvSpPr>
        <p:spPr>
          <a:xfrm>
            <a:off x="6702641" y="1455938"/>
            <a:ext cx="4136993" cy="5042515"/>
          </a:xfrm>
          <a:prstGeom prst="rect">
            <a:avLst/>
          </a:prstGeom>
          <a:noFill/>
        </p:spPr>
        <p:txBody>
          <a:bodyPr wrap="square" rtlCol="0">
            <a:spAutoFit/>
          </a:bodyPr>
          <a:lstStyle/>
          <a:p>
            <a:endParaRPr lang="en-US" dirty="0"/>
          </a:p>
        </p:txBody>
      </p:sp>
      <p:sp>
        <p:nvSpPr>
          <p:cNvPr id="14" name="Google Shape;152;p3">
            <a:extLst>
              <a:ext uri="{FF2B5EF4-FFF2-40B4-BE49-F238E27FC236}">
                <a16:creationId xmlns:a16="http://schemas.microsoft.com/office/drawing/2014/main" id="{F678CF95-A7E4-4A2C-B23F-E85CCFBFCD15}"/>
              </a:ext>
            </a:extLst>
          </p:cNvPr>
          <p:cNvSpPr txBox="1">
            <a:spLocks noGrp="1"/>
          </p:cNvSpPr>
          <p:nvPr>
            <p:ph type="body" idx="1"/>
          </p:nvPr>
        </p:nvSpPr>
        <p:spPr>
          <a:xfrm>
            <a:off x="108506" y="1978535"/>
            <a:ext cx="5698847" cy="4611216"/>
          </a:xfrm>
          <a:prstGeom prst="rect">
            <a:avLst/>
          </a:prstGeom>
          <a:noFill/>
          <a:ln>
            <a:noFill/>
          </a:ln>
        </p:spPr>
        <p:txBody>
          <a:bodyPr spcFirstLastPara="1" wrap="square" lIns="91425" tIns="45700" rIns="91425" bIns="45700" anchor="t" anchorCtr="0">
            <a:normAutofit/>
          </a:bodyPr>
          <a:lstStyle/>
          <a:p>
            <a:pPr lvl="0" indent="0" rtl="0">
              <a:lnSpc>
                <a:spcPct val="90000"/>
              </a:lnSpc>
              <a:spcBef>
                <a:spcPts val="0"/>
              </a:spcBef>
              <a:spcAft>
                <a:spcPts val="0"/>
              </a:spcAft>
              <a:buSzPts val="1800"/>
              <a:buNone/>
            </a:pPr>
            <a:endParaRPr lang="en-US" sz="1800" dirty="0"/>
          </a:p>
          <a:p>
            <a:pPr lvl="0" indent="0" rtl="0">
              <a:lnSpc>
                <a:spcPct val="90000"/>
              </a:lnSpc>
              <a:spcBef>
                <a:spcPts val="0"/>
              </a:spcBef>
              <a:spcAft>
                <a:spcPts val="0"/>
              </a:spcAft>
              <a:buSzPts val="1800"/>
              <a:buNone/>
            </a:pPr>
            <a:endParaRPr lang="en-US" sz="1800" dirty="0"/>
          </a:p>
          <a:p>
            <a:pPr marL="685800" lvl="0" indent="0" algn="l" rtl="0">
              <a:lnSpc>
                <a:spcPct val="90000"/>
              </a:lnSpc>
              <a:spcBef>
                <a:spcPts val="0"/>
              </a:spcBef>
              <a:spcAft>
                <a:spcPts val="0"/>
              </a:spcAft>
              <a:buSzPts val="1800"/>
              <a:buNone/>
            </a:pPr>
            <a:endParaRPr lang="en-US" sz="1800" dirty="0"/>
          </a:p>
        </p:txBody>
      </p:sp>
      <p:sp>
        <p:nvSpPr>
          <p:cNvPr id="15" name="Google Shape;152;p3">
            <a:extLst>
              <a:ext uri="{FF2B5EF4-FFF2-40B4-BE49-F238E27FC236}">
                <a16:creationId xmlns:a16="http://schemas.microsoft.com/office/drawing/2014/main" id="{D94B09D1-B91E-4734-98E5-0C04D840558D}"/>
              </a:ext>
            </a:extLst>
          </p:cNvPr>
          <p:cNvSpPr txBox="1">
            <a:spLocks/>
          </p:cNvSpPr>
          <p:nvPr/>
        </p:nvSpPr>
        <p:spPr>
          <a:xfrm>
            <a:off x="397153" y="1438475"/>
            <a:ext cx="5695829" cy="4767309"/>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800100">
              <a:spcBef>
                <a:spcPts val="0"/>
              </a:spcBef>
              <a:buFont typeface="+mj-lt"/>
              <a:buAutoNum type="arabicPeriod"/>
            </a:pPr>
            <a:r>
              <a:rPr lang="en-US" sz="1800" dirty="0"/>
              <a:t>Validate User Input</a:t>
            </a:r>
          </a:p>
          <a:p>
            <a:pPr marL="800100">
              <a:spcBef>
                <a:spcPts val="0"/>
              </a:spcBef>
              <a:buFont typeface="+mj-lt"/>
              <a:buAutoNum type="arabicPeriod"/>
            </a:pPr>
            <a:endParaRPr lang="en-US" sz="1800" dirty="0"/>
          </a:p>
          <a:p>
            <a:pPr marL="800100">
              <a:spcBef>
                <a:spcPts val="0"/>
              </a:spcBef>
              <a:buFont typeface="+mj-lt"/>
              <a:buAutoNum type="arabicPeriod"/>
            </a:pPr>
            <a:r>
              <a:rPr lang="en-US" sz="1800" dirty="0"/>
              <a:t>Heed Compiler Warning</a:t>
            </a:r>
          </a:p>
          <a:p>
            <a:pPr marL="800100">
              <a:spcBef>
                <a:spcPts val="0"/>
              </a:spcBef>
              <a:buFont typeface="+mj-lt"/>
              <a:buAutoNum type="arabicPeriod"/>
            </a:pPr>
            <a:endParaRPr lang="en-US" sz="1800" dirty="0"/>
          </a:p>
          <a:p>
            <a:pPr marL="800100">
              <a:spcBef>
                <a:spcPts val="0"/>
              </a:spcBef>
              <a:buFont typeface="+mj-lt"/>
              <a:buAutoNum type="arabicPeriod"/>
            </a:pPr>
            <a:r>
              <a:rPr lang="en-US" sz="1800" dirty="0"/>
              <a:t>Architect and Design for Security Policies</a:t>
            </a:r>
          </a:p>
          <a:p>
            <a:pPr marL="800100">
              <a:spcBef>
                <a:spcPts val="0"/>
              </a:spcBef>
              <a:buFont typeface="+mj-lt"/>
              <a:buAutoNum type="arabicPeriod"/>
            </a:pPr>
            <a:endParaRPr lang="en-US" sz="1800" dirty="0"/>
          </a:p>
          <a:p>
            <a:pPr marL="800100">
              <a:spcBef>
                <a:spcPts val="0"/>
              </a:spcBef>
              <a:buFont typeface="+mj-lt"/>
              <a:buAutoNum type="arabicPeriod"/>
            </a:pPr>
            <a:r>
              <a:rPr lang="en-US" sz="1800" dirty="0"/>
              <a:t>Keep it Simple</a:t>
            </a:r>
          </a:p>
          <a:p>
            <a:pPr marL="800100">
              <a:spcBef>
                <a:spcPts val="0"/>
              </a:spcBef>
              <a:buFont typeface="+mj-lt"/>
              <a:buAutoNum type="arabicPeriod"/>
            </a:pPr>
            <a:endParaRPr lang="en-US" sz="1800" dirty="0"/>
          </a:p>
          <a:p>
            <a:pPr marL="800100">
              <a:spcBef>
                <a:spcPts val="0"/>
              </a:spcBef>
              <a:buFont typeface="+mj-lt"/>
              <a:buAutoNum type="arabicPeriod"/>
            </a:pPr>
            <a:r>
              <a:rPr lang="en-US" sz="1800" dirty="0"/>
              <a:t>Default Deny</a:t>
            </a:r>
          </a:p>
          <a:p>
            <a:pPr marL="800100">
              <a:spcBef>
                <a:spcPts val="0"/>
              </a:spcBef>
              <a:buFont typeface="+mj-lt"/>
              <a:buAutoNum type="arabicPeriod"/>
            </a:pPr>
            <a:endParaRPr lang="en-US" sz="1800" dirty="0"/>
          </a:p>
          <a:p>
            <a:pPr marL="800100">
              <a:spcBef>
                <a:spcPts val="0"/>
              </a:spcBef>
              <a:buFont typeface="+mj-lt"/>
              <a:buAutoNum type="arabicPeriod"/>
            </a:pPr>
            <a:r>
              <a:rPr lang="en-US" sz="1800" dirty="0"/>
              <a:t>Adhere to the principle of least privilege</a:t>
            </a:r>
          </a:p>
          <a:p>
            <a:pPr marL="800100">
              <a:spcBef>
                <a:spcPts val="0"/>
              </a:spcBef>
              <a:buFont typeface="+mj-lt"/>
              <a:buAutoNum type="arabicPeriod"/>
            </a:pPr>
            <a:endParaRPr lang="en-US" sz="1800" dirty="0"/>
          </a:p>
          <a:p>
            <a:pPr marL="800100">
              <a:spcBef>
                <a:spcPts val="0"/>
              </a:spcBef>
              <a:buFont typeface="+mj-lt"/>
              <a:buAutoNum type="arabicPeriod"/>
            </a:pPr>
            <a:r>
              <a:rPr lang="en-US" sz="1800" dirty="0"/>
              <a:t>Sanitize Data Sent to Other Systems.</a:t>
            </a:r>
          </a:p>
          <a:p>
            <a:pPr marL="800100">
              <a:spcBef>
                <a:spcPts val="0"/>
              </a:spcBef>
              <a:buFont typeface="+mj-lt"/>
              <a:buAutoNum type="arabicPeriod"/>
            </a:pPr>
            <a:endParaRPr lang="en-US" sz="1800" dirty="0"/>
          </a:p>
          <a:p>
            <a:pPr marL="800100">
              <a:spcBef>
                <a:spcPts val="0"/>
              </a:spcBef>
              <a:buFont typeface="+mj-lt"/>
              <a:buAutoNum type="arabicPeriod"/>
            </a:pPr>
            <a:r>
              <a:rPr lang="en-US" sz="1800" dirty="0"/>
              <a:t>Practice Defense in Depth.</a:t>
            </a:r>
          </a:p>
          <a:p>
            <a:pPr marL="800100">
              <a:spcBef>
                <a:spcPts val="0"/>
              </a:spcBef>
              <a:buFont typeface="+mj-lt"/>
              <a:buAutoNum type="arabicPeriod"/>
            </a:pPr>
            <a:endParaRPr lang="en-US" sz="1800" dirty="0"/>
          </a:p>
          <a:p>
            <a:pPr marL="800100">
              <a:spcBef>
                <a:spcPts val="0"/>
              </a:spcBef>
              <a:buFont typeface="+mj-lt"/>
              <a:buAutoNum type="arabicPeriod"/>
            </a:pPr>
            <a:r>
              <a:rPr lang="en-US" sz="1800" dirty="0"/>
              <a:t>Use effective quality assurance techniques.</a:t>
            </a:r>
          </a:p>
          <a:p>
            <a:pPr marL="800100">
              <a:spcBef>
                <a:spcPts val="0"/>
              </a:spcBef>
              <a:buFont typeface="+mj-lt"/>
              <a:buAutoNum type="arabicPeriod"/>
            </a:pPr>
            <a:endParaRPr lang="en-US" sz="1800" dirty="0"/>
          </a:p>
          <a:p>
            <a:pPr marL="800100">
              <a:spcBef>
                <a:spcPts val="0"/>
              </a:spcBef>
              <a:buFont typeface="+mj-lt"/>
              <a:buAutoNum type="arabicPeriod"/>
            </a:pPr>
            <a:r>
              <a:rPr lang="en-US" sz="1800" dirty="0"/>
              <a:t>Adopt a secure coding standard</a:t>
            </a:r>
          </a:p>
          <a:p>
            <a:pPr indent="0">
              <a:spcBef>
                <a:spcPts val="0"/>
              </a:spcBef>
              <a:buFont typeface="Arial"/>
              <a:buNone/>
            </a:pPr>
            <a:endParaRPr lang="en-US" sz="1800" dirty="0"/>
          </a:p>
          <a:p>
            <a:pPr indent="0">
              <a:spcBef>
                <a:spcPts val="0"/>
              </a:spcBef>
              <a:buFont typeface="Arial"/>
              <a:buNone/>
            </a:pPr>
            <a:endParaRPr lang="en-US" sz="1800" dirty="0"/>
          </a:p>
          <a:p>
            <a:pPr marL="685800" indent="0">
              <a:spcBef>
                <a:spcPts val="0"/>
              </a:spcBef>
              <a:buFont typeface="Arial"/>
              <a:buNone/>
            </a:pPr>
            <a:endParaRPr lang="en-US" sz="18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84572"/>
    </mc:Choice>
    <mc:Fallback xmlns="">
      <p:transition spd="slow" advTm="2845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3121456" y="259384"/>
            <a:ext cx="5541146"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593203" y="1552412"/>
            <a:ext cx="10820400" cy="4628469"/>
          </a:xfrm>
          <a:prstGeom prst="rect">
            <a:avLst/>
          </a:prstGeom>
          <a:noFill/>
          <a:ln>
            <a:noFill/>
          </a:ln>
        </p:spPr>
        <p:txBody>
          <a:bodyPr spcFirstLastPara="1" wrap="square" lIns="91425" tIns="45700" rIns="91425" bIns="45700" anchor="t" anchorCtr="0">
            <a:normAutofit fontScale="92500" lnSpcReduction="20000"/>
          </a:bodyPr>
          <a:lstStyle/>
          <a:p>
            <a:pPr lvl="0" indent="-457200" algn="l" rtl="0">
              <a:lnSpc>
                <a:spcPct val="90000"/>
              </a:lnSpc>
              <a:spcBef>
                <a:spcPts val="0"/>
              </a:spcBef>
              <a:spcAft>
                <a:spcPts val="0"/>
              </a:spcAft>
              <a:buClr>
                <a:schemeClr val="lt1"/>
              </a:buClr>
              <a:buSzPts val="2000"/>
              <a:buFont typeface="+mj-lt"/>
              <a:buAutoNum type="arabicPeriod"/>
            </a:pPr>
            <a:r>
              <a:rPr lang="en-US" dirty="0"/>
              <a:t>SQL Injection</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Memory protection</a:t>
            </a:r>
          </a:p>
          <a:p>
            <a:pPr lvl="0" indent="-457200" algn="l" rtl="0">
              <a:lnSpc>
                <a:spcPct val="90000"/>
              </a:lnSpc>
              <a:spcBef>
                <a:spcPts val="0"/>
              </a:spcBef>
              <a:spcAft>
                <a:spcPts val="0"/>
              </a:spcAft>
              <a:buClr>
                <a:schemeClr val="lt1"/>
              </a:buClr>
              <a:buSzPts val="2000"/>
              <a:buFont typeface="+mj-lt"/>
              <a:buAutoNum type="arabicPeriod"/>
            </a:pPr>
            <a:endParaRPr lang="en-US" dirty="0"/>
          </a:p>
          <a:p>
            <a:pPr indent="-457200">
              <a:spcBef>
                <a:spcPts val="0"/>
              </a:spcBef>
              <a:buSzPts val="2000"/>
              <a:buFont typeface="+mj-lt"/>
              <a:buAutoNum type="arabicPeriod"/>
            </a:pPr>
            <a:r>
              <a:rPr lang="en-US" dirty="0"/>
              <a:t>File input output</a:t>
            </a:r>
          </a:p>
          <a:p>
            <a:pPr indent="-457200">
              <a:spcBef>
                <a:spcPts val="0"/>
              </a:spcBef>
              <a:buSzPts val="2000"/>
              <a:buFont typeface="+mj-lt"/>
              <a:buAutoNum type="arabicPeriod"/>
            </a:pPr>
            <a:endParaRPr lang="en-US" dirty="0"/>
          </a:p>
          <a:p>
            <a:pPr indent="-457200">
              <a:spcBef>
                <a:spcPts val="0"/>
              </a:spcBef>
              <a:buSzPts val="2000"/>
              <a:buFont typeface="+mj-lt"/>
              <a:buAutoNum type="arabicPeriod"/>
            </a:pPr>
            <a:r>
              <a:rPr lang="en-US" dirty="0"/>
              <a:t>Exception</a:t>
            </a:r>
          </a:p>
          <a:p>
            <a:pPr indent="-457200">
              <a:spcBef>
                <a:spcPts val="0"/>
              </a:spcBef>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Array</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Assertion</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Data Value</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String Correctness</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Data type</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Integer Division</a:t>
            </a:r>
          </a:p>
          <a:p>
            <a:pPr lvl="0" indent="-457200" algn="l" rtl="0">
              <a:lnSpc>
                <a:spcPct val="90000"/>
              </a:lnSpc>
              <a:spcBef>
                <a:spcPts val="0"/>
              </a:spcBef>
              <a:spcAft>
                <a:spcPts val="0"/>
              </a:spcAft>
              <a:buClr>
                <a:schemeClr val="lt1"/>
              </a:buClr>
              <a:buSzPts val="2000"/>
              <a:buFont typeface="+mj-lt"/>
              <a:buAutoNum type="arabicPeriod"/>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7086"/>
    </mc:Choice>
    <mc:Fallback xmlns="">
      <p:transition spd="slow" advTm="1170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 calcmode="lin" valueType="num">
                                      <p:cBhvr additive="base">
                                        <p:cTn id="7" dur="500" fill="hold"/>
                                        <p:tgtEl>
                                          <p:spTgt spid="1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5">
                                            <p:txEl>
                                              <p:pRg st="2" end="2"/>
                                            </p:txEl>
                                          </p:spTgt>
                                        </p:tgtEl>
                                        <p:attrNameLst>
                                          <p:attrName>style.visibility</p:attrName>
                                        </p:attrNameLst>
                                      </p:cBhvr>
                                      <p:to>
                                        <p:strVal val="visible"/>
                                      </p:to>
                                    </p:set>
                                    <p:anim calcmode="lin" valueType="num">
                                      <p:cBhvr additive="base">
                                        <p:cTn id="13" dur="500" fill="hold"/>
                                        <p:tgtEl>
                                          <p:spTgt spid="1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5">
                                            <p:txEl>
                                              <p:pRg st="4" end="4"/>
                                            </p:txEl>
                                          </p:spTgt>
                                        </p:tgtEl>
                                        <p:attrNameLst>
                                          <p:attrName>style.visibility</p:attrName>
                                        </p:attrNameLst>
                                      </p:cBhvr>
                                      <p:to>
                                        <p:strVal val="visible"/>
                                      </p:to>
                                    </p:set>
                                    <p:anim calcmode="lin" valueType="num">
                                      <p:cBhvr additive="base">
                                        <p:cTn id="19" dur="500" fill="hold"/>
                                        <p:tgtEl>
                                          <p:spTgt spid="1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5">
                                            <p:txEl>
                                              <p:pRg st="6" end="6"/>
                                            </p:txEl>
                                          </p:spTgt>
                                        </p:tgtEl>
                                        <p:attrNameLst>
                                          <p:attrName>style.visibility</p:attrName>
                                        </p:attrNameLst>
                                      </p:cBhvr>
                                      <p:to>
                                        <p:strVal val="visible"/>
                                      </p:to>
                                    </p:set>
                                    <p:anim calcmode="lin" valueType="num">
                                      <p:cBhvr additive="base">
                                        <p:cTn id="25" dur="500" fill="hold"/>
                                        <p:tgtEl>
                                          <p:spTgt spid="17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5">
                                            <p:txEl>
                                              <p:pRg st="8" end="8"/>
                                            </p:txEl>
                                          </p:spTgt>
                                        </p:tgtEl>
                                        <p:attrNameLst>
                                          <p:attrName>style.visibility</p:attrName>
                                        </p:attrNameLst>
                                      </p:cBhvr>
                                      <p:to>
                                        <p:strVal val="visible"/>
                                      </p:to>
                                    </p:set>
                                    <p:anim calcmode="lin" valueType="num">
                                      <p:cBhvr additive="base">
                                        <p:cTn id="31" dur="500" fill="hold"/>
                                        <p:tgtEl>
                                          <p:spTgt spid="17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5">
                                            <p:txEl>
                                              <p:pRg st="10" end="10"/>
                                            </p:txEl>
                                          </p:spTgt>
                                        </p:tgtEl>
                                        <p:attrNameLst>
                                          <p:attrName>style.visibility</p:attrName>
                                        </p:attrNameLst>
                                      </p:cBhvr>
                                      <p:to>
                                        <p:strVal val="visible"/>
                                      </p:to>
                                    </p:set>
                                    <p:anim calcmode="lin" valueType="num">
                                      <p:cBhvr additive="base">
                                        <p:cTn id="37" dur="500" fill="hold"/>
                                        <p:tgtEl>
                                          <p:spTgt spid="17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5">
                                            <p:txEl>
                                              <p:pRg st="12" end="12"/>
                                            </p:txEl>
                                          </p:spTgt>
                                        </p:tgtEl>
                                        <p:attrNameLst>
                                          <p:attrName>style.visibility</p:attrName>
                                        </p:attrNameLst>
                                      </p:cBhvr>
                                      <p:to>
                                        <p:strVal val="visible"/>
                                      </p:to>
                                    </p:set>
                                    <p:anim calcmode="lin" valueType="num">
                                      <p:cBhvr additive="base">
                                        <p:cTn id="43" dur="500" fill="hold"/>
                                        <p:tgtEl>
                                          <p:spTgt spid="175">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5">
                                            <p:txEl>
                                              <p:pRg st="14" end="14"/>
                                            </p:txEl>
                                          </p:spTgt>
                                        </p:tgtEl>
                                        <p:attrNameLst>
                                          <p:attrName>style.visibility</p:attrName>
                                        </p:attrNameLst>
                                      </p:cBhvr>
                                      <p:to>
                                        <p:strVal val="visible"/>
                                      </p:to>
                                    </p:set>
                                    <p:anim calcmode="lin" valueType="num">
                                      <p:cBhvr additive="base">
                                        <p:cTn id="49" dur="500" fill="hold"/>
                                        <p:tgtEl>
                                          <p:spTgt spid="175">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5">
                                            <p:txEl>
                                              <p:pRg st="16" end="16"/>
                                            </p:txEl>
                                          </p:spTgt>
                                        </p:tgtEl>
                                        <p:attrNameLst>
                                          <p:attrName>style.visibility</p:attrName>
                                        </p:attrNameLst>
                                      </p:cBhvr>
                                      <p:to>
                                        <p:strVal val="visible"/>
                                      </p:to>
                                    </p:set>
                                    <p:anim calcmode="lin" valueType="num">
                                      <p:cBhvr additive="base">
                                        <p:cTn id="55" dur="500" fill="hold"/>
                                        <p:tgtEl>
                                          <p:spTgt spid="175">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5">
                                            <p:txEl>
                                              <p:pRg st="18" end="18"/>
                                            </p:txEl>
                                          </p:spTgt>
                                        </p:tgtEl>
                                        <p:attrNameLst>
                                          <p:attrName>style.visibility</p:attrName>
                                        </p:attrNameLst>
                                      </p:cBhvr>
                                      <p:to>
                                        <p:strVal val="visible"/>
                                      </p:to>
                                    </p:set>
                                    <p:anim calcmode="lin" valueType="num">
                                      <p:cBhvr additive="base">
                                        <p:cTn id="61" dur="500" fill="hold"/>
                                        <p:tgtEl>
                                          <p:spTgt spid="175">
                                            <p:txEl>
                                              <p:pRg st="18" end="1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75">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485745" y="530466"/>
            <a:ext cx="5629183"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1000"/>
              </a:spcBef>
              <a:spcAft>
                <a:spcPts val="0"/>
              </a:spcAft>
              <a:buClr>
                <a:schemeClr val="lt1"/>
              </a:buClr>
              <a:buSzPts val="1600"/>
              <a:buFont typeface="+mj-lt"/>
              <a:buAutoNum type="arabicPeriod"/>
            </a:pPr>
            <a:r>
              <a:rPr lang="en-US" sz="1600" dirty="0"/>
              <a:t>Encryption in rest: Encryption of data when it is in rest position. For instance, when the data is stored on disk or database. </a:t>
            </a:r>
          </a:p>
          <a:p>
            <a:pPr marL="342900" lvl="0" algn="l" rtl="0">
              <a:lnSpc>
                <a:spcPct val="90000"/>
              </a:lnSpc>
              <a:spcBef>
                <a:spcPts val="1000"/>
              </a:spcBef>
              <a:spcAft>
                <a:spcPts val="0"/>
              </a:spcAft>
              <a:buClr>
                <a:schemeClr val="lt1"/>
              </a:buClr>
              <a:buSzPts val="1600"/>
              <a:buFont typeface="+mj-lt"/>
              <a:buAutoNum type="arabicPeriod"/>
            </a:pPr>
            <a:endParaRPr lang="en-US" sz="1600" dirty="0"/>
          </a:p>
          <a:p>
            <a:pPr marL="342900" lvl="0" algn="l" rtl="0">
              <a:lnSpc>
                <a:spcPct val="90000"/>
              </a:lnSpc>
              <a:spcBef>
                <a:spcPts val="1000"/>
              </a:spcBef>
              <a:spcAft>
                <a:spcPts val="0"/>
              </a:spcAft>
              <a:buClr>
                <a:schemeClr val="lt1"/>
              </a:buClr>
              <a:buSzPts val="1600"/>
              <a:buFont typeface="+mj-lt"/>
              <a:buAutoNum type="arabicPeriod"/>
            </a:pPr>
            <a:r>
              <a:rPr lang="en-US" sz="1600" dirty="0"/>
              <a:t>Encryption at flight: Encryption of data while it is being transmitted. It is important to encrypt data at flight because attacker could potentially sniff the network traffic and gain access to the data as it traverse the network. </a:t>
            </a:r>
          </a:p>
          <a:p>
            <a:pPr marL="342900" lvl="0" algn="l" rtl="0">
              <a:lnSpc>
                <a:spcPct val="90000"/>
              </a:lnSpc>
              <a:spcBef>
                <a:spcPts val="1000"/>
              </a:spcBef>
              <a:spcAft>
                <a:spcPts val="0"/>
              </a:spcAft>
              <a:buClr>
                <a:schemeClr val="lt1"/>
              </a:buClr>
              <a:buSzPts val="1600"/>
              <a:buFont typeface="+mj-lt"/>
              <a:buAutoNum type="arabicPeriod"/>
            </a:pPr>
            <a:endParaRPr lang="en-US" sz="1600" dirty="0"/>
          </a:p>
          <a:p>
            <a:pPr marL="342900" lvl="0" algn="l" rtl="0">
              <a:lnSpc>
                <a:spcPct val="90000"/>
              </a:lnSpc>
              <a:spcBef>
                <a:spcPts val="1000"/>
              </a:spcBef>
              <a:spcAft>
                <a:spcPts val="0"/>
              </a:spcAft>
              <a:buClr>
                <a:schemeClr val="lt1"/>
              </a:buClr>
              <a:buSzPts val="1600"/>
              <a:buFont typeface="+mj-lt"/>
              <a:buAutoNum type="arabicPeriod"/>
            </a:pPr>
            <a:r>
              <a:rPr lang="en-US" sz="1600" dirty="0"/>
              <a:t>Encryption in use: Encryption in use is capability that lets us run our computation on encrypted data or encrypted application. It is used to protect data in memory. </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2188"/>
    </mc:Choice>
    <mc:Fallback xmlns="">
      <p:transition spd="slow" advTm="1521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wipe(down)">
                                      <p:cBhvr>
                                        <p:cTn id="7" dur="500"/>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2">
                                            <p:txEl>
                                              <p:pRg st="2" end="2"/>
                                            </p:txEl>
                                          </p:spTgt>
                                        </p:tgtEl>
                                        <p:attrNameLst>
                                          <p:attrName>style.visibility</p:attrName>
                                        </p:attrNameLst>
                                      </p:cBhvr>
                                      <p:to>
                                        <p:strVal val="visible"/>
                                      </p:to>
                                    </p:set>
                                    <p:animEffect transition="in" filter="wipe(down)">
                                      <p:cBhvr>
                                        <p:cTn id="12" dur="500"/>
                                        <p:tgtEl>
                                          <p:spTgt spid="1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2">
                                            <p:txEl>
                                              <p:pRg st="4" end="4"/>
                                            </p:txEl>
                                          </p:spTgt>
                                        </p:tgtEl>
                                        <p:attrNameLst>
                                          <p:attrName>style.visibility</p:attrName>
                                        </p:attrNameLst>
                                      </p:cBhvr>
                                      <p:to>
                                        <p:strVal val="visible"/>
                                      </p:to>
                                    </p:set>
                                    <p:animEffect transition="in" filter="wipe(down)">
                                      <p:cBhvr>
                                        <p:cTn id="17" dur="500"/>
                                        <p:tgtEl>
                                          <p:spTgt spid="1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3027285" y="228625"/>
            <a:ext cx="457274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1590878"/>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400"/>
              <a:buFont typeface="+mj-lt"/>
              <a:buAutoNum type="arabicPeriod"/>
            </a:pPr>
            <a:r>
              <a:rPr lang="en-US" dirty="0"/>
              <a:t>Authentication: Authentication is the process of identifying a use, typically by having login credential such as username and password before access is granted.</a:t>
            </a:r>
          </a:p>
          <a:p>
            <a:pPr lvl="0" indent="-457200" algn="l" rtl="0">
              <a:lnSpc>
                <a:spcPct val="90000"/>
              </a:lnSpc>
              <a:spcBef>
                <a:spcPts val="0"/>
              </a:spcBef>
              <a:spcAft>
                <a:spcPts val="0"/>
              </a:spcAft>
              <a:buClr>
                <a:schemeClr val="lt1"/>
              </a:buClr>
              <a:buSzPts val="2400"/>
              <a:buFont typeface="+mj-lt"/>
              <a:buAutoNum type="arabicPeriod"/>
            </a:pPr>
            <a:endParaRPr lang="en-US" dirty="0"/>
          </a:p>
          <a:p>
            <a:pPr lvl="0" indent="-457200" algn="l" rtl="0">
              <a:lnSpc>
                <a:spcPct val="90000"/>
              </a:lnSpc>
              <a:spcBef>
                <a:spcPts val="0"/>
              </a:spcBef>
              <a:spcAft>
                <a:spcPts val="0"/>
              </a:spcAft>
              <a:buClr>
                <a:schemeClr val="lt1"/>
              </a:buClr>
              <a:buSzPts val="2400"/>
              <a:buFont typeface="+mj-lt"/>
              <a:buAutoNum type="arabicPeriod"/>
            </a:pPr>
            <a:r>
              <a:rPr lang="en-US" dirty="0"/>
              <a:t>Authorization: Authorization is the process of identifying the role of the user in the system. </a:t>
            </a:r>
          </a:p>
          <a:p>
            <a:pPr lvl="0" indent="-457200" algn="l" rtl="0">
              <a:lnSpc>
                <a:spcPct val="90000"/>
              </a:lnSpc>
              <a:spcBef>
                <a:spcPts val="0"/>
              </a:spcBef>
              <a:spcAft>
                <a:spcPts val="0"/>
              </a:spcAft>
              <a:buClr>
                <a:schemeClr val="lt1"/>
              </a:buClr>
              <a:buSzPts val="2400"/>
              <a:buFont typeface="+mj-lt"/>
              <a:buAutoNum type="arabicPeriod"/>
            </a:pPr>
            <a:endParaRPr lang="en-US" dirty="0"/>
          </a:p>
          <a:p>
            <a:pPr lvl="0" indent="-457200" algn="l" rtl="0">
              <a:lnSpc>
                <a:spcPct val="90000"/>
              </a:lnSpc>
              <a:spcBef>
                <a:spcPts val="0"/>
              </a:spcBef>
              <a:spcAft>
                <a:spcPts val="0"/>
              </a:spcAft>
              <a:buClr>
                <a:schemeClr val="lt1"/>
              </a:buClr>
              <a:buSzPts val="2400"/>
              <a:buFont typeface="+mj-lt"/>
              <a:buAutoNum type="arabicPeriod"/>
            </a:pPr>
            <a:r>
              <a:rPr lang="en-US" dirty="0"/>
              <a:t>Accounting: Accounting is the process of measuring the resources a user consumes during access. It tracks the amount of data user sent and/ or received during a session.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78002"/>
    </mc:Choice>
    <mc:Fallback xmlns="">
      <p:transition spd="slow" advTm="1780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9">
                                            <p:txEl>
                                              <p:pRg st="2" end="2"/>
                                            </p:txEl>
                                          </p:spTgt>
                                        </p:tgtEl>
                                        <p:attrNameLst>
                                          <p:attrName>style.visibility</p:attrName>
                                        </p:attrNameLst>
                                      </p:cBhvr>
                                      <p:to>
                                        <p:strVal val="visible"/>
                                      </p:to>
                                    </p:set>
                                    <p:anim calcmode="lin" valueType="num">
                                      <p:cBhvr additive="base">
                                        <p:cTn id="13"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9">
                                            <p:txEl>
                                              <p:pRg st="4" end="4"/>
                                            </p:txEl>
                                          </p:spTgt>
                                        </p:tgtEl>
                                        <p:attrNameLst>
                                          <p:attrName>style.visibility</p:attrName>
                                        </p:attrNameLst>
                                      </p:cBhvr>
                                      <p:to>
                                        <p:strVal val="visible"/>
                                      </p:to>
                                    </p:set>
                                    <p:anim calcmode="lin" valueType="num">
                                      <p:cBhvr additive="base">
                                        <p:cTn id="19" dur="500" fill="hold"/>
                                        <p:tgtEl>
                                          <p:spTgt spid="18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426779" y="249469"/>
            <a:ext cx="3037643"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375082" y="1289036"/>
            <a:ext cx="10820400" cy="51117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to verify clear erases the collection.</a:t>
            </a:r>
          </a:p>
          <a:p>
            <a:pPr marL="0" lvl="0" indent="0" algn="l" rtl="0">
              <a:lnSpc>
                <a:spcPct val="90000"/>
              </a:lnSpc>
              <a:spcBef>
                <a:spcPts val="1000"/>
              </a:spcBef>
              <a:spcAft>
                <a:spcPts val="0"/>
              </a:spcAft>
              <a:buSzPts val="1800"/>
              <a:buNone/>
            </a:pPr>
            <a:r>
              <a:rPr lang="en-US" dirty="0"/>
              <a:t>	Test case</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	Result</a:t>
            </a:r>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r>
              <a:rPr lang="en-US" dirty="0"/>
              <a:t>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16C31809-4EDB-48D3-BE97-5E90DCB19738}"/>
              </a:ext>
            </a:extLst>
          </p:cNvPr>
          <p:cNvPicPr>
            <a:picLocks noChangeAspect="1"/>
          </p:cNvPicPr>
          <p:nvPr/>
        </p:nvPicPr>
        <p:blipFill>
          <a:blip r:embed="rId5"/>
          <a:stretch>
            <a:fillRect/>
          </a:stretch>
        </p:blipFill>
        <p:spPr>
          <a:xfrm>
            <a:off x="1360134" y="2448872"/>
            <a:ext cx="6913854" cy="1537202"/>
          </a:xfrm>
          <a:prstGeom prst="rect">
            <a:avLst/>
          </a:prstGeom>
        </p:spPr>
      </p:pic>
      <p:pic>
        <p:nvPicPr>
          <p:cNvPr id="5" name="Picture 4">
            <a:extLst>
              <a:ext uri="{FF2B5EF4-FFF2-40B4-BE49-F238E27FC236}">
                <a16:creationId xmlns:a16="http://schemas.microsoft.com/office/drawing/2014/main" id="{74E18D4A-B348-445C-A86E-F33D20CD58A0}"/>
              </a:ext>
            </a:extLst>
          </p:cNvPr>
          <p:cNvPicPr>
            <a:picLocks noChangeAspect="1"/>
          </p:cNvPicPr>
          <p:nvPr/>
        </p:nvPicPr>
        <p:blipFill>
          <a:blip r:embed="rId6"/>
          <a:stretch>
            <a:fillRect/>
          </a:stretch>
        </p:blipFill>
        <p:spPr>
          <a:xfrm>
            <a:off x="1360134" y="4730764"/>
            <a:ext cx="5780290" cy="167639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5686"/>
    </mc:Choice>
    <mc:Fallback xmlns="">
      <p:transition spd="slow" advTm="856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g9504e29505_0_0"/>
          <p:cNvSpPr txBox="1">
            <a:spLocks noGrp="1"/>
          </p:cNvSpPr>
          <p:nvPr>
            <p:ph type="body" idx="1"/>
          </p:nvPr>
        </p:nvSpPr>
        <p:spPr>
          <a:xfrm>
            <a:off x="375082" y="1289036"/>
            <a:ext cx="10820400" cy="51117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	Test case</a:t>
            </a:r>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r>
              <a:rPr lang="en-US" dirty="0"/>
              <a:t>	Result</a:t>
            </a:r>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r>
              <a:rPr lang="en-US" dirty="0"/>
              <a:t>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B55858F7-609F-420E-BF4D-6CA46F5D822F}"/>
              </a:ext>
            </a:extLst>
          </p:cNvPr>
          <p:cNvPicPr>
            <a:picLocks noChangeAspect="1"/>
          </p:cNvPicPr>
          <p:nvPr/>
        </p:nvPicPr>
        <p:blipFill>
          <a:blip r:embed="rId5"/>
          <a:stretch>
            <a:fillRect/>
          </a:stretch>
        </p:blipFill>
        <p:spPr>
          <a:xfrm>
            <a:off x="1408991" y="2228171"/>
            <a:ext cx="6145906" cy="1549400"/>
          </a:xfrm>
          <a:prstGeom prst="rect">
            <a:avLst/>
          </a:prstGeom>
        </p:spPr>
      </p:pic>
      <p:pic>
        <p:nvPicPr>
          <p:cNvPr id="7" name="Picture 6">
            <a:extLst>
              <a:ext uri="{FF2B5EF4-FFF2-40B4-BE49-F238E27FC236}">
                <a16:creationId xmlns:a16="http://schemas.microsoft.com/office/drawing/2014/main" id="{F9CF5263-A96A-4DA5-AD8D-D747313D3ACD}"/>
              </a:ext>
            </a:extLst>
          </p:cNvPr>
          <p:cNvPicPr>
            <a:picLocks noChangeAspect="1"/>
          </p:cNvPicPr>
          <p:nvPr/>
        </p:nvPicPr>
        <p:blipFill>
          <a:blip r:embed="rId6"/>
          <a:stretch>
            <a:fillRect/>
          </a:stretch>
        </p:blipFill>
        <p:spPr>
          <a:xfrm>
            <a:off x="1408991" y="4425626"/>
            <a:ext cx="4997450" cy="1689100"/>
          </a:xfrm>
          <a:prstGeom prst="rect">
            <a:avLst/>
          </a:prstGeom>
        </p:spPr>
      </p:pic>
      <p:sp>
        <p:nvSpPr>
          <p:cNvPr id="9" name="Title 8">
            <a:extLst>
              <a:ext uri="{FF2B5EF4-FFF2-40B4-BE49-F238E27FC236}">
                <a16:creationId xmlns:a16="http://schemas.microsoft.com/office/drawing/2014/main" id="{1C354C71-F060-472C-B7D0-15D62DC40B34}"/>
              </a:ext>
            </a:extLst>
          </p:cNvPr>
          <p:cNvSpPr>
            <a:spLocks noGrp="1"/>
          </p:cNvSpPr>
          <p:nvPr>
            <p:ph type="title"/>
          </p:nvPr>
        </p:nvSpPr>
        <p:spPr>
          <a:xfrm>
            <a:off x="-71021" y="310751"/>
            <a:ext cx="12197918" cy="978285"/>
          </a:xfrm>
        </p:spPr>
        <p:txBody>
          <a:bodyPr>
            <a:normAutofit/>
          </a:bodyPr>
          <a:lstStyle/>
          <a:p>
            <a:r>
              <a:rPr lang="en-US" sz="2400" dirty="0"/>
              <a:t>Test to verify reserve increases the capacity but not the size of the collection.</a:t>
            </a:r>
            <a:br>
              <a:rPr lang="en-US" sz="2400" dirty="0"/>
            </a:br>
            <a:endParaRPr lang="en-US" sz="2400" dirty="0"/>
          </a:p>
        </p:txBody>
      </p:sp>
    </p:spTree>
    <p:custDataLst>
      <p:tags r:id="rId1"/>
    </p:custDataLst>
    <p:extLst>
      <p:ext uri="{BB962C8B-B14F-4D97-AF65-F5344CB8AC3E}">
        <p14:creationId xmlns:p14="http://schemas.microsoft.com/office/powerpoint/2010/main" val="3756279227"/>
      </p:ext>
    </p:extLst>
  </p:cSld>
  <p:clrMapOvr>
    <a:masterClrMapping/>
  </p:clrMapOvr>
  <mc:AlternateContent xmlns:mc="http://schemas.openxmlformats.org/markup-compatibility/2006" xmlns:p14="http://schemas.microsoft.com/office/powerpoint/2010/main">
    <mc:Choice Requires="p14">
      <p:transition spd="slow" p14:dur="2000" advTm="78577"/>
    </mc:Choice>
    <mc:Fallback xmlns="">
      <p:transition spd="slow" advTm="785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14.1|1.8|44.4|0.9"/>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17.2|42.3|1.6"/>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10.6|1.4|54.2|1.3"/>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18.4|10.2|13.8|2.5|26|7.9|24.9|5.4|17.7"/>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4.2|25.4|11.5|20.8|40.5"/>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1.3|7.1|11.7|11.2|10.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47.7|5.8|6.3|8.1|8.6"/>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6.2|28.3|25.1|31.6|19.6|25.3|23.5|29|49.6|24.8"/>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4|2.4|1.5|2.9|2.6|2.2|2.3|1.5|2.8|1.7"/>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43|37|38.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10.1|38.4|77.6"/>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24.2|1.4|45.5|0.6"/>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1209</TotalTime>
  <Words>854</Words>
  <Application>Microsoft Office PowerPoint</Application>
  <PresentationFormat>Widescreen</PresentationFormat>
  <Paragraphs>196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Wingdings</vt: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Test to verify reserve increases the capacity but not the size of the collection. </vt:lpstr>
      <vt:lpstr>Test to verify that std::out_of_range exception is thrown when calling at() with an index out of bound. </vt:lpstr>
      <vt:lpstr>Test to verify that the value of two variables are not equal. </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Bista, Tek</cp:lastModifiedBy>
  <cp:revision>69</cp:revision>
  <dcterms:created xsi:type="dcterms:W3CDTF">2020-08-19T17:59:24Z</dcterms:created>
  <dcterms:modified xsi:type="dcterms:W3CDTF">2021-04-22T22:02:55Z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