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63" r:id="rId4"/>
    <p:sldId id="261" r:id="rId5"/>
    <p:sldId id="285" r:id="rId6"/>
    <p:sldId id="266" r:id="rId7"/>
    <p:sldId id="286" r:id="rId8"/>
    <p:sldId id="288" r:id="rId9"/>
    <p:sldId id="290" r:id="rId10"/>
    <p:sldId id="291" r:id="rId11"/>
    <p:sldId id="292" r:id="rId12"/>
    <p:sldId id="308" r:id="rId13"/>
    <p:sldId id="309" r:id="rId14"/>
    <p:sldId id="313" r:id="rId15"/>
    <p:sldId id="310" r:id="rId16"/>
    <p:sldId id="311" r:id="rId17"/>
    <p:sldId id="312" r:id="rId18"/>
    <p:sldId id="314" r:id="rId19"/>
    <p:sldId id="315" r:id="rId20"/>
    <p:sldId id="293" r:id="rId21"/>
    <p:sldId id="294" r:id="rId22"/>
    <p:sldId id="295" r:id="rId23"/>
    <p:sldId id="296" r:id="rId24"/>
    <p:sldId id="297" r:id="rId25"/>
    <p:sldId id="298" r:id="rId26"/>
    <p:sldId id="301" r:id="rId27"/>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AA67"/>
    <a:srgbClr val="F6FBF7"/>
    <a:srgbClr val="FCAE2E"/>
    <a:srgbClr val="5788FA"/>
    <a:srgbClr val="2AC075"/>
    <a:srgbClr val="AC7721"/>
    <a:srgbClr val="B77F23"/>
    <a:srgbClr val="CE8F27"/>
    <a:srgbClr val="F2A82D"/>
    <a:srgbClr val="694F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5"/>
    <p:restoredTop sz="96405"/>
  </p:normalViewPr>
  <p:slideViewPr>
    <p:cSldViewPr snapToGrid="0" snapToObjects="1">
      <p:cViewPr varScale="1">
        <p:scale>
          <a:sx n="72" d="100"/>
          <a:sy n="72"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1">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8F1F40E-2B93-4AB7-A67E-CFC61BF3B10F}" type="doc">
      <dgm:prSet loTypeId="urn:microsoft.com/office/officeart/2005/8/layout/pyramid1#1" loCatId="pyramid" qsTypeId="urn:microsoft.com/office/officeart/2005/8/quickstyle/simple1#1" qsCatId="simple" csTypeId="urn:microsoft.com/office/officeart/2005/8/colors/accent6_2#1" csCatId="accent6" phldr="1"/>
      <dgm:spPr/>
    </dgm:pt>
    <dgm:pt modelId="{1C77B490-A326-4444-BE0E-3F3CF155E0DE}">
      <dgm:prSet phldrT="[文本]" phldr="0" custT="1"/>
      <dgm:spPr>
        <a:solidFill>
          <a:srgbClr val="2AC075">
            <a:alpha val="35000"/>
          </a:srgbClr>
        </a:solidFill>
      </dgm:spPr>
      <dgm:t>
        <a:bodyPr vert="horz" wrap="square"/>
        <a:lstStyle/>
        <a:p>
          <a:pPr>
            <a:lnSpc>
              <a:spcPct val="100000"/>
            </a:lnSpc>
            <a:spcBef>
              <a:spcPct val="0"/>
            </a:spcBef>
            <a:spcAft>
              <a:spcPct val="35000"/>
            </a:spcAft>
          </a:pPr>
          <a:endParaRPr lang="zh-CN" altLang="en-US" sz="1000" dirty="0"/>
        </a:p>
      </dgm:t>
    </dgm:pt>
    <dgm:pt modelId="{650EBD26-1148-48CA-80B6-88931260519F}" type="parTrans" cxnId="{DA235B53-E8A0-4058-91A0-04CF24009E18}">
      <dgm:prSet/>
      <dgm:spPr/>
      <dgm:t>
        <a:bodyPr/>
        <a:lstStyle/>
        <a:p>
          <a:endParaRPr lang="zh-CN" altLang="en-US"/>
        </a:p>
      </dgm:t>
    </dgm:pt>
    <dgm:pt modelId="{07FE9B5B-C089-4047-87BD-2572F4EBD95A}" type="sibTrans" cxnId="{DA235B53-E8A0-4058-91A0-04CF24009E18}">
      <dgm:prSet/>
      <dgm:spPr/>
      <dgm:t>
        <a:bodyPr/>
        <a:lstStyle/>
        <a:p>
          <a:endParaRPr lang="zh-CN" altLang="en-US"/>
        </a:p>
      </dgm:t>
    </dgm:pt>
    <dgm:pt modelId="{D03BAA36-BCE9-4008-872F-563F181FB6BB}">
      <dgm:prSet phldrT="[文本]" phldr="0" custT="1"/>
      <dgm:spPr>
        <a:solidFill>
          <a:srgbClr val="2AC075">
            <a:alpha val="47000"/>
          </a:srgbClr>
        </a:solidFill>
      </dgm:spPr>
      <dgm:t>
        <a:bodyPr vert="horz" wrap="square"/>
        <a:lstStyle/>
        <a:p>
          <a:pPr>
            <a:lnSpc>
              <a:spcPct val="100000"/>
            </a:lnSpc>
            <a:spcBef>
              <a:spcPct val="0"/>
            </a:spcBef>
            <a:spcAft>
              <a:spcPct val="35000"/>
            </a:spcAft>
          </a:pPr>
          <a:endParaRPr lang="en-US" altLang="zh-CN" sz="1200" b="1" dirty="0">
            <a:latin typeface="Alibaba PuHuiTi Bold" panose="00020600040101010101" charset="-122"/>
            <a:ea typeface="Alibaba PuHuiTi Bold" panose="00020600040101010101" charset="-122"/>
            <a:cs typeface="Alibaba PuHuiTi Bold" panose="00020600040101010101" charset="-122"/>
          </a:endParaRPr>
        </a:p>
      </dgm:t>
    </dgm:pt>
    <dgm:pt modelId="{110767CC-82D3-4533-A957-D1AD2873F49F}" type="parTrans" cxnId="{D052DDB6-01C2-412E-B68B-3E2DA863C838}">
      <dgm:prSet/>
      <dgm:spPr/>
      <dgm:t>
        <a:bodyPr/>
        <a:lstStyle/>
        <a:p>
          <a:endParaRPr lang="zh-CN" altLang="en-US"/>
        </a:p>
      </dgm:t>
    </dgm:pt>
    <dgm:pt modelId="{3308B92E-8CE5-4554-B83C-C5484B6FDA94}" type="sibTrans" cxnId="{D052DDB6-01C2-412E-B68B-3E2DA863C838}">
      <dgm:prSet/>
      <dgm:spPr/>
      <dgm:t>
        <a:bodyPr/>
        <a:lstStyle/>
        <a:p>
          <a:endParaRPr lang="zh-CN" altLang="en-US"/>
        </a:p>
      </dgm:t>
    </dgm:pt>
    <dgm:pt modelId="{9A626291-C467-40D7-B406-A43BDC4CE5C9}">
      <dgm:prSet phldrT="[文本]" phldr="0" custT="1"/>
      <dgm:spPr>
        <a:solidFill>
          <a:srgbClr val="2AC075">
            <a:alpha val="61000"/>
          </a:srgbClr>
        </a:solidFill>
      </dgm:spPr>
      <dgm:t>
        <a:bodyPr vert="horz" wrap="square"/>
        <a:lstStyle/>
        <a:p>
          <a:pPr algn="ctr">
            <a:lnSpc>
              <a:spcPct val="100000"/>
            </a:lnSpc>
            <a:spcBef>
              <a:spcPct val="0"/>
            </a:spcBef>
            <a:spcAft>
              <a:spcPct val="35000"/>
            </a:spcAft>
          </a:pPr>
          <a:endParaRPr lang="zh-CN" altLang="en-US" sz="1200" b="1" dirty="0">
            <a:latin typeface="微软雅黑" panose="020B0503020204020204" pitchFamily="34" charset="-122"/>
            <a:ea typeface="微软雅黑" panose="020B0503020204020204" pitchFamily="34" charset="-122"/>
          </a:endParaRPr>
        </a:p>
      </dgm:t>
    </dgm:pt>
    <dgm:pt modelId="{FC624515-DCA5-4D12-B93F-365A81FD771B}" type="parTrans" cxnId="{83D09072-6686-428A-829C-CC85EF73CCAC}">
      <dgm:prSet/>
      <dgm:spPr/>
      <dgm:t>
        <a:bodyPr/>
        <a:lstStyle/>
        <a:p>
          <a:endParaRPr lang="zh-CN" altLang="en-US"/>
        </a:p>
      </dgm:t>
    </dgm:pt>
    <dgm:pt modelId="{255E45AD-3D2F-48B8-8E75-E714FA149B91}" type="sibTrans" cxnId="{83D09072-6686-428A-829C-CC85EF73CCAC}">
      <dgm:prSet/>
      <dgm:spPr/>
      <dgm:t>
        <a:bodyPr/>
        <a:lstStyle/>
        <a:p>
          <a:endParaRPr lang="zh-CN" altLang="en-US"/>
        </a:p>
      </dgm:t>
    </dgm:pt>
    <dgm:pt modelId="{5BB213AC-355A-499F-9EE7-74605A29976B}">
      <dgm:prSet phldr="0" custT="1"/>
      <dgm:spPr>
        <a:solidFill>
          <a:srgbClr val="2AC075">
            <a:alpha val="79000"/>
          </a:srgbClr>
        </a:solidFill>
      </dgm:spPr>
      <dgm:t>
        <a:bodyPr vert="horz" wrap="square"/>
        <a:lstStyle/>
        <a:p>
          <a:pPr>
            <a:lnSpc>
              <a:spcPct val="100000"/>
            </a:lnSpc>
            <a:spcBef>
              <a:spcPct val="0"/>
            </a:spcBef>
            <a:spcAft>
              <a:spcPct val="35000"/>
            </a:spcAft>
          </a:pPr>
          <a:endParaRPr lang="zh-CN" altLang="en-US" sz="1400" b="1" dirty="0">
            <a:latin typeface="微软雅黑" panose="020B0503020204020204" pitchFamily="34" charset="-122"/>
            <a:ea typeface="微软雅黑" panose="020B0503020204020204" pitchFamily="34" charset="-122"/>
          </a:endParaRPr>
        </a:p>
      </dgm:t>
    </dgm:pt>
    <dgm:pt modelId="{57385FC7-2006-45B6-ADC7-9CD6CE10F5FF}" type="parTrans" cxnId="{69820394-38C2-41C2-B7DC-D5DC46842FEF}">
      <dgm:prSet/>
      <dgm:spPr/>
      <dgm:t>
        <a:bodyPr/>
        <a:lstStyle/>
        <a:p>
          <a:endParaRPr lang="zh-CN" altLang="en-US"/>
        </a:p>
      </dgm:t>
    </dgm:pt>
    <dgm:pt modelId="{16A1CC4F-9795-4565-862C-3E7E3BCC7E12}" type="sibTrans" cxnId="{69820394-38C2-41C2-B7DC-D5DC46842FEF}">
      <dgm:prSet/>
      <dgm:spPr/>
      <dgm:t>
        <a:bodyPr/>
        <a:lstStyle/>
        <a:p>
          <a:endParaRPr lang="zh-CN" altLang="en-US"/>
        </a:p>
      </dgm:t>
    </dgm:pt>
    <dgm:pt modelId="{24E495C4-0008-4DF3-A85B-06E28992E918}">
      <dgm:prSet phldr="0" custT="1"/>
      <dgm:spPr>
        <a:solidFill>
          <a:srgbClr val="2AC075"/>
        </a:solidFill>
      </dgm:spPr>
      <dgm:t>
        <a:bodyPr vert="horz" wrap="square"/>
        <a:lstStyle/>
        <a:p>
          <a:pPr>
            <a:lnSpc>
              <a:spcPct val="100000"/>
            </a:lnSpc>
            <a:spcBef>
              <a:spcPct val="0"/>
            </a:spcBef>
            <a:spcAft>
              <a:spcPct val="35000"/>
            </a:spcAft>
          </a:pPr>
          <a:endParaRPr lang="zh-CN" altLang="en-US" sz="1400" b="1" dirty="0">
            <a:latin typeface="微软雅黑" panose="020B0503020204020204" pitchFamily="34" charset="-122"/>
            <a:ea typeface="微软雅黑" panose="020B0503020204020204" pitchFamily="34" charset="-122"/>
          </a:endParaRPr>
        </a:p>
      </dgm:t>
    </dgm:pt>
    <dgm:pt modelId="{DC6E9BF8-334C-488D-8A6A-7638BB00AFB9}" type="parTrans" cxnId="{B28E33FD-01F0-4292-9CEF-B69182049CB0}">
      <dgm:prSet/>
      <dgm:spPr/>
      <dgm:t>
        <a:bodyPr/>
        <a:lstStyle/>
        <a:p>
          <a:endParaRPr lang="zh-CN" altLang="en-US"/>
        </a:p>
      </dgm:t>
    </dgm:pt>
    <dgm:pt modelId="{95A7E75E-0CBF-4225-985B-7302FCCEFBC5}" type="sibTrans" cxnId="{B28E33FD-01F0-4292-9CEF-B69182049CB0}">
      <dgm:prSet/>
      <dgm:spPr/>
      <dgm:t>
        <a:bodyPr/>
        <a:lstStyle/>
        <a:p>
          <a:endParaRPr lang="zh-CN" altLang="en-US"/>
        </a:p>
      </dgm:t>
    </dgm:pt>
    <dgm:pt modelId="{A43E19DA-2956-4B34-92CF-3517C9D365EA}">
      <dgm:prSet/>
      <dgm:spPr>
        <a:solidFill>
          <a:srgbClr val="25AA67"/>
        </a:solidFill>
      </dgm:spPr>
      <dgm:t>
        <a:bodyPr/>
        <a:lstStyle/>
        <a:p>
          <a:endParaRPr altLang="en-US"/>
        </a:p>
      </dgm:t>
    </dgm:pt>
    <dgm:pt modelId="{A18DAE72-36CB-4AC5-B374-30ED738ECAAF}" type="parTrans" cxnId="{8AA5E561-DD77-4315-8F5E-03265F08B315}">
      <dgm:prSet/>
      <dgm:spPr/>
      <dgm:t>
        <a:bodyPr/>
        <a:lstStyle/>
        <a:p>
          <a:endParaRPr lang="zh-CN" altLang="en-US"/>
        </a:p>
      </dgm:t>
    </dgm:pt>
    <dgm:pt modelId="{E4ABE029-1C5E-4340-9258-F06CA65677E7}" type="sibTrans" cxnId="{8AA5E561-DD77-4315-8F5E-03265F08B315}">
      <dgm:prSet/>
      <dgm:spPr/>
      <dgm:t>
        <a:bodyPr/>
        <a:lstStyle/>
        <a:p>
          <a:endParaRPr lang="zh-CN" altLang="en-US"/>
        </a:p>
      </dgm:t>
    </dgm:pt>
    <dgm:pt modelId="{2E516F11-B9FE-7F4F-AA17-CF09B6CE7616}" type="pres">
      <dgm:prSet presAssocID="{28F1F40E-2B93-4AB7-A67E-CFC61BF3B10F}" presName="Name0" presStyleCnt="0">
        <dgm:presLayoutVars>
          <dgm:dir/>
          <dgm:animLvl val="lvl"/>
          <dgm:resizeHandles val="exact"/>
        </dgm:presLayoutVars>
      </dgm:prSet>
      <dgm:spPr/>
    </dgm:pt>
    <dgm:pt modelId="{588CD0C6-9ECA-D445-ACCA-F42D310D2D0B}" type="pres">
      <dgm:prSet presAssocID="{1C77B490-A326-4444-BE0E-3F3CF155E0DE}" presName="Name8" presStyleCnt="0"/>
      <dgm:spPr/>
    </dgm:pt>
    <dgm:pt modelId="{6B024118-3A7E-2C4F-8849-BACAD1F57A64}" type="pres">
      <dgm:prSet presAssocID="{1C77B490-A326-4444-BE0E-3F3CF155E0DE}" presName="level" presStyleLbl="node1" presStyleIdx="0" presStyleCnt="6" custScaleY="75663">
        <dgm:presLayoutVars>
          <dgm:chMax val="1"/>
          <dgm:bulletEnabled val="1"/>
        </dgm:presLayoutVars>
      </dgm:prSet>
      <dgm:spPr/>
      <dgm:t>
        <a:bodyPr/>
        <a:lstStyle/>
        <a:p>
          <a:endParaRPr lang="zh-CN" altLang="en-US"/>
        </a:p>
      </dgm:t>
    </dgm:pt>
    <dgm:pt modelId="{582A0ED1-3E3D-E547-B477-73DC3939012B}" type="pres">
      <dgm:prSet presAssocID="{1C77B490-A326-4444-BE0E-3F3CF155E0DE}" presName="levelTx" presStyleLbl="revTx" presStyleIdx="0" presStyleCnt="0">
        <dgm:presLayoutVars>
          <dgm:chMax val="1"/>
          <dgm:bulletEnabled val="1"/>
        </dgm:presLayoutVars>
      </dgm:prSet>
      <dgm:spPr/>
      <dgm:t>
        <a:bodyPr/>
        <a:lstStyle/>
        <a:p>
          <a:endParaRPr lang="zh-CN" altLang="en-US"/>
        </a:p>
      </dgm:t>
    </dgm:pt>
    <dgm:pt modelId="{E85CAC9E-7091-B841-8D3F-9F22BE3BF44D}" type="pres">
      <dgm:prSet presAssocID="{D03BAA36-BCE9-4008-872F-563F181FB6BB}" presName="Name8" presStyleCnt="0"/>
      <dgm:spPr/>
    </dgm:pt>
    <dgm:pt modelId="{A289F1BA-F5C2-124D-AA1D-6E0E1670E34C}" type="pres">
      <dgm:prSet presAssocID="{D03BAA36-BCE9-4008-872F-563F181FB6BB}" presName="level" presStyleLbl="node1" presStyleIdx="1" presStyleCnt="6" custScaleY="58946">
        <dgm:presLayoutVars>
          <dgm:chMax val="1"/>
          <dgm:bulletEnabled val="1"/>
        </dgm:presLayoutVars>
      </dgm:prSet>
      <dgm:spPr/>
      <dgm:t>
        <a:bodyPr/>
        <a:lstStyle/>
        <a:p>
          <a:endParaRPr lang="zh-CN" altLang="en-US"/>
        </a:p>
      </dgm:t>
    </dgm:pt>
    <dgm:pt modelId="{0FA75C66-1701-8448-ADB2-29750A4262FA}" type="pres">
      <dgm:prSet presAssocID="{D03BAA36-BCE9-4008-872F-563F181FB6BB}" presName="levelTx" presStyleLbl="revTx" presStyleIdx="0" presStyleCnt="0">
        <dgm:presLayoutVars>
          <dgm:chMax val="1"/>
          <dgm:bulletEnabled val="1"/>
        </dgm:presLayoutVars>
      </dgm:prSet>
      <dgm:spPr/>
      <dgm:t>
        <a:bodyPr/>
        <a:lstStyle/>
        <a:p>
          <a:endParaRPr lang="zh-CN" altLang="en-US"/>
        </a:p>
      </dgm:t>
    </dgm:pt>
    <dgm:pt modelId="{7305D034-267E-8F4B-9246-AFBA195124EE}" type="pres">
      <dgm:prSet presAssocID="{9A626291-C467-40D7-B406-A43BDC4CE5C9}" presName="Name8" presStyleCnt="0"/>
      <dgm:spPr/>
    </dgm:pt>
    <dgm:pt modelId="{5F9B3EDB-95F4-774A-8CA1-B23E80BA502D}" type="pres">
      <dgm:prSet presAssocID="{9A626291-C467-40D7-B406-A43BDC4CE5C9}" presName="level" presStyleLbl="node1" presStyleIdx="2" presStyleCnt="6" custScaleY="91970">
        <dgm:presLayoutVars>
          <dgm:chMax val="1"/>
          <dgm:bulletEnabled val="1"/>
        </dgm:presLayoutVars>
      </dgm:prSet>
      <dgm:spPr/>
      <dgm:t>
        <a:bodyPr/>
        <a:lstStyle/>
        <a:p>
          <a:endParaRPr lang="zh-CN" altLang="en-US"/>
        </a:p>
      </dgm:t>
    </dgm:pt>
    <dgm:pt modelId="{9B19B577-0523-674C-B369-5A381274CC99}" type="pres">
      <dgm:prSet presAssocID="{9A626291-C467-40D7-B406-A43BDC4CE5C9}" presName="levelTx" presStyleLbl="revTx" presStyleIdx="0" presStyleCnt="0">
        <dgm:presLayoutVars>
          <dgm:chMax val="1"/>
          <dgm:bulletEnabled val="1"/>
        </dgm:presLayoutVars>
      </dgm:prSet>
      <dgm:spPr/>
      <dgm:t>
        <a:bodyPr/>
        <a:lstStyle/>
        <a:p>
          <a:endParaRPr lang="zh-CN" altLang="en-US"/>
        </a:p>
      </dgm:t>
    </dgm:pt>
    <dgm:pt modelId="{0D5F06EC-6F0D-8848-B58D-38081B2B36B5}" type="pres">
      <dgm:prSet presAssocID="{5BB213AC-355A-499F-9EE7-74605A29976B}" presName="Name8" presStyleCnt="0"/>
      <dgm:spPr/>
    </dgm:pt>
    <dgm:pt modelId="{2A8704D9-4D2C-C54A-9719-057EBDFCF72A}" type="pres">
      <dgm:prSet presAssocID="{5BB213AC-355A-499F-9EE7-74605A29976B}" presName="level" presStyleLbl="node1" presStyleIdx="3" presStyleCnt="6">
        <dgm:presLayoutVars>
          <dgm:chMax val="1"/>
          <dgm:bulletEnabled val="1"/>
        </dgm:presLayoutVars>
      </dgm:prSet>
      <dgm:spPr/>
      <dgm:t>
        <a:bodyPr/>
        <a:lstStyle/>
        <a:p>
          <a:endParaRPr lang="zh-CN" altLang="en-US"/>
        </a:p>
      </dgm:t>
    </dgm:pt>
    <dgm:pt modelId="{3787BEB8-A7E7-304C-A064-433E8DBC97FB}" type="pres">
      <dgm:prSet presAssocID="{5BB213AC-355A-499F-9EE7-74605A29976B}" presName="levelTx" presStyleLbl="revTx" presStyleIdx="0" presStyleCnt="0">
        <dgm:presLayoutVars>
          <dgm:chMax val="1"/>
          <dgm:bulletEnabled val="1"/>
        </dgm:presLayoutVars>
      </dgm:prSet>
      <dgm:spPr/>
      <dgm:t>
        <a:bodyPr/>
        <a:lstStyle/>
        <a:p>
          <a:endParaRPr lang="zh-CN" altLang="en-US"/>
        </a:p>
      </dgm:t>
    </dgm:pt>
    <dgm:pt modelId="{91FBF65E-F91A-594C-9108-7C2CE31DEA27}" type="pres">
      <dgm:prSet presAssocID="{24E495C4-0008-4DF3-A85B-06E28992E918}" presName="Name8" presStyleCnt="0"/>
      <dgm:spPr/>
    </dgm:pt>
    <dgm:pt modelId="{C26563B7-A0C1-4742-B2DC-33AEF78B8CA3}" type="pres">
      <dgm:prSet presAssocID="{24E495C4-0008-4DF3-A85B-06E28992E918}" presName="level" presStyleLbl="node1" presStyleIdx="4" presStyleCnt="6">
        <dgm:presLayoutVars>
          <dgm:chMax val="1"/>
          <dgm:bulletEnabled val="1"/>
        </dgm:presLayoutVars>
      </dgm:prSet>
      <dgm:spPr/>
      <dgm:t>
        <a:bodyPr/>
        <a:lstStyle/>
        <a:p>
          <a:endParaRPr lang="zh-CN" altLang="en-US"/>
        </a:p>
      </dgm:t>
    </dgm:pt>
    <dgm:pt modelId="{658C9EEA-0CE4-8F45-B70B-6F14A5A311D2}" type="pres">
      <dgm:prSet presAssocID="{24E495C4-0008-4DF3-A85B-06E28992E918}" presName="levelTx" presStyleLbl="revTx" presStyleIdx="0" presStyleCnt="0">
        <dgm:presLayoutVars>
          <dgm:chMax val="1"/>
          <dgm:bulletEnabled val="1"/>
        </dgm:presLayoutVars>
      </dgm:prSet>
      <dgm:spPr/>
      <dgm:t>
        <a:bodyPr/>
        <a:lstStyle/>
        <a:p>
          <a:endParaRPr lang="zh-CN" altLang="en-US"/>
        </a:p>
      </dgm:t>
    </dgm:pt>
    <dgm:pt modelId="{B54AAC02-6441-4D67-A069-43F1C55DC374}" type="pres">
      <dgm:prSet presAssocID="{A43E19DA-2956-4B34-92CF-3517C9D365EA}" presName="Name8" presStyleCnt="0"/>
      <dgm:spPr/>
    </dgm:pt>
    <dgm:pt modelId="{25E12202-62D9-4E0A-839B-529F906F0A79}" type="pres">
      <dgm:prSet presAssocID="{A43E19DA-2956-4B34-92CF-3517C9D365EA}" presName="level" presStyleLbl="node1" presStyleIdx="5" presStyleCnt="6">
        <dgm:presLayoutVars>
          <dgm:chMax val="1"/>
          <dgm:bulletEnabled val="1"/>
        </dgm:presLayoutVars>
      </dgm:prSet>
      <dgm:spPr/>
      <dgm:t>
        <a:bodyPr/>
        <a:lstStyle/>
        <a:p>
          <a:endParaRPr lang="zh-CN" altLang="en-US"/>
        </a:p>
      </dgm:t>
    </dgm:pt>
    <dgm:pt modelId="{9EDDB431-972E-4D61-8FF9-8853214E8577}" type="pres">
      <dgm:prSet presAssocID="{A43E19DA-2956-4B34-92CF-3517C9D365EA}" presName="levelTx" presStyleLbl="revTx" presStyleIdx="0" presStyleCnt="0">
        <dgm:presLayoutVars>
          <dgm:chMax val="1"/>
          <dgm:bulletEnabled val="1"/>
        </dgm:presLayoutVars>
      </dgm:prSet>
      <dgm:spPr/>
      <dgm:t>
        <a:bodyPr/>
        <a:lstStyle/>
        <a:p>
          <a:endParaRPr lang="zh-CN" altLang="en-US"/>
        </a:p>
      </dgm:t>
    </dgm:pt>
  </dgm:ptLst>
  <dgm:cxnLst>
    <dgm:cxn modelId="{F90479B5-8A11-4969-94E8-CE8085707F92}" type="presOf" srcId="{D03BAA36-BCE9-4008-872F-563F181FB6BB}" destId="{0FA75C66-1701-8448-ADB2-29750A4262FA}" srcOrd="1" destOrd="0" presId="urn:microsoft.com/office/officeart/2005/8/layout/pyramid1#1"/>
    <dgm:cxn modelId="{DA235B53-E8A0-4058-91A0-04CF24009E18}" srcId="{28F1F40E-2B93-4AB7-A67E-CFC61BF3B10F}" destId="{1C77B490-A326-4444-BE0E-3F3CF155E0DE}" srcOrd="0" destOrd="0" parTransId="{650EBD26-1148-48CA-80B6-88931260519F}" sibTransId="{07FE9B5B-C089-4047-87BD-2572F4EBD95A}"/>
    <dgm:cxn modelId="{8577BC8D-569A-4AFB-94F1-E98A1E00C8D9}" type="presOf" srcId="{5BB213AC-355A-499F-9EE7-74605A29976B}" destId="{2A8704D9-4D2C-C54A-9719-057EBDFCF72A}" srcOrd="0" destOrd="0" presId="urn:microsoft.com/office/officeart/2005/8/layout/pyramid1#1"/>
    <dgm:cxn modelId="{D052DDB6-01C2-412E-B68B-3E2DA863C838}" srcId="{28F1F40E-2B93-4AB7-A67E-CFC61BF3B10F}" destId="{D03BAA36-BCE9-4008-872F-563F181FB6BB}" srcOrd="1" destOrd="0" parTransId="{110767CC-82D3-4533-A957-D1AD2873F49F}" sibTransId="{3308B92E-8CE5-4554-B83C-C5484B6FDA94}"/>
    <dgm:cxn modelId="{CC17CCC9-8A55-42DB-A7A2-8D23AAF327AF}" type="presOf" srcId="{1C77B490-A326-4444-BE0E-3F3CF155E0DE}" destId="{582A0ED1-3E3D-E547-B477-73DC3939012B}" srcOrd="1" destOrd="0" presId="urn:microsoft.com/office/officeart/2005/8/layout/pyramid1#1"/>
    <dgm:cxn modelId="{C009D873-784A-44C5-9374-645599BB9CCF}" type="presOf" srcId="{5BB213AC-355A-499F-9EE7-74605A29976B}" destId="{3787BEB8-A7E7-304C-A064-433E8DBC97FB}" srcOrd="1" destOrd="0" presId="urn:microsoft.com/office/officeart/2005/8/layout/pyramid1#1"/>
    <dgm:cxn modelId="{0111A997-5B54-482F-A047-7950A6AD0D78}" type="presOf" srcId="{24E495C4-0008-4DF3-A85B-06E28992E918}" destId="{658C9EEA-0CE4-8F45-B70B-6F14A5A311D2}" srcOrd="1" destOrd="0" presId="urn:microsoft.com/office/officeart/2005/8/layout/pyramid1#1"/>
    <dgm:cxn modelId="{7E26538A-DFF9-4BA8-AFCB-5B8F7F64CEF4}" type="presOf" srcId="{A43E19DA-2956-4B34-92CF-3517C9D365EA}" destId="{25E12202-62D9-4E0A-839B-529F906F0A79}" srcOrd="0" destOrd="0" presId="urn:microsoft.com/office/officeart/2005/8/layout/pyramid1#1"/>
    <dgm:cxn modelId="{4596297B-B0C7-4E0A-85EF-F16523FE194C}" type="presOf" srcId="{24E495C4-0008-4DF3-A85B-06E28992E918}" destId="{C26563B7-A0C1-4742-B2DC-33AEF78B8CA3}" srcOrd="0" destOrd="0" presId="urn:microsoft.com/office/officeart/2005/8/layout/pyramid1#1"/>
    <dgm:cxn modelId="{4DBAEB10-160A-4F4F-AF96-DDB5F921B8FA}" type="presOf" srcId="{1C77B490-A326-4444-BE0E-3F3CF155E0DE}" destId="{6B024118-3A7E-2C4F-8849-BACAD1F57A64}" srcOrd="0" destOrd="0" presId="urn:microsoft.com/office/officeart/2005/8/layout/pyramid1#1"/>
    <dgm:cxn modelId="{7D8EFAB1-46F4-4F50-978B-C2B8D956CC68}" type="presOf" srcId="{28F1F40E-2B93-4AB7-A67E-CFC61BF3B10F}" destId="{2E516F11-B9FE-7F4F-AA17-CF09B6CE7616}" srcOrd="0" destOrd="0" presId="urn:microsoft.com/office/officeart/2005/8/layout/pyramid1#1"/>
    <dgm:cxn modelId="{69820394-38C2-41C2-B7DC-D5DC46842FEF}" srcId="{28F1F40E-2B93-4AB7-A67E-CFC61BF3B10F}" destId="{5BB213AC-355A-499F-9EE7-74605A29976B}" srcOrd="3" destOrd="0" parTransId="{57385FC7-2006-45B6-ADC7-9CD6CE10F5FF}" sibTransId="{16A1CC4F-9795-4565-862C-3E7E3BCC7E12}"/>
    <dgm:cxn modelId="{83D09072-6686-428A-829C-CC85EF73CCAC}" srcId="{28F1F40E-2B93-4AB7-A67E-CFC61BF3B10F}" destId="{9A626291-C467-40D7-B406-A43BDC4CE5C9}" srcOrd="2" destOrd="0" parTransId="{FC624515-DCA5-4D12-B93F-365A81FD771B}" sibTransId="{255E45AD-3D2F-48B8-8E75-E714FA149B91}"/>
    <dgm:cxn modelId="{8C7C8584-AC73-4340-9F3D-8A0A0ADBE7B6}" type="presOf" srcId="{9A626291-C467-40D7-B406-A43BDC4CE5C9}" destId="{9B19B577-0523-674C-B369-5A381274CC99}" srcOrd="1" destOrd="0" presId="urn:microsoft.com/office/officeart/2005/8/layout/pyramid1#1"/>
    <dgm:cxn modelId="{B28E33FD-01F0-4292-9CEF-B69182049CB0}" srcId="{28F1F40E-2B93-4AB7-A67E-CFC61BF3B10F}" destId="{24E495C4-0008-4DF3-A85B-06E28992E918}" srcOrd="4" destOrd="0" parTransId="{DC6E9BF8-334C-488D-8A6A-7638BB00AFB9}" sibTransId="{95A7E75E-0CBF-4225-985B-7302FCCEFBC5}"/>
    <dgm:cxn modelId="{58FD4C4E-38F2-4ACD-8505-FE4CCEFBED1B}" type="presOf" srcId="{A43E19DA-2956-4B34-92CF-3517C9D365EA}" destId="{9EDDB431-972E-4D61-8FF9-8853214E8577}" srcOrd="1" destOrd="0" presId="urn:microsoft.com/office/officeart/2005/8/layout/pyramid1#1"/>
    <dgm:cxn modelId="{BB480986-FD2A-48EB-91F8-9BA08E9D4B68}" type="presOf" srcId="{9A626291-C467-40D7-B406-A43BDC4CE5C9}" destId="{5F9B3EDB-95F4-774A-8CA1-B23E80BA502D}" srcOrd="0" destOrd="0" presId="urn:microsoft.com/office/officeart/2005/8/layout/pyramid1#1"/>
    <dgm:cxn modelId="{FF8950F2-C617-425F-B640-1C9B85E1F18A}" type="presOf" srcId="{D03BAA36-BCE9-4008-872F-563F181FB6BB}" destId="{A289F1BA-F5C2-124D-AA1D-6E0E1670E34C}" srcOrd="0" destOrd="0" presId="urn:microsoft.com/office/officeart/2005/8/layout/pyramid1#1"/>
    <dgm:cxn modelId="{8AA5E561-DD77-4315-8F5E-03265F08B315}" srcId="{28F1F40E-2B93-4AB7-A67E-CFC61BF3B10F}" destId="{A43E19DA-2956-4B34-92CF-3517C9D365EA}" srcOrd="5" destOrd="0" parTransId="{A18DAE72-36CB-4AC5-B374-30ED738ECAAF}" sibTransId="{E4ABE029-1C5E-4340-9258-F06CA65677E7}"/>
    <dgm:cxn modelId="{D4CA8EC2-038F-45C2-A6B6-26B42F580DBB}" type="presParOf" srcId="{2E516F11-B9FE-7F4F-AA17-CF09B6CE7616}" destId="{588CD0C6-9ECA-D445-ACCA-F42D310D2D0B}" srcOrd="0" destOrd="0" presId="urn:microsoft.com/office/officeart/2005/8/layout/pyramid1#1"/>
    <dgm:cxn modelId="{BF446CD4-141F-4F90-8787-7D5CEFEBEC3C}" type="presParOf" srcId="{588CD0C6-9ECA-D445-ACCA-F42D310D2D0B}" destId="{6B024118-3A7E-2C4F-8849-BACAD1F57A64}" srcOrd="0" destOrd="0" presId="urn:microsoft.com/office/officeart/2005/8/layout/pyramid1#1"/>
    <dgm:cxn modelId="{C4470EF2-FCEE-4F78-A3CB-F398BE95340D}" type="presParOf" srcId="{588CD0C6-9ECA-D445-ACCA-F42D310D2D0B}" destId="{582A0ED1-3E3D-E547-B477-73DC3939012B}" srcOrd="1" destOrd="0" presId="urn:microsoft.com/office/officeart/2005/8/layout/pyramid1#1"/>
    <dgm:cxn modelId="{263A7406-7896-4213-B10A-C2D3CF8B0D83}" type="presParOf" srcId="{2E516F11-B9FE-7F4F-AA17-CF09B6CE7616}" destId="{E85CAC9E-7091-B841-8D3F-9F22BE3BF44D}" srcOrd="1" destOrd="0" presId="urn:microsoft.com/office/officeart/2005/8/layout/pyramid1#1"/>
    <dgm:cxn modelId="{83B8CEC0-59F6-4EDE-861B-930427E17BE5}" type="presParOf" srcId="{E85CAC9E-7091-B841-8D3F-9F22BE3BF44D}" destId="{A289F1BA-F5C2-124D-AA1D-6E0E1670E34C}" srcOrd="0" destOrd="0" presId="urn:microsoft.com/office/officeart/2005/8/layout/pyramid1#1"/>
    <dgm:cxn modelId="{EA8E69B1-2D4B-4404-8423-E290B863E4DF}" type="presParOf" srcId="{E85CAC9E-7091-B841-8D3F-9F22BE3BF44D}" destId="{0FA75C66-1701-8448-ADB2-29750A4262FA}" srcOrd="1" destOrd="0" presId="urn:microsoft.com/office/officeart/2005/8/layout/pyramid1#1"/>
    <dgm:cxn modelId="{93598358-E718-4A1E-89B6-5CC651BDEA24}" type="presParOf" srcId="{2E516F11-B9FE-7F4F-AA17-CF09B6CE7616}" destId="{7305D034-267E-8F4B-9246-AFBA195124EE}" srcOrd="2" destOrd="0" presId="urn:microsoft.com/office/officeart/2005/8/layout/pyramid1#1"/>
    <dgm:cxn modelId="{BF042EF3-BB48-4DE9-8C9E-64BD2D5EF748}" type="presParOf" srcId="{7305D034-267E-8F4B-9246-AFBA195124EE}" destId="{5F9B3EDB-95F4-774A-8CA1-B23E80BA502D}" srcOrd="0" destOrd="0" presId="urn:microsoft.com/office/officeart/2005/8/layout/pyramid1#1"/>
    <dgm:cxn modelId="{8DE39B65-6A10-492E-AA69-5FC90D7D4D9E}" type="presParOf" srcId="{7305D034-267E-8F4B-9246-AFBA195124EE}" destId="{9B19B577-0523-674C-B369-5A381274CC99}" srcOrd="1" destOrd="0" presId="urn:microsoft.com/office/officeart/2005/8/layout/pyramid1#1"/>
    <dgm:cxn modelId="{CF295EF5-944B-4ED2-B690-70C1C945E28B}" type="presParOf" srcId="{2E516F11-B9FE-7F4F-AA17-CF09B6CE7616}" destId="{0D5F06EC-6F0D-8848-B58D-38081B2B36B5}" srcOrd="3" destOrd="0" presId="urn:microsoft.com/office/officeart/2005/8/layout/pyramid1#1"/>
    <dgm:cxn modelId="{4DC3D81C-DC52-4876-A1F0-0DD2097E9121}" type="presParOf" srcId="{0D5F06EC-6F0D-8848-B58D-38081B2B36B5}" destId="{2A8704D9-4D2C-C54A-9719-057EBDFCF72A}" srcOrd="0" destOrd="0" presId="urn:microsoft.com/office/officeart/2005/8/layout/pyramid1#1"/>
    <dgm:cxn modelId="{602C4195-BD71-4B4C-8EB3-6BB045804895}" type="presParOf" srcId="{0D5F06EC-6F0D-8848-B58D-38081B2B36B5}" destId="{3787BEB8-A7E7-304C-A064-433E8DBC97FB}" srcOrd="1" destOrd="0" presId="urn:microsoft.com/office/officeart/2005/8/layout/pyramid1#1"/>
    <dgm:cxn modelId="{AD4CA1F6-638A-4A2D-9A17-A6B41C256EEA}" type="presParOf" srcId="{2E516F11-B9FE-7F4F-AA17-CF09B6CE7616}" destId="{91FBF65E-F91A-594C-9108-7C2CE31DEA27}" srcOrd="4" destOrd="0" presId="urn:microsoft.com/office/officeart/2005/8/layout/pyramid1#1"/>
    <dgm:cxn modelId="{EBBBCD8F-E456-4275-BA00-3E29C501E3CB}" type="presParOf" srcId="{91FBF65E-F91A-594C-9108-7C2CE31DEA27}" destId="{C26563B7-A0C1-4742-B2DC-33AEF78B8CA3}" srcOrd="0" destOrd="0" presId="urn:microsoft.com/office/officeart/2005/8/layout/pyramid1#1"/>
    <dgm:cxn modelId="{66FA6ED2-11FB-4E0C-BFB9-CE6090C96E73}" type="presParOf" srcId="{91FBF65E-F91A-594C-9108-7C2CE31DEA27}" destId="{658C9EEA-0CE4-8F45-B70B-6F14A5A311D2}" srcOrd="1" destOrd="0" presId="urn:microsoft.com/office/officeart/2005/8/layout/pyramid1#1"/>
    <dgm:cxn modelId="{9D6B0BB2-7EDE-4C60-AD1A-EC59A7D842AB}" type="presParOf" srcId="{2E516F11-B9FE-7F4F-AA17-CF09B6CE7616}" destId="{B54AAC02-6441-4D67-A069-43F1C55DC374}" srcOrd="5" destOrd="0" presId="urn:microsoft.com/office/officeart/2005/8/layout/pyramid1#1"/>
    <dgm:cxn modelId="{996E190C-07A1-4C00-8EA5-596889D07319}" type="presParOf" srcId="{B54AAC02-6441-4D67-A069-43F1C55DC374}" destId="{25E12202-62D9-4E0A-839B-529F906F0A79}" srcOrd="0" destOrd="0" presId="urn:microsoft.com/office/officeart/2005/8/layout/pyramid1#1"/>
    <dgm:cxn modelId="{597EC46D-80CE-4F1B-846C-E6A814CFBD1F}" type="presParOf" srcId="{B54AAC02-6441-4D67-A069-43F1C55DC374}" destId="{9EDDB431-972E-4D61-8FF9-8853214E8577}" srcOrd="1" destOrd="0" presId="urn:microsoft.com/office/officeart/2005/8/layout/pyramid1#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5AA0F9-15E7-42C2-9DB9-E4DE2889EC5B}" type="doc">
      <dgm:prSet loTypeId="urn:microsoft.com/office/officeart/2008/layout/VerticalCurvedList#1" loCatId="list" qsTypeId="urn:microsoft.com/office/officeart/2005/8/quickstyle/simple1#2" qsCatId="simple" csTypeId="urn:microsoft.com/office/officeart/2005/8/colors/colorful5#1" csCatId="colorful" phldr="1"/>
      <dgm:spPr/>
      <dgm:t>
        <a:bodyPr/>
        <a:lstStyle/>
        <a:p>
          <a:endParaRPr lang="zh-CN" altLang="en-US"/>
        </a:p>
      </dgm:t>
    </dgm:pt>
    <dgm:pt modelId="{3C7BE038-9041-4BC7-8158-66970B14C437}">
      <dgm:prSet phldrT="[文本]"/>
      <dgm:spPr/>
      <dgm:t>
        <a:bodyPr/>
        <a:lstStyle/>
        <a:p>
          <a:r>
            <a:rPr lang="zh-CN" altLang="en-US"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企业工商税务行政风险</a:t>
          </a:r>
        </a:p>
      </dgm:t>
    </dgm:pt>
    <dgm:pt modelId="{F40CFA76-1E52-4ED2-986D-734A146F0223}" type="parTrans" cxnId="{8F545001-0CDE-4CAB-97DE-9EE5C9F79DB1}">
      <dgm:prSet/>
      <dgm:spPr/>
      <dgm:t>
        <a:bodyPr/>
        <a:lstStyle/>
        <a:p>
          <a:endParaRPr lang="zh-CN" altLang="en-US"/>
        </a:p>
      </dgm:t>
    </dgm:pt>
    <dgm:pt modelId="{25728FAF-12F8-43ED-8FC3-823D61C3B2CE}" type="sibTrans" cxnId="{8F545001-0CDE-4CAB-97DE-9EE5C9F79DB1}">
      <dgm:prSet/>
      <dgm:spPr/>
      <dgm:t>
        <a:bodyPr/>
        <a:lstStyle/>
        <a:p>
          <a:endParaRPr lang="zh-CN" altLang="en-US"/>
        </a:p>
      </dgm:t>
    </dgm:pt>
    <dgm:pt modelId="{37798628-D4D5-43E9-AD6C-FA32E7910780}">
      <dgm:prSet phldrT="[文本]"/>
      <dgm:spPr/>
      <dgm:t>
        <a:bodyPr/>
        <a:lstStyle/>
        <a:p>
          <a:r>
            <a:rPr lang="zh-CN" altLang="en-US"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企业涉诉风险</a:t>
          </a:r>
        </a:p>
      </dgm:t>
    </dgm:pt>
    <dgm:pt modelId="{2E7FC0FC-6845-40D0-BA8E-D35ECB755DBC}" type="parTrans" cxnId="{B51CD851-0B79-459B-9D07-EA93F7BF24F5}">
      <dgm:prSet/>
      <dgm:spPr/>
      <dgm:t>
        <a:bodyPr/>
        <a:lstStyle/>
        <a:p>
          <a:endParaRPr lang="zh-CN" altLang="en-US"/>
        </a:p>
      </dgm:t>
    </dgm:pt>
    <dgm:pt modelId="{93085A6B-32EB-48E4-90E2-EEA64D3169F3}" type="sibTrans" cxnId="{B51CD851-0B79-459B-9D07-EA93F7BF24F5}">
      <dgm:prSet/>
      <dgm:spPr/>
      <dgm:t>
        <a:bodyPr/>
        <a:lstStyle/>
        <a:p>
          <a:endParaRPr lang="zh-CN" altLang="en-US"/>
        </a:p>
      </dgm:t>
    </dgm:pt>
    <dgm:pt modelId="{DB66DE4D-C1E4-4043-892A-37B210F1A1D6}">
      <dgm:prSet phldrT="[文本]"/>
      <dgm:spPr/>
      <dgm:t>
        <a:bodyPr/>
        <a:lstStyle/>
        <a:p>
          <a:r>
            <a:rPr lang="zh-CN" altLang="en-US"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企业司法风险</a:t>
          </a:r>
        </a:p>
      </dgm:t>
    </dgm:pt>
    <dgm:pt modelId="{6EBAC542-212B-4564-8609-FC91644C7F40}" type="parTrans" cxnId="{62D98A87-590D-43B9-B748-A1FDD25E4842}">
      <dgm:prSet/>
      <dgm:spPr/>
      <dgm:t>
        <a:bodyPr/>
        <a:lstStyle/>
        <a:p>
          <a:endParaRPr lang="zh-CN" altLang="en-US"/>
        </a:p>
      </dgm:t>
    </dgm:pt>
    <dgm:pt modelId="{8B8070C9-96B2-41A7-89E8-A8404F1CBB7C}" type="sibTrans" cxnId="{62D98A87-590D-43B9-B748-A1FDD25E4842}">
      <dgm:prSet/>
      <dgm:spPr/>
      <dgm:t>
        <a:bodyPr/>
        <a:lstStyle/>
        <a:p>
          <a:endParaRPr lang="zh-CN" altLang="en-US"/>
        </a:p>
      </dgm:t>
    </dgm:pt>
    <dgm:pt modelId="{D3061E90-F14E-4751-81F9-E55A863C1E74}">
      <dgm:prSet/>
      <dgm:spPr/>
      <dgm:t>
        <a:bodyPr/>
        <a:lstStyle/>
        <a:p>
          <a:r>
            <a:rPr lang="zh-CN" altLang="en-US"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企业负面舆情风险</a:t>
          </a:r>
        </a:p>
      </dgm:t>
    </dgm:pt>
    <dgm:pt modelId="{7BDF4460-537E-4621-BD69-E29C7F36E48A}" type="parTrans" cxnId="{6488DD52-9ECA-411C-8282-63000E783B92}">
      <dgm:prSet/>
      <dgm:spPr/>
      <dgm:t>
        <a:bodyPr/>
        <a:lstStyle/>
        <a:p>
          <a:endParaRPr lang="zh-CN" altLang="en-US"/>
        </a:p>
      </dgm:t>
    </dgm:pt>
    <dgm:pt modelId="{3F97D525-25EA-471C-A358-C978F51046D8}" type="sibTrans" cxnId="{6488DD52-9ECA-411C-8282-63000E783B92}">
      <dgm:prSet/>
      <dgm:spPr/>
      <dgm:t>
        <a:bodyPr/>
        <a:lstStyle/>
        <a:p>
          <a:endParaRPr lang="zh-CN" altLang="en-US"/>
        </a:p>
      </dgm:t>
    </dgm:pt>
    <dgm:pt modelId="{112B84B8-FD18-4A4A-AE75-974189A2C725}">
      <dgm:prSet/>
      <dgm:spPr/>
      <dgm:t>
        <a:bodyPr/>
        <a:lstStyle/>
        <a:p>
          <a:r>
            <a:rPr lang="zh-CN" altLang="en-US"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企业人事风险</a:t>
          </a:r>
        </a:p>
      </dgm:t>
    </dgm:pt>
    <dgm:pt modelId="{E660FEEE-154A-47E2-AD93-082C9058064A}" type="parTrans" cxnId="{55781770-186E-4DF9-9AFE-575122CEE473}">
      <dgm:prSet/>
      <dgm:spPr/>
      <dgm:t>
        <a:bodyPr/>
        <a:lstStyle/>
        <a:p>
          <a:endParaRPr lang="zh-CN" altLang="en-US"/>
        </a:p>
      </dgm:t>
    </dgm:pt>
    <dgm:pt modelId="{CA0C330B-8C5D-4DD4-A690-DAB1D161F6CB}" type="sibTrans" cxnId="{55781770-186E-4DF9-9AFE-575122CEE473}">
      <dgm:prSet/>
      <dgm:spPr/>
      <dgm:t>
        <a:bodyPr/>
        <a:lstStyle/>
        <a:p>
          <a:endParaRPr lang="zh-CN" altLang="en-US"/>
        </a:p>
      </dgm:t>
    </dgm:pt>
    <dgm:pt modelId="{C77BF495-0205-4574-9B39-67BEECFF2CA5}">
      <dgm:prSet/>
      <dgm:spPr/>
      <dgm:t>
        <a:bodyPr/>
        <a:lstStyle/>
        <a:p>
          <a:r>
            <a:rPr lang="zh-CN" altLang="en-US"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企业线上产品风险</a:t>
          </a:r>
        </a:p>
      </dgm:t>
    </dgm:pt>
    <dgm:pt modelId="{89C9062A-03E7-425E-BA9D-0839B9464877}" type="parTrans" cxnId="{DDFBB48E-D89D-4466-AAE0-908C0510EA20}">
      <dgm:prSet/>
      <dgm:spPr/>
      <dgm:t>
        <a:bodyPr/>
        <a:lstStyle/>
        <a:p>
          <a:endParaRPr lang="zh-CN" altLang="en-US"/>
        </a:p>
      </dgm:t>
    </dgm:pt>
    <dgm:pt modelId="{5D2A2D22-8C63-4E12-A138-C489CE687641}" type="sibTrans" cxnId="{DDFBB48E-D89D-4466-AAE0-908C0510EA20}">
      <dgm:prSet/>
      <dgm:spPr/>
      <dgm:t>
        <a:bodyPr/>
        <a:lstStyle/>
        <a:p>
          <a:endParaRPr lang="zh-CN" altLang="en-US"/>
        </a:p>
      </dgm:t>
    </dgm:pt>
    <dgm:pt modelId="{F2C7178F-D1C8-4293-8D86-3E7D7308D65B}">
      <dgm:prSet/>
      <dgm:spPr/>
      <dgm:t>
        <a:bodyPr/>
        <a:lstStyle/>
        <a:p>
          <a:r>
            <a:rPr lang="zh-CN" altLang="en-US"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企业上市公司关联风险</a:t>
          </a:r>
        </a:p>
      </dgm:t>
    </dgm:pt>
    <dgm:pt modelId="{F821B34C-52BA-480C-A221-579D8D2AE6FC}" type="parTrans" cxnId="{59E90CAA-569E-4D52-9876-A58D761D431D}">
      <dgm:prSet/>
      <dgm:spPr/>
      <dgm:t>
        <a:bodyPr/>
        <a:lstStyle/>
        <a:p>
          <a:endParaRPr lang="zh-CN" altLang="en-US"/>
        </a:p>
      </dgm:t>
    </dgm:pt>
    <dgm:pt modelId="{58BBC4FA-66ED-43CF-86FD-CC051BAA3E3C}" type="sibTrans" cxnId="{59E90CAA-569E-4D52-9876-A58D761D431D}">
      <dgm:prSet/>
      <dgm:spPr/>
      <dgm:t>
        <a:bodyPr/>
        <a:lstStyle/>
        <a:p>
          <a:endParaRPr lang="zh-CN" altLang="en-US"/>
        </a:p>
      </dgm:t>
    </dgm:pt>
    <dgm:pt modelId="{A0C58E30-BBBB-40F9-AD8D-6263FB020D4E}" type="pres">
      <dgm:prSet presAssocID="{4C5AA0F9-15E7-42C2-9DB9-E4DE2889EC5B}" presName="Name0" presStyleCnt="0">
        <dgm:presLayoutVars>
          <dgm:chMax val="7"/>
          <dgm:chPref val="7"/>
          <dgm:dir/>
        </dgm:presLayoutVars>
      </dgm:prSet>
      <dgm:spPr/>
      <dgm:t>
        <a:bodyPr/>
        <a:lstStyle/>
        <a:p>
          <a:endParaRPr lang="zh-CN" altLang="en-US"/>
        </a:p>
      </dgm:t>
    </dgm:pt>
    <dgm:pt modelId="{0B02DF4D-AFDE-4426-B127-3CED7F63FA5E}" type="pres">
      <dgm:prSet presAssocID="{4C5AA0F9-15E7-42C2-9DB9-E4DE2889EC5B}" presName="Name1" presStyleCnt="0"/>
      <dgm:spPr/>
    </dgm:pt>
    <dgm:pt modelId="{97A0570A-1113-4440-9E9A-4760A1DBE9A9}" type="pres">
      <dgm:prSet presAssocID="{4C5AA0F9-15E7-42C2-9DB9-E4DE2889EC5B}" presName="cycle" presStyleCnt="0"/>
      <dgm:spPr/>
    </dgm:pt>
    <dgm:pt modelId="{D9F6D30A-6CFA-4326-9F27-286FC1AE2917}" type="pres">
      <dgm:prSet presAssocID="{4C5AA0F9-15E7-42C2-9DB9-E4DE2889EC5B}" presName="srcNode" presStyleLbl="node1" presStyleIdx="0" presStyleCnt="7"/>
      <dgm:spPr/>
    </dgm:pt>
    <dgm:pt modelId="{FD1A1EB4-B315-4B30-8847-42E2AEACD8E5}" type="pres">
      <dgm:prSet presAssocID="{4C5AA0F9-15E7-42C2-9DB9-E4DE2889EC5B}" presName="conn" presStyleLbl="parChTrans1D2" presStyleIdx="0" presStyleCnt="1"/>
      <dgm:spPr/>
      <dgm:t>
        <a:bodyPr/>
        <a:lstStyle/>
        <a:p>
          <a:endParaRPr lang="zh-CN" altLang="en-US"/>
        </a:p>
      </dgm:t>
    </dgm:pt>
    <dgm:pt modelId="{FB5F3D83-3A9E-4827-BCD6-453C76251834}" type="pres">
      <dgm:prSet presAssocID="{4C5AA0F9-15E7-42C2-9DB9-E4DE2889EC5B}" presName="extraNode" presStyleLbl="node1" presStyleIdx="0" presStyleCnt="7"/>
      <dgm:spPr/>
    </dgm:pt>
    <dgm:pt modelId="{309400A7-D7FC-41F3-A874-DF5C337419B6}" type="pres">
      <dgm:prSet presAssocID="{4C5AA0F9-15E7-42C2-9DB9-E4DE2889EC5B}" presName="dstNode" presStyleLbl="node1" presStyleIdx="0" presStyleCnt="7"/>
      <dgm:spPr/>
    </dgm:pt>
    <dgm:pt modelId="{083C09E8-E4A9-4F7C-B44E-187E3584015C}" type="pres">
      <dgm:prSet presAssocID="{3C7BE038-9041-4BC7-8158-66970B14C437}" presName="text_1" presStyleLbl="node1" presStyleIdx="0" presStyleCnt="7" custScaleX="97857" custLinFactNeighborX="942" custLinFactNeighborY="-7574">
        <dgm:presLayoutVars>
          <dgm:bulletEnabled val="1"/>
        </dgm:presLayoutVars>
      </dgm:prSet>
      <dgm:spPr/>
      <dgm:t>
        <a:bodyPr/>
        <a:lstStyle/>
        <a:p>
          <a:endParaRPr lang="zh-CN" altLang="en-US"/>
        </a:p>
      </dgm:t>
    </dgm:pt>
    <dgm:pt modelId="{B490E8BF-F3A0-4299-9BD8-F8B291B9FE44}" type="pres">
      <dgm:prSet presAssocID="{3C7BE038-9041-4BC7-8158-66970B14C437}" presName="accent_1" presStyleCnt="0"/>
      <dgm:spPr/>
    </dgm:pt>
    <dgm:pt modelId="{7EF1C765-7F37-4A55-940E-075082E762D9}" type="pres">
      <dgm:prSet presAssocID="{3C7BE038-9041-4BC7-8158-66970B14C437}" presName="accentRepeatNode" presStyleLbl="solidFgAcc1" presStyleIdx="0" presStyleCnt="7"/>
      <dgm:spPr/>
    </dgm:pt>
    <dgm:pt modelId="{F9AFBD38-4DC0-428F-8BF5-247E28B563CB}" type="pres">
      <dgm:prSet presAssocID="{37798628-D4D5-43E9-AD6C-FA32E7910780}" presName="text_2" presStyleLbl="node1" presStyleIdx="1" presStyleCnt="7">
        <dgm:presLayoutVars>
          <dgm:bulletEnabled val="1"/>
        </dgm:presLayoutVars>
      </dgm:prSet>
      <dgm:spPr/>
      <dgm:t>
        <a:bodyPr/>
        <a:lstStyle/>
        <a:p>
          <a:endParaRPr lang="zh-CN" altLang="en-US"/>
        </a:p>
      </dgm:t>
    </dgm:pt>
    <dgm:pt modelId="{79A8FE1E-A50A-445D-95EE-A8CB5E5499CC}" type="pres">
      <dgm:prSet presAssocID="{37798628-D4D5-43E9-AD6C-FA32E7910780}" presName="accent_2" presStyleCnt="0"/>
      <dgm:spPr/>
    </dgm:pt>
    <dgm:pt modelId="{21122F7D-EBB1-4821-B323-8F5241756736}" type="pres">
      <dgm:prSet presAssocID="{37798628-D4D5-43E9-AD6C-FA32E7910780}" presName="accentRepeatNode" presStyleLbl="solidFgAcc1" presStyleIdx="1" presStyleCnt="7"/>
      <dgm:spPr/>
    </dgm:pt>
    <dgm:pt modelId="{D1E32C34-0396-45FE-9C3A-40A7B25D74CD}" type="pres">
      <dgm:prSet presAssocID="{DB66DE4D-C1E4-4043-892A-37B210F1A1D6}" presName="text_3" presStyleLbl="node1" presStyleIdx="2" presStyleCnt="7">
        <dgm:presLayoutVars>
          <dgm:bulletEnabled val="1"/>
        </dgm:presLayoutVars>
      </dgm:prSet>
      <dgm:spPr/>
      <dgm:t>
        <a:bodyPr/>
        <a:lstStyle/>
        <a:p>
          <a:endParaRPr lang="zh-CN" altLang="en-US"/>
        </a:p>
      </dgm:t>
    </dgm:pt>
    <dgm:pt modelId="{80F7B1E4-61D3-418F-9175-02753BB625B5}" type="pres">
      <dgm:prSet presAssocID="{DB66DE4D-C1E4-4043-892A-37B210F1A1D6}" presName="accent_3" presStyleCnt="0"/>
      <dgm:spPr/>
    </dgm:pt>
    <dgm:pt modelId="{63A03864-9ED9-496E-8A70-3253F81148DA}" type="pres">
      <dgm:prSet presAssocID="{DB66DE4D-C1E4-4043-892A-37B210F1A1D6}" presName="accentRepeatNode" presStyleLbl="solidFgAcc1" presStyleIdx="2" presStyleCnt="7"/>
      <dgm:spPr/>
    </dgm:pt>
    <dgm:pt modelId="{F7B78565-6A0A-40E5-84C0-45F52A4F67AE}" type="pres">
      <dgm:prSet presAssocID="{D3061E90-F14E-4751-81F9-E55A863C1E74}" presName="text_4" presStyleLbl="node1" presStyleIdx="3" presStyleCnt="7" custLinFactNeighborX="173" custLinFactNeighborY="2317">
        <dgm:presLayoutVars>
          <dgm:bulletEnabled val="1"/>
        </dgm:presLayoutVars>
      </dgm:prSet>
      <dgm:spPr/>
      <dgm:t>
        <a:bodyPr/>
        <a:lstStyle/>
        <a:p>
          <a:endParaRPr lang="zh-CN" altLang="en-US"/>
        </a:p>
      </dgm:t>
    </dgm:pt>
    <dgm:pt modelId="{8A05572F-52BE-4DBD-8C32-9C1758B28DA9}" type="pres">
      <dgm:prSet presAssocID="{D3061E90-F14E-4751-81F9-E55A863C1E74}" presName="accent_4" presStyleCnt="0"/>
      <dgm:spPr/>
    </dgm:pt>
    <dgm:pt modelId="{A9DDE03C-C569-4852-B393-0E19FCD38314}" type="pres">
      <dgm:prSet presAssocID="{D3061E90-F14E-4751-81F9-E55A863C1E74}" presName="accentRepeatNode" presStyleLbl="solidFgAcc1" presStyleIdx="3" presStyleCnt="7"/>
      <dgm:spPr/>
    </dgm:pt>
    <dgm:pt modelId="{987B273B-376C-4865-BBDD-CDB0994488AE}" type="pres">
      <dgm:prSet presAssocID="{112B84B8-FD18-4A4A-AE75-974189A2C725}" presName="text_5" presStyleLbl="node1" presStyleIdx="4" presStyleCnt="7">
        <dgm:presLayoutVars>
          <dgm:bulletEnabled val="1"/>
        </dgm:presLayoutVars>
      </dgm:prSet>
      <dgm:spPr/>
      <dgm:t>
        <a:bodyPr/>
        <a:lstStyle/>
        <a:p>
          <a:endParaRPr lang="zh-CN" altLang="en-US"/>
        </a:p>
      </dgm:t>
    </dgm:pt>
    <dgm:pt modelId="{943C30B7-45A3-4BBF-BBC3-B1FCB973CA92}" type="pres">
      <dgm:prSet presAssocID="{112B84B8-FD18-4A4A-AE75-974189A2C725}" presName="accent_5" presStyleCnt="0"/>
      <dgm:spPr/>
    </dgm:pt>
    <dgm:pt modelId="{DF589893-25AB-48A3-89AA-B35E6E6088EB}" type="pres">
      <dgm:prSet presAssocID="{112B84B8-FD18-4A4A-AE75-974189A2C725}" presName="accentRepeatNode" presStyleLbl="solidFgAcc1" presStyleIdx="4" presStyleCnt="7"/>
      <dgm:spPr/>
    </dgm:pt>
    <dgm:pt modelId="{DCE5C19B-C578-4CA1-8C34-A978A25F2A0E}" type="pres">
      <dgm:prSet presAssocID="{C77BF495-0205-4574-9B39-67BEECFF2CA5}" presName="text_6" presStyleLbl="node1" presStyleIdx="5" presStyleCnt="7">
        <dgm:presLayoutVars>
          <dgm:bulletEnabled val="1"/>
        </dgm:presLayoutVars>
      </dgm:prSet>
      <dgm:spPr/>
      <dgm:t>
        <a:bodyPr/>
        <a:lstStyle/>
        <a:p>
          <a:endParaRPr lang="zh-CN" altLang="en-US"/>
        </a:p>
      </dgm:t>
    </dgm:pt>
    <dgm:pt modelId="{2735AAAA-0D01-4D98-90CA-93E92774FFAA}" type="pres">
      <dgm:prSet presAssocID="{C77BF495-0205-4574-9B39-67BEECFF2CA5}" presName="accent_6" presStyleCnt="0"/>
      <dgm:spPr/>
    </dgm:pt>
    <dgm:pt modelId="{6C7F5508-F4C8-42F9-A1BD-DB37750CCB77}" type="pres">
      <dgm:prSet presAssocID="{C77BF495-0205-4574-9B39-67BEECFF2CA5}" presName="accentRepeatNode" presStyleLbl="solidFgAcc1" presStyleIdx="5" presStyleCnt="7"/>
      <dgm:spPr/>
    </dgm:pt>
    <dgm:pt modelId="{8A3F5C83-0ACF-4329-86E1-B3F5FC76AE4E}" type="pres">
      <dgm:prSet presAssocID="{F2C7178F-D1C8-4293-8D86-3E7D7308D65B}" presName="text_7" presStyleLbl="node1" presStyleIdx="6" presStyleCnt="7">
        <dgm:presLayoutVars>
          <dgm:bulletEnabled val="1"/>
        </dgm:presLayoutVars>
      </dgm:prSet>
      <dgm:spPr/>
      <dgm:t>
        <a:bodyPr/>
        <a:lstStyle/>
        <a:p>
          <a:endParaRPr lang="zh-CN" altLang="en-US"/>
        </a:p>
      </dgm:t>
    </dgm:pt>
    <dgm:pt modelId="{1AE45193-DC7D-4BAD-AA8E-3EBADC530B60}" type="pres">
      <dgm:prSet presAssocID="{F2C7178F-D1C8-4293-8D86-3E7D7308D65B}" presName="accent_7" presStyleCnt="0"/>
      <dgm:spPr/>
    </dgm:pt>
    <dgm:pt modelId="{70DBCEF1-AA2C-4157-B25F-D9050E963752}" type="pres">
      <dgm:prSet presAssocID="{F2C7178F-D1C8-4293-8D86-3E7D7308D65B}" presName="accentRepeatNode" presStyleLbl="solidFgAcc1" presStyleIdx="6" presStyleCnt="7"/>
      <dgm:spPr/>
    </dgm:pt>
  </dgm:ptLst>
  <dgm:cxnLst>
    <dgm:cxn modelId="{3B0383FB-16E2-446E-8982-697465D14B6D}" type="presOf" srcId="{25728FAF-12F8-43ED-8FC3-823D61C3B2CE}" destId="{FD1A1EB4-B315-4B30-8847-42E2AEACD8E5}" srcOrd="0" destOrd="0" presId="urn:microsoft.com/office/officeart/2008/layout/VerticalCurvedList#1"/>
    <dgm:cxn modelId="{43B7A7B7-48C2-4F34-9A92-C97945D3A79F}" type="presOf" srcId="{3C7BE038-9041-4BC7-8158-66970B14C437}" destId="{083C09E8-E4A9-4F7C-B44E-187E3584015C}" srcOrd="0" destOrd="0" presId="urn:microsoft.com/office/officeart/2008/layout/VerticalCurvedList#1"/>
    <dgm:cxn modelId="{E80CCC74-EB17-4B21-8E35-ED0721BD0CF0}" type="presOf" srcId="{37798628-D4D5-43E9-AD6C-FA32E7910780}" destId="{F9AFBD38-4DC0-428F-8BF5-247E28B563CB}" srcOrd="0" destOrd="0" presId="urn:microsoft.com/office/officeart/2008/layout/VerticalCurvedList#1"/>
    <dgm:cxn modelId="{DDFBB48E-D89D-4466-AAE0-908C0510EA20}" srcId="{4C5AA0F9-15E7-42C2-9DB9-E4DE2889EC5B}" destId="{C77BF495-0205-4574-9B39-67BEECFF2CA5}" srcOrd="5" destOrd="0" parTransId="{89C9062A-03E7-425E-BA9D-0839B9464877}" sibTransId="{5D2A2D22-8C63-4E12-A138-C489CE687641}"/>
    <dgm:cxn modelId="{7BAED1D1-6C10-4EB5-865C-A723961E9B4A}" type="presOf" srcId="{112B84B8-FD18-4A4A-AE75-974189A2C725}" destId="{987B273B-376C-4865-BBDD-CDB0994488AE}" srcOrd="0" destOrd="0" presId="urn:microsoft.com/office/officeart/2008/layout/VerticalCurvedList#1"/>
    <dgm:cxn modelId="{94E05F9B-75F6-4D70-AC4F-4E7E07FA403C}" type="presOf" srcId="{F2C7178F-D1C8-4293-8D86-3E7D7308D65B}" destId="{8A3F5C83-0ACF-4329-86E1-B3F5FC76AE4E}" srcOrd="0" destOrd="0" presId="urn:microsoft.com/office/officeart/2008/layout/VerticalCurvedList#1"/>
    <dgm:cxn modelId="{59E90CAA-569E-4D52-9876-A58D761D431D}" srcId="{4C5AA0F9-15E7-42C2-9DB9-E4DE2889EC5B}" destId="{F2C7178F-D1C8-4293-8D86-3E7D7308D65B}" srcOrd="6" destOrd="0" parTransId="{F821B34C-52BA-480C-A221-579D8D2AE6FC}" sibTransId="{58BBC4FA-66ED-43CF-86FD-CC051BAA3E3C}"/>
    <dgm:cxn modelId="{8F545001-0CDE-4CAB-97DE-9EE5C9F79DB1}" srcId="{4C5AA0F9-15E7-42C2-9DB9-E4DE2889EC5B}" destId="{3C7BE038-9041-4BC7-8158-66970B14C437}" srcOrd="0" destOrd="0" parTransId="{F40CFA76-1E52-4ED2-986D-734A146F0223}" sibTransId="{25728FAF-12F8-43ED-8FC3-823D61C3B2CE}"/>
    <dgm:cxn modelId="{798D391B-4B5C-46C1-8FEC-1D533BDE4632}" type="presOf" srcId="{D3061E90-F14E-4751-81F9-E55A863C1E74}" destId="{F7B78565-6A0A-40E5-84C0-45F52A4F67AE}" srcOrd="0" destOrd="0" presId="urn:microsoft.com/office/officeart/2008/layout/VerticalCurvedList#1"/>
    <dgm:cxn modelId="{62D98A87-590D-43B9-B748-A1FDD25E4842}" srcId="{4C5AA0F9-15E7-42C2-9DB9-E4DE2889EC5B}" destId="{DB66DE4D-C1E4-4043-892A-37B210F1A1D6}" srcOrd="2" destOrd="0" parTransId="{6EBAC542-212B-4564-8609-FC91644C7F40}" sibTransId="{8B8070C9-96B2-41A7-89E8-A8404F1CBB7C}"/>
    <dgm:cxn modelId="{6488DD52-9ECA-411C-8282-63000E783B92}" srcId="{4C5AA0F9-15E7-42C2-9DB9-E4DE2889EC5B}" destId="{D3061E90-F14E-4751-81F9-E55A863C1E74}" srcOrd="3" destOrd="0" parTransId="{7BDF4460-537E-4621-BD69-E29C7F36E48A}" sibTransId="{3F97D525-25EA-471C-A358-C978F51046D8}"/>
    <dgm:cxn modelId="{5B6D1743-8425-414D-BE11-ED591F7D7A72}" type="presOf" srcId="{DB66DE4D-C1E4-4043-892A-37B210F1A1D6}" destId="{D1E32C34-0396-45FE-9C3A-40A7B25D74CD}" srcOrd="0" destOrd="0" presId="urn:microsoft.com/office/officeart/2008/layout/VerticalCurvedList#1"/>
    <dgm:cxn modelId="{5AE0F583-7FDE-4111-8E5A-7A4AB8F33BDA}" type="presOf" srcId="{4C5AA0F9-15E7-42C2-9DB9-E4DE2889EC5B}" destId="{A0C58E30-BBBB-40F9-AD8D-6263FB020D4E}" srcOrd="0" destOrd="0" presId="urn:microsoft.com/office/officeart/2008/layout/VerticalCurvedList#1"/>
    <dgm:cxn modelId="{B51CD851-0B79-459B-9D07-EA93F7BF24F5}" srcId="{4C5AA0F9-15E7-42C2-9DB9-E4DE2889EC5B}" destId="{37798628-D4D5-43E9-AD6C-FA32E7910780}" srcOrd="1" destOrd="0" parTransId="{2E7FC0FC-6845-40D0-BA8E-D35ECB755DBC}" sibTransId="{93085A6B-32EB-48E4-90E2-EEA64D3169F3}"/>
    <dgm:cxn modelId="{55781770-186E-4DF9-9AFE-575122CEE473}" srcId="{4C5AA0F9-15E7-42C2-9DB9-E4DE2889EC5B}" destId="{112B84B8-FD18-4A4A-AE75-974189A2C725}" srcOrd="4" destOrd="0" parTransId="{E660FEEE-154A-47E2-AD93-082C9058064A}" sibTransId="{CA0C330B-8C5D-4DD4-A690-DAB1D161F6CB}"/>
    <dgm:cxn modelId="{6CA87D60-4271-4EFB-9FAE-E32E94FF2770}" type="presOf" srcId="{C77BF495-0205-4574-9B39-67BEECFF2CA5}" destId="{DCE5C19B-C578-4CA1-8C34-A978A25F2A0E}" srcOrd="0" destOrd="0" presId="urn:microsoft.com/office/officeart/2008/layout/VerticalCurvedList#1"/>
    <dgm:cxn modelId="{FBD71EEF-5285-44BA-BE1D-9F8186B6904C}" type="presParOf" srcId="{A0C58E30-BBBB-40F9-AD8D-6263FB020D4E}" destId="{0B02DF4D-AFDE-4426-B127-3CED7F63FA5E}" srcOrd="0" destOrd="0" presId="urn:microsoft.com/office/officeart/2008/layout/VerticalCurvedList#1"/>
    <dgm:cxn modelId="{2CB3EA88-E461-45C2-9131-8D4800827B8E}" type="presParOf" srcId="{0B02DF4D-AFDE-4426-B127-3CED7F63FA5E}" destId="{97A0570A-1113-4440-9E9A-4760A1DBE9A9}" srcOrd="0" destOrd="0" presId="urn:microsoft.com/office/officeart/2008/layout/VerticalCurvedList#1"/>
    <dgm:cxn modelId="{6ABF420B-5D63-4ECE-B682-D050932EE7D8}" type="presParOf" srcId="{97A0570A-1113-4440-9E9A-4760A1DBE9A9}" destId="{D9F6D30A-6CFA-4326-9F27-286FC1AE2917}" srcOrd="0" destOrd="0" presId="urn:microsoft.com/office/officeart/2008/layout/VerticalCurvedList#1"/>
    <dgm:cxn modelId="{6BE02BA3-5057-47C8-B41F-E329E9D89F66}" type="presParOf" srcId="{97A0570A-1113-4440-9E9A-4760A1DBE9A9}" destId="{FD1A1EB4-B315-4B30-8847-42E2AEACD8E5}" srcOrd="1" destOrd="0" presId="urn:microsoft.com/office/officeart/2008/layout/VerticalCurvedList#1"/>
    <dgm:cxn modelId="{C9DACE61-2A0D-41F8-AA8A-A2DAA79BB8F0}" type="presParOf" srcId="{97A0570A-1113-4440-9E9A-4760A1DBE9A9}" destId="{FB5F3D83-3A9E-4827-BCD6-453C76251834}" srcOrd="2" destOrd="0" presId="urn:microsoft.com/office/officeart/2008/layout/VerticalCurvedList#1"/>
    <dgm:cxn modelId="{518E6084-4397-4847-849C-A98E305C482E}" type="presParOf" srcId="{97A0570A-1113-4440-9E9A-4760A1DBE9A9}" destId="{309400A7-D7FC-41F3-A874-DF5C337419B6}" srcOrd="3" destOrd="0" presId="urn:microsoft.com/office/officeart/2008/layout/VerticalCurvedList#1"/>
    <dgm:cxn modelId="{EA2E84F1-7043-423D-A434-4470506CB232}" type="presParOf" srcId="{0B02DF4D-AFDE-4426-B127-3CED7F63FA5E}" destId="{083C09E8-E4A9-4F7C-B44E-187E3584015C}" srcOrd="1" destOrd="0" presId="urn:microsoft.com/office/officeart/2008/layout/VerticalCurvedList#1"/>
    <dgm:cxn modelId="{5FBF5420-A009-4DBF-BD9E-5BDE50010DBC}" type="presParOf" srcId="{0B02DF4D-AFDE-4426-B127-3CED7F63FA5E}" destId="{B490E8BF-F3A0-4299-9BD8-F8B291B9FE44}" srcOrd="2" destOrd="0" presId="urn:microsoft.com/office/officeart/2008/layout/VerticalCurvedList#1"/>
    <dgm:cxn modelId="{FC34BCBA-7FA9-4C91-8EB8-7E374E26282C}" type="presParOf" srcId="{B490E8BF-F3A0-4299-9BD8-F8B291B9FE44}" destId="{7EF1C765-7F37-4A55-940E-075082E762D9}" srcOrd="0" destOrd="0" presId="urn:microsoft.com/office/officeart/2008/layout/VerticalCurvedList#1"/>
    <dgm:cxn modelId="{1AB022BB-9CF2-48E6-876B-57FD2A2F6548}" type="presParOf" srcId="{0B02DF4D-AFDE-4426-B127-3CED7F63FA5E}" destId="{F9AFBD38-4DC0-428F-8BF5-247E28B563CB}" srcOrd="3" destOrd="0" presId="urn:microsoft.com/office/officeart/2008/layout/VerticalCurvedList#1"/>
    <dgm:cxn modelId="{07DE6A63-B595-4906-9D16-B63A12B5F3A7}" type="presParOf" srcId="{0B02DF4D-AFDE-4426-B127-3CED7F63FA5E}" destId="{79A8FE1E-A50A-445D-95EE-A8CB5E5499CC}" srcOrd="4" destOrd="0" presId="urn:microsoft.com/office/officeart/2008/layout/VerticalCurvedList#1"/>
    <dgm:cxn modelId="{49C9C460-C965-4A12-BEFF-7B16F5005640}" type="presParOf" srcId="{79A8FE1E-A50A-445D-95EE-A8CB5E5499CC}" destId="{21122F7D-EBB1-4821-B323-8F5241756736}" srcOrd="0" destOrd="0" presId="urn:microsoft.com/office/officeart/2008/layout/VerticalCurvedList#1"/>
    <dgm:cxn modelId="{69F32F07-4AB3-496C-A372-C041EF4FC3AF}" type="presParOf" srcId="{0B02DF4D-AFDE-4426-B127-3CED7F63FA5E}" destId="{D1E32C34-0396-45FE-9C3A-40A7B25D74CD}" srcOrd="5" destOrd="0" presId="urn:microsoft.com/office/officeart/2008/layout/VerticalCurvedList#1"/>
    <dgm:cxn modelId="{07AF4C99-81BA-435A-A658-7D11DA6D0A87}" type="presParOf" srcId="{0B02DF4D-AFDE-4426-B127-3CED7F63FA5E}" destId="{80F7B1E4-61D3-418F-9175-02753BB625B5}" srcOrd="6" destOrd="0" presId="urn:microsoft.com/office/officeart/2008/layout/VerticalCurvedList#1"/>
    <dgm:cxn modelId="{D9110AF0-BC00-4C44-BAEE-2189886D131D}" type="presParOf" srcId="{80F7B1E4-61D3-418F-9175-02753BB625B5}" destId="{63A03864-9ED9-496E-8A70-3253F81148DA}" srcOrd="0" destOrd="0" presId="urn:microsoft.com/office/officeart/2008/layout/VerticalCurvedList#1"/>
    <dgm:cxn modelId="{6A11A77C-BA63-4C3C-ACC3-B8A26FD091BE}" type="presParOf" srcId="{0B02DF4D-AFDE-4426-B127-3CED7F63FA5E}" destId="{F7B78565-6A0A-40E5-84C0-45F52A4F67AE}" srcOrd="7" destOrd="0" presId="urn:microsoft.com/office/officeart/2008/layout/VerticalCurvedList#1"/>
    <dgm:cxn modelId="{2B21AA40-6C12-45E8-A56C-386097016219}" type="presParOf" srcId="{0B02DF4D-AFDE-4426-B127-3CED7F63FA5E}" destId="{8A05572F-52BE-4DBD-8C32-9C1758B28DA9}" srcOrd="8" destOrd="0" presId="urn:microsoft.com/office/officeart/2008/layout/VerticalCurvedList#1"/>
    <dgm:cxn modelId="{C2775FB9-A11D-44FE-B34B-2E3A809F63A9}" type="presParOf" srcId="{8A05572F-52BE-4DBD-8C32-9C1758B28DA9}" destId="{A9DDE03C-C569-4852-B393-0E19FCD38314}" srcOrd="0" destOrd="0" presId="urn:microsoft.com/office/officeart/2008/layout/VerticalCurvedList#1"/>
    <dgm:cxn modelId="{A9EC608B-02B0-49E5-B105-380482DFAF91}" type="presParOf" srcId="{0B02DF4D-AFDE-4426-B127-3CED7F63FA5E}" destId="{987B273B-376C-4865-BBDD-CDB0994488AE}" srcOrd="9" destOrd="0" presId="urn:microsoft.com/office/officeart/2008/layout/VerticalCurvedList#1"/>
    <dgm:cxn modelId="{A4F2D5B4-528A-4EC2-B3D0-AB59FAE79C13}" type="presParOf" srcId="{0B02DF4D-AFDE-4426-B127-3CED7F63FA5E}" destId="{943C30B7-45A3-4BBF-BBC3-B1FCB973CA92}" srcOrd="10" destOrd="0" presId="urn:microsoft.com/office/officeart/2008/layout/VerticalCurvedList#1"/>
    <dgm:cxn modelId="{877329F5-8470-4014-9E12-26440C63D2C9}" type="presParOf" srcId="{943C30B7-45A3-4BBF-BBC3-B1FCB973CA92}" destId="{DF589893-25AB-48A3-89AA-B35E6E6088EB}" srcOrd="0" destOrd="0" presId="urn:microsoft.com/office/officeart/2008/layout/VerticalCurvedList#1"/>
    <dgm:cxn modelId="{F6738207-ED77-4956-90E1-ECA6BF151270}" type="presParOf" srcId="{0B02DF4D-AFDE-4426-B127-3CED7F63FA5E}" destId="{DCE5C19B-C578-4CA1-8C34-A978A25F2A0E}" srcOrd="11" destOrd="0" presId="urn:microsoft.com/office/officeart/2008/layout/VerticalCurvedList#1"/>
    <dgm:cxn modelId="{64395299-9837-43DC-8F1E-C4E34EAE768B}" type="presParOf" srcId="{0B02DF4D-AFDE-4426-B127-3CED7F63FA5E}" destId="{2735AAAA-0D01-4D98-90CA-93E92774FFAA}" srcOrd="12" destOrd="0" presId="urn:microsoft.com/office/officeart/2008/layout/VerticalCurvedList#1"/>
    <dgm:cxn modelId="{12D785BF-B36E-4759-9DCA-6B6FA3AE78BA}" type="presParOf" srcId="{2735AAAA-0D01-4D98-90CA-93E92774FFAA}" destId="{6C7F5508-F4C8-42F9-A1BD-DB37750CCB77}" srcOrd="0" destOrd="0" presId="urn:microsoft.com/office/officeart/2008/layout/VerticalCurvedList#1"/>
    <dgm:cxn modelId="{BC2098BF-2F57-41B4-9FD6-2739242939C2}" type="presParOf" srcId="{0B02DF4D-AFDE-4426-B127-3CED7F63FA5E}" destId="{8A3F5C83-0ACF-4329-86E1-B3F5FC76AE4E}" srcOrd="13" destOrd="0" presId="urn:microsoft.com/office/officeart/2008/layout/VerticalCurvedList#1"/>
    <dgm:cxn modelId="{760CA90D-7D6A-4B5B-BAFF-F9FF12EB44E6}" type="presParOf" srcId="{0B02DF4D-AFDE-4426-B127-3CED7F63FA5E}" destId="{1AE45193-DC7D-4BAD-AA8E-3EBADC530B60}" srcOrd="14" destOrd="0" presId="urn:microsoft.com/office/officeart/2008/layout/VerticalCurvedList#1"/>
    <dgm:cxn modelId="{00B8135A-B51A-47B0-99BD-0063F7E288C1}" type="presParOf" srcId="{1AE45193-DC7D-4BAD-AA8E-3EBADC530B60}" destId="{70DBCEF1-AA2C-4157-B25F-D9050E963752}"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8175AC-1C4C-4EF7-99D6-A5498F256FC7}" type="doc">
      <dgm:prSet loTypeId="urn:microsoft.com/office/officeart/2005/8/layout/hList6" loCatId="list" qsTypeId="urn:microsoft.com/office/officeart/2005/8/quickstyle/simple1#4" qsCatId="simple" csTypeId="urn:microsoft.com/office/officeart/2005/8/colors/accent1_2#3" csCatId="accent1" phldr="1"/>
      <dgm:spPr/>
      <dgm:t>
        <a:bodyPr/>
        <a:lstStyle/>
        <a:p>
          <a:endParaRPr lang="zh-CN" altLang="en-US"/>
        </a:p>
      </dgm:t>
    </dgm:pt>
    <dgm:pt modelId="{90B96541-786C-4686-AF28-747B7C063E7E}">
      <dgm:prSet phldrT="[文本]" custT="1"/>
      <dgm:spPr>
        <a:solidFill>
          <a:srgbClr val="2F5E5E"/>
        </a:solidFill>
      </dgm:spPr>
      <dgm:t>
        <a:bodyPr/>
        <a:lstStyle/>
        <a:p>
          <a:r>
            <a:rPr lang="zh-CN" altLang="en-US" sz="20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其他企业经营风险</a:t>
          </a:r>
        </a:p>
      </dgm:t>
    </dgm:pt>
    <dgm:pt modelId="{FCBAE45B-BE83-4EBC-B049-5CE72CE68B95}" type="parTrans" cxnId="{14F9782B-8B3A-4E24-9F96-5C36C5984388}">
      <dgm:prSet/>
      <dgm:spPr/>
      <dgm:t>
        <a:bodyPr/>
        <a:lstStyle/>
        <a:p>
          <a:endParaRPr lang="zh-CN" altLang="en-US"/>
        </a:p>
      </dgm:t>
    </dgm:pt>
    <dgm:pt modelId="{EBEC695E-8A08-4BFF-AD81-2BBD5C20DCB8}" type="sibTrans" cxnId="{14F9782B-8B3A-4E24-9F96-5C36C5984388}">
      <dgm:prSet/>
      <dgm:spPr/>
      <dgm:t>
        <a:bodyPr/>
        <a:lstStyle/>
        <a:p>
          <a:endParaRPr lang="zh-CN" altLang="en-US"/>
        </a:p>
      </dgm:t>
    </dgm:pt>
    <dgm:pt modelId="{22031CEF-0617-48EB-BEB9-7D0FDBAAA16A}">
      <dgm:prSet phldrT="[文本]" custT="1"/>
      <dgm:spPr>
        <a:solidFill>
          <a:srgbClr val="2F5E5E"/>
        </a:solidFill>
      </dgm:spPr>
      <dgm:t>
        <a:bodyPr/>
        <a:lstStyle/>
        <a:p>
          <a:r>
            <a:rPr lang="zh-CN" altLang="en-US" sz="20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上下游合作或账期风险</a:t>
          </a:r>
        </a:p>
      </dgm:t>
    </dgm:pt>
    <dgm:pt modelId="{49CB787B-1EB5-416B-A9BA-A945FE159507}" type="parTrans" cxnId="{87D03AEC-4139-4A19-91A6-1103684E7225}">
      <dgm:prSet/>
      <dgm:spPr/>
      <dgm:t>
        <a:bodyPr/>
        <a:lstStyle/>
        <a:p>
          <a:endParaRPr lang="zh-CN" altLang="en-US"/>
        </a:p>
      </dgm:t>
    </dgm:pt>
    <dgm:pt modelId="{55E84B82-5BD8-4356-9999-2629926F2700}" type="sibTrans" cxnId="{87D03AEC-4139-4A19-91A6-1103684E7225}">
      <dgm:prSet/>
      <dgm:spPr/>
      <dgm:t>
        <a:bodyPr/>
        <a:lstStyle/>
        <a:p>
          <a:endParaRPr lang="zh-CN" altLang="en-US"/>
        </a:p>
      </dgm:t>
    </dgm:pt>
    <dgm:pt modelId="{3D9C5192-9C18-41A0-BF5E-485AB8B686EA}">
      <dgm:prSet phldrT="[文本]" custT="1"/>
      <dgm:spPr>
        <a:solidFill>
          <a:srgbClr val="2F5E5E"/>
        </a:solidFill>
      </dgm:spPr>
      <dgm:t>
        <a:bodyPr/>
        <a:lstStyle/>
        <a:p>
          <a:r>
            <a:rPr lang="zh-CN" altLang="en-US" sz="2000" dirty="0">
              <a:latin typeface="阿里巴巴普惠体" panose="00020600040101010101" pitchFamily="18" charset="-122"/>
              <a:ea typeface="阿里巴巴普惠体" panose="00020600040101010101" pitchFamily="18" charset="-122"/>
              <a:cs typeface="阿里巴巴普惠体" panose="00020600040101010101" pitchFamily="18" charset="-122"/>
            </a:rPr>
            <a:t>股权交易中的分歧和风险</a:t>
          </a:r>
        </a:p>
      </dgm:t>
    </dgm:pt>
    <dgm:pt modelId="{EA4A1A23-DD80-49B9-9780-241542EF56AD}" type="parTrans" cxnId="{C6C1F190-8AB4-496B-8651-4A2732EBE7C3}">
      <dgm:prSet/>
      <dgm:spPr/>
      <dgm:t>
        <a:bodyPr/>
        <a:lstStyle/>
        <a:p>
          <a:endParaRPr lang="zh-CN" altLang="en-US"/>
        </a:p>
      </dgm:t>
    </dgm:pt>
    <dgm:pt modelId="{FBDDE707-309F-41F4-8396-D53C87B01DAC}" type="sibTrans" cxnId="{C6C1F190-8AB4-496B-8651-4A2732EBE7C3}">
      <dgm:prSet/>
      <dgm:spPr/>
      <dgm:t>
        <a:bodyPr/>
        <a:lstStyle/>
        <a:p>
          <a:endParaRPr lang="zh-CN" altLang="en-US"/>
        </a:p>
      </dgm:t>
    </dgm:pt>
    <dgm:pt modelId="{583B4EE1-53C2-445C-9AE4-3CD272079ABC}">
      <dgm:prSet custT="1"/>
      <dgm:spPr>
        <a:solidFill>
          <a:srgbClr val="2F5E5E"/>
        </a:solidFill>
      </dgm:spPr>
      <dgm:t>
        <a:bodyPr/>
        <a:lstStyle/>
        <a:p>
          <a:r>
            <a:rPr lang="zh-CN" altLang="en-US" sz="20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企业被要求提前偿贷风险</a:t>
          </a:r>
        </a:p>
      </dgm:t>
    </dgm:pt>
    <dgm:pt modelId="{A02873FD-FB50-4AEB-AEE0-1A9F10E271CE}" type="parTrans" cxnId="{A3EB0FDB-EBA4-4601-B852-F8AE5B055E0B}">
      <dgm:prSet/>
      <dgm:spPr/>
      <dgm:t>
        <a:bodyPr/>
        <a:lstStyle/>
        <a:p>
          <a:endParaRPr lang="zh-CN" altLang="en-US"/>
        </a:p>
      </dgm:t>
    </dgm:pt>
    <dgm:pt modelId="{0E74FA8E-1D60-400A-BB82-C2838DBACF83}" type="sibTrans" cxnId="{A3EB0FDB-EBA4-4601-B852-F8AE5B055E0B}">
      <dgm:prSet/>
      <dgm:spPr/>
      <dgm:t>
        <a:bodyPr/>
        <a:lstStyle/>
        <a:p>
          <a:endParaRPr lang="zh-CN" altLang="en-US"/>
        </a:p>
      </dgm:t>
    </dgm:pt>
    <dgm:pt modelId="{C3A00334-9375-4FAB-9DEA-36C05DB922BB}">
      <dgm:prSet>
        <dgm:style>
          <a:lnRef idx="2">
            <a:schemeClr val="dk1"/>
          </a:lnRef>
          <a:fillRef idx="1">
            <a:schemeClr val="lt1"/>
          </a:fillRef>
          <a:effectRef idx="0">
            <a:schemeClr val="dk1"/>
          </a:effectRef>
          <a:fontRef idx="minor">
            <a:schemeClr val="dk1"/>
          </a:fontRef>
        </dgm:style>
      </dgm:prSet>
      <dgm:spPr>
        <a:solidFill>
          <a:srgbClr val="2F5E5E"/>
        </a:solidFill>
        <a:ln>
          <a:solidFill>
            <a:srgbClr val="2F5E5E"/>
          </a:solidFill>
        </a:ln>
      </dgm:spPr>
      <dgm:t>
        <a:bodyPr/>
        <a:lstStyle/>
        <a:p>
          <a:r>
            <a:rPr lang="en-US" altLang="zh-CN" dirty="0">
              <a:solidFill>
                <a:srgbClr val="FEFEFE"/>
              </a:solidFill>
            </a:rPr>
            <a:t>……</a:t>
          </a:r>
          <a:endParaRPr lang="zh-CN" altLang="en-US" dirty="0">
            <a:solidFill>
              <a:srgbClr val="FEFEFE"/>
            </a:solidFill>
          </a:endParaRPr>
        </a:p>
      </dgm:t>
    </dgm:pt>
    <dgm:pt modelId="{B0727673-7212-46B2-B4AD-8812BFB45650}" type="parTrans" cxnId="{9D02BDD9-068E-430F-A1AC-B54A9F08BB44}">
      <dgm:prSet/>
      <dgm:spPr/>
      <dgm:t>
        <a:bodyPr/>
        <a:lstStyle/>
        <a:p>
          <a:endParaRPr lang="zh-CN" altLang="en-US"/>
        </a:p>
      </dgm:t>
    </dgm:pt>
    <dgm:pt modelId="{17E9C196-9B75-42D3-B760-C5F07AFBC17A}" type="sibTrans" cxnId="{9D02BDD9-068E-430F-A1AC-B54A9F08BB44}">
      <dgm:prSet/>
      <dgm:spPr/>
      <dgm:t>
        <a:bodyPr/>
        <a:lstStyle/>
        <a:p>
          <a:endParaRPr lang="zh-CN" altLang="en-US"/>
        </a:p>
      </dgm:t>
    </dgm:pt>
    <dgm:pt modelId="{F5DDD30F-D2FB-4046-98F8-4CC2B04E07E5}" type="pres">
      <dgm:prSet presAssocID="{BC8175AC-1C4C-4EF7-99D6-A5498F256FC7}" presName="Name0" presStyleCnt="0">
        <dgm:presLayoutVars>
          <dgm:dir/>
          <dgm:resizeHandles val="exact"/>
        </dgm:presLayoutVars>
      </dgm:prSet>
      <dgm:spPr/>
      <dgm:t>
        <a:bodyPr/>
        <a:lstStyle/>
        <a:p>
          <a:endParaRPr lang="zh-CN" altLang="en-US"/>
        </a:p>
      </dgm:t>
    </dgm:pt>
    <dgm:pt modelId="{775F7901-83CE-4A5C-B608-609AF232E0F5}" type="pres">
      <dgm:prSet presAssocID="{90B96541-786C-4686-AF28-747B7C063E7E}" presName="node" presStyleLbl="node1" presStyleIdx="0" presStyleCnt="5" custLinFactX="-2576" custLinFactNeighborX="-100000" custLinFactNeighborY="146">
        <dgm:presLayoutVars>
          <dgm:bulletEnabled val="1"/>
        </dgm:presLayoutVars>
      </dgm:prSet>
      <dgm:spPr/>
      <dgm:t>
        <a:bodyPr/>
        <a:lstStyle/>
        <a:p>
          <a:endParaRPr lang="zh-CN" altLang="en-US"/>
        </a:p>
      </dgm:t>
    </dgm:pt>
    <dgm:pt modelId="{C9A67D02-6AC8-42F5-9996-C670B41E2828}" type="pres">
      <dgm:prSet presAssocID="{EBEC695E-8A08-4BFF-AD81-2BBD5C20DCB8}" presName="sibTrans" presStyleCnt="0"/>
      <dgm:spPr/>
    </dgm:pt>
    <dgm:pt modelId="{BC3080E4-9A80-4513-8885-AD65E5002AD1}" type="pres">
      <dgm:prSet presAssocID="{22031CEF-0617-48EB-BEB9-7D0FDBAAA16A}" presName="node" presStyleLbl="node1" presStyleIdx="1" presStyleCnt="5">
        <dgm:presLayoutVars>
          <dgm:bulletEnabled val="1"/>
        </dgm:presLayoutVars>
      </dgm:prSet>
      <dgm:spPr/>
      <dgm:t>
        <a:bodyPr/>
        <a:lstStyle/>
        <a:p>
          <a:endParaRPr lang="zh-CN" altLang="en-US"/>
        </a:p>
      </dgm:t>
    </dgm:pt>
    <dgm:pt modelId="{26C22818-61C5-4CE7-ADE0-0516F64EDB7D}" type="pres">
      <dgm:prSet presAssocID="{55E84B82-5BD8-4356-9999-2629926F2700}" presName="sibTrans" presStyleCnt="0"/>
      <dgm:spPr/>
    </dgm:pt>
    <dgm:pt modelId="{6584379A-D8B8-46E3-9AE0-F37719629AC9}" type="pres">
      <dgm:prSet presAssocID="{583B4EE1-53C2-445C-9AE4-3CD272079ABC}" presName="node" presStyleLbl="node1" presStyleIdx="2" presStyleCnt="5">
        <dgm:presLayoutVars>
          <dgm:bulletEnabled val="1"/>
        </dgm:presLayoutVars>
      </dgm:prSet>
      <dgm:spPr/>
      <dgm:t>
        <a:bodyPr/>
        <a:lstStyle/>
        <a:p>
          <a:endParaRPr lang="zh-CN" altLang="en-US"/>
        </a:p>
      </dgm:t>
    </dgm:pt>
    <dgm:pt modelId="{48341E50-336C-4962-ACA8-11FC4CAA1389}" type="pres">
      <dgm:prSet presAssocID="{0E74FA8E-1D60-400A-BB82-C2838DBACF83}" presName="sibTrans" presStyleCnt="0"/>
      <dgm:spPr/>
    </dgm:pt>
    <dgm:pt modelId="{E0335B1F-1D8F-401B-9C66-99995A2A8015}" type="pres">
      <dgm:prSet presAssocID="{3D9C5192-9C18-41A0-BF5E-485AB8B686EA}" presName="node" presStyleLbl="node1" presStyleIdx="3" presStyleCnt="5">
        <dgm:presLayoutVars>
          <dgm:bulletEnabled val="1"/>
        </dgm:presLayoutVars>
      </dgm:prSet>
      <dgm:spPr/>
      <dgm:t>
        <a:bodyPr/>
        <a:lstStyle/>
        <a:p>
          <a:endParaRPr lang="zh-CN" altLang="en-US"/>
        </a:p>
      </dgm:t>
    </dgm:pt>
    <dgm:pt modelId="{6CABDD3F-D7D9-43AD-BA17-2A0F8BA6138D}" type="pres">
      <dgm:prSet presAssocID="{FBDDE707-309F-41F4-8396-D53C87B01DAC}" presName="sibTrans" presStyleCnt="0"/>
      <dgm:spPr/>
    </dgm:pt>
    <dgm:pt modelId="{7BF366A6-DD1B-4BA8-BE70-A20602060828}" type="pres">
      <dgm:prSet presAssocID="{C3A00334-9375-4FAB-9DEA-36C05DB922BB}" presName="node" presStyleLbl="node1" presStyleIdx="4" presStyleCnt="5" custLinFactX="4928" custLinFactNeighborX="100000" custLinFactNeighborY="146">
        <dgm:presLayoutVars>
          <dgm:bulletEnabled val="1"/>
        </dgm:presLayoutVars>
      </dgm:prSet>
      <dgm:spPr/>
      <dgm:t>
        <a:bodyPr/>
        <a:lstStyle/>
        <a:p>
          <a:endParaRPr lang="zh-CN" altLang="en-US"/>
        </a:p>
      </dgm:t>
    </dgm:pt>
  </dgm:ptLst>
  <dgm:cxnLst>
    <dgm:cxn modelId="{87D03AEC-4139-4A19-91A6-1103684E7225}" srcId="{BC8175AC-1C4C-4EF7-99D6-A5498F256FC7}" destId="{22031CEF-0617-48EB-BEB9-7D0FDBAAA16A}" srcOrd="1" destOrd="0" parTransId="{49CB787B-1EB5-416B-A9BA-A945FE159507}" sibTransId="{55E84B82-5BD8-4356-9999-2629926F2700}"/>
    <dgm:cxn modelId="{3D390F25-865F-42A8-B1AE-0EB2EA7452E9}" type="presOf" srcId="{3D9C5192-9C18-41A0-BF5E-485AB8B686EA}" destId="{E0335B1F-1D8F-401B-9C66-99995A2A8015}" srcOrd="0" destOrd="0" presId="urn:microsoft.com/office/officeart/2005/8/layout/hList6"/>
    <dgm:cxn modelId="{9D02BDD9-068E-430F-A1AC-B54A9F08BB44}" srcId="{BC8175AC-1C4C-4EF7-99D6-A5498F256FC7}" destId="{C3A00334-9375-4FAB-9DEA-36C05DB922BB}" srcOrd="4" destOrd="0" parTransId="{B0727673-7212-46B2-B4AD-8812BFB45650}" sibTransId="{17E9C196-9B75-42D3-B760-C5F07AFBC17A}"/>
    <dgm:cxn modelId="{C6C1F190-8AB4-496B-8651-4A2732EBE7C3}" srcId="{BC8175AC-1C4C-4EF7-99D6-A5498F256FC7}" destId="{3D9C5192-9C18-41A0-BF5E-485AB8B686EA}" srcOrd="3" destOrd="0" parTransId="{EA4A1A23-DD80-49B9-9780-241542EF56AD}" sibTransId="{FBDDE707-309F-41F4-8396-D53C87B01DAC}"/>
    <dgm:cxn modelId="{5B852645-5F4B-4449-818D-8522FE97107F}" type="presOf" srcId="{BC8175AC-1C4C-4EF7-99D6-A5498F256FC7}" destId="{F5DDD30F-D2FB-4046-98F8-4CC2B04E07E5}" srcOrd="0" destOrd="0" presId="urn:microsoft.com/office/officeart/2005/8/layout/hList6"/>
    <dgm:cxn modelId="{FAA85796-0BA7-4434-90E3-42614B09F444}" type="presOf" srcId="{22031CEF-0617-48EB-BEB9-7D0FDBAAA16A}" destId="{BC3080E4-9A80-4513-8885-AD65E5002AD1}" srcOrd="0" destOrd="0" presId="urn:microsoft.com/office/officeart/2005/8/layout/hList6"/>
    <dgm:cxn modelId="{74250A3A-BAC8-49A7-8EF1-FEEAC8190BF5}" type="presOf" srcId="{C3A00334-9375-4FAB-9DEA-36C05DB922BB}" destId="{7BF366A6-DD1B-4BA8-BE70-A20602060828}" srcOrd="0" destOrd="0" presId="urn:microsoft.com/office/officeart/2005/8/layout/hList6"/>
    <dgm:cxn modelId="{9CB1D287-E09C-4CB5-BB9B-B020681DF2FA}" type="presOf" srcId="{90B96541-786C-4686-AF28-747B7C063E7E}" destId="{775F7901-83CE-4A5C-B608-609AF232E0F5}" srcOrd="0" destOrd="0" presId="urn:microsoft.com/office/officeart/2005/8/layout/hList6"/>
    <dgm:cxn modelId="{14F9782B-8B3A-4E24-9F96-5C36C5984388}" srcId="{BC8175AC-1C4C-4EF7-99D6-A5498F256FC7}" destId="{90B96541-786C-4686-AF28-747B7C063E7E}" srcOrd="0" destOrd="0" parTransId="{FCBAE45B-BE83-4EBC-B049-5CE72CE68B95}" sibTransId="{EBEC695E-8A08-4BFF-AD81-2BBD5C20DCB8}"/>
    <dgm:cxn modelId="{B81B24B8-4B5C-4FF3-9931-48C9D4898F3E}" type="presOf" srcId="{583B4EE1-53C2-445C-9AE4-3CD272079ABC}" destId="{6584379A-D8B8-46E3-9AE0-F37719629AC9}" srcOrd="0" destOrd="0" presId="urn:microsoft.com/office/officeart/2005/8/layout/hList6"/>
    <dgm:cxn modelId="{A3EB0FDB-EBA4-4601-B852-F8AE5B055E0B}" srcId="{BC8175AC-1C4C-4EF7-99D6-A5498F256FC7}" destId="{583B4EE1-53C2-445C-9AE4-3CD272079ABC}" srcOrd="2" destOrd="0" parTransId="{A02873FD-FB50-4AEB-AEE0-1A9F10E271CE}" sibTransId="{0E74FA8E-1D60-400A-BB82-C2838DBACF83}"/>
    <dgm:cxn modelId="{3A6CE4AA-5B7B-4794-9710-E149E6626ABE}" type="presParOf" srcId="{F5DDD30F-D2FB-4046-98F8-4CC2B04E07E5}" destId="{775F7901-83CE-4A5C-B608-609AF232E0F5}" srcOrd="0" destOrd="0" presId="urn:microsoft.com/office/officeart/2005/8/layout/hList6"/>
    <dgm:cxn modelId="{D25E088F-46F8-402A-9A7C-F7EA1DAD18DC}" type="presParOf" srcId="{F5DDD30F-D2FB-4046-98F8-4CC2B04E07E5}" destId="{C9A67D02-6AC8-42F5-9996-C670B41E2828}" srcOrd="1" destOrd="0" presId="urn:microsoft.com/office/officeart/2005/8/layout/hList6"/>
    <dgm:cxn modelId="{307EEFD4-05D3-4EFF-AB0C-170321A346E3}" type="presParOf" srcId="{F5DDD30F-D2FB-4046-98F8-4CC2B04E07E5}" destId="{BC3080E4-9A80-4513-8885-AD65E5002AD1}" srcOrd="2" destOrd="0" presId="urn:microsoft.com/office/officeart/2005/8/layout/hList6"/>
    <dgm:cxn modelId="{EEBE69DA-8F1E-4188-A48E-132ED5E425FA}" type="presParOf" srcId="{F5DDD30F-D2FB-4046-98F8-4CC2B04E07E5}" destId="{26C22818-61C5-4CE7-ADE0-0516F64EDB7D}" srcOrd="3" destOrd="0" presId="urn:microsoft.com/office/officeart/2005/8/layout/hList6"/>
    <dgm:cxn modelId="{BCD689FF-92CC-4864-812B-D982A3D93374}" type="presParOf" srcId="{F5DDD30F-D2FB-4046-98F8-4CC2B04E07E5}" destId="{6584379A-D8B8-46E3-9AE0-F37719629AC9}" srcOrd="4" destOrd="0" presId="urn:microsoft.com/office/officeart/2005/8/layout/hList6"/>
    <dgm:cxn modelId="{B0C2ED51-AF0E-48B7-B59B-B9071BC1A6B8}" type="presParOf" srcId="{F5DDD30F-D2FB-4046-98F8-4CC2B04E07E5}" destId="{48341E50-336C-4962-ACA8-11FC4CAA1389}" srcOrd="5" destOrd="0" presId="urn:microsoft.com/office/officeart/2005/8/layout/hList6"/>
    <dgm:cxn modelId="{10C9B19C-9CF1-47F7-9816-A0E8FABEEB61}" type="presParOf" srcId="{F5DDD30F-D2FB-4046-98F8-4CC2B04E07E5}" destId="{E0335B1F-1D8F-401B-9C66-99995A2A8015}" srcOrd="6" destOrd="0" presId="urn:microsoft.com/office/officeart/2005/8/layout/hList6"/>
    <dgm:cxn modelId="{01FF7B0F-8CF1-4DE9-B82F-86EFE5A1EAD4}" type="presParOf" srcId="{F5DDD30F-D2FB-4046-98F8-4CC2B04E07E5}" destId="{6CABDD3F-D7D9-43AD-BA17-2A0F8BA6138D}" srcOrd="7" destOrd="0" presId="urn:microsoft.com/office/officeart/2005/8/layout/hList6"/>
    <dgm:cxn modelId="{ED378D8D-8E23-4C99-9C7B-7635B8006CD0}" type="presParOf" srcId="{F5DDD30F-D2FB-4046-98F8-4CC2B04E07E5}" destId="{7BF366A6-DD1B-4BA8-BE70-A20602060828}"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24118-3A7E-2C4F-8849-BACAD1F57A64}">
      <dsp:nvSpPr>
        <dsp:cNvPr id="0" name=""/>
        <dsp:cNvSpPr/>
      </dsp:nvSpPr>
      <dsp:spPr bwMode="white">
        <a:xfrm>
          <a:off x="1765854" y="0"/>
          <a:ext cx="592615" cy="589513"/>
        </a:xfrm>
        <a:prstGeom prst="trapezoid">
          <a:avLst>
            <a:gd name="adj" fmla="val 50263"/>
          </a:avLst>
        </a:prstGeom>
        <a:solidFill>
          <a:srgbClr val="2AC075">
            <a:alpha val="35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444500">
            <a:lnSpc>
              <a:spcPct val="100000"/>
            </a:lnSpc>
            <a:spcBef>
              <a:spcPct val="0"/>
            </a:spcBef>
            <a:spcAft>
              <a:spcPct val="35000"/>
            </a:spcAft>
          </a:pPr>
          <a:endParaRPr lang="zh-CN" altLang="en-US" sz="1000" kern="1200" dirty="0"/>
        </a:p>
      </dsp:txBody>
      <dsp:txXfrm>
        <a:off x="1765854" y="0"/>
        <a:ext cx="592615" cy="589513"/>
      </dsp:txXfrm>
    </dsp:sp>
    <dsp:sp modelId="{A289F1BA-F5C2-124D-AA1D-6E0E1670E34C}">
      <dsp:nvSpPr>
        <dsp:cNvPr id="0" name=""/>
        <dsp:cNvSpPr/>
      </dsp:nvSpPr>
      <dsp:spPr bwMode="white">
        <a:xfrm>
          <a:off x="1535013" y="589513"/>
          <a:ext cx="1054298" cy="459265"/>
        </a:xfrm>
        <a:prstGeom prst="trapezoid">
          <a:avLst>
            <a:gd name="adj" fmla="val 50263"/>
          </a:avLst>
        </a:prstGeom>
        <a:solidFill>
          <a:srgbClr val="2AC075">
            <a:alpha val="47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endParaRPr lang="en-US" altLang="zh-CN" sz="1200" b="1" kern="1200" dirty="0">
            <a:latin typeface="Alibaba PuHuiTi Bold" panose="00020600040101010101" charset="-122"/>
            <a:ea typeface="Alibaba PuHuiTi Bold" panose="00020600040101010101" charset="-122"/>
            <a:cs typeface="Alibaba PuHuiTi Bold" panose="00020600040101010101" charset="-122"/>
          </a:endParaRPr>
        </a:p>
      </dsp:txBody>
      <dsp:txXfrm>
        <a:off x="1719515" y="589513"/>
        <a:ext cx="685293" cy="459265"/>
      </dsp:txXfrm>
    </dsp:sp>
    <dsp:sp modelId="{5F9B3EDB-95F4-774A-8CA1-B23E80BA502D}">
      <dsp:nvSpPr>
        <dsp:cNvPr id="0" name=""/>
        <dsp:cNvSpPr/>
      </dsp:nvSpPr>
      <dsp:spPr bwMode="white">
        <a:xfrm>
          <a:off x="1174845" y="1048779"/>
          <a:ext cx="1774634" cy="716565"/>
        </a:xfrm>
        <a:prstGeom prst="trapezoid">
          <a:avLst>
            <a:gd name="adj" fmla="val 50263"/>
          </a:avLst>
        </a:prstGeom>
        <a:solidFill>
          <a:srgbClr val="2AC075">
            <a:alpha val="61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100000"/>
            </a:lnSpc>
            <a:spcBef>
              <a:spcPct val="0"/>
            </a:spcBef>
            <a:spcAft>
              <a:spcPct val="35000"/>
            </a:spcAft>
          </a:pPr>
          <a:endParaRPr lang="zh-CN" altLang="en-US" sz="1200" b="1" kern="1200" dirty="0">
            <a:latin typeface="微软雅黑" panose="020B0503020204020204" pitchFamily="34" charset="-122"/>
            <a:ea typeface="微软雅黑" panose="020B0503020204020204" pitchFamily="34" charset="-122"/>
          </a:endParaRPr>
        </a:p>
      </dsp:txBody>
      <dsp:txXfrm>
        <a:off x="1485406" y="1048779"/>
        <a:ext cx="1153512" cy="716565"/>
      </dsp:txXfrm>
    </dsp:sp>
    <dsp:sp modelId="{2A8704D9-4D2C-C54A-9719-057EBDFCF72A}">
      <dsp:nvSpPr>
        <dsp:cNvPr id="0" name=""/>
        <dsp:cNvSpPr/>
      </dsp:nvSpPr>
      <dsp:spPr bwMode="white">
        <a:xfrm>
          <a:off x="783230" y="1765344"/>
          <a:ext cx="2557864" cy="779130"/>
        </a:xfrm>
        <a:prstGeom prst="trapezoid">
          <a:avLst>
            <a:gd name="adj" fmla="val 50263"/>
          </a:avLst>
        </a:prstGeom>
        <a:solidFill>
          <a:srgbClr val="2AC075">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100000"/>
            </a:lnSpc>
            <a:spcBef>
              <a:spcPct val="0"/>
            </a:spcBef>
            <a:spcAft>
              <a:spcPct val="35000"/>
            </a:spcAft>
          </a:pPr>
          <a:endParaRPr lang="zh-CN" altLang="en-US" sz="1400" b="1" kern="1200" dirty="0">
            <a:latin typeface="微软雅黑" panose="020B0503020204020204" pitchFamily="34" charset="-122"/>
            <a:ea typeface="微软雅黑" panose="020B0503020204020204" pitchFamily="34" charset="-122"/>
          </a:endParaRPr>
        </a:p>
      </dsp:txBody>
      <dsp:txXfrm>
        <a:off x="1230856" y="1765344"/>
        <a:ext cx="1662612" cy="779130"/>
      </dsp:txXfrm>
    </dsp:sp>
    <dsp:sp modelId="{C26563B7-A0C1-4742-B2DC-33AEF78B8CA3}">
      <dsp:nvSpPr>
        <dsp:cNvPr id="0" name=""/>
        <dsp:cNvSpPr/>
      </dsp:nvSpPr>
      <dsp:spPr bwMode="white">
        <a:xfrm>
          <a:off x="391615" y="2544474"/>
          <a:ext cx="3341094" cy="779130"/>
        </a:xfrm>
        <a:prstGeom prst="trapezoid">
          <a:avLst>
            <a:gd name="adj" fmla="val 50263"/>
          </a:avLst>
        </a:prstGeom>
        <a:solidFill>
          <a:srgbClr val="2AC07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100000"/>
            </a:lnSpc>
            <a:spcBef>
              <a:spcPct val="0"/>
            </a:spcBef>
            <a:spcAft>
              <a:spcPct val="35000"/>
            </a:spcAft>
          </a:pPr>
          <a:endParaRPr lang="zh-CN" altLang="en-US" sz="1400" b="1" kern="1200" dirty="0">
            <a:latin typeface="微软雅黑" panose="020B0503020204020204" pitchFamily="34" charset="-122"/>
            <a:ea typeface="微软雅黑" panose="020B0503020204020204" pitchFamily="34" charset="-122"/>
          </a:endParaRPr>
        </a:p>
      </dsp:txBody>
      <dsp:txXfrm>
        <a:off x="976306" y="2544474"/>
        <a:ext cx="2171711" cy="779130"/>
      </dsp:txXfrm>
    </dsp:sp>
    <dsp:sp modelId="{25E12202-62D9-4E0A-839B-529F906F0A79}">
      <dsp:nvSpPr>
        <dsp:cNvPr id="0" name=""/>
        <dsp:cNvSpPr/>
      </dsp:nvSpPr>
      <dsp:spPr bwMode="white">
        <a:xfrm>
          <a:off x="0" y="3323604"/>
          <a:ext cx="4124325" cy="779130"/>
        </a:xfrm>
        <a:prstGeom prst="trapezoid">
          <a:avLst>
            <a:gd name="adj" fmla="val 50263"/>
          </a:avLst>
        </a:prstGeom>
        <a:solidFill>
          <a:srgbClr val="25AA6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1866900">
            <a:lnSpc>
              <a:spcPct val="90000"/>
            </a:lnSpc>
            <a:spcBef>
              <a:spcPct val="0"/>
            </a:spcBef>
            <a:spcAft>
              <a:spcPct val="35000"/>
            </a:spcAft>
          </a:pPr>
          <a:endParaRPr altLang="en-US" sz="4200" kern="1200"/>
        </a:p>
      </dsp:txBody>
      <dsp:txXfrm>
        <a:off x="721756" y="3323604"/>
        <a:ext cx="2680811" cy="7791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1A1EB4-B315-4B30-8847-42E2AEACD8E5}">
      <dsp:nvSpPr>
        <dsp:cNvPr id="0" name=""/>
        <dsp:cNvSpPr/>
      </dsp:nvSpPr>
      <dsp:spPr>
        <a:xfrm>
          <a:off x="-6122738" y="-937410"/>
          <a:ext cx="7293488" cy="7293488"/>
        </a:xfrm>
        <a:prstGeom prst="blockArc">
          <a:avLst>
            <a:gd name="adj1" fmla="val 18900000"/>
            <a:gd name="adj2" fmla="val 2700000"/>
            <a:gd name="adj3" fmla="val 29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3C09E8-E4A9-4F7C-B44E-187E3584015C}">
      <dsp:nvSpPr>
        <dsp:cNvPr id="0" name=""/>
        <dsp:cNvSpPr/>
      </dsp:nvSpPr>
      <dsp:spPr>
        <a:xfrm>
          <a:off x="534666" y="209034"/>
          <a:ext cx="7511054" cy="492448"/>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企业工商税务行政风险</a:t>
          </a:r>
        </a:p>
      </dsp:txBody>
      <dsp:txXfrm>
        <a:off x="534666" y="209034"/>
        <a:ext cx="7511054" cy="492448"/>
      </dsp:txXfrm>
    </dsp:sp>
    <dsp:sp modelId="{7EF1C765-7F37-4A55-940E-075082E762D9}">
      <dsp:nvSpPr>
        <dsp:cNvPr id="0" name=""/>
        <dsp:cNvSpPr/>
      </dsp:nvSpPr>
      <dsp:spPr>
        <a:xfrm>
          <a:off x="72339" y="184776"/>
          <a:ext cx="615560" cy="615560"/>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AFBD38-4DC0-428F-8BF5-247E28B563CB}">
      <dsp:nvSpPr>
        <dsp:cNvPr id="0" name=""/>
        <dsp:cNvSpPr/>
      </dsp:nvSpPr>
      <dsp:spPr>
        <a:xfrm>
          <a:off x="826075" y="985438"/>
          <a:ext cx="7229585" cy="492448"/>
        </a:xfrm>
        <a:prstGeom prst="rect">
          <a:avLst/>
        </a:prstGeom>
        <a:solidFill>
          <a:schemeClr val="accent5">
            <a:hueOff val="-1126424"/>
            <a:satOff val="-2903"/>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企业涉诉风险</a:t>
          </a:r>
        </a:p>
      </dsp:txBody>
      <dsp:txXfrm>
        <a:off x="826075" y="985438"/>
        <a:ext cx="7229585" cy="492448"/>
      </dsp:txXfrm>
    </dsp:sp>
    <dsp:sp modelId="{21122F7D-EBB1-4821-B323-8F5241756736}">
      <dsp:nvSpPr>
        <dsp:cNvPr id="0" name=""/>
        <dsp:cNvSpPr/>
      </dsp:nvSpPr>
      <dsp:spPr>
        <a:xfrm>
          <a:off x="518295" y="923882"/>
          <a:ext cx="615560" cy="615560"/>
        </a:xfrm>
        <a:prstGeom prst="ellipse">
          <a:avLst/>
        </a:prstGeom>
        <a:solidFill>
          <a:schemeClr val="lt1">
            <a:hueOff val="0"/>
            <a:satOff val="0"/>
            <a:lumOff val="0"/>
            <a:alphaOff val="0"/>
          </a:schemeClr>
        </a:solidFill>
        <a:ln w="12700" cap="flat" cmpd="sng" algn="ctr">
          <a:solidFill>
            <a:schemeClr val="accent5">
              <a:hueOff val="-1126424"/>
              <a:satOff val="-2903"/>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E32C34-0396-45FE-9C3A-40A7B25D74CD}">
      <dsp:nvSpPr>
        <dsp:cNvPr id="0" name=""/>
        <dsp:cNvSpPr/>
      </dsp:nvSpPr>
      <dsp:spPr>
        <a:xfrm>
          <a:off x="1070457" y="1724003"/>
          <a:ext cx="6985203" cy="492448"/>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企业司法风险</a:t>
          </a:r>
        </a:p>
      </dsp:txBody>
      <dsp:txXfrm>
        <a:off x="1070457" y="1724003"/>
        <a:ext cx="6985203" cy="492448"/>
      </dsp:txXfrm>
    </dsp:sp>
    <dsp:sp modelId="{63A03864-9ED9-496E-8A70-3253F81148DA}">
      <dsp:nvSpPr>
        <dsp:cNvPr id="0" name=""/>
        <dsp:cNvSpPr/>
      </dsp:nvSpPr>
      <dsp:spPr>
        <a:xfrm>
          <a:off x="762677" y="1662447"/>
          <a:ext cx="615560" cy="615560"/>
        </a:xfrm>
        <a:prstGeom prst="ellipse">
          <a:avLst/>
        </a:prstGeom>
        <a:solidFill>
          <a:schemeClr val="lt1">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B78565-6A0A-40E5-84C0-45F52A4F67AE}">
      <dsp:nvSpPr>
        <dsp:cNvPr id="0" name=""/>
        <dsp:cNvSpPr/>
      </dsp:nvSpPr>
      <dsp:spPr>
        <a:xfrm>
          <a:off x="1160435" y="2474519"/>
          <a:ext cx="6907174" cy="492448"/>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企业负面舆情风险</a:t>
          </a:r>
        </a:p>
      </dsp:txBody>
      <dsp:txXfrm>
        <a:off x="1160435" y="2474519"/>
        <a:ext cx="6907174" cy="492448"/>
      </dsp:txXfrm>
    </dsp:sp>
    <dsp:sp modelId="{A9DDE03C-C569-4852-B393-0E19FCD38314}">
      <dsp:nvSpPr>
        <dsp:cNvPr id="0" name=""/>
        <dsp:cNvSpPr/>
      </dsp:nvSpPr>
      <dsp:spPr>
        <a:xfrm>
          <a:off x="840706" y="2401553"/>
          <a:ext cx="615560" cy="615560"/>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7B273B-376C-4865-BBDD-CDB0994488AE}">
      <dsp:nvSpPr>
        <dsp:cNvPr id="0" name=""/>
        <dsp:cNvSpPr/>
      </dsp:nvSpPr>
      <dsp:spPr>
        <a:xfrm>
          <a:off x="1070457" y="3202215"/>
          <a:ext cx="6985203" cy="492448"/>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企业人事风险</a:t>
          </a:r>
        </a:p>
      </dsp:txBody>
      <dsp:txXfrm>
        <a:off x="1070457" y="3202215"/>
        <a:ext cx="6985203" cy="492448"/>
      </dsp:txXfrm>
    </dsp:sp>
    <dsp:sp modelId="{DF589893-25AB-48A3-89AA-B35E6E6088EB}">
      <dsp:nvSpPr>
        <dsp:cNvPr id="0" name=""/>
        <dsp:cNvSpPr/>
      </dsp:nvSpPr>
      <dsp:spPr>
        <a:xfrm>
          <a:off x="762677" y="3140659"/>
          <a:ext cx="615560" cy="615560"/>
        </a:xfrm>
        <a:prstGeom prst="ellipse">
          <a:avLst/>
        </a:prstGeom>
        <a:solidFill>
          <a:schemeClr val="lt1">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E5C19B-C578-4CA1-8C34-A978A25F2A0E}">
      <dsp:nvSpPr>
        <dsp:cNvPr id="0" name=""/>
        <dsp:cNvSpPr/>
      </dsp:nvSpPr>
      <dsp:spPr>
        <a:xfrm>
          <a:off x="826075" y="3940779"/>
          <a:ext cx="7229585" cy="492448"/>
        </a:xfrm>
        <a:prstGeom prst="rect">
          <a:avLst/>
        </a:prstGeom>
        <a:solidFill>
          <a:schemeClr val="accent5">
            <a:hueOff val="-5632119"/>
            <a:satOff val="-14516"/>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企业线上产品风险</a:t>
          </a:r>
        </a:p>
      </dsp:txBody>
      <dsp:txXfrm>
        <a:off x="826075" y="3940779"/>
        <a:ext cx="7229585" cy="492448"/>
      </dsp:txXfrm>
    </dsp:sp>
    <dsp:sp modelId="{6C7F5508-F4C8-42F9-A1BD-DB37750CCB77}">
      <dsp:nvSpPr>
        <dsp:cNvPr id="0" name=""/>
        <dsp:cNvSpPr/>
      </dsp:nvSpPr>
      <dsp:spPr>
        <a:xfrm>
          <a:off x="518295" y="3879223"/>
          <a:ext cx="615560" cy="615560"/>
        </a:xfrm>
        <a:prstGeom prst="ellipse">
          <a:avLst/>
        </a:prstGeom>
        <a:solidFill>
          <a:schemeClr val="lt1">
            <a:hueOff val="0"/>
            <a:satOff val="0"/>
            <a:lumOff val="0"/>
            <a:alphaOff val="0"/>
          </a:schemeClr>
        </a:solidFill>
        <a:ln w="12700" cap="flat" cmpd="sng" algn="ctr">
          <a:solidFill>
            <a:schemeClr val="accent5">
              <a:hueOff val="-5632119"/>
              <a:satOff val="-14516"/>
              <a:lumOff val="-980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3F5C83-0ACF-4329-86E1-B3F5FC76AE4E}">
      <dsp:nvSpPr>
        <dsp:cNvPr id="0" name=""/>
        <dsp:cNvSpPr/>
      </dsp:nvSpPr>
      <dsp:spPr>
        <a:xfrm>
          <a:off x="380119" y="4679885"/>
          <a:ext cx="7675541" cy="492448"/>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0881" tIns="45720" rIns="45720" bIns="45720" numCol="1" spcCol="1270" anchor="ctr" anchorCtr="0">
          <a:noAutofit/>
        </a:bodyPr>
        <a:lstStyle/>
        <a:p>
          <a:pPr lvl="0" algn="l" defTabSz="800100">
            <a:lnSpc>
              <a:spcPct val="90000"/>
            </a:lnSpc>
            <a:spcBef>
              <a:spcPct val="0"/>
            </a:spcBef>
            <a:spcAft>
              <a:spcPct val="35000"/>
            </a:spcAft>
          </a:pPr>
          <a:r>
            <a:rPr lang="zh-CN" altLang="en-US" sz="1800" kern="1200" dirty="0">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企业上市公司关联风险</a:t>
          </a:r>
        </a:p>
      </dsp:txBody>
      <dsp:txXfrm>
        <a:off x="380119" y="4679885"/>
        <a:ext cx="7675541" cy="492448"/>
      </dsp:txXfrm>
    </dsp:sp>
    <dsp:sp modelId="{70DBCEF1-AA2C-4157-B25F-D9050E963752}">
      <dsp:nvSpPr>
        <dsp:cNvPr id="0" name=""/>
        <dsp:cNvSpPr/>
      </dsp:nvSpPr>
      <dsp:spPr>
        <a:xfrm>
          <a:off x="72339" y="4618329"/>
          <a:ext cx="615560" cy="615560"/>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5F7901-83CE-4A5C-B608-609AF232E0F5}">
      <dsp:nvSpPr>
        <dsp:cNvPr id="0" name=""/>
        <dsp:cNvSpPr/>
      </dsp:nvSpPr>
      <dsp:spPr>
        <a:xfrm rot="16200000">
          <a:off x="-1507654" y="1507654"/>
          <a:ext cx="3999720" cy="984411"/>
        </a:xfrm>
        <a:prstGeom prst="flowChartManualOperation">
          <a:avLst/>
        </a:prstGeom>
        <a:solidFill>
          <a:srgbClr val="2F5E5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zh-CN" altLang="en-US" sz="20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其他企业经营风险</a:t>
          </a:r>
        </a:p>
      </dsp:txBody>
      <dsp:txXfrm rot="5400000">
        <a:off x="0" y="799944"/>
        <a:ext cx="984411" cy="2399832"/>
      </dsp:txXfrm>
    </dsp:sp>
    <dsp:sp modelId="{BC3080E4-9A80-4513-8885-AD65E5002AD1}">
      <dsp:nvSpPr>
        <dsp:cNvPr id="0" name=""/>
        <dsp:cNvSpPr/>
      </dsp:nvSpPr>
      <dsp:spPr>
        <a:xfrm rot="16200000">
          <a:off x="-446607" y="1507654"/>
          <a:ext cx="3999720" cy="984411"/>
        </a:xfrm>
        <a:prstGeom prst="flowChartManualOperation">
          <a:avLst/>
        </a:prstGeom>
        <a:solidFill>
          <a:srgbClr val="2F5E5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zh-CN" altLang="en-US" sz="20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上下游合作或账期风险</a:t>
          </a:r>
        </a:p>
      </dsp:txBody>
      <dsp:txXfrm rot="5400000">
        <a:off x="1061047" y="799944"/>
        <a:ext cx="984411" cy="2399832"/>
      </dsp:txXfrm>
    </dsp:sp>
    <dsp:sp modelId="{6584379A-D8B8-46E3-9AE0-F37719629AC9}">
      <dsp:nvSpPr>
        <dsp:cNvPr id="0" name=""/>
        <dsp:cNvSpPr/>
      </dsp:nvSpPr>
      <dsp:spPr>
        <a:xfrm rot="16200000">
          <a:off x="611635" y="1507654"/>
          <a:ext cx="3999720" cy="984411"/>
        </a:xfrm>
        <a:prstGeom prst="flowChartManualOperation">
          <a:avLst/>
        </a:prstGeom>
        <a:solidFill>
          <a:srgbClr val="2F5E5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zh-CN" altLang="en-US" sz="20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企业被要求提前偿贷风险</a:t>
          </a:r>
        </a:p>
      </dsp:txBody>
      <dsp:txXfrm rot="5400000">
        <a:off x="2119289" y="799944"/>
        <a:ext cx="984411" cy="2399832"/>
      </dsp:txXfrm>
    </dsp:sp>
    <dsp:sp modelId="{E0335B1F-1D8F-401B-9C66-99995A2A8015}">
      <dsp:nvSpPr>
        <dsp:cNvPr id="0" name=""/>
        <dsp:cNvSpPr/>
      </dsp:nvSpPr>
      <dsp:spPr>
        <a:xfrm rot="16200000">
          <a:off x="1669877" y="1507654"/>
          <a:ext cx="3999720" cy="984411"/>
        </a:xfrm>
        <a:prstGeom prst="flowChartManualOperation">
          <a:avLst/>
        </a:prstGeom>
        <a:solidFill>
          <a:srgbClr val="2F5E5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a:lnSpc>
              <a:spcPct val="90000"/>
            </a:lnSpc>
            <a:spcBef>
              <a:spcPct val="0"/>
            </a:spcBef>
            <a:spcAft>
              <a:spcPct val="35000"/>
            </a:spcAft>
          </a:pPr>
          <a:r>
            <a:rPr lang="zh-CN" altLang="en-US" sz="20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股权交易中的分歧和风险</a:t>
          </a:r>
        </a:p>
      </dsp:txBody>
      <dsp:txXfrm rot="5400000">
        <a:off x="3177531" y="799944"/>
        <a:ext cx="984411" cy="2399832"/>
      </dsp:txXfrm>
    </dsp:sp>
    <dsp:sp modelId="{7BF366A6-DD1B-4BA8-BE70-A20602060828}">
      <dsp:nvSpPr>
        <dsp:cNvPr id="0" name=""/>
        <dsp:cNvSpPr/>
      </dsp:nvSpPr>
      <dsp:spPr>
        <a:xfrm rot="16200000">
          <a:off x="2730924" y="1507654"/>
          <a:ext cx="3999720" cy="984411"/>
        </a:xfrm>
        <a:prstGeom prst="flowChartManualOperation">
          <a:avLst/>
        </a:prstGeom>
        <a:solidFill>
          <a:srgbClr val="2F5E5E"/>
        </a:solidFill>
        <a:ln w="12700" cap="flat" cmpd="sng" algn="ctr">
          <a:solidFill>
            <a:srgbClr val="2F5E5E"/>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03200" tIns="0" rIns="204391" bIns="0" numCol="1" spcCol="1270" anchor="ctr" anchorCtr="0">
          <a:noAutofit/>
        </a:bodyPr>
        <a:lstStyle/>
        <a:p>
          <a:pPr lvl="0" algn="ctr" defTabSz="1422400">
            <a:lnSpc>
              <a:spcPct val="90000"/>
            </a:lnSpc>
            <a:spcBef>
              <a:spcPct val="0"/>
            </a:spcBef>
            <a:spcAft>
              <a:spcPct val="35000"/>
            </a:spcAft>
          </a:pPr>
          <a:r>
            <a:rPr lang="en-US" altLang="zh-CN" sz="3200" kern="1200" dirty="0">
              <a:solidFill>
                <a:srgbClr val="FEFEFE"/>
              </a:solidFill>
            </a:rPr>
            <a:t>……</a:t>
          </a:r>
          <a:endParaRPr lang="zh-CN" altLang="en-US" sz="3200" kern="1200" dirty="0">
            <a:solidFill>
              <a:srgbClr val="FEFEFE"/>
            </a:solidFill>
          </a:endParaRPr>
        </a:p>
      </dsp:txBody>
      <dsp:txXfrm rot="5400000">
        <a:off x="4238578" y="799944"/>
        <a:ext cx="984411" cy="239983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D07A81EF-AABF-CB4A-A713-BACCCAF124B5}" type="datetimeFigureOut">
              <a:rPr kumimoji="1" lang="zh-CN" altLang="en-US" smtClean="0"/>
              <a:t>07/11/2022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D5D3FE07-BA9E-1D45-9816-2FF5F91E11C0}"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7A81EF-AABF-CB4A-A713-BACCCAF124B5}" type="datetimeFigureOut">
              <a:rPr kumimoji="1" lang="zh-CN" altLang="en-US" smtClean="0"/>
              <a:t>07/11/2022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3FE07-BA9E-1D45-9816-2FF5F91E11C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hyperlink" Target="http://www.xiniudata.com/"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6000"/>
          </a:schemeClr>
        </a:solidFill>
        <a:effectLst/>
      </p:bgPr>
    </p:bg>
    <p:spTree>
      <p:nvGrpSpPr>
        <p:cNvPr id="1" name=""/>
        <p:cNvGrpSpPr/>
        <p:nvPr/>
      </p:nvGrpSpPr>
      <p:grpSpPr>
        <a:xfrm>
          <a:off x="0" y="0"/>
          <a:ext cx="0" cy="0"/>
          <a:chOff x="0" y="0"/>
          <a:chExt cx="0" cy="0"/>
        </a:xfrm>
      </p:grpSpPr>
      <p:sp>
        <p:nvSpPr>
          <p:cNvPr id="3" name="矩形 2"/>
          <p:cNvSpPr/>
          <p:nvPr/>
        </p:nvSpPr>
        <p:spPr>
          <a:xfrm>
            <a:off x="0" y="0"/>
            <a:ext cx="12222614" cy="68580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文本框 5"/>
          <p:cNvSpPr txBox="1"/>
          <p:nvPr/>
        </p:nvSpPr>
        <p:spPr>
          <a:xfrm>
            <a:off x="667656" y="5205539"/>
            <a:ext cx="1800493" cy="584775"/>
          </a:xfrm>
          <a:prstGeom prst="rect">
            <a:avLst/>
          </a:prstGeom>
          <a:noFill/>
        </p:spPr>
        <p:txBody>
          <a:bodyPr wrap="none" rtlCol="0">
            <a:spAutoFit/>
          </a:bodyPr>
          <a:lstStyle/>
          <a:p>
            <a:r>
              <a:rPr kumimoji="1" lang="zh-CN" altLang="en-US" sz="3200" b="1" dirty="0">
                <a:solidFill>
                  <a:schemeClr val="bg1">
                    <a:alpha val="66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公司介绍</a:t>
            </a:r>
          </a:p>
        </p:txBody>
      </p:sp>
      <p:sp>
        <p:nvSpPr>
          <p:cNvPr id="7" name="文本框 6"/>
          <p:cNvSpPr txBox="1"/>
          <p:nvPr/>
        </p:nvSpPr>
        <p:spPr>
          <a:xfrm>
            <a:off x="5604519" y="6275415"/>
            <a:ext cx="982961" cy="338554"/>
          </a:xfrm>
          <a:prstGeom prst="rect">
            <a:avLst/>
          </a:prstGeom>
          <a:noFill/>
        </p:spPr>
        <p:txBody>
          <a:bodyPr wrap="none" rtlCol="0">
            <a:spAutoFit/>
          </a:bodyPr>
          <a:lstStyle/>
          <a:p>
            <a:r>
              <a:rPr kumimoji="1" lang="en-US" altLang="zh-CN" sz="1600" b="1" dirty="0">
                <a:solidFill>
                  <a:schemeClr val="bg1">
                    <a:alpha val="32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2021.08</a:t>
            </a:r>
            <a:endParaRPr kumimoji="1" lang="zh-CN" altLang="en-US" sz="1600" b="1" dirty="0">
              <a:solidFill>
                <a:schemeClr val="bg1">
                  <a:alpha val="32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0" name="图片 9"/>
          <p:cNvPicPr>
            <a:picLocks noChangeAspect="1"/>
          </p:cNvPicPr>
          <p:nvPr/>
        </p:nvPicPr>
        <p:blipFill rotWithShape="1">
          <a:blip r:embed="rId2">
            <a:alphaModFix amt="35000"/>
          </a:blip>
          <a:srcRect r="5962"/>
          <a:stretch>
            <a:fillRect/>
          </a:stretch>
        </p:blipFill>
        <p:spPr>
          <a:xfrm>
            <a:off x="6905261" y="1157929"/>
            <a:ext cx="5286739" cy="4591877"/>
          </a:xfrm>
          <a:prstGeom prst="rect">
            <a:avLst/>
          </a:prstGeom>
        </p:spPr>
      </p:pic>
      <p:pic>
        <p:nvPicPr>
          <p:cNvPr id="11" name="图片 10"/>
          <p:cNvPicPr>
            <a:picLocks noChangeAspect="1"/>
          </p:cNvPicPr>
          <p:nvPr/>
        </p:nvPicPr>
        <p:blipFill>
          <a:blip r:embed="rId3">
            <a:biLevel thresh="25000"/>
          </a:blip>
          <a:stretch>
            <a:fillRect/>
          </a:stretch>
        </p:blipFill>
        <p:spPr>
          <a:xfrm>
            <a:off x="804791" y="1246901"/>
            <a:ext cx="1310844" cy="497816"/>
          </a:xfrm>
          <a:prstGeom prst="rect">
            <a:avLst/>
          </a:prstGeom>
        </p:spPr>
      </p:pic>
      <p:sp>
        <p:nvSpPr>
          <p:cNvPr id="5" name="文本框 4"/>
          <p:cNvSpPr txBox="1"/>
          <p:nvPr/>
        </p:nvSpPr>
        <p:spPr>
          <a:xfrm>
            <a:off x="667656" y="2556839"/>
            <a:ext cx="10105390" cy="1938020"/>
          </a:xfrm>
          <a:prstGeom prst="rect">
            <a:avLst/>
          </a:prstGeom>
          <a:noFill/>
        </p:spPr>
        <p:txBody>
          <a:bodyPr wrap="none" rtlCol="0">
            <a:spAutoFit/>
          </a:bodyPr>
          <a:lstStyle/>
          <a:p>
            <a:r>
              <a:rPr kumimoji="1" lang="zh-CN" altLang="en-US" sz="6000" b="1"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全量企业知识图谱</a:t>
            </a:r>
            <a:endParaRPr kumimoji="1" lang="en-US" altLang="zh-CN" sz="6000" b="1"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a:p>
            <a:r>
              <a:rPr kumimoji="1" lang="zh-CN" altLang="en-US" sz="6000" b="1"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赋能发现及监管国内优质企业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5036820" cy="368300"/>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特色数据</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 </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五大扩张性因子，量化定义优质公司</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11</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p:cNvSpPr txBox="1"/>
          <p:nvPr/>
        </p:nvSpPr>
        <p:spPr>
          <a:xfrm>
            <a:off x="1328315" y="2003724"/>
            <a:ext cx="2664076" cy="369332"/>
          </a:xfrm>
          <a:prstGeom prst="rect">
            <a:avLst/>
          </a:prstGeom>
          <a:noFill/>
        </p:spPr>
        <p:txBody>
          <a:bodyPr wrap="square" rtlCol="0">
            <a:spAutoFit/>
          </a:bodyPr>
          <a:lstStyle/>
          <a:p>
            <a:pPr algn="ctr"/>
            <a:r>
              <a:rPr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烯牛五大扩张性因子</a:t>
            </a:r>
          </a:p>
        </p:txBody>
      </p:sp>
      <p:sp>
        <p:nvSpPr>
          <p:cNvPr id="5" name="文本框 4"/>
          <p:cNvSpPr txBox="1"/>
          <p:nvPr/>
        </p:nvSpPr>
        <p:spPr>
          <a:xfrm>
            <a:off x="2020908" y="2637843"/>
            <a:ext cx="1278890" cy="306705"/>
          </a:xfrm>
          <a:prstGeom prst="rect">
            <a:avLst/>
          </a:prstGeom>
          <a:noFill/>
        </p:spPr>
        <p:txBody>
          <a:bodyPr wrap="square" rtlCol="0">
            <a:spAutoFit/>
          </a:bodyPr>
          <a:lstStyle/>
          <a:p>
            <a:pPr algn="ctr"/>
            <a:r>
              <a:rPr lang="zh-CN" altLang="en-US" sz="14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资金扩张</a:t>
            </a:r>
          </a:p>
        </p:txBody>
      </p:sp>
      <p:sp>
        <p:nvSpPr>
          <p:cNvPr id="6" name="文本框 5"/>
          <p:cNvSpPr txBox="1"/>
          <p:nvPr/>
        </p:nvSpPr>
        <p:spPr>
          <a:xfrm>
            <a:off x="3875624" y="3697588"/>
            <a:ext cx="970516" cy="306705"/>
          </a:xfrm>
          <a:prstGeom prst="rect">
            <a:avLst/>
          </a:prstGeom>
          <a:noFill/>
        </p:spPr>
        <p:txBody>
          <a:bodyPr wrap="square" rtlCol="0">
            <a:spAutoFit/>
          </a:bodyPr>
          <a:lstStyle/>
          <a:p>
            <a:pPr algn="ctr"/>
            <a:r>
              <a:rPr lang="zh-CN" altLang="en-US" sz="14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技术领先</a:t>
            </a:r>
          </a:p>
        </p:txBody>
      </p:sp>
      <p:sp>
        <p:nvSpPr>
          <p:cNvPr id="8" name="文本框 7"/>
          <p:cNvSpPr txBox="1"/>
          <p:nvPr/>
        </p:nvSpPr>
        <p:spPr>
          <a:xfrm>
            <a:off x="438470" y="3697588"/>
            <a:ext cx="1052660" cy="307777"/>
          </a:xfrm>
          <a:prstGeom prst="rect">
            <a:avLst/>
          </a:prstGeom>
          <a:noFill/>
        </p:spPr>
        <p:txBody>
          <a:bodyPr wrap="square" rtlCol="0">
            <a:spAutoFit/>
          </a:bodyPr>
          <a:lstStyle/>
          <a:p>
            <a:pPr algn="ctr"/>
            <a:r>
              <a:rPr lang="zh-CN" altLang="en-US" sz="14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业务扩张</a:t>
            </a:r>
          </a:p>
        </p:txBody>
      </p:sp>
      <p:sp>
        <p:nvSpPr>
          <p:cNvPr id="11" name="文本框 10"/>
          <p:cNvSpPr txBox="1"/>
          <p:nvPr/>
        </p:nvSpPr>
        <p:spPr>
          <a:xfrm>
            <a:off x="1194562" y="5192368"/>
            <a:ext cx="1278890" cy="306705"/>
          </a:xfrm>
          <a:prstGeom prst="rect">
            <a:avLst/>
          </a:prstGeom>
          <a:noFill/>
        </p:spPr>
        <p:txBody>
          <a:bodyPr wrap="square" rtlCol="0">
            <a:spAutoFit/>
          </a:bodyPr>
          <a:lstStyle/>
          <a:p>
            <a:pPr algn="ctr"/>
            <a:r>
              <a:rPr lang="zh-CN" altLang="en-US" sz="14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人员扩张</a:t>
            </a:r>
          </a:p>
        </p:txBody>
      </p:sp>
      <p:sp>
        <p:nvSpPr>
          <p:cNvPr id="14" name="文本框 13"/>
          <p:cNvSpPr txBox="1"/>
          <p:nvPr/>
        </p:nvSpPr>
        <p:spPr>
          <a:xfrm>
            <a:off x="2889281" y="5196352"/>
            <a:ext cx="1278890" cy="306705"/>
          </a:xfrm>
          <a:prstGeom prst="rect">
            <a:avLst/>
          </a:prstGeom>
          <a:noFill/>
        </p:spPr>
        <p:txBody>
          <a:bodyPr wrap="square" rtlCol="0">
            <a:spAutoFit/>
          </a:bodyPr>
          <a:lstStyle/>
          <a:p>
            <a:pPr algn="ctr"/>
            <a:r>
              <a:rPr lang="zh-CN" altLang="en-US" sz="14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地域扩张</a:t>
            </a:r>
          </a:p>
        </p:txBody>
      </p:sp>
      <p:pic>
        <p:nvPicPr>
          <p:cNvPr id="15" name="图片 14"/>
          <p:cNvPicPr>
            <a:picLocks noChangeAspect="1"/>
          </p:cNvPicPr>
          <p:nvPr/>
        </p:nvPicPr>
        <p:blipFill>
          <a:blip r:embed="rId2"/>
          <a:srcRect r="2696"/>
          <a:stretch>
            <a:fillRect/>
          </a:stretch>
        </p:blipFill>
        <p:spPr>
          <a:xfrm>
            <a:off x="5110747" y="4664075"/>
            <a:ext cx="6967220" cy="1926590"/>
          </a:xfrm>
          <a:prstGeom prst="rect">
            <a:avLst/>
          </a:prstGeom>
        </p:spPr>
      </p:pic>
      <p:sp>
        <p:nvSpPr>
          <p:cNvPr id="100" name="文本框 99"/>
          <p:cNvSpPr txBox="1"/>
          <p:nvPr/>
        </p:nvSpPr>
        <p:spPr>
          <a:xfrm>
            <a:off x="5154991" y="1199385"/>
            <a:ext cx="6510020" cy="3184525"/>
          </a:xfrm>
          <a:prstGeom prst="rect">
            <a:avLst/>
          </a:prstGeom>
          <a:noFill/>
          <a:ln w="9525">
            <a:noFill/>
          </a:ln>
        </p:spPr>
        <p:txBody>
          <a:bodyPr wrap="square">
            <a:spAutoFit/>
          </a:bodyPr>
          <a:lstStyle/>
          <a:p>
            <a:pPr marL="285750" indent="-285750" algn="l">
              <a:lnSpc>
                <a:spcPct val="150000"/>
              </a:lnSpc>
              <a:buFont typeface="Arial" panose="020B0604020202020204" pitchFamily="34" charset="0"/>
              <a:buChar char="•"/>
            </a:pPr>
            <a:r>
              <a:rPr lang="zh-CN" altLang="en-US" sz="1600" b="0" dirty="0">
                <a:latin typeface="Alibaba PuHuiTi Regular" panose="00020600040101010101" charset="-122"/>
                <a:ea typeface="Alibaba PuHuiTi Regular" panose="00020600040101010101" charset="-122"/>
                <a:cs typeface="等线" panose="02010600030101010101" charset="-122"/>
              </a:rPr>
              <a:t>烯牛根据企业发展过程中体现出的各类数据特征，定义了资金扩张、业务扩张、人员扩张、地域扩张、技术领先等五大扩张性因子；并结合扩张事件发生的时间点，描绘企业成长脉络，帮助用户发现拓客的最佳时机。</a:t>
            </a:r>
            <a:endParaRPr lang="zh-CN" altLang="en-US" sz="1400" b="0" dirty="0">
              <a:latin typeface="Alibaba PuHuiTi Regular" panose="00020600040101010101" charset="-122"/>
              <a:ea typeface="Alibaba PuHuiTi Regular" panose="00020600040101010101" charset="-122"/>
              <a:cs typeface="等线" panose="02010600030101010101" charset="-122"/>
            </a:endParaRPr>
          </a:p>
          <a:p>
            <a:pPr marL="742950" lvl="1" indent="-285750" algn="l">
              <a:lnSpc>
                <a:spcPct val="150000"/>
              </a:lnSpc>
              <a:buFont typeface="Wingdings" panose="05000000000000000000" charset="0"/>
              <a:buChar char=""/>
            </a:pPr>
            <a:r>
              <a:rPr lang="zh-CN" altLang="en-US" sz="1400" b="0" dirty="0">
                <a:latin typeface="Alibaba PuHuiTi Regular" panose="00020600040101010101" charset="-122"/>
                <a:ea typeface="Alibaba PuHuiTi Regular" panose="00020600040101010101" charset="-122"/>
                <a:cs typeface="等线" panose="02010600030101010101" charset="-122"/>
              </a:rPr>
              <a:t>资金扩张主要关注企业融资、注册资本等变化；</a:t>
            </a:r>
          </a:p>
          <a:p>
            <a:pPr marL="742950" lvl="1" indent="-285750" algn="l">
              <a:lnSpc>
                <a:spcPct val="150000"/>
              </a:lnSpc>
              <a:buFont typeface="Wingdings" panose="05000000000000000000" charset="0"/>
              <a:buChar char=""/>
            </a:pPr>
            <a:r>
              <a:rPr lang="zh-CN" altLang="en-US" sz="1400" b="0" dirty="0">
                <a:latin typeface="Alibaba PuHuiTi Regular" panose="00020600040101010101" charset="-122"/>
                <a:ea typeface="Alibaba PuHuiTi Regular" panose="00020600040101010101" charset="-122"/>
                <a:cs typeface="等线" panose="02010600030101010101" charset="-122"/>
              </a:rPr>
              <a:t>人员扩张主要关注企业招聘、社保人数等变化；</a:t>
            </a:r>
          </a:p>
          <a:p>
            <a:pPr marL="742950" lvl="1" indent="-285750" algn="l">
              <a:lnSpc>
                <a:spcPct val="150000"/>
              </a:lnSpc>
              <a:buFont typeface="Wingdings" panose="05000000000000000000" charset="0"/>
              <a:buChar char=""/>
            </a:pPr>
            <a:r>
              <a:rPr lang="zh-CN" altLang="en-US" sz="1400" b="0" dirty="0">
                <a:latin typeface="Alibaba PuHuiTi Regular" panose="00020600040101010101" charset="-122"/>
                <a:ea typeface="Alibaba PuHuiTi Regular" panose="00020600040101010101" charset="-122"/>
                <a:cs typeface="等线" panose="02010600030101010101" charset="-122"/>
              </a:rPr>
              <a:t>技术领先主要关注专利申请、招聘高科技人才占比等变化；</a:t>
            </a:r>
          </a:p>
          <a:p>
            <a:pPr marL="742950" lvl="1" indent="-285750" algn="l">
              <a:lnSpc>
                <a:spcPct val="150000"/>
              </a:lnSpc>
              <a:buFont typeface="Wingdings" panose="05000000000000000000" charset="0"/>
              <a:buChar char=""/>
            </a:pPr>
            <a:r>
              <a:rPr lang="zh-CN" altLang="en-US" sz="1400" b="0" dirty="0">
                <a:latin typeface="Alibaba PuHuiTi Regular" panose="00020600040101010101" charset="-122"/>
                <a:ea typeface="Alibaba PuHuiTi Regular" panose="00020600040101010101" charset="-122"/>
                <a:cs typeface="等线" panose="02010600030101010101" charset="-122"/>
              </a:rPr>
              <a:t>业务扩张主要关注拿地、对外投资、新增质量管理体系认证等变化；</a:t>
            </a:r>
          </a:p>
          <a:p>
            <a:pPr marL="742950" lvl="1" indent="-285750" algn="l">
              <a:lnSpc>
                <a:spcPct val="150000"/>
              </a:lnSpc>
              <a:buFont typeface="Wingdings" panose="05000000000000000000" charset="0"/>
              <a:buChar char=""/>
            </a:pPr>
            <a:r>
              <a:rPr lang="zh-CN" altLang="en-US" sz="1400" b="0" dirty="0">
                <a:latin typeface="Alibaba PuHuiTi Regular" panose="00020600040101010101" charset="-122"/>
                <a:ea typeface="Alibaba PuHuiTi Regular" panose="00020600040101010101" charset="-122"/>
                <a:cs typeface="等线" panose="02010600030101010101" charset="-122"/>
              </a:rPr>
              <a:t>地域扩张主要关注跨行业招聘、开设新城市公司等变化。</a:t>
            </a:r>
          </a:p>
        </p:txBody>
      </p:sp>
      <p:sp>
        <p:nvSpPr>
          <p:cNvPr id="3" name="文本框 2"/>
          <p:cNvSpPr txBox="1"/>
          <p:nvPr/>
        </p:nvSpPr>
        <p:spPr>
          <a:xfrm>
            <a:off x="5151351" y="4361349"/>
            <a:ext cx="1527175" cy="306705"/>
          </a:xfrm>
          <a:prstGeom prst="rect">
            <a:avLst/>
          </a:prstGeom>
          <a:noFill/>
        </p:spPr>
        <p:txBody>
          <a:bodyPr wrap="square" rtlCol="0">
            <a:spAutoFit/>
          </a:bodyPr>
          <a:lstStyle/>
          <a:p>
            <a:r>
              <a:rPr lang="zh-CN" altLang="en-US" sz="1400" dirty="0">
                <a:latin typeface="Alibaba PuHuiTi Regular" panose="00020600040101010101" charset="-122"/>
                <a:ea typeface="Alibaba PuHuiTi Regular" panose="00020600040101010101" charset="-122"/>
              </a:rPr>
              <a:t>示例：</a:t>
            </a:r>
          </a:p>
        </p:txBody>
      </p:sp>
      <p:grpSp>
        <p:nvGrpSpPr>
          <p:cNvPr id="40" name="组合 39"/>
          <p:cNvGrpSpPr/>
          <p:nvPr/>
        </p:nvGrpSpPr>
        <p:grpSpPr>
          <a:xfrm>
            <a:off x="1641771" y="3072726"/>
            <a:ext cx="2037164" cy="1926590"/>
            <a:chOff x="1705779" y="3072726"/>
            <a:chExt cx="2037164" cy="1926590"/>
          </a:xfrm>
        </p:grpSpPr>
        <p:sp>
          <p:nvSpPr>
            <p:cNvPr id="4" name="正五边形 3"/>
            <p:cNvSpPr/>
            <p:nvPr/>
          </p:nvSpPr>
          <p:spPr>
            <a:xfrm>
              <a:off x="1705779" y="3072726"/>
              <a:ext cx="2037164" cy="1926590"/>
            </a:xfrm>
            <a:prstGeom prst="pentagon">
              <a:avLst/>
            </a:prstGeom>
            <a:noFill/>
            <a:ln w="15875">
              <a:solidFill>
                <a:srgbClr val="25AA67">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正五边形 15"/>
            <p:cNvSpPr/>
            <p:nvPr/>
          </p:nvSpPr>
          <p:spPr>
            <a:xfrm>
              <a:off x="1938947" y="3327554"/>
              <a:ext cx="1590801" cy="1504455"/>
            </a:xfrm>
            <a:prstGeom prst="pentagon">
              <a:avLst/>
            </a:prstGeom>
            <a:noFill/>
            <a:ln w="15875">
              <a:solidFill>
                <a:srgbClr val="25AA67">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正五边形 16"/>
            <p:cNvSpPr/>
            <p:nvPr/>
          </p:nvSpPr>
          <p:spPr>
            <a:xfrm>
              <a:off x="2188759" y="3610551"/>
              <a:ext cx="1089882" cy="1030726"/>
            </a:xfrm>
            <a:prstGeom prst="pentagon">
              <a:avLst/>
            </a:prstGeom>
            <a:noFill/>
            <a:ln w="15875">
              <a:solidFill>
                <a:srgbClr val="25AA67">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正五边形 17"/>
            <p:cNvSpPr/>
            <p:nvPr/>
          </p:nvSpPr>
          <p:spPr>
            <a:xfrm>
              <a:off x="2414590" y="3851388"/>
              <a:ext cx="657999" cy="622284"/>
            </a:xfrm>
            <a:prstGeom prst="pentagon">
              <a:avLst/>
            </a:prstGeom>
            <a:noFill/>
            <a:ln w="15875">
              <a:solidFill>
                <a:srgbClr val="25AA67">
                  <a:alpha val="2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 name="正五边形 18"/>
            <p:cNvSpPr/>
            <p:nvPr/>
          </p:nvSpPr>
          <p:spPr>
            <a:xfrm>
              <a:off x="2110149" y="3444273"/>
              <a:ext cx="1503705" cy="1326654"/>
            </a:xfrm>
            <a:custGeom>
              <a:avLst/>
              <a:gdLst>
                <a:gd name="connsiteX0" fmla="*/ 1 w 657999"/>
                <a:gd name="connsiteY0" fmla="*/ 237691 h 622284"/>
                <a:gd name="connsiteX1" fmla="*/ 329000 w 657999"/>
                <a:gd name="connsiteY1" fmla="*/ 0 h 622284"/>
                <a:gd name="connsiteX2" fmla="*/ 657998 w 657999"/>
                <a:gd name="connsiteY2" fmla="*/ 237691 h 622284"/>
                <a:gd name="connsiteX3" fmla="*/ 532332 w 657999"/>
                <a:gd name="connsiteY3" fmla="*/ 622282 h 622284"/>
                <a:gd name="connsiteX4" fmla="*/ 125667 w 657999"/>
                <a:gd name="connsiteY4" fmla="*/ 622282 h 622284"/>
                <a:gd name="connsiteX5" fmla="*/ 1 w 657999"/>
                <a:gd name="connsiteY5" fmla="*/ 237691 h 622284"/>
                <a:gd name="connsiteX0-1" fmla="*/ 0 w 657997"/>
                <a:gd name="connsiteY0-2" fmla="*/ 646933 h 1031524"/>
                <a:gd name="connsiteX1-3" fmla="*/ 303421 w 657997"/>
                <a:gd name="connsiteY1-4" fmla="*/ 0 h 1031524"/>
                <a:gd name="connsiteX2-5" fmla="*/ 657997 w 657997"/>
                <a:gd name="connsiteY2-6" fmla="*/ 646933 h 1031524"/>
                <a:gd name="connsiteX3-7" fmla="*/ 532331 w 657997"/>
                <a:gd name="connsiteY3-8" fmla="*/ 1031524 h 1031524"/>
                <a:gd name="connsiteX4-9" fmla="*/ 125666 w 657997"/>
                <a:gd name="connsiteY4-10" fmla="*/ 1031524 h 1031524"/>
                <a:gd name="connsiteX5-11" fmla="*/ 0 w 657997"/>
                <a:gd name="connsiteY5-12" fmla="*/ 646933 h 1031524"/>
                <a:gd name="connsiteX0-13" fmla="*/ 0 w 1028872"/>
                <a:gd name="connsiteY0-14" fmla="*/ 646933 h 1031524"/>
                <a:gd name="connsiteX1-15" fmla="*/ 303421 w 1028872"/>
                <a:gd name="connsiteY1-16" fmla="*/ 0 h 1031524"/>
                <a:gd name="connsiteX2-17" fmla="*/ 1028872 w 1028872"/>
                <a:gd name="connsiteY2-18" fmla="*/ 506256 h 1031524"/>
                <a:gd name="connsiteX3-19" fmla="*/ 532331 w 1028872"/>
                <a:gd name="connsiteY3-20" fmla="*/ 1031524 h 1031524"/>
                <a:gd name="connsiteX4-21" fmla="*/ 125666 w 1028872"/>
                <a:gd name="connsiteY4-22" fmla="*/ 1031524 h 1031524"/>
                <a:gd name="connsiteX5-23" fmla="*/ 0 w 1028872"/>
                <a:gd name="connsiteY5-24" fmla="*/ 646933 h 1031524"/>
                <a:gd name="connsiteX0-25" fmla="*/ 0 w 1028872"/>
                <a:gd name="connsiteY0-26" fmla="*/ 646933 h 1306484"/>
                <a:gd name="connsiteX1-27" fmla="*/ 303421 w 1028872"/>
                <a:gd name="connsiteY1-28" fmla="*/ 0 h 1306484"/>
                <a:gd name="connsiteX2-29" fmla="*/ 1028872 w 1028872"/>
                <a:gd name="connsiteY2-30" fmla="*/ 506256 h 1306484"/>
                <a:gd name="connsiteX3-31" fmla="*/ 724163 w 1028872"/>
                <a:gd name="connsiteY3-32" fmla="*/ 1306484 h 1306484"/>
                <a:gd name="connsiteX4-33" fmla="*/ 125666 w 1028872"/>
                <a:gd name="connsiteY4-34" fmla="*/ 1031524 h 1306484"/>
                <a:gd name="connsiteX5-35" fmla="*/ 0 w 1028872"/>
                <a:gd name="connsiteY5-36" fmla="*/ 646933 h 1306484"/>
                <a:gd name="connsiteX0-37" fmla="*/ 0 w 1348593"/>
                <a:gd name="connsiteY0-38" fmla="*/ 519044 h 1306484"/>
                <a:gd name="connsiteX1-39" fmla="*/ 623142 w 1348593"/>
                <a:gd name="connsiteY1-40" fmla="*/ 0 h 1306484"/>
                <a:gd name="connsiteX2-41" fmla="*/ 1348593 w 1348593"/>
                <a:gd name="connsiteY2-42" fmla="*/ 506256 h 1306484"/>
                <a:gd name="connsiteX3-43" fmla="*/ 1043884 w 1348593"/>
                <a:gd name="connsiteY3-44" fmla="*/ 1306484 h 1306484"/>
                <a:gd name="connsiteX4-45" fmla="*/ 445387 w 1348593"/>
                <a:gd name="connsiteY4-46" fmla="*/ 1031524 h 1306484"/>
                <a:gd name="connsiteX5-47" fmla="*/ 0 w 1348593"/>
                <a:gd name="connsiteY5-48" fmla="*/ 519044 h 1306484"/>
                <a:gd name="connsiteX0-49" fmla="*/ 0 w 1348593"/>
                <a:gd name="connsiteY0-50" fmla="*/ 519044 h 1306484"/>
                <a:gd name="connsiteX1-51" fmla="*/ 623142 w 1348593"/>
                <a:gd name="connsiteY1-52" fmla="*/ 0 h 1306484"/>
                <a:gd name="connsiteX2-53" fmla="*/ 1348593 w 1348593"/>
                <a:gd name="connsiteY2-54" fmla="*/ 506256 h 1306484"/>
                <a:gd name="connsiteX3-55" fmla="*/ 1043884 w 1348593"/>
                <a:gd name="connsiteY3-56" fmla="*/ 1306484 h 1306484"/>
                <a:gd name="connsiteX4-57" fmla="*/ 259950 w 1348593"/>
                <a:gd name="connsiteY4-58" fmla="*/ 1268117 h 1306484"/>
                <a:gd name="connsiteX5-59" fmla="*/ 0 w 1348593"/>
                <a:gd name="connsiteY5-60" fmla="*/ 519044 h 1306484"/>
                <a:gd name="connsiteX0-61" fmla="*/ 0 w 1470087"/>
                <a:gd name="connsiteY0-62" fmla="*/ 519044 h 1306484"/>
                <a:gd name="connsiteX1-63" fmla="*/ 623142 w 1470087"/>
                <a:gd name="connsiteY1-64" fmla="*/ 0 h 1306484"/>
                <a:gd name="connsiteX2-65" fmla="*/ 1470087 w 1470087"/>
                <a:gd name="connsiteY2-66" fmla="*/ 442312 h 1306484"/>
                <a:gd name="connsiteX3-67" fmla="*/ 1043884 w 1470087"/>
                <a:gd name="connsiteY3-68" fmla="*/ 1306484 h 1306484"/>
                <a:gd name="connsiteX4-69" fmla="*/ 259950 w 1470087"/>
                <a:gd name="connsiteY4-70" fmla="*/ 1268117 h 1306484"/>
                <a:gd name="connsiteX5-71" fmla="*/ 0 w 1470087"/>
                <a:gd name="connsiteY5-72" fmla="*/ 519044 h 1306484"/>
                <a:gd name="connsiteX0-73" fmla="*/ 0 w 1503705"/>
                <a:gd name="connsiteY0-74" fmla="*/ 519044 h 1306484"/>
                <a:gd name="connsiteX1-75" fmla="*/ 623142 w 1503705"/>
                <a:gd name="connsiteY1-76" fmla="*/ 0 h 1306484"/>
                <a:gd name="connsiteX2-77" fmla="*/ 1503705 w 1503705"/>
                <a:gd name="connsiteY2-78" fmla="*/ 415418 h 1306484"/>
                <a:gd name="connsiteX3-79" fmla="*/ 1043884 w 1503705"/>
                <a:gd name="connsiteY3-80" fmla="*/ 1306484 h 1306484"/>
                <a:gd name="connsiteX4-81" fmla="*/ 259950 w 1503705"/>
                <a:gd name="connsiteY4-82" fmla="*/ 1268117 h 1306484"/>
                <a:gd name="connsiteX5-83" fmla="*/ 0 w 1503705"/>
                <a:gd name="connsiteY5-84" fmla="*/ 519044 h 1306484"/>
                <a:gd name="connsiteX0-85" fmla="*/ 0 w 1503705"/>
                <a:gd name="connsiteY0-86" fmla="*/ 519044 h 1326654"/>
                <a:gd name="connsiteX1-87" fmla="*/ 623142 w 1503705"/>
                <a:gd name="connsiteY1-88" fmla="*/ 0 h 1326654"/>
                <a:gd name="connsiteX2-89" fmla="*/ 1503705 w 1503705"/>
                <a:gd name="connsiteY2-90" fmla="*/ 415418 h 1326654"/>
                <a:gd name="connsiteX3-91" fmla="*/ 1077501 w 1503705"/>
                <a:gd name="connsiteY3-92" fmla="*/ 1326654 h 1326654"/>
                <a:gd name="connsiteX4-93" fmla="*/ 259950 w 1503705"/>
                <a:gd name="connsiteY4-94" fmla="*/ 1268117 h 1326654"/>
                <a:gd name="connsiteX5-95" fmla="*/ 0 w 1503705"/>
                <a:gd name="connsiteY5-96" fmla="*/ 519044 h 1326654"/>
                <a:gd name="connsiteX0-97" fmla="*/ 0 w 1503705"/>
                <a:gd name="connsiteY0-98" fmla="*/ 519044 h 1326654"/>
                <a:gd name="connsiteX1-99" fmla="*/ 623142 w 1503705"/>
                <a:gd name="connsiteY1-100" fmla="*/ 0 h 1326654"/>
                <a:gd name="connsiteX2-101" fmla="*/ 1503705 w 1503705"/>
                <a:gd name="connsiteY2-102" fmla="*/ 415418 h 1326654"/>
                <a:gd name="connsiteX3-103" fmla="*/ 1077501 w 1503705"/>
                <a:gd name="connsiteY3-104" fmla="*/ 1326654 h 1326654"/>
                <a:gd name="connsiteX4-105" fmla="*/ 199438 w 1503705"/>
                <a:gd name="connsiteY4-106" fmla="*/ 1274840 h 1326654"/>
                <a:gd name="connsiteX5-107" fmla="*/ 0 w 1503705"/>
                <a:gd name="connsiteY5-108" fmla="*/ 519044 h 13266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503705" h="1326654">
                  <a:moveTo>
                    <a:pt x="0" y="519044"/>
                  </a:moveTo>
                  <a:lnTo>
                    <a:pt x="623142" y="0"/>
                  </a:lnTo>
                  <a:lnTo>
                    <a:pt x="1503705" y="415418"/>
                  </a:lnTo>
                  <a:lnTo>
                    <a:pt x="1077501" y="1326654"/>
                  </a:lnTo>
                  <a:lnTo>
                    <a:pt x="199438" y="1274840"/>
                  </a:lnTo>
                  <a:lnTo>
                    <a:pt x="0" y="519044"/>
                  </a:lnTo>
                  <a:close/>
                </a:path>
              </a:pathLst>
            </a:custGeom>
            <a:solidFill>
              <a:srgbClr val="25AA67">
                <a:alpha val="34000"/>
              </a:srgbClr>
            </a:solidFill>
            <a:ln w="15875">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2" name="直线连接符 11"/>
            <p:cNvCxnSpPr>
              <a:stCxn id="4" idx="0"/>
            </p:cNvCxnSpPr>
            <p:nvPr/>
          </p:nvCxnSpPr>
          <p:spPr>
            <a:xfrm>
              <a:off x="2724361" y="3072726"/>
              <a:ext cx="18771" cy="1138347"/>
            </a:xfrm>
            <a:prstGeom prst="line">
              <a:avLst/>
            </a:prstGeom>
            <a:ln w="15875">
              <a:solidFill>
                <a:srgbClr val="25AA67">
                  <a:alpha val="20000"/>
                </a:srgbClr>
              </a:solidFill>
            </a:ln>
          </p:spPr>
          <p:style>
            <a:lnRef idx="1">
              <a:schemeClr val="accent1"/>
            </a:lnRef>
            <a:fillRef idx="0">
              <a:schemeClr val="accent1"/>
            </a:fillRef>
            <a:effectRef idx="0">
              <a:schemeClr val="accent1"/>
            </a:effectRef>
            <a:fontRef idx="minor">
              <a:schemeClr val="tx1"/>
            </a:fontRef>
          </p:style>
        </p:cxnSp>
        <p:cxnSp>
          <p:nvCxnSpPr>
            <p:cNvPr id="24" name="直线连接符 23"/>
            <p:cNvCxnSpPr>
              <a:stCxn id="4" idx="5"/>
            </p:cNvCxnSpPr>
            <p:nvPr/>
          </p:nvCxnSpPr>
          <p:spPr>
            <a:xfrm flipH="1">
              <a:off x="2743132" y="3808616"/>
              <a:ext cx="999809" cy="402457"/>
            </a:xfrm>
            <a:prstGeom prst="line">
              <a:avLst/>
            </a:prstGeom>
            <a:ln w="15875">
              <a:solidFill>
                <a:srgbClr val="25AA67">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a:stCxn id="4" idx="4"/>
            </p:cNvCxnSpPr>
            <p:nvPr/>
          </p:nvCxnSpPr>
          <p:spPr>
            <a:xfrm flipH="1" flipV="1">
              <a:off x="2752204" y="4207350"/>
              <a:ext cx="601674" cy="791961"/>
            </a:xfrm>
            <a:prstGeom prst="line">
              <a:avLst/>
            </a:prstGeom>
            <a:ln w="15875">
              <a:solidFill>
                <a:srgbClr val="25AA67">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a:stCxn id="4" idx="1"/>
            </p:cNvCxnSpPr>
            <p:nvPr/>
          </p:nvCxnSpPr>
          <p:spPr>
            <a:xfrm>
              <a:off x="1705781" y="3808616"/>
              <a:ext cx="1027917" cy="391355"/>
            </a:xfrm>
            <a:prstGeom prst="line">
              <a:avLst/>
            </a:prstGeom>
            <a:ln w="15875">
              <a:solidFill>
                <a:srgbClr val="25AA67">
                  <a:alpha val="20000"/>
                </a:srgbClr>
              </a:solidFill>
            </a:ln>
          </p:spPr>
          <p:style>
            <a:lnRef idx="1">
              <a:schemeClr val="accent1"/>
            </a:lnRef>
            <a:fillRef idx="0">
              <a:schemeClr val="accent1"/>
            </a:fillRef>
            <a:effectRef idx="0">
              <a:schemeClr val="accent1"/>
            </a:effectRef>
            <a:fontRef idx="minor">
              <a:schemeClr val="tx1"/>
            </a:fontRef>
          </p:style>
        </p:cxnSp>
        <p:cxnSp>
          <p:nvCxnSpPr>
            <p:cNvPr id="33" name="直线连接符 32"/>
            <p:cNvCxnSpPr>
              <a:stCxn id="4" idx="2"/>
            </p:cNvCxnSpPr>
            <p:nvPr/>
          </p:nvCxnSpPr>
          <p:spPr>
            <a:xfrm flipV="1">
              <a:off x="2094844" y="4211073"/>
              <a:ext cx="638589" cy="788238"/>
            </a:xfrm>
            <a:prstGeom prst="line">
              <a:avLst/>
            </a:prstGeom>
            <a:ln w="15875">
              <a:solidFill>
                <a:srgbClr val="25AA67">
                  <a:alpha val="20000"/>
                </a:srgb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3440430" cy="368300"/>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特色数据</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6: </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潜在风险及负面舆情</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aphicFrame>
        <p:nvGraphicFramePr>
          <p:cNvPr id="2" name="图示 1"/>
          <p:cNvGraphicFramePr/>
          <p:nvPr/>
        </p:nvGraphicFramePr>
        <p:xfrm>
          <a:off x="2032000" y="100471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文本框 2"/>
          <p:cNvSpPr txBox="1"/>
          <p:nvPr/>
        </p:nvSpPr>
        <p:spPr>
          <a:xfrm>
            <a:off x="1549043" y="2005885"/>
            <a:ext cx="914400" cy="3416320"/>
          </a:xfrm>
          <a:prstGeom prst="rect">
            <a:avLst/>
          </a:prstGeom>
          <a:noFill/>
        </p:spPr>
        <p:txBody>
          <a:bodyPr wrap="square" rtlCol="0">
            <a:spAutoFit/>
          </a:bodyPr>
          <a:lstStyle/>
          <a:p>
            <a:r>
              <a:rPr lang="zh-CN" altLang="en-US" sz="3600" b="1" dirty="0">
                <a:solidFill>
                  <a:srgbClr val="00B050"/>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风</a:t>
            </a:r>
            <a:endParaRPr lang="en-US" altLang="zh-CN" sz="3600" b="1" dirty="0">
              <a:solidFill>
                <a:srgbClr val="00B050"/>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a:p>
            <a:r>
              <a:rPr lang="zh-CN" altLang="en-US" sz="3600" b="1" dirty="0">
                <a:solidFill>
                  <a:srgbClr val="00B050"/>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险负面</a:t>
            </a:r>
            <a:endParaRPr lang="en-US" altLang="zh-CN" sz="3600" b="1" dirty="0">
              <a:solidFill>
                <a:srgbClr val="00B050"/>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a:p>
            <a:r>
              <a:rPr lang="zh-CN" altLang="en-US" sz="3600" b="1" dirty="0">
                <a:solidFill>
                  <a:srgbClr val="00B050"/>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种</a:t>
            </a:r>
            <a:endParaRPr lang="en-US" altLang="zh-CN" sz="3600" b="1" dirty="0">
              <a:solidFill>
                <a:srgbClr val="00B050"/>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a:p>
            <a:r>
              <a:rPr lang="zh-CN" altLang="en-US" sz="3600" b="1" dirty="0">
                <a:solidFill>
                  <a:srgbClr val="00B050"/>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类</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798108"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潜在风险及负面舆情</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1</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企业工商税务行政风险</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6" name="组合 5"/>
          <p:cNvGrpSpPr/>
          <p:nvPr/>
        </p:nvGrpSpPr>
        <p:grpSpPr>
          <a:xfrm>
            <a:off x="8807023" y="847784"/>
            <a:ext cx="2794674" cy="5295795"/>
            <a:chOff x="2667797" y="436394"/>
            <a:chExt cx="2794674" cy="5564068"/>
          </a:xfrm>
        </p:grpSpPr>
        <p:sp>
          <p:nvSpPr>
            <p:cNvPr id="7" name="矩形 6"/>
            <p:cNvSpPr/>
            <p:nvPr/>
          </p:nvSpPr>
          <p:spPr bwMode="white">
            <a:xfrm>
              <a:off x="2667797" y="436394"/>
              <a:ext cx="2794674" cy="5564068"/>
            </a:xfrm>
            <a:prstGeom prst="rect">
              <a:avLst/>
            </a:prstGeom>
            <a:noFill/>
            <a:ln>
              <a:solidFill>
                <a:srgbClr val="FF0000"/>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8" name="文本框 7"/>
            <p:cNvSpPr txBox="1"/>
            <p:nvPr/>
          </p:nvSpPr>
          <p:spPr>
            <a:xfrm>
              <a:off x="2667797" y="436394"/>
              <a:ext cx="2794674" cy="5564068"/>
            </a:xfrm>
            <a:prstGeom prst="rect">
              <a:avLst/>
            </a:prstGeom>
            <a:ln>
              <a:solidFill>
                <a:srgbClr val="FF0000"/>
              </a:solid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lvl="1" algn="l" defTabSz="800100">
                <a:lnSpc>
                  <a:spcPct val="90000"/>
                </a:lnSpc>
                <a:spcBef>
                  <a:spcPct val="0"/>
                </a:spcBef>
                <a:spcAft>
                  <a:spcPct val="15000"/>
                </a:spcAft>
              </a:pP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经营异常</a:t>
              </a: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欠税信息</a:t>
              </a: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重大税收违法</a:t>
              </a: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企业工程不良行为</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食品不安全产品</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动产抵押列表</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股权出质列表</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工商行政处罚信息</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股东冻结列表</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检查抽查信息查询</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司法协助信息查询</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企业环保处罚信息查询</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企业严重违法失信信息查询</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pic>
        <p:nvPicPr>
          <p:cNvPr id="12" name="图片 11"/>
          <p:cNvPicPr>
            <a:picLocks noChangeAspect="1"/>
          </p:cNvPicPr>
          <p:nvPr/>
        </p:nvPicPr>
        <p:blipFill>
          <a:blip r:embed="rId2"/>
          <a:stretch>
            <a:fillRect/>
          </a:stretch>
        </p:blipFill>
        <p:spPr>
          <a:xfrm>
            <a:off x="237670" y="929731"/>
            <a:ext cx="5622217" cy="3835718"/>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图片 13"/>
          <p:cNvPicPr>
            <a:picLocks noChangeAspect="1"/>
          </p:cNvPicPr>
          <p:nvPr/>
        </p:nvPicPr>
        <p:blipFill>
          <a:blip r:embed="rId3"/>
          <a:stretch>
            <a:fillRect/>
          </a:stretch>
        </p:blipFill>
        <p:spPr>
          <a:xfrm>
            <a:off x="2362899" y="2084295"/>
            <a:ext cx="5782989" cy="4168591"/>
          </a:xfrm>
          <a:prstGeom prst="rect">
            <a:avLst/>
          </a:prstGeom>
          <a:solidFill>
            <a:srgbClr val="FFFFFF">
              <a:shade val="85000"/>
            </a:srgbClr>
          </a:solidFill>
          <a:ln w="1905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3887603"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潜在风险及负面舆情</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2</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企业涉诉风险</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 name="组合 1"/>
          <p:cNvGrpSpPr/>
          <p:nvPr/>
        </p:nvGrpSpPr>
        <p:grpSpPr>
          <a:xfrm>
            <a:off x="8773331" y="1218588"/>
            <a:ext cx="2321147" cy="4691279"/>
            <a:chOff x="5795506" y="872788"/>
            <a:chExt cx="2321147" cy="4691279"/>
          </a:xfrm>
        </p:grpSpPr>
        <p:sp>
          <p:nvSpPr>
            <p:cNvPr id="3" name="矩形 2"/>
            <p:cNvSpPr/>
            <p:nvPr/>
          </p:nvSpPr>
          <p:spPr bwMode="white">
            <a:xfrm>
              <a:off x="5795506" y="872788"/>
              <a:ext cx="2321147" cy="4691279"/>
            </a:xfrm>
            <a:prstGeom prst="rect">
              <a:avLst/>
            </a:prstGeom>
            <a:solidFill>
              <a:srgbClr val="FEFEFE">
                <a:alpha val="90000"/>
              </a:srgbClr>
            </a:solidFill>
            <a:ln>
              <a:solidFill>
                <a:srgbClr val="FF0000">
                  <a:alpha val="90000"/>
                </a:srgb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文本框 3"/>
            <p:cNvSpPr txBox="1"/>
            <p:nvPr/>
          </p:nvSpPr>
          <p:spPr>
            <a:xfrm>
              <a:off x="5795506" y="872788"/>
              <a:ext cx="2321147" cy="4691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alt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失信人</a:t>
              </a: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裁判文书</a:t>
              </a: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行贿违法列表</a:t>
              </a: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法院公告</a:t>
              </a: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被执行人</a:t>
              </a: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开庭公告</a:t>
              </a: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立案信息</a:t>
              </a:r>
            </a:p>
          </p:txBody>
        </p:sp>
      </p:grpSp>
      <p:pic>
        <p:nvPicPr>
          <p:cNvPr id="11" name="图片 10"/>
          <p:cNvPicPr>
            <a:picLocks noChangeAspect="1"/>
          </p:cNvPicPr>
          <p:nvPr/>
        </p:nvPicPr>
        <p:blipFill>
          <a:blip r:embed="rId2"/>
          <a:stretch>
            <a:fillRect/>
          </a:stretch>
        </p:blipFill>
        <p:spPr>
          <a:xfrm>
            <a:off x="224722" y="1030310"/>
            <a:ext cx="6513909" cy="370642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图片 12"/>
          <p:cNvPicPr>
            <a:picLocks noChangeAspect="1"/>
          </p:cNvPicPr>
          <p:nvPr/>
        </p:nvPicPr>
        <p:blipFill>
          <a:blip r:embed="rId3"/>
          <a:stretch>
            <a:fillRect/>
          </a:stretch>
        </p:blipFill>
        <p:spPr>
          <a:xfrm>
            <a:off x="1420879" y="2157212"/>
            <a:ext cx="6705165" cy="41276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115229"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潜在风险及负面舆情</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3</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企业竞争性风险</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3" name="图片 2"/>
          <p:cNvPicPr>
            <a:picLocks noChangeAspect="1"/>
          </p:cNvPicPr>
          <p:nvPr/>
        </p:nvPicPr>
        <p:blipFill>
          <a:blip r:embed="rId2"/>
          <a:stretch>
            <a:fillRect/>
          </a:stretch>
        </p:blipFill>
        <p:spPr>
          <a:xfrm>
            <a:off x="332299" y="1540306"/>
            <a:ext cx="8475430" cy="402255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4" name="组合 3"/>
          <p:cNvGrpSpPr/>
          <p:nvPr/>
        </p:nvGrpSpPr>
        <p:grpSpPr>
          <a:xfrm>
            <a:off x="9265316" y="1083360"/>
            <a:ext cx="2321147" cy="4691279"/>
            <a:chOff x="5795506" y="872788"/>
            <a:chExt cx="2321147" cy="4691279"/>
          </a:xfrm>
        </p:grpSpPr>
        <p:sp>
          <p:nvSpPr>
            <p:cNvPr id="5" name="矩形 4"/>
            <p:cNvSpPr/>
            <p:nvPr/>
          </p:nvSpPr>
          <p:spPr bwMode="white">
            <a:xfrm>
              <a:off x="5795506" y="872788"/>
              <a:ext cx="2321147" cy="4691279"/>
            </a:xfrm>
            <a:prstGeom prst="rect">
              <a:avLst/>
            </a:prstGeom>
            <a:solidFill>
              <a:srgbClr val="FEFEFE">
                <a:alpha val="90000"/>
              </a:srgbClr>
            </a:solidFill>
            <a:ln>
              <a:solidFill>
                <a:srgbClr val="FF0000">
                  <a:alpha val="90000"/>
                </a:srgb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7" name="文本框 6"/>
            <p:cNvSpPr txBox="1"/>
            <p:nvPr/>
          </p:nvSpPr>
          <p:spPr>
            <a:xfrm>
              <a:off x="5795506" y="872788"/>
              <a:ext cx="2321147" cy="4691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司法拍卖</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司法协助</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lvl="1" algn="l" defTabSz="800100">
                <a:lnSpc>
                  <a:spcPct val="90000"/>
                </a:lnSpc>
                <a:spcBef>
                  <a:spcPct val="0"/>
                </a:spcBef>
                <a:spcAft>
                  <a:spcPct val="15000"/>
                </a:spcAft>
              </a:pPr>
              <a:endParaRPr lang="zh-CN" altLang="en-US" sz="1800" kern="1200" dirty="0">
                <a:latin typeface="Alibaba PuHuiTi Bold"/>
                <a:ea typeface="微软雅黑" panose="020B0503020204020204" pitchFamily="34" charset="-122"/>
              </a:endParaRPr>
            </a:p>
            <a:p>
              <a:pPr marL="0" lvl="1" algn="l" defTabSz="800100">
                <a:lnSpc>
                  <a:spcPct val="90000"/>
                </a:lnSpc>
                <a:spcBef>
                  <a:spcPct val="0"/>
                </a:spcBef>
                <a:spcAft>
                  <a:spcPct val="15000"/>
                </a:spcAft>
              </a:pPr>
              <a:endParaRPr lang="zh-CN" altLang="en-US" sz="1800" kern="1200" dirty="0">
                <a:latin typeface="Alibaba PuHuiTi Bold"/>
                <a:ea typeface="微软雅黑" panose="020B0503020204020204" pitchFamily="34" charset="-122"/>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342856"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潜在风险及负面舆情</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4</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企业负面舆情风险</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p:cNvPicPr>
            <a:picLocks noChangeAspect="1"/>
          </p:cNvPicPr>
          <p:nvPr/>
        </p:nvPicPr>
        <p:blipFill>
          <a:blip r:embed="rId2"/>
          <a:stretch>
            <a:fillRect/>
          </a:stretch>
        </p:blipFill>
        <p:spPr>
          <a:xfrm>
            <a:off x="466210" y="991673"/>
            <a:ext cx="6790912" cy="39901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图片 7"/>
          <p:cNvPicPr>
            <a:picLocks noChangeAspect="1"/>
          </p:cNvPicPr>
          <p:nvPr/>
        </p:nvPicPr>
        <p:blipFill>
          <a:blip r:embed="rId3"/>
          <a:stretch>
            <a:fillRect/>
          </a:stretch>
        </p:blipFill>
        <p:spPr>
          <a:xfrm>
            <a:off x="1766110" y="2207461"/>
            <a:ext cx="6694364" cy="399016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图片 15"/>
          <p:cNvPicPr>
            <a:picLocks noChangeAspect="1"/>
          </p:cNvPicPr>
          <p:nvPr/>
        </p:nvPicPr>
        <p:blipFill>
          <a:blip r:embed="rId4"/>
          <a:stretch>
            <a:fillRect/>
          </a:stretch>
        </p:blipFill>
        <p:spPr>
          <a:xfrm>
            <a:off x="8783391" y="991673"/>
            <a:ext cx="2763058" cy="51253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3887603"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潜在风险及负面舆情</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5</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企业人事风险</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5" name="图片 4"/>
          <p:cNvPicPr>
            <a:picLocks noChangeAspect="1"/>
          </p:cNvPicPr>
          <p:nvPr/>
        </p:nvPicPr>
        <p:blipFill>
          <a:blip r:embed="rId2"/>
          <a:stretch>
            <a:fillRect/>
          </a:stretch>
        </p:blipFill>
        <p:spPr>
          <a:xfrm>
            <a:off x="332299" y="1133977"/>
            <a:ext cx="6877318" cy="34754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图片 2"/>
          <p:cNvPicPr>
            <a:picLocks noChangeAspect="1"/>
          </p:cNvPicPr>
          <p:nvPr/>
        </p:nvPicPr>
        <p:blipFill>
          <a:blip r:embed="rId3"/>
          <a:stretch>
            <a:fillRect/>
          </a:stretch>
        </p:blipFill>
        <p:spPr>
          <a:xfrm>
            <a:off x="868666" y="3349364"/>
            <a:ext cx="8200331" cy="320676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pSp>
        <p:nvGrpSpPr>
          <p:cNvPr id="7" name="组合 6"/>
          <p:cNvGrpSpPr/>
          <p:nvPr/>
        </p:nvGrpSpPr>
        <p:grpSpPr>
          <a:xfrm>
            <a:off x="9366970" y="1083360"/>
            <a:ext cx="2321147" cy="4691279"/>
            <a:chOff x="5795506" y="872788"/>
            <a:chExt cx="2321147" cy="4691279"/>
          </a:xfrm>
        </p:grpSpPr>
        <p:sp>
          <p:nvSpPr>
            <p:cNvPr id="11" name="矩形 10"/>
            <p:cNvSpPr/>
            <p:nvPr/>
          </p:nvSpPr>
          <p:spPr bwMode="white">
            <a:xfrm>
              <a:off x="5795506" y="872788"/>
              <a:ext cx="2321147" cy="4691279"/>
            </a:xfrm>
            <a:prstGeom prst="rect">
              <a:avLst/>
            </a:prstGeom>
            <a:solidFill>
              <a:srgbClr val="FEFEFE">
                <a:alpha val="90000"/>
              </a:srgbClr>
            </a:solidFill>
            <a:ln>
              <a:solidFill>
                <a:srgbClr val="FF0000">
                  <a:alpha val="90000"/>
                </a:srgb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12" name="文本框 11"/>
            <p:cNvSpPr txBox="1"/>
            <p:nvPr/>
          </p:nvSpPr>
          <p:spPr>
            <a:xfrm>
              <a:off x="5795506" y="872788"/>
              <a:ext cx="2321147" cy="4691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alt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人事变动</a:t>
              </a:r>
            </a:p>
            <a:p>
              <a:pPr marL="171450" lvl="1" indent="-171450" algn="l" defTabSz="800100">
                <a:lnSpc>
                  <a:spcPct val="90000"/>
                </a:lnSpc>
                <a:spcBef>
                  <a:spcPct val="0"/>
                </a:spcBef>
                <a:spcAft>
                  <a:spcPct val="15000"/>
                </a:spcAft>
                <a:buChar cha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招聘核心岗位</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招聘停滞</a:t>
              </a:r>
              <a:endPar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en-US" altLang="zh-CN" dirty="0">
                  <a:latin typeface="Alibaba PuHuiTi Bold"/>
                  <a:ea typeface="微软雅黑" panose="020B0503020204020204" pitchFamily="34" charset="-122"/>
                </a:rPr>
                <a:t>……</a:t>
              </a:r>
              <a:endParaRPr lang="zh-CN" altLang="en-US" sz="1800" kern="1200" dirty="0">
                <a:latin typeface="Alibaba PuHuiTi Bold"/>
                <a:ea typeface="微软雅黑" panose="020B0503020204020204" pitchFamily="34" charset="-122"/>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342856"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潜在风险及负面舆情</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6</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企业线上产品风险</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 name="组合 1"/>
          <p:cNvGrpSpPr/>
          <p:nvPr/>
        </p:nvGrpSpPr>
        <p:grpSpPr>
          <a:xfrm>
            <a:off x="9265316" y="1083360"/>
            <a:ext cx="2321147" cy="4691279"/>
            <a:chOff x="5795506" y="872788"/>
            <a:chExt cx="2321147" cy="4691279"/>
          </a:xfrm>
        </p:grpSpPr>
        <p:sp>
          <p:nvSpPr>
            <p:cNvPr id="3" name="矩形 2"/>
            <p:cNvSpPr/>
            <p:nvPr/>
          </p:nvSpPr>
          <p:spPr bwMode="white">
            <a:xfrm>
              <a:off x="5795506" y="872788"/>
              <a:ext cx="2321147" cy="4691279"/>
            </a:xfrm>
            <a:prstGeom prst="rect">
              <a:avLst/>
            </a:prstGeom>
            <a:solidFill>
              <a:srgbClr val="FEFEFE">
                <a:alpha val="90000"/>
              </a:srgbClr>
            </a:solidFill>
            <a:ln>
              <a:solidFill>
                <a:srgbClr val="FF0000">
                  <a:alpha val="90000"/>
                </a:srgb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4" name="文本框 3"/>
            <p:cNvSpPr txBox="1"/>
            <p:nvPr/>
          </p:nvSpPr>
          <p:spPr>
            <a:xfrm>
              <a:off x="5795506" y="872788"/>
              <a:ext cx="2321147" cy="469127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en-US" altLang="zh-CN"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长时间未更新</a:t>
              </a:r>
            </a:p>
            <a:p>
              <a:pPr marL="171450" lvl="1" indent="-171450" algn="l" defTabSz="800100">
                <a:lnSpc>
                  <a:spcPct val="90000"/>
                </a:lnSpc>
                <a:spcBef>
                  <a:spcPct val="0"/>
                </a:spcBef>
                <a:spcAft>
                  <a:spcPct val="15000"/>
                </a:spcAft>
                <a:buChar char="•"/>
              </a:pPr>
              <a:r>
                <a:rPr lang="zh-CN" altLang="en-US" dirty="0">
                  <a:latin typeface="阿里巴巴普惠体" panose="00020600040101010101" pitchFamily="18" charset="-122"/>
                  <a:ea typeface="阿里巴巴普惠体" panose="00020600040101010101" pitchFamily="18" charset="-122"/>
                  <a:cs typeface="阿里巴巴普惠体" panose="00020600040101010101" pitchFamily="18" charset="-122"/>
                </a:rPr>
                <a:t>产品下架</a:t>
              </a:r>
              <a:endParaRPr lang="en-US" altLang="zh-CN"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lvl="1" indent="-171450" algn="l" defTabSz="800100">
                <a:lnSpc>
                  <a:spcPct val="90000"/>
                </a:lnSpc>
                <a:spcBef>
                  <a:spcPct val="0"/>
                </a:spcBef>
                <a:spcAft>
                  <a:spcPct val="15000"/>
                </a:spcAft>
                <a:buChar char="•"/>
              </a:pPr>
              <a:r>
                <a:rPr lang="zh-CN" altLang="en-US" sz="1800" kern="1200" dirty="0">
                  <a:latin typeface="阿里巴巴普惠体" panose="00020600040101010101" pitchFamily="18" charset="-122"/>
                  <a:ea typeface="阿里巴巴普惠体" panose="00020600040101010101" pitchFamily="18" charset="-122"/>
                  <a:cs typeface="阿里巴巴普惠体" panose="00020600040101010101" pitchFamily="18" charset="-122"/>
                </a:rPr>
                <a:t>产品出榜</a:t>
              </a:r>
            </a:p>
            <a:p>
              <a:pPr marL="171450" lvl="1" indent="-171450" algn="l" defTabSz="800100">
                <a:lnSpc>
                  <a:spcPct val="90000"/>
                </a:lnSpc>
                <a:spcBef>
                  <a:spcPct val="0"/>
                </a:spcBef>
                <a:spcAft>
                  <a:spcPct val="15000"/>
                </a:spcAft>
                <a:buChar char="•"/>
              </a:pPr>
              <a:r>
                <a:rPr lang="en-US" altLang="zh-CN" dirty="0">
                  <a:latin typeface="Alibaba PuHuiTi Bold"/>
                  <a:ea typeface="微软雅黑" panose="020B0503020204020204" pitchFamily="34" charset="-122"/>
                </a:rPr>
                <a:t>……</a:t>
              </a:r>
              <a:endParaRPr lang="zh-CN" altLang="en-US" sz="1800" kern="1200" dirty="0">
                <a:latin typeface="Alibaba PuHuiTi Bold"/>
                <a:ea typeface="微软雅黑" panose="020B0503020204020204" pitchFamily="34" charset="-122"/>
              </a:endParaRPr>
            </a:p>
          </p:txBody>
        </p:sp>
      </p:grpSp>
      <p:pic>
        <p:nvPicPr>
          <p:cNvPr id="7" name="图片 6"/>
          <p:cNvPicPr>
            <a:picLocks noChangeAspect="1"/>
          </p:cNvPicPr>
          <p:nvPr/>
        </p:nvPicPr>
        <p:blipFill>
          <a:blip r:embed="rId2"/>
          <a:stretch>
            <a:fillRect/>
          </a:stretch>
        </p:blipFill>
        <p:spPr>
          <a:xfrm>
            <a:off x="447346" y="1182982"/>
            <a:ext cx="8097786" cy="457183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798108"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潜在风险及负面舆情</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7</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企业上市公司关联风险</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圆角矩形 7"/>
          <p:cNvSpPr/>
          <p:nvPr/>
        </p:nvSpPr>
        <p:spPr>
          <a:xfrm>
            <a:off x="371860" y="2228320"/>
            <a:ext cx="2076497" cy="495695"/>
          </a:xfrm>
          <a:prstGeom prst="roundRect">
            <a:avLst>
              <a:gd name="adj" fmla="val 15682"/>
            </a:avLst>
          </a:prstGeom>
          <a:solidFill>
            <a:schemeClr val="bg1"/>
          </a:solidFill>
          <a:ln w="25400" cap="flat">
            <a:solidFill>
              <a:srgbClr val="2F5E5E"/>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5" tIns="35715" rIns="35715" bIns="35715" numCol="1" spcCol="38100" rtlCol="0" anchor="ctr">
            <a:spAutoFit/>
          </a:bodyPr>
          <a:lstStyle/>
          <a:p>
            <a:pPr marL="0" marR="0" indent="0" algn="ctr" defTabSz="54737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295252"/>
              </a:solidFill>
              <a:effectLst/>
              <a:uFillTx/>
              <a:latin typeface="Helvetica"/>
              <a:ea typeface="Helvetica"/>
              <a:cs typeface="Helvetica"/>
              <a:sym typeface="Helvetica"/>
            </a:endParaRPr>
          </a:p>
        </p:txBody>
      </p:sp>
      <p:sp>
        <p:nvSpPr>
          <p:cNvPr id="3" name="文本框 2"/>
          <p:cNvSpPr txBox="1"/>
          <p:nvPr/>
        </p:nvSpPr>
        <p:spPr>
          <a:xfrm>
            <a:off x="490562" y="2207405"/>
            <a:ext cx="1839093" cy="5378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zh-CN" altLang="en-US" sz="1500" b="1" dirty="0">
                <a:solidFill>
                  <a:srgbClr val="2F5E5E"/>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解析上市公司</a:t>
            </a:r>
            <a:endParaRPr lang="en-US" altLang="zh-CN" sz="1500" b="1" dirty="0">
              <a:solidFill>
                <a:srgbClr val="2F5E5E"/>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lang="zh-CN" altLang="en-US" sz="1500" b="1" dirty="0">
                <a:solidFill>
                  <a:srgbClr val="2F5E5E"/>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风险提示公告</a:t>
            </a:r>
            <a:endParaRPr lang="en-GB" altLang="zh-CN" sz="1500" b="1" dirty="0">
              <a:solidFill>
                <a:srgbClr val="2F5E5E"/>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 name="右箭头 10"/>
          <p:cNvSpPr/>
          <p:nvPr/>
        </p:nvSpPr>
        <p:spPr>
          <a:xfrm>
            <a:off x="2448356" y="2182191"/>
            <a:ext cx="1025762" cy="560162"/>
          </a:xfrm>
          <a:prstGeom prst="rightArrow">
            <a:avLst/>
          </a:prstGeom>
          <a:noFill/>
          <a:ln w="25400" cap="flat">
            <a:solidFill>
              <a:srgbClr val="295252"/>
            </a:solidFill>
            <a:prstDash val="solid"/>
            <a:round/>
          </a:ln>
          <a:effectLst>
            <a:outerShdw blurRad="254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5" tIns="35715" rIns="35715" bIns="35715" numCol="1" spcCol="38100" rtlCol="0" anchor="ctr">
            <a:spAutoFit/>
          </a:bodyPr>
          <a:lstStyle/>
          <a:p>
            <a:pPr marL="0" marR="0" indent="0" algn="ctr" defTabSz="54737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000000"/>
              </a:solidFill>
              <a:effectLst/>
              <a:uFillTx/>
              <a:latin typeface="Helvetica"/>
              <a:ea typeface="Helvetica"/>
              <a:cs typeface="Helvetica"/>
              <a:sym typeface="Helvetica"/>
            </a:endParaRPr>
          </a:p>
        </p:txBody>
      </p:sp>
      <p:sp>
        <p:nvSpPr>
          <p:cNvPr id="5" name="圆角矩形 11"/>
          <p:cNvSpPr/>
          <p:nvPr/>
        </p:nvSpPr>
        <p:spPr>
          <a:xfrm>
            <a:off x="3474119" y="2224113"/>
            <a:ext cx="2275659" cy="488025"/>
          </a:xfrm>
          <a:prstGeom prst="roundRect">
            <a:avLst>
              <a:gd name="adj" fmla="val 15682"/>
            </a:avLst>
          </a:prstGeom>
          <a:solidFill>
            <a:srgbClr val="295252"/>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5" tIns="35715" rIns="35715" bIns="35715" numCol="1" spcCol="38100" rtlCol="0" anchor="ctr">
            <a:spAutoFit/>
          </a:bodyPr>
          <a:lstStyle/>
          <a:p>
            <a:pPr marL="0" marR="0" indent="0" algn="ctr" defTabSz="54737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295252"/>
              </a:solidFill>
              <a:effectLst/>
              <a:uFillTx/>
              <a:latin typeface="Helvetica"/>
              <a:ea typeface="Helvetica"/>
              <a:cs typeface="Helvetica"/>
              <a:sym typeface="Helvetica"/>
            </a:endParaRPr>
          </a:p>
        </p:txBody>
      </p:sp>
      <p:sp>
        <p:nvSpPr>
          <p:cNvPr id="7" name="文本框 6"/>
          <p:cNvSpPr txBox="1"/>
          <p:nvPr/>
        </p:nvSpPr>
        <p:spPr>
          <a:xfrm>
            <a:off x="3617803" y="2199202"/>
            <a:ext cx="2071812" cy="5378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r>
              <a:rPr lang="zh-CN" altLang="en-US" sz="1500" b="1"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匹配公告中</a:t>
            </a:r>
            <a:endParaRPr lang="en-US" altLang="zh-CN" sz="1500" b="1"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a:p>
            <a:r>
              <a:rPr lang="zh-CN" altLang="en-US" sz="1500" b="1"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涉及的其他企业风险</a:t>
            </a:r>
            <a:endParaRPr lang="en-GB" altLang="zh-CN" sz="1500" b="1"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p:txBody>
      </p:sp>
      <p:graphicFrame>
        <p:nvGraphicFramePr>
          <p:cNvPr id="11" name="图示 10"/>
          <p:cNvGraphicFramePr/>
          <p:nvPr/>
        </p:nvGraphicFramePr>
        <p:xfrm>
          <a:off x="6775539" y="1615838"/>
          <a:ext cx="5222990" cy="3999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右箭头 15"/>
          <p:cNvSpPr/>
          <p:nvPr/>
        </p:nvSpPr>
        <p:spPr>
          <a:xfrm>
            <a:off x="5741116" y="2267737"/>
            <a:ext cx="860196" cy="416860"/>
          </a:xfrm>
          <a:prstGeom prst="rightArrow">
            <a:avLst>
              <a:gd name="adj1" fmla="val 47491"/>
              <a:gd name="adj2" fmla="val 51027"/>
            </a:avLst>
          </a:prstGeom>
          <a:solidFill>
            <a:srgbClr val="2F5E5E"/>
          </a:solidFill>
          <a:ln>
            <a:noFill/>
          </a:ln>
        </p:spPr>
        <p:style>
          <a:lnRef idx="2">
            <a:schemeClr val="accent5"/>
          </a:lnRef>
          <a:fillRef idx="1">
            <a:schemeClr val="lt1"/>
          </a:fillRef>
          <a:effectRef idx="0">
            <a:schemeClr val="accent5"/>
          </a:effectRef>
          <a:fontRef idx="minor">
            <a:schemeClr val="dk1"/>
          </a:fontRef>
        </p:style>
        <p:txBody>
          <a:bodyPr rot="0" spcFirstLastPara="1" vertOverflow="overflow" horzOverflow="overflow" vert="horz" wrap="square" lIns="35715" tIns="35715" rIns="35715" bIns="35715" numCol="1" spcCol="38100" rtlCol="0" anchor="ctr">
            <a:spAutoFit/>
          </a:bodyPr>
          <a:lstStyle/>
          <a:p>
            <a:endParaRPr lang="zh-CN" altLang="en-US" sz="1350">
              <a:solidFill>
                <a:srgbClr val="000000"/>
              </a:solidFill>
              <a:latin typeface="Helvetica"/>
            </a:endParaRPr>
          </a:p>
        </p:txBody>
      </p:sp>
      <p:pic>
        <p:nvPicPr>
          <p:cNvPr id="13" name="图片 12"/>
          <p:cNvPicPr>
            <a:picLocks noChangeAspect="1"/>
          </p:cNvPicPr>
          <p:nvPr/>
        </p:nvPicPr>
        <p:blipFill>
          <a:blip r:embed="rId7"/>
          <a:stretch>
            <a:fillRect/>
          </a:stretch>
        </p:blipFill>
        <p:spPr>
          <a:xfrm>
            <a:off x="274569" y="3188847"/>
            <a:ext cx="6399099" cy="2468125"/>
          </a:xfrm>
          <a:prstGeom prst="rect">
            <a:avLst/>
          </a:prstGeom>
          <a:ln>
            <a:noFill/>
          </a:ln>
          <a:effectLst>
            <a:outerShdw blurRad="660400" algn="tl" rotWithShape="0">
              <a:srgbClr val="000000">
                <a:alpha val="11000"/>
              </a:srgbClr>
            </a:outerShdw>
          </a:effectLst>
        </p:spPr>
      </p:pic>
      <p:sp>
        <p:nvSpPr>
          <p:cNvPr id="14" name="矩形 13"/>
          <p:cNvSpPr/>
          <p:nvPr/>
        </p:nvSpPr>
        <p:spPr>
          <a:xfrm>
            <a:off x="3528926" y="3219551"/>
            <a:ext cx="3159500" cy="301625"/>
          </a:xfrm>
          <a:prstGeom prst="rect">
            <a:avLst/>
          </a:prstGeom>
          <a:solidFill>
            <a:srgbClr val="295252"/>
          </a:solidFill>
          <a:ln w="25400" cap="flat">
            <a:solidFill>
              <a:srgbClr val="295252"/>
            </a:solidFill>
            <a:prstDash val="solid"/>
            <a:round/>
          </a:ln>
          <a:effectLst>
            <a:outerShdw blurRad="25400" dist="127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5715" tIns="35715" rIns="35715" bIns="35715" numCol="1" spcCol="38100" rtlCol="0" anchor="ctr">
            <a:spAutoFit/>
          </a:bodyPr>
          <a:lstStyle/>
          <a:p>
            <a:pPr marL="0" marR="0" indent="0" algn="ctr" defTabSz="547370" rtl="0" fontAlgn="auto" latinLnBrk="0" hangingPunct="0">
              <a:lnSpc>
                <a:spcPct val="100000"/>
              </a:lnSpc>
              <a:spcBef>
                <a:spcPts val="0"/>
              </a:spcBef>
              <a:spcAft>
                <a:spcPts val="0"/>
              </a:spcAft>
              <a:buClrTx/>
              <a:buSzTx/>
              <a:buFontTx/>
              <a:buNone/>
            </a:pPr>
            <a:r>
              <a:rPr lang="zh-CN" altLang="en-US" sz="1500" dirty="0">
                <a:solidFill>
                  <a:srgbClr val="FEFEFE"/>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上市公司风险公告提示</a:t>
            </a:r>
            <a:endParaRPr kumimoji="0" lang="zh-CN" altLang="en-US" sz="1500" b="0" i="0" u="none" strike="noStrike" cap="none" spc="0" normalizeH="0" baseline="0" dirty="0">
              <a:ln>
                <a:noFill/>
              </a:ln>
              <a:solidFill>
                <a:srgbClr val="FEFEFE"/>
              </a:solidFill>
              <a:effectLst/>
              <a:uFillTx/>
              <a:latin typeface="阿里巴巴普惠体" panose="00020600040101010101" pitchFamily="18" charset="-122"/>
              <a:ea typeface="阿里巴巴普惠体" panose="00020600040101010101" pitchFamily="18" charset="-122"/>
              <a:cs typeface="阿里巴巴普惠体" panose="00020600040101010101" pitchFamily="18" charset="-122"/>
              <a:sym typeface="Helvetic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798108"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潜在风险及负面舆情</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7</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企业上市公司关联风险</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6" name="图片 5"/>
          <p:cNvPicPr>
            <a:picLocks noChangeAspect="1"/>
          </p:cNvPicPr>
          <p:nvPr/>
        </p:nvPicPr>
        <p:blipFill>
          <a:blip r:embed="rId2"/>
          <a:stretch>
            <a:fillRect/>
          </a:stretch>
        </p:blipFill>
        <p:spPr>
          <a:xfrm>
            <a:off x="224722" y="1307035"/>
            <a:ext cx="6415335" cy="4700783"/>
          </a:xfrm>
          <a:prstGeom prst="rect">
            <a:avLst/>
          </a:prstGeom>
          <a:ln>
            <a:noFill/>
          </a:ln>
          <a:effectLst>
            <a:outerShdw blurRad="660400" algn="tl" rotWithShape="0">
              <a:srgbClr val="000000">
                <a:alpha val="11000"/>
              </a:srgbClr>
            </a:outerShdw>
          </a:effectLst>
        </p:spPr>
      </p:pic>
      <p:pic>
        <p:nvPicPr>
          <p:cNvPr id="8" name="图片 7"/>
          <p:cNvPicPr>
            <a:picLocks noChangeAspect="1"/>
          </p:cNvPicPr>
          <p:nvPr/>
        </p:nvPicPr>
        <p:blipFill>
          <a:blip r:embed="rId3"/>
          <a:stretch>
            <a:fillRect/>
          </a:stretch>
        </p:blipFill>
        <p:spPr>
          <a:xfrm>
            <a:off x="5418977" y="3600375"/>
            <a:ext cx="6386513" cy="2407444"/>
          </a:xfrm>
          <a:prstGeom prst="rect">
            <a:avLst/>
          </a:prstGeom>
          <a:ln>
            <a:noFill/>
          </a:ln>
          <a:effectLst>
            <a:outerShdw blurRad="660400" algn="tl" rotWithShape="0">
              <a:srgbClr val="000000">
                <a:alpha val="11000"/>
              </a:srgbClr>
            </a:outerShdw>
          </a:effectLst>
        </p:spPr>
      </p:pic>
      <p:sp>
        <p:nvSpPr>
          <p:cNvPr id="15" name="数据存量：  超过30万家公司数据，超过1万家创投机构数据，50万条新闻数据，3万条融资数据，超过1万个项目标签…"/>
          <p:cNvSpPr txBox="1"/>
          <p:nvPr/>
        </p:nvSpPr>
        <p:spPr>
          <a:xfrm>
            <a:off x="7031961" y="1632960"/>
            <a:ext cx="4773529" cy="1457122"/>
          </a:xfrm>
          <a:prstGeom prst="rect">
            <a:avLst/>
          </a:prstGeom>
          <a:ln w="12700">
            <a:miter lim="400000"/>
          </a:ln>
        </p:spPr>
        <p:txBody>
          <a:bodyPr wrap="square" lIns="35715" tIns="35715" rIns="35715" bIns="35715" anchor="ctr">
            <a:spAutoFit/>
          </a:bodyPr>
          <a:lstStyle/>
          <a:p>
            <a:pPr marL="190500" indent="-190500" algn="l" defTabSz="457200">
              <a:buSzPct val="101000"/>
              <a:buChar char="•"/>
              <a:defRPr sz="2000">
                <a:latin typeface="+mn-lt"/>
                <a:ea typeface="+mn-ea"/>
                <a:cs typeface="+mn-cs"/>
                <a:sym typeface="Helvetica Light"/>
              </a:defRPr>
            </a:pPr>
            <a:r>
              <a:rPr lang="zh-CN" altLang="en-US"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近期上市公司</a:t>
            </a:r>
            <a:r>
              <a:rPr lang="en-US"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盛运环保</a:t>
            </a:r>
            <a:r>
              <a:rPr lang="en-US"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在被暂停上市及终止上市的</a:t>
            </a:r>
            <a:r>
              <a:rPr lang="zh-CN" altLang="zh-CN" sz="15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风险提示公告</a:t>
            </a:r>
            <a:r>
              <a:rPr lang="zh-CN"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中提到了</a:t>
            </a:r>
            <a:r>
              <a:rPr lang="zh-CN" altLang="en-US"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非上市公司</a:t>
            </a:r>
            <a:r>
              <a:rPr lang="zh-CN"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“重庆烽华”，说明了“重庆烽华”作为债权人有无法获偿债务的风险</a:t>
            </a:r>
            <a:endParaRPr lang="en-US"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l" defTabSz="457200">
              <a:buSzPct val="101000"/>
              <a:defRPr sz="2000">
                <a:latin typeface="+mn-lt"/>
                <a:ea typeface="+mn-ea"/>
                <a:cs typeface="+mn-cs"/>
                <a:sym typeface="Helvetica Light"/>
              </a:defRPr>
            </a:pPr>
            <a:endParaRPr lang="en-US"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90500" indent="-190500" algn="l" defTabSz="457200">
              <a:buSzPct val="101000"/>
              <a:buChar char="•"/>
              <a:defRPr sz="2000">
                <a:latin typeface="+mn-lt"/>
                <a:ea typeface="+mn-ea"/>
                <a:cs typeface="+mn-cs"/>
                <a:sym typeface="Helvetica Light"/>
              </a:defRPr>
            </a:pPr>
            <a:r>
              <a:rPr lang="zh-CN" altLang="en-US"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该</a:t>
            </a:r>
            <a:r>
              <a:rPr lang="zh-CN"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风险</a:t>
            </a:r>
            <a:r>
              <a:rPr lang="zh-CN" altLang="en-US"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信息</a:t>
            </a:r>
            <a:r>
              <a:rPr lang="zh-CN"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会体现在“重庆烽华”的</a:t>
            </a:r>
            <a:r>
              <a:rPr lang="zh-CN" altLang="zh-CN" sz="15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追踪消息</a:t>
            </a:r>
            <a:r>
              <a:rPr lang="zh-CN" altLang="zh-CN" sz="1500" dirty="0">
                <a:latin typeface="阿里巴巴普惠体" panose="00020600040101010101" pitchFamily="18" charset="-122"/>
                <a:ea typeface="阿里巴巴普惠体" panose="00020600040101010101" pitchFamily="18" charset="-122"/>
                <a:cs typeface="阿里巴巴普惠体" panose="00020600040101010101" pitchFamily="18" charset="-122"/>
              </a:rPr>
              <a:t>中，从而</a:t>
            </a:r>
            <a:r>
              <a:rPr lang="zh-CN" altLang="zh-CN" sz="15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通知用户规避风险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直线连接符 36"/>
          <p:cNvCxnSpPr/>
          <p:nvPr/>
        </p:nvCxnSpPr>
        <p:spPr>
          <a:xfrm>
            <a:off x="1687738" y="2928541"/>
            <a:ext cx="14617" cy="307676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24722" y="478452"/>
            <a:ext cx="1107996"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公司简介</a:t>
            </a:r>
          </a:p>
        </p:txBody>
      </p:sp>
      <p:sp>
        <p:nvSpPr>
          <p:cNvPr id="11" name="文本框 10"/>
          <p:cNvSpPr txBox="1"/>
          <p:nvPr/>
        </p:nvSpPr>
        <p:spPr>
          <a:xfrm>
            <a:off x="332299" y="1914598"/>
            <a:ext cx="1537600" cy="400110"/>
          </a:xfrm>
          <a:prstGeom prst="rect">
            <a:avLst/>
          </a:prstGeom>
          <a:noFill/>
        </p:spPr>
        <p:txBody>
          <a:bodyPr wrap="none" rtlCol="0">
            <a:spAutoFit/>
          </a:bodyPr>
          <a:lstStyle/>
          <a:p>
            <a:pPr marL="342900" indent="-342900">
              <a:buSzPct val="60000"/>
              <a:buFont typeface="Wingdings" panose="05000000000000000000" pitchFamily="2" charset="2"/>
              <a:buChar char="l"/>
            </a:pP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发展历程</a:t>
            </a:r>
          </a:p>
        </p:txBody>
      </p:sp>
      <p:sp>
        <p:nvSpPr>
          <p:cNvPr id="12" name="文本框 11"/>
          <p:cNvSpPr txBox="1"/>
          <p:nvPr/>
        </p:nvSpPr>
        <p:spPr>
          <a:xfrm>
            <a:off x="224722" y="807671"/>
            <a:ext cx="11883381" cy="361702"/>
          </a:xfrm>
          <a:prstGeom prst="rect">
            <a:avLst/>
          </a:prstGeom>
          <a:noFill/>
        </p:spPr>
        <p:txBody>
          <a:bodyPr wrap="none" rtlCol="0">
            <a:spAutoFit/>
          </a:bodyPr>
          <a:lstStyle/>
          <a:p>
            <a:pPr>
              <a:lnSpc>
                <a:spcPts val="2200"/>
              </a:lnSpc>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烯牛数据是一家数据智能服务商，</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致力于构建实时全量的企业知识图谱，挖掘跟踪中国优质企业，为金融机构及</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B2B</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企业业务赋能。</a:t>
            </a:r>
            <a:endPar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3" name="文本框 12"/>
          <p:cNvSpPr txBox="1"/>
          <p:nvPr/>
        </p:nvSpPr>
        <p:spPr>
          <a:xfrm>
            <a:off x="5845532" y="1914598"/>
            <a:ext cx="1537600" cy="400110"/>
          </a:xfrm>
          <a:prstGeom prst="rect">
            <a:avLst/>
          </a:prstGeom>
          <a:noFill/>
        </p:spPr>
        <p:txBody>
          <a:bodyPr wrap="non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solidFill>
                  <a:schemeClr val="tx1"/>
                </a:solidFill>
              </a:rPr>
              <a:t>所获荣誉</a:t>
            </a:r>
          </a:p>
        </p:txBody>
      </p:sp>
      <p:sp>
        <p:nvSpPr>
          <p:cNvPr id="15" name="椭圆 14"/>
          <p:cNvSpPr/>
          <p:nvPr/>
        </p:nvSpPr>
        <p:spPr>
          <a:xfrm flipH="1">
            <a:off x="1645140" y="2873188"/>
            <a:ext cx="99813" cy="99813"/>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678547" y="2756518"/>
            <a:ext cx="854721" cy="307777"/>
          </a:xfrm>
          <a:prstGeom prst="rect">
            <a:avLst/>
          </a:prstGeom>
          <a:noFill/>
        </p:spPr>
        <p:txBody>
          <a:bodyPr wrap="none" rtlCol="0">
            <a:spAutoFit/>
          </a:bodyPr>
          <a:lstStyle/>
          <a:p>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2016.06</a:t>
            </a: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文本框 17"/>
          <p:cNvSpPr txBox="1"/>
          <p:nvPr/>
        </p:nvSpPr>
        <p:spPr>
          <a:xfrm>
            <a:off x="1869899" y="2770226"/>
            <a:ext cx="889987" cy="307777"/>
          </a:xfrm>
          <a:prstGeom prst="rect">
            <a:avLst/>
          </a:prstGeom>
          <a:noFill/>
        </p:spPr>
        <p:txBody>
          <a:bodyPr wrap="none" rtlCol="0">
            <a:spAutoFit/>
          </a:bodyPr>
          <a:lstStyle/>
          <a:p>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公司成立</a:t>
            </a:r>
          </a:p>
        </p:txBody>
      </p:sp>
      <p:sp>
        <p:nvSpPr>
          <p:cNvPr id="19" name="文本框 18"/>
          <p:cNvSpPr txBox="1"/>
          <p:nvPr/>
        </p:nvSpPr>
        <p:spPr>
          <a:xfrm>
            <a:off x="691620" y="3211875"/>
            <a:ext cx="854721" cy="307777"/>
          </a:xfrm>
          <a:prstGeom prst="rect">
            <a:avLst/>
          </a:prstGeom>
          <a:noFill/>
        </p:spPr>
        <p:txBody>
          <a:bodyPr wrap="none" rtlCol="0">
            <a:spAutoFit/>
          </a:bodyPr>
          <a:lstStyle/>
          <a:p>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2016.11</a:t>
            </a: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文本框 19"/>
          <p:cNvSpPr txBox="1"/>
          <p:nvPr/>
        </p:nvSpPr>
        <p:spPr>
          <a:xfrm>
            <a:off x="1869899" y="3190182"/>
            <a:ext cx="1726755" cy="307777"/>
          </a:xfrm>
          <a:prstGeom prst="rect">
            <a:avLst/>
          </a:prstGeom>
          <a:noFill/>
        </p:spPr>
        <p:txBody>
          <a:bodyPr wrap="none" rtlCol="0">
            <a:spAutoFit/>
          </a:bodyPr>
          <a:lstStyle/>
          <a:p>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天使轮融资</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800</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万元</a:t>
            </a:r>
          </a:p>
        </p:txBody>
      </p:sp>
      <p:sp>
        <p:nvSpPr>
          <p:cNvPr id="21" name="椭圆 20"/>
          <p:cNvSpPr/>
          <p:nvPr/>
        </p:nvSpPr>
        <p:spPr>
          <a:xfrm flipH="1">
            <a:off x="1645140" y="3319588"/>
            <a:ext cx="99813" cy="99813"/>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691620" y="3696941"/>
            <a:ext cx="854721" cy="307777"/>
          </a:xfrm>
          <a:prstGeom prst="rect">
            <a:avLst/>
          </a:prstGeom>
          <a:noFill/>
        </p:spPr>
        <p:txBody>
          <a:bodyPr wrap="none" rtlCol="0">
            <a:spAutoFit/>
          </a:bodyPr>
          <a:lstStyle/>
          <a:p>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2016.12</a:t>
            </a: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文本框 22"/>
          <p:cNvSpPr txBox="1"/>
          <p:nvPr/>
        </p:nvSpPr>
        <p:spPr>
          <a:xfrm>
            <a:off x="1869899" y="3675241"/>
            <a:ext cx="1242648" cy="307777"/>
          </a:xfrm>
          <a:prstGeom prst="rect">
            <a:avLst/>
          </a:prstGeom>
          <a:noFill/>
        </p:spPr>
        <p:txBody>
          <a:bodyPr wrap="none" rtlCol="0">
            <a:spAutoFit/>
          </a:bodyPr>
          <a:lstStyle/>
          <a:p>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产品开放注册</a:t>
            </a:r>
          </a:p>
        </p:txBody>
      </p:sp>
      <p:sp>
        <p:nvSpPr>
          <p:cNvPr id="24" name="椭圆 23"/>
          <p:cNvSpPr/>
          <p:nvPr/>
        </p:nvSpPr>
        <p:spPr>
          <a:xfrm flipH="1">
            <a:off x="1645140" y="3804654"/>
            <a:ext cx="99813" cy="99813"/>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p:cNvSpPr txBox="1"/>
          <p:nvPr/>
        </p:nvSpPr>
        <p:spPr>
          <a:xfrm>
            <a:off x="691620" y="4563923"/>
            <a:ext cx="854721" cy="307777"/>
          </a:xfrm>
          <a:prstGeom prst="rect">
            <a:avLst/>
          </a:prstGeom>
          <a:noFill/>
        </p:spPr>
        <p:txBody>
          <a:bodyPr wrap="none" rtlCol="0">
            <a:spAutoFit/>
          </a:bodyPr>
          <a:lstStyle/>
          <a:p>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2018.01</a:t>
            </a: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6" name="文本框 25"/>
          <p:cNvSpPr txBox="1"/>
          <p:nvPr/>
        </p:nvSpPr>
        <p:spPr>
          <a:xfrm>
            <a:off x="1869899" y="4553311"/>
            <a:ext cx="1362874" cy="307777"/>
          </a:xfrm>
          <a:prstGeom prst="rect">
            <a:avLst/>
          </a:prstGeom>
          <a:noFill/>
        </p:spPr>
        <p:txBody>
          <a:bodyPr wrap="none" rtlCol="0">
            <a:spAutoFit/>
          </a:bodyPr>
          <a:lstStyle/>
          <a:p>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轮融资数千万</a:t>
            </a:r>
          </a:p>
        </p:txBody>
      </p:sp>
      <p:sp>
        <p:nvSpPr>
          <p:cNvPr id="27" name="椭圆 26"/>
          <p:cNvSpPr/>
          <p:nvPr/>
        </p:nvSpPr>
        <p:spPr>
          <a:xfrm flipH="1">
            <a:off x="1645140" y="4671636"/>
            <a:ext cx="99813" cy="99813"/>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p:cNvSpPr txBox="1"/>
          <p:nvPr/>
        </p:nvSpPr>
        <p:spPr>
          <a:xfrm>
            <a:off x="691620" y="4983383"/>
            <a:ext cx="854721" cy="307777"/>
          </a:xfrm>
          <a:prstGeom prst="rect">
            <a:avLst/>
          </a:prstGeom>
          <a:noFill/>
        </p:spPr>
        <p:txBody>
          <a:bodyPr wrap="none" rtlCol="0">
            <a:spAutoFit/>
          </a:bodyPr>
          <a:lstStyle/>
          <a:p>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2018.08</a:t>
            </a: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文本框 28"/>
          <p:cNvSpPr txBox="1"/>
          <p:nvPr/>
        </p:nvSpPr>
        <p:spPr>
          <a:xfrm>
            <a:off x="1869899" y="4973267"/>
            <a:ext cx="1771639" cy="307777"/>
          </a:xfrm>
          <a:prstGeom prst="rect">
            <a:avLst/>
          </a:prstGeom>
          <a:noFill/>
        </p:spPr>
        <p:txBody>
          <a:bodyPr wrap="none" rtlCol="0">
            <a:spAutoFit/>
          </a:bodyPr>
          <a:lstStyle/>
          <a:p>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上线机构版付费产品</a:t>
            </a:r>
          </a:p>
        </p:txBody>
      </p:sp>
      <p:sp>
        <p:nvSpPr>
          <p:cNvPr id="30" name="椭圆 29"/>
          <p:cNvSpPr/>
          <p:nvPr/>
        </p:nvSpPr>
        <p:spPr>
          <a:xfrm flipH="1">
            <a:off x="1645140" y="5091096"/>
            <a:ext cx="99813" cy="99813"/>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文本框 30"/>
          <p:cNvSpPr txBox="1"/>
          <p:nvPr/>
        </p:nvSpPr>
        <p:spPr>
          <a:xfrm>
            <a:off x="691620" y="5806948"/>
            <a:ext cx="854721" cy="307777"/>
          </a:xfrm>
          <a:prstGeom prst="rect">
            <a:avLst/>
          </a:prstGeom>
          <a:noFill/>
        </p:spPr>
        <p:txBody>
          <a:bodyPr wrap="none" rtlCol="0">
            <a:spAutoFit/>
          </a:bodyPr>
          <a:lstStyle/>
          <a:p>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2019.11</a:t>
            </a: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2" name="文本框 31"/>
          <p:cNvSpPr txBox="1"/>
          <p:nvPr/>
        </p:nvSpPr>
        <p:spPr>
          <a:xfrm>
            <a:off x="1869899" y="5802620"/>
            <a:ext cx="2124299" cy="307777"/>
          </a:xfrm>
          <a:prstGeom prst="rect">
            <a:avLst/>
          </a:prstGeom>
          <a:noFill/>
        </p:spPr>
        <p:txBody>
          <a:bodyPr wrap="none" rtlCol="0">
            <a:spAutoFit/>
          </a:bodyPr>
          <a:lstStyle/>
          <a:p>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被评为国家高新技术企业</a:t>
            </a:r>
          </a:p>
        </p:txBody>
      </p:sp>
      <p:sp>
        <p:nvSpPr>
          <p:cNvPr id="33" name="椭圆 32"/>
          <p:cNvSpPr/>
          <p:nvPr/>
        </p:nvSpPr>
        <p:spPr>
          <a:xfrm flipH="1">
            <a:off x="1645140" y="5914661"/>
            <a:ext cx="99813" cy="99813"/>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p:cNvSpPr txBox="1"/>
          <p:nvPr/>
        </p:nvSpPr>
        <p:spPr>
          <a:xfrm>
            <a:off x="938233" y="2517273"/>
            <a:ext cx="595035" cy="307777"/>
          </a:xfrm>
          <a:prstGeom prst="rect">
            <a:avLst/>
          </a:prstGeom>
          <a:noFill/>
        </p:spPr>
        <p:txBody>
          <a:bodyPr wrap="none" rtlCol="0">
            <a:spAutoFit/>
          </a:bodyPr>
          <a:lstStyle/>
          <a:p>
            <a:r>
              <a:rPr kumimoji="1" lang="en-US" altLang="zh-CN" sz="1400" dirty="0">
                <a:solidFill>
                  <a:schemeClr val="bg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2016</a:t>
            </a:r>
            <a:endParaRPr kumimoji="1" lang="zh-CN" altLang="en-US" sz="1400" dirty="0">
              <a:solidFill>
                <a:schemeClr val="bg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9" name="文本框 38"/>
          <p:cNvSpPr txBox="1"/>
          <p:nvPr/>
        </p:nvSpPr>
        <p:spPr>
          <a:xfrm>
            <a:off x="938233" y="4247860"/>
            <a:ext cx="595035" cy="307777"/>
          </a:xfrm>
          <a:prstGeom prst="rect">
            <a:avLst/>
          </a:prstGeom>
          <a:noFill/>
        </p:spPr>
        <p:txBody>
          <a:bodyPr wrap="none" rtlCol="0">
            <a:spAutoFit/>
          </a:bodyPr>
          <a:lstStyle/>
          <a:p>
            <a:r>
              <a:rPr kumimoji="1" lang="en-US" altLang="zh-CN" sz="1400" dirty="0">
                <a:solidFill>
                  <a:schemeClr val="bg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2018</a:t>
            </a:r>
            <a:endParaRPr kumimoji="1" lang="zh-CN" altLang="en-US" sz="1400" dirty="0">
              <a:solidFill>
                <a:schemeClr val="bg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0" name="文本框 39"/>
          <p:cNvSpPr txBox="1"/>
          <p:nvPr/>
        </p:nvSpPr>
        <p:spPr>
          <a:xfrm>
            <a:off x="938233" y="5488831"/>
            <a:ext cx="595035" cy="307777"/>
          </a:xfrm>
          <a:prstGeom prst="rect">
            <a:avLst/>
          </a:prstGeom>
          <a:noFill/>
        </p:spPr>
        <p:txBody>
          <a:bodyPr wrap="none" rtlCol="0">
            <a:spAutoFit/>
          </a:bodyPr>
          <a:lstStyle/>
          <a:p>
            <a:r>
              <a:rPr kumimoji="1" lang="en-US" altLang="zh-CN" sz="1400" dirty="0">
                <a:solidFill>
                  <a:schemeClr val="bg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2019</a:t>
            </a:r>
            <a:endParaRPr kumimoji="1" lang="zh-CN" altLang="en-US" sz="1400" dirty="0">
              <a:solidFill>
                <a:schemeClr val="bg1">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1" name="文本框 40"/>
          <p:cNvSpPr txBox="1"/>
          <p:nvPr/>
        </p:nvSpPr>
        <p:spPr>
          <a:xfrm>
            <a:off x="6202384" y="2403162"/>
            <a:ext cx="883575" cy="2701252"/>
          </a:xfrm>
          <a:prstGeom prst="rect">
            <a:avLst/>
          </a:prstGeom>
          <a:noFill/>
        </p:spPr>
        <p:txBody>
          <a:bodyPr wrap="none" rtlCol="0">
            <a:spAutoFit/>
          </a:bodyPr>
          <a:lstStyle/>
          <a:p>
            <a:pPr marL="285750" indent="-285750">
              <a:lnSpc>
                <a:spcPct val="250000"/>
              </a:lnSpc>
              <a:buSzPct val="40000"/>
              <a:buFont typeface="Wingdings" panose="05000000000000000000" pitchFamily="2" charset="2"/>
              <a:buChar char="l"/>
            </a:pPr>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2016</a:t>
            </a:r>
          </a:p>
          <a:p>
            <a:pPr marL="285750" indent="-285750">
              <a:lnSpc>
                <a:spcPct val="250000"/>
              </a:lnSpc>
              <a:buSzPct val="40000"/>
              <a:buFont typeface="Wingdings" panose="05000000000000000000" pitchFamily="2" charset="2"/>
              <a:buChar char="l"/>
            </a:pPr>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2017</a:t>
            </a:r>
          </a:p>
          <a:p>
            <a:pPr marL="285750" indent="-285750">
              <a:lnSpc>
                <a:spcPct val="250000"/>
              </a:lnSpc>
              <a:buSzPct val="40000"/>
              <a:buFont typeface="Wingdings" panose="05000000000000000000" pitchFamily="2" charset="2"/>
              <a:buChar char="l"/>
            </a:pPr>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2018</a:t>
            </a:r>
          </a:p>
          <a:p>
            <a:pPr marL="285750" indent="-285750">
              <a:lnSpc>
                <a:spcPct val="250000"/>
              </a:lnSpc>
              <a:buSzPct val="40000"/>
              <a:buFont typeface="Wingdings" panose="05000000000000000000" pitchFamily="2" charset="2"/>
              <a:buChar char="l"/>
            </a:pPr>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2019</a:t>
            </a:r>
          </a:p>
          <a:p>
            <a:pPr marL="285750" indent="-285750">
              <a:lnSpc>
                <a:spcPct val="250000"/>
              </a:lnSpc>
              <a:buSzPct val="40000"/>
              <a:buFont typeface="Wingdings" panose="05000000000000000000" pitchFamily="2" charset="2"/>
              <a:buChar char="l"/>
            </a:pPr>
            <a:r>
              <a:rPr kumimoji="1"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2020</a:t>
            </a:r>
            <a:endParaRPr kumimoji="1"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2" name="文本框 41"/>
          <p:cNvSpPr txBox="1"/>
          <p:nvPr/>
        </p:nvSpPr>
        <p:spPr>
          <a:xfrm>
            <a:off x="7084036" y="2391669"/>
            <a:ext cx="4169731" cy="2701252"/>
          </a:xfrm>
          <a:prstGeom prst="rect">
            <a:avLst/>
          </a:prstGeom>
          <a:noFill/>
        </p:spPr>
        <p:txBody>
          <a:bodyPr wrap="none" rtlCol="0">
            <a:spAutoFit/>
          </a:bodyPr>
          <a:lstStyle/>
          <a:p>
            <a:pPr>
              <a:lnSpc>
                <a:spcPct val="250000"/>
              </a:lnSpc>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清科“</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2016</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第十一届中国最具投资价值企业</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50</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强”</a:t>
            </a:r>
          </a:p>
          <a:p>
            <a:pPr>
              <a:lnSpc>
                <a:spcPct val="250000"/>
              </a:lnSpc>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第六届中国财经峰会“</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2017</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最具成长价值奖”</a:t>
            </a:r>
          </a:p>
          <a:p>
            <a:pPr>
              <a:lnSpc>
                <a:spcPct val="250000"/>
              </a:lnSpc>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2018</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年度创业黑马</a:t>
            </a:r>
            <a:r>
              <a:rPr kumimoji="1" lang="en-GB"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Top100—</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最具潜力创业公司</a:t>
            </a:r>
          </a:p>
          <a:p>
            <a:pPr>
              <a:lnSpc>
                <a:spcPct val="250000"/>
              </a:lnSpc>
            </a:pP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2019“</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创业在上海”国际创新创业大赛优秀企业奖</a:t>
            </a:r>
          </a:p>
          <a:p>
            <a:pPr>
              <a:lnSpc>
                <a:spcPct val="250000"/>
              </a:lnSpc>
            </a:pP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北京大学青年</a:t>
            </a:r>
            <a:r>
              <a:rPr kumimoji="1" lang="en-GB"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CEO</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俱乐部未名创星奖 </a:t>
            </a:r>
          </a:p>
        </p:txBody>
      </p:sp>
      <p:sp>
        <p:nvSpPr>
          <p:cNvPr id="43" name="矩形 42"/>
          <p:cNvSpPr/>
          <p:nvPr/>
        </p:nvSpPr>
        <p:spPr>
          <a:xfrm>
            <a:off x="332299" y="374905"/>
            <a:ext cx="11559600" cy="21600"/>
          </a:xfrm>
          <a:prstGeom prst="rect">
            <a:avLst/>
          </a:prstGeom>
          <a:solidFill>
            <a:srgbClr val="2AC0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25AA67"/>
              </a:solidFill>
            </a:endParaRPr>
          </a:p>
        </p:txBody>
      </p:sp>
      <p:sp>
        <p:nvSpPr>
          <p:cNvPr id="2" name="文本框 1"/>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02</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2223337" y="3178589"/>
            <a:ext cx="2200672" cy="2168369"/>
          </a:xfrm>
          <a:prstGeom prst="ellipse">
            <a:avLst/>
          </a:prstGeom>
          <a:noFill/>
          <a:ln w="889000">
            <a:solidFill>
              <a:srgbClr val="25AA67">
                <a:alpha val="1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966424" cy="369332"/>
          </a:xfrm>
          <a:prstGeom prst="rect">
            <a:avLst/>
          </a:prstGeom>
          <a:noFill/>
        </p:spPr>
        <p:txBody>
          <a:bodyPr wrap="squar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典型应用场景</a:t>
            </a:r>
          </a:p>
        </p:txBody>
      </p:sp>
      <p:sp>
        <p:nvSpPr>
          <p:cNvPr id="15" name="文本框 14"/>
          <p:cNvSpPr txBox="1"/>
          <p:nvPr/>
        </p:nvSpPr>
        <p:spPr>
          <a:xfrm>
            <a:off x="224722" y="807671"/>
            <a:ext cx="6244017" cy="361702"/>
          </a:xfrm>
          <a:prstGeom prst="rect">
            <a:avLst/>
          </a:prstGeom>
          <a:noFill/>
        </p:spPr>
        <p:txBody>
          <a:bodyPr wrap="none" rtlCol="0">
            <a:spAutoFit/>
          </a:bodyPr>
          <a:lstStyle/>
          <a:p>
            <a:pPr>
              <a:lnSpc>
                <a:spcPts val="2200"/>
              </a:lnSpc>
            </a:pP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基于优质公司挖掘，高潜力行业研究等核心板块，支持多种应用场景</a:t>
            </a:r>
          </a:p>
        </p:txBody>
      </p:sp>
      <p:sp>
        <p:nvSpPr>
          <p:cNvPr id="18" name="圆角矩形 17"/>
          <p:cNvSpPr/>
          <p:nvPr/>
        </p:nvSpPr>
        <p:spPr>
          <a:xfrm>
            <a:off x="6900514" y="2780787"/>
            <a:ext cx="4312035" cy="756000"/>
          </a:xfrm>
          <a:prstGeom prst="roundRect">
            <a:avLst>
              <a:gd name="adj" fmla="val 50000"/>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如何快速寻找全中国最优质的企业？</a:t>
            </a:r>
          </a:p>
        </p:txBody>
      </p:sp>
      <p:sp>
        <p:nvSpPr>
          <p:cNvPr id="19" name="圆角矩形 18"/>
          <p:cNvSpPr/>
          <p:nvPr/>
        </p:nvSpPr>
        <p:spPr>
          <a:xfrm>
            <a:off x="6900514" y="3807690"/>
            <a:ext cx="4312035" cy="756000"/>
          </a:xfrm>
          <a:prstGeom prst="roundRect">
            <a:avLst>
              <a:gd name="adj" fmla="val 50000"/>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什么行业未来最有发展潜力？</a:t>
            </a:r>
          </a:p>
        </p:txBody>
      </p:sp>
      <p:sp>
        <p:nvSpPr>
          <p:cNvPr id="20" name="圆角矩形 19"/>
          <p:cNvSpPr/>
          <p:nvPr/>
        </p:nvSpPr>
        <p:spPr>
          <a:xfrm>
            <a:off x="6900514" y="4834593"/>
            <a:ext cx="4312035" cy="756000"/>
          </a:xfrm>
          <a:prstGeom prst="roundRect">
            <a:avLst>
              <a:gd name="adj" fmla="val 50000"/>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如何寻找该行业的优质企业？</a:t>
            </a:r>
          </a:p>
        </p:txBody>
      </p:sp>
      <p:sp>
        <p:nvSpPr>
          <p:cNvPr id="22" name="文本框 21"/>
          <p:cNvSpPr txBox="1"/>
          <p:nvPr/>
        </p:nvSpPr>
        <p:spPr>
          <a:xfrm>
            <a:off x="6468739" y="1736835"/>
            <a:ext cx="1537600" cy="400110"/>
          </a:xfrm>
          <a:prstGeom prst="rect">
            <a:avLst/>
          </a:prstGeom>
          <a:noFill/>
        </p:spPr>
        <p:txBody>
          <a:bodyPr wrap="non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solidFill>
                  <a:schemeClr val="tx1"/>
                </a:solidFill>
              </a:rPr>
              <a:t>核心逻辑</a:t>
            </a:r>
          </a:p>
        </p:txBody>
      </p:sp>
      <p:sp>
        <p:nvSpPr>
          <p:cNvPr id="23" name="文本框 22"/>
          <p:cNvSpPr txBox="1"/>
          <p:nvPr/>
        </p:nvSpPr>
        <p:spPr>
          <a:xfrm>
            <a:off x="373881" y="1736835"/>
            <a:ext cx="1537600" cy="400110"/>
          </a:xfrm>
          <a:prstGeom prst="rect">
            <a:avLst/>
          </a:prstGeom>
          <a:noFill/>
        </p:spPr>
        <p:txBody>
          <a:bodyPr wrap="non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solidFill>
                  <a:schemeClr val="tx1"/>
                </a:solidFill>
              </a:rPr>
              <a:t>应用场景</a:t>
            </a:r>
          </a:p>
        </p:txBody>
      </p:sp>
      <p:sp>
        <p:nvSpPr>
          <p:cNvPr id="25" name="椭圆 24"/>
          <p:cNvSpPr/>
          <p:nvPr/>
        </p:nvSpPr>
        <p:spPr>
          <a:xfrm>
            <a:off x="2640781" y="2156783"/>
            <a:ext cx="1411897" cy="1393649"/>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智能拓客</a:t>
            </a:r>
          </a:p>
        </p:txBody>
      </p:sp>
      <p:sp>
        <p:nvSpPr>
          <p:cNvPr id="28" name="椭圆 27"/>
          <p:cNvSpPr/>
          <p:nvPr/>
        </p:nvSpPr>
        <p:spPr>
          <a:xfrm>
            <a:off x="4242488" y="2998425"/>
            <a:ext cx="1190397" cy="1175011"/>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投行承揽</a:t>
            </a:r>
          </a:p>
        </p:txBody>
      </p:sp>
      <p:sp>
        <p:nvSpPr>
          <p:cNvPr id="29" name="椭圆 28"/>
          <p:cNvSpPr/>
          <p:nvPr/>
        </p:nvSpPr>
        <p:spPr>
          <a:xfrm>
            <a:off x="4214050" y="4430060"/>
            <a:ext cx="1190396" cy="1175010"/>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股权投资</a:t>
            </a:r>
          </a:p>
        </p:txBody>
      </p:sp>
      <p:sp>
        <p:nvSpPr>
          <p:cNvPr id="31" name="椭圆 30"/>
          <p:cNvSpPr/>
          <p:nvPr/>
        </p:nvSpPr>
        <p:spPr>
          <a:xfrm>
            <a:off x="1182362" y="4433105"/>
            <a:ext cx="1190396" cy="1175010"/>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产业招商</a:t>
            </a:r>
          </a:p>
        </p:txBody>
      </p:sp>
      <p:grpSp>
        <p:nvGrpSpPr>
          <p:cNvPr id="34" name="组合 33"/>
          <p:cNvGrpSpPr/>
          <p:nvPr/>
        </p:nvGrpSpPr>
        <p:grpSpPr>
          <a:xfrm>
            <a:off x="1314350" y="2959587"/>
            <a:ext cx="1171112" cy="1155975"/>
            <a:chOff x="8924837" y="3779667"/>
            <a:chExt cx="716612" cy="707350"/>
          </a:xfrm>
        </p:grpSpPr>
        <p:sp>
          <p:nvSpPr>
            <p:cNvPr id="35" name="椭圆 34"/>
            <p:cNvSpPr/>
            <p:nvPr/>
          </p:nvSpPr>
          <p:spPr>
            <a:xfrm>
              <a:off x="8924837" y="3779667"/>
              <a:ext cx="716612" cy="707350"/>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6" name="文本框 35"/>
            <p:cNvSpPr txBox="1"/>
            <p:nvPr/>
          </p:nvSpPr>
          <p:spPr>
            <a:xfrm>
              <a:off x="8964715" y="3949117"/>
              <a:ext cx="607769" cy="452795"/>
            </a:xfrm>
            <a:prstGeom prst="rect">
              <a:avLst/>
            </a:prstGeom>
            <a:noFill/>
          </p:spPr>
          <p:txBody>
            <a:bodyPr wrap="none" rtlCol="0">
              <a:spAutoFit/>
            </a:bodyPr>
            <a:lstStyle/>
            <a:p>
              <a:pPr algn="ctr"/>
              <a:r>
                <a:rPr kumimoji="1" lang="zh-CN" altLang="en-US"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新市场</a:t>
              </a:r>
              <a:endParaRPr kumimoji="1" lang="en-US" altLang="zh-CN"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研究</a:t>
              </a:r>
            </a:p>
          </p:txBody>
        </p:sp>
      </p:grpSp>
      <p:sp>
        <p:nvSpPr>
          <p:cNvPr id="40" name="椭圆 39"/>
          <p:cNvSpPr/>
          <p:nvPr/>
        </p:nvSpPr>
        <p:spPr>
          <a:xfrm>
            <a:off x="2745742" y="5120387"/>
            <a:ext cx="1275649" cy="1259161"/>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投贷联动</a:t>
            </a:r>
          </a:p>
        </p:txBody>
      </p:sp>
      <p:sp>
        <p:nvSpPr>
          <p:cNvPr id="21" name="文本框 20"/>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13</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966424" cy="369332"/>
          </a:xfrm>
          <a:prstGeom prst="rect">
            <a:avLst/>
          </a:prstGeom>
          <a:noFill/>
        </p:spPr>
        <p:txBody>
          <a:bodyPr wrap="squar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应用场景</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智能拓客</a:t>
            </a:r>
          </a:p>
        </p:txBody>
      </p:sp>
      <p:sp>
        <p:nvSpPr>
          <p:cNvPr id="21" name="圆角矩形 20"/>
          <p:cNvSpPr/>
          <p:nvPr/>
        </p:nvSpPr>
        <p:spPr>
          <a:xfrm>
            <a:off x="4341774" y="1911742"/>
            <a:ext cx="1657838" cy="49116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中华优质企业库</a:t>
            </a:r>
          </a:p>
        </p:txBody>
      </p:sp>
      <p:sp>
        <p:nvSpPr>
          <p:cNvPr id="26" name="圆角矩形 25"/>
          <p:cNvSpPr/>
          <p:nvPr/>
        </p:nvSpPr>
        <p:spPr>
          <a:xfrm>
            <a:off x="6690294" y="1630750"/>
            <a:ext cx="2099534" cy="2762647"/>
          </a:xfrm>
          <a:prstGeom prst="roundRect">
            <a:avLst>
              <a:gd name="adj" fmla="val 4450"/>
            </a:avLst>
          </a:prstGeom>
          <a:noFill/>
          <a:ln>
            <a:solidFill>
              <a:srgbClr val="5887F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5887FA"/>
              </a:solidFill>
            </a:endParaRPr>
          </a:p>
        </p:txBody>
      </p:sp>
      <p:sp>
        <p:nvSpPr>
          <p:cNvPr id="27" name="文本框 26"/>
          <p:cNvSpPr txBox="1"/>
          <p:nvPr/>
        </p:nvSpPr>
        <p:spPr>
          <a:xfrm>
            <a:off x="7195681" y="1230640"/>
            <a:ext cx="1088760" cy="276999"/>
          </a:xfrm>
          <a:prstGeom prst="rect">
            <a:avLst/>
          </a:prstGeom>
          <a:solidFill>
            <a:srgbClr val="5887FA"/>
          </a:solidFill>
          <a:ln>
            <a:solidFill>
              <a:srgbClr val="5887FA"/>
            </a:solidFill>
            <a:prstDash val="sysDash"/>
          </a:ln>
        </p:spPr>
        <p:txBody>
          <a:bodyPr wrap="none" rtlCol="0">
            <a:spAutoFit/>
          </a:bodyPr>
          <a:lstStyle/>
          <a:p>
            <a:r>
              <a:rPr kumimoji="1" lang="zh-CN" altLang="en-US"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可实现功能点</a:t>
            </a:r>
          </a:p>
        </p:txBody>
      </p:sp>
      <p:cxnSp>
        <p:nvCxnSpPr>
          <p:cNvPr id="30" name="直线箭头连接符 29"/>
          <p:cNvCxnSpPr>
            <a:stCxn id="27" idx="2"/>
            <a:endCxn id="26" idx="0"/>
          </p:cNvCxnSpPr>
          <p:nvPr/>
        </p:nvCxnSpPr>
        <p:spPr>
          <a:xfrm>
            <a:off x="7740061" y="1507639"/>
            <a:ext cx="0" cy="123111"/>
          </a:xfrm>
          <a:prstGeom prst="straightConnector1">
            <a:avLst/>
          </a:prstGeom>
          <a:ln w="12700">
            <a:solidFill>
              <a:srgbClr val="5887FA"/>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3" name="曲线连接符 32"/>
          <p:cNvCxnSpPr>
            <a:stCxn id="55" idx="3"/>
            <a:endCxn id="26" idx="1"/>
          </p:cNvCxnSpPr>
          <p:nvPr/>
        </p:nvCxnSpPr>
        <p:spPr>
          <a:xfrm>
            <a:off x="6252687" y="3012074"/>
            <a:ext cx="437607" cy="12700"/>
          </a:xfrm>
          <a:prstGeom prst="curvedConnector3">
            <a:avLst>
              <a:gd name="adj1" fmla="val 479"/>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曲线连接符 42"/>
          <p:cNvCxnSpPr>
            <a:stCxn id="26" idx="3"/>
            <a:endCxn id="78" idx="1"/>
          </p:cNvCxnSpPr>
          <p:nvPr/>
        </p:nvCxnSpPr>
        <p:spPr>
          <a:xfrm>
            <a:off x="8789828" y="3012074"/>
            <a:ext cx="373569" cy="12700"/>
          </a:xfrm>
          <a:prstGeom prst="curvedConnector3">
            <a:avLst>
              <a:gd name="adj1" fmla="val 1894"/>
            </a:avLst>
          </a:prstGeom>
          <a:ln w="31750">
            <a:solidFill>
              <a:srgbClr val="5887FA"/>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555219" y="1709938"/>
            <a:ext cx="2492173" cy="1354730"/>
          </a:xfrm>
          <a:prstGeom prst="rect">
            <a:avLst/>
          </a:prstGeom>
          <a:noFill/>
        </p:spPr>
        <p:txBody>
          <a:bodyPr wrap="square" rtlCol="0">
            <a:spAutoFit/>
          </a:bodyPr>
          <a:lstStyle>
            <a:defPPr>
              <a:defRPr lang="zh-CN"/>
            </a:defPPr>
            <a:lvl1pPr indent="0">
              <a:buSzPct val="60000"/>
              <a:buFont typeface="Wingdings" panose="05000000000000000000" pitchFamily="2" charset="2"/>
              <a:buNone/>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285750" indent="-285750">
              <a:lnSpc>
                <a:spcPct val="150000"/>
              </a:lnSpc>
              <a:buFont typeface="Wingdings" panose="05000000000000000000" pitchFamily="2" charset="2"/>
              <a:buChar char="l"/>
            </a:pPr>
            <a:r>
              <a:rPr lang="zh-CN" altLang="en-US" dirty="0"/>
              <a:t>银行对公业务部门</a:t>
            </a:r>
            <a:endParaRPr lang="en-US" altLang="zh-CN" dirty="0"/>
          </a:p>
          <a:p>
            <a:pPr marL="285750" indent="-285750">
              <a:lnSpc>
                <a:spcPct val="150000"/>
              </a:lnSpc>
              <a:buFont typeface="Wingdings" panose="05000000000000000000" pitchFamily="2" charset="2"/>
              <a:buChar char="l"/>
            </a:pPr>
            <a:r>
              <a:rPr lang="zh-CN" altLang="en-US" dirty="0"/>
              <a:t>供应链金融</a:t>
            </a:r>
            <a:endParaRPr lang="en-US" altLang="zh-CN" dirty="0"/>
          </a:p>
          <a:p>
            <a:pPr marL="285750" indent="-285750">
              <a:lnSpc>
                <a:spcPct val="150000"/>
              </a:lnSpc>
              <a:buFont typeface="Wingdings" panose="05000000000000000000" pitchFamily="2" charset="2"/>
              <a:buChar char="l"/>
            </a:pPr>
            <a:r>
              <a:rPr lang="zh-CN" altLang="en-US" dirty="0"/>
              <a:t>有</a:t>
            </a:r>
            <a:r>
              <a:rPr lang="en-US" altLang="zh-CN" dirty="0"/>
              <a:t>To B</a:t>
            </a:r>
            <a:r>
              <a:rPr lang="zh-CN" altLang="en-US" dirty="0"/>
              <a:t>拓客需求的企业</a:t>
            </a:r>
            <a:endParaRPr lang="en-US" altLang="zh-CN" dirty="0"/>
          </a:p>
          <a:p>
            <a:pPr marL="285750" indent="-285750">
              <a:lnSpc>
                <a:spcPct val="150000"/>
              </a:lnSpc>
              <a:buFont typeface="Wingdings" panose="05000000000000000000" pitchFamily="2" charset="2"/>
              <a:buChar char="l"/>
            </a:pPr>
            <a:r>
              <a:rPr lang="en-US" altLang="zh-CN" dirty="0"/>
              <a:t>…</a:t>
            </a:r>
            <a:endParaRPr lang="zh-CN" altLang="en-US" dirty="0"/>
          </a:p>
        </p:txBody>
      </p:sp>
      <p:sp>
        <p:nvSpPr>
          <p:cNvPr id="55" name="圆角矩形 54"/>
          <p:cNvSpPr/>
          <p:nvPr/>
        </p:nvSpPr>
        <p:spPr>
          <a:xfrm>
            <a:off x="4088699" y="1630750"/>
            <a:ext cx="2163988" cy="2762647"/>
          </a:xfrm>
          <a:prstGeom prst="roundRect">
            <a:avLst>
              <a:gd name="adj" fmla="val 4450"/>
            </a:avLst>
          </a:prstGeom>
          <a:noFill/>
          <a:ln>
            <a:solidFill>
              <a:srgbClr val="25AA6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25AA67"/>
              </a:solidFill>
            </a:endParaRPr>
          </a:p>
        </p:txBody>
      </p:sp>
      <p:sp>
        <p:nvSpPr>
          <p:cNvPr id="56" name="圆角矩形 55"/>
          <p:cNvSpPr/>
          <p:nvPr/>
        </p:nvSpPr>
        <p:spPr>
          <a:xfrm>
            <a:off x="4341774" y="2504412"/>
            <a:ext cx="1657838" cy="49116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投融资图谱</a:t>
            </a:r>
          </a:p>
        </p:txBody>
      </p:sp>
      <p:sp>
        <p:nvSpPr>
          <p:cNvPr id="57" name="圆角矩形 56"/>
          <p:cNvSpPr/>
          <p:nvPr/>
        </p:nvSpPr>
        <p:spPr>
          <a:xfrm>
            <a:off x="4341774" y="3089870"/>
            <a:ext cx="1657838" cy="49116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供应链图谱</a:t>
            </a:r>
          </a:p>
        </p:txBody>
      </p:sp>
      <p:sp>
        <p:nvSpPr>
          <p:cNvPr id="58" name="圆角矩形 57"/>
          <p:cNvSpPr/>
          <p:nvPr/>
        </p:nvSpPr>
        <p:spPr>
          <a:xfrm>
            <a:off x="4341774" y="3699879"/>
            <a:ext cx="1657838" cy="49116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产业链图谱</a:t>
            </a:r>
          </a:p>
        </p:txBody>
      </p:sp>
      <p:sp>
        <p:nvSpPr>
          <p:cNvPr id="59" name="文本框 58"/>
          <p:cNvSpPr txBox="1"/>
          <p:nvPr/>
        </p:nvSpPr>
        <p:spPr>
          <a:xfrm>
            <a:off x="4626313" y="1251408"/>
            <a:ext cx="1088760" cy="276999"/>
          </a:xfrm>
          <a:prstGeom prst="rect">
            <a:avLst/>
          </a:prstGeom>
          <a:solidFill>
            <a:srgbClr val="25AA67"/>
          </a:solidFill>
          <a:ln>
            <a:solidFill>
              <a:srgbClr val="25AA67">
                <a:alpha val="54000"/>
              </a:srgbClr>
            </a:solidFill>
            <a:prstDash val="sysDash"/>
          </a:ln>
        </p:spPr>
        <p:txBody>
          <a:bodyPr wrap="none" rtlCol="0">
            <a:spAutoFit/>
          </a:bodyPr>
          <a:lstStyle/>
          <a:p>
            <a:r>
              <a:rPr kumimoji="1" lang="zh-CN" altLang="en-US"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烯牛特色数据</a:t>
            </a:r>
          </a:p>
        </p:txBody>
      </p:sp>
      <p:cxnSp>
        <p:nvCxnSpPr>
          <p:cNvPr id="60" name="直线箭头连接符 59"/>
          <p:cNvCxnSpPr>
            <a:stCxn id="59" idx="2"/>
            <a:endCxn id="55" idx="0"/>
          </p:cNvCxnSpPr>
          <p:nvPr/>
        </p:nvCxnSpPr>
        <p:spPr>
          <a:xfrm>
            <a:off x="5170693" y="1528407"/>
            <a:ext cx="0" cy="102343"/>
          </a:xfrm>
          <a:prstGeom prst="straightConnector1">
            <a:avLst/>
          </a:prstGeom>
          <a:ln w="12700">
            <a:solidFill>
              <a:srgbClr val="25AA67"/>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66" name="圆角矩形 65"/>
          <p:cNvSpPr/>
          <p:nvPr/>
        </p:nvSpPr>
        <p:spPr>
          <a:xfrm>
            <a:off x="6911142" y="1911742"/>
            <a:ext cx="1657838" cy="491169"/>
          </a:xfrm>
          <a:prstGeom prst="roundRect">
            <a:avLst/>
          </a:prstGeom>
          <a:noFill/>
          <a:ln>
            <a:solidFill>
              <a:srgbClr val="588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5887F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潜在客户名单获取</a:t>
            </a:r>
          </a:p>
        </p:txBody>
      </p:sp>
      <p:sp>
        <p:nvSpPr>
          <p:cNvPr id="67" name="圆角矩形 66"/>
          <p:cNvSpPr/>
          <p:nvPr/>
        </p:nvSpPr>
        <p:spPr>
          <a:xfrm>
            <a:off x="6911142" y="2504412"/>
            <a:ext cx="1657838" cy="491169"/>
          </a:xfrm>
          <a:prstGeom prst="roundRect">
            <a:avLst/>
          </a:prstGeom>
          <a:noFill/>
          <a:ln>
            <a:solidFill>
              <a:srgbClr val="588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5887F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企业画像洞察</a:t>
            </a:r>
          </a:p>
        </p:txBody>
      </p:sp>
      <p:sp>
        <p:nvSpPr>
          <p:cNvPr id="68" name="圆角矩形 67"/>
          <p:cNvSpPr/>
          <p:nvPr/>
        </p:nvSpPr>
        <p:spPr>
          <a:xfrm>
            <a:off x="6911142" y="3089870"/>
            <a:ext cx="1657838" cy="491169"/>
          </a:xfrm>
          <a:prstGeom prst="roundRect">
            <a:avLst/>
          </a:prstGeom>
          <a:noFill/>
          <a:ln>
            <a:solidFill>
              <a:srgbClr val="588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5887F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客户预测及推荐</a:t>
            </a:r>
          </a:p>
        </p:txBody>
      </p:sp>
      <p:sp>
        <p:nvSpPr>
          <p:cNvPr id="69" name="圆角矩形 68"/>
          <p:cNvSpPr/>
          <p:nvPr/>
        </p:nvSpPr>
        <p:spPr>
          <a:xfrm>
            <a:off x="6911142" y="3699879"/>
            <a:ext cx="1657838" cy="491169"/>
          </a:xfrm>
          <a:prstGeom prst="roundRect">
            <a:avLst/>
          </a:prstGeom>
          <a:noFill/>
          <a:ln>
            <a:solidFill>
              <a:srgbClr val="5887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5887F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客户动态追踪</a:t>
            </a:r>
          </a:p>
        </p:txBody>
      </p:sp>
      <p:sp>
        <p:nvSpPr>
          <p:cNvPr id="78" name="圆角矩形 77"/>
          <p:cNvSpPr/>
          <p:nvPr/>
        </p:nvSpPr>
        <p:spPr>
          <a:xfrm>
            <a:off x="9163397" y="1630750"/>
            <a:ext cx="2305595" cy="2762647"/>
          </a:xfrm>
          <a:prstGeom prst="roundRect">
            <a:avLst>
              <a:gd name="adj" fmla="val 4450"/>
            </a:avLst>
          </a:prstGeom>
          <a:noFill/>
          <a:ln>
            <a:solidFill>
              <a:srgbClr val="FBAE2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FBAE2F"/>
              </a:solidFill>
            </a:endParaRPr>
          </a:p>
        </p:txBody>
      </p:sp>
      <p:sp>
        <p:nvSpPr>
          <p:cNvPr id="79" name="文本框 78"/>
          <p:cNvSpPr txBox="1"/>
          <p:nvPr/>
        </p:nvSpPr>
        <p:spPr>
          <a:xfrm>
            <a:off x="9771815" y="1230640"/>
            <a:ext cx="1088760" cy="276999"/>
          </a:xfrm>
          <a:prstGeom prst="rect">
            <a:avLst/>
          </a:prstGeom>
          <a:solidFill>
            <a:srgbClr val="FBAE2F"/>
          </a:solidFill>
          <a:ln>
            <a:solidFill>
              <a:srgbClr val="FBAE2F"/>
            </a:solidFill>
            <a:prstDash val="sysDash"/>
          </a:ln>
        </p:spPr>
        <p:txBody>
          <a:bodyPr wrap="none" rtlCol="0">
            <a:spAutoFit/>
          </a:bodyPr>
          <a:lstStyle/>
          <a:p>
            <a:r>
              <a:rPr kumimoji="1" lang="zh-CN" altLang="en-US"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数据交付形式</a:t>
            </a:r>
          </a:p>
        </p:txBody>
      </p:sp>
      <p:cxnSp>
        <p:nvCxnSpPr>
          <p:cNvPr id="80" name="直线箭头连接符 79"/>
          <p:cNvCxnSpPr>
            <a:stCxn id="79" idx="2"/>
            <a:endCxn id="78" idx="0"/>
          </p:cNvCxnSpPr>
          <p:nvPr/>
        </p:nvCxnSpPr>
        <p:spPr>
          <a:xfrm>
            <a:off x="10316195" y="1507639"/>
            <a:ext cx="0" cy="123111"/>
          </a:xfrm>
          <a:prstGeom prst="straightConnector1">
            <a:avLst/>
          </a:prstGeom>
          <a:ln w="12700">
            <a:solidFill>
              <a:srgbClr val="FBAE2F"/>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82" name="圆角矩形 81"/>
          <p:cNvSpPr/>
          <p:nvPr/>
        </p:nvSpPr>
        <p:spPr>
          <a:xfrm>
            <a:off x="9293866" y="2199418"/>
            <a:ext cx="2044658" cy="491169"/>
          </a:xfrm>
          <a:prstGeom prst="roundRect">
            <a:avLst/>
          </a:prstGeom>
          <a:noFill/>
          <a:ln>
            <a:solidFill>
              <a:srgbClr val="FB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烯牛</a:t>
            </a:r>
            <a:r>
              <a:rPr kumimoji="1" lang="en-GB" altLang="zh-CN"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SaaS</a:t>
            </a:r>
            <a:r>
              <a:rPr kumimoji="1" lang="zh-CN" altLang="en-US"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版</a:t>
            </a:r>
            <a:r>
              <a:rPr kumimoji="1" lang="en-US" altLang="zh-CN"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en-GB" altLang="zh-CN"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App</a:t>
            </a:r>
          </a:p>
        </p:txBody>
      </p:sp>
      <p:sp>
        <p:nvSpPr>
          <p:cNvPr id="83" name="圆角矩形 82"/>
          <p:cNvSpPr/>
          <p:nvPr/>
        </p:nvSpPr>
        <p:spPr>
          <a:xfrm>
            <a:off x="9293865" y="2792088"/>
            <a:ext cx="2044659" cy="491169"/>
          </a:xfrm>
          <a:prstGeom prst="roundRect">
            <a:avLst/>
          </a:prstGeom>
          <a:noFill/>
          <a:ln>
            <a:solidFill>
              <a:srgbClr val="FB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GB" altLang="zh-CN"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API</a:t>
            </a:r>
            <a:r>
              <a:rPr kumimoji="1" lang="zh-CN" altLang="en-US"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接口</a:t>
            </a:r>
            <a:r>
              <a:rPr kumimoji="1" lang="en-US" altLang="zh-CN"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数据本地部署</a:t>
            </a:r>
          </a:p>
        </p:txBody>
      </p:sp>
      <p:sp>
        <p:nvSpPr>
          <p:cNvPr id="84" name="圆角矩形 83"/>
          <p:cNvSpPr/>
          <p:nvPr/>
        </p:nvSpPr>
        <p:spPr>
          <a:xfrm>
            <a:off x="9293866" y="3377546"/>
            <a:ext cx="2044658" cy="491169"/>
          </a:xfrm>
          <a:prstGeom prst="roundRect">
            <a:avLst/>
          </a:prstGeom>
          <a:noFill/>
          <a:ln>
            <a:solidFill>
              <a:srgbClr val="FBAE2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文件导出</a:t>
            </a:r>
          </a:p>
        </p:txBody>
      </p:sp>
      <p:sp>
        <p:nvSpPr>
          <p:cNvPr id="105" name="文本框 104"/>
          <p:cNvSpPr txBox="1"/>
          <p:nvPr/>
        </p:nvSpPr>
        <p:spPr>
          <a:xfrm>
            <a:off x="4054717" y="4694263"/>
            <a:ext cx="7527680" cy="2001061"/>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lnSpc>
                <a:spcPct val="150000"/>
              </a:lnSpc>
              <a:buNone/>
            </a:pPr>
            <a:endParaRPr lang="en-US" altLang="zh-CN" b="0" dirty="0"/>
          </a:p>
          <a:p>
            <a:pPr>
              <a:lnSpc>
                <a:spcPct val="150000"/>
              </a:lnSpc>
            </a:pPr>
            <a:r>
              <a:rPr lang="zh-CN" altLang="en-US" b="0" dirty="0"/>
              <a:t>某知名云服务厂商，通过烯牛数据分析哪些行业是快速成长的行业，并通过烯牛实时采集的投融资数据第一时间联系获得投融资的企业。</a:t>
            </a:r>
            <a:endParaRPr lang="en-US" altLang="zh-CN" b="0" dirty="0"/>
          </a:p>
          <a:p>
            <a:pPr>
              <a:lnSpc>
                <a:spcPct val="150000"/>
              </a:lnSpc>
            </a:pPr>
            <a:r>
              <a:rPr lang="zh-CN" altLang="en-US" b="0" dirty="0"/>
              <a:t>科技型企业绝大多数会使用云服务，且获得融资后需要快速扩张，因此通过烯牛数据的智能拓客服务能大幅提高云服务厂商的精准获客能力</a:t>
            </a:r>
          </a:p>
          <a:p>
            <a:pPr>
              <a:lnSpc>
                <a:spcPct val="150000"/>
              </a:lnSpc>
            </a:pPr>
            <a:endParaRPr lang="zh-CN" altLang="en-US" b="0" dirty="0"/>
          </a:p>
        </p:txBody>
      </p:sp>
      <p:sp>
        <p:nvSpPr>
          <p:cNvPr id="109" name="文本框 108"/>
          <p:cNvSpPr txBox="1"/>
          <p:nvPr/>
        </p:nvSpPr>
        <p:spPr>
          <a:xfrm>
            <a:off x="4341774" y="4674389"/>
            <a:ext cx="1569660"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a:t>
            </a:r>
          </a:p>
        </p:txBody>
      </p:sp>
      <p:sp>
        <p:nvSpPr>
          <p:cNvPr id="110" name="三角形 109"/>
          <p:cNvSpPr/>
          <p:nvPr/>
        </p:nvSpPr>
        <p:spPr>
          <a:xfrm flipV="1">
            <a:off x="4131517" y="4793373"/>
            <a:ext cx="157704" cy="123474"/>
          </a:xfrm>
          <a:prstGeom prst="triangl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文本框 110"/>
          <p:cNvSpPr txBox="1"/>
          <p:nvPr/>
        </p:nvSpPr>
        <p:spPr>
          <a:xfrm>
            <a:off x="463061" y="3967297"/>
            <a:ext cx="2841799" cy="2647391"/>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b="0" dirty="0"/>
              <a:t>利用烯牛数据的企业知识图谱，可以快速定位符合自身业务需求的目标客户；</a:t>
            </a:r>
            <a:endParaRPr lang="en-US" altLang="zh-CN" b="0" dirty="0"/>
          </a:p>
          <a:p>
            <a:pPr>
              <a:lnSpc>
                <a:spcPct val="150000"/>
              </a:lnSpc>
            </a:pPr>
            <a:r>
              <a:rPr lang="zh-CN" altLang="en-US" b="0" dirty="0"/>
              <a:t>这些潜在客户名单既可以单独利用烯牛</a:t>
            </a:r>
            <a:r>
              <a:rPr lang="en-GB" altLang="zh-CN" b="0" dirty="0"/>
              <a:t>SaaS</a:t>
            </a:r>
            <a:r>
              <a:rPr lang="zh-CN" altLang="en-US" b="0" dirty="0"/>
              <a:t>版本分析、导出，也可以与自有</a:t>
            </a:r>
            <a:r>
              <a:rPr lang="en-GB" altLang="zh-CN" b="0" dirty="0"/>
              <a:t>CRM</a:t>
            </a:r>
            <a:r>
              <a:rPr lang="zh-CN" altLang="en-US" b="0" dirty="0"/>
              <a:t>系统结合，通过</a:t>
            </a:r>
            <a:r>
              <a:rPr lang="en-GB" altLang="zh-CN" b="0" dirty="0"/>
              <a:t>API</a:t>
            </a:r>
            <a:r>
              <a:rPr lang="zh-CN" altLang="en-US" b="0" dirty="0"/>
              <a:t>接口形式调用。</a:t>
            </a:r>
          </a:p>
          <a:p>
            <a:pPr>
              <a:lnSpc>
                <a:spcPct val="150000"/>
              </a:lnSpc>
            </a:pPr>
            <a:endParaRPr lang="zh-CN" altLang="en-US" b="0" dirty="0"/>
          </a:p>
        </p:txBody>
      </p:sp>
      <p:sp>
        <p:nvSpPr>
          <p:cNvPr id="113" name="文本框 112"/>
          <p:cNvSpPr txBox="1"/>
          <p:nvPr/>
        </p:nvSpPr>
        <p:spPr>
          <a:xfrm>
            <a:off x="462915" y="3567430"/>
            <a:ext cx="1579880" cy="398780"/>
          </a:xfrm>
          <a:prstGeom prst="rect">
            <a:avLst/>
          </a:prstGeom>
          <a:noFill/>
        </p:spPr>
        <p:txBody>
          <a:bodyPr wrap="squar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使用场景</a:t>
            </a:r>
          </a:p>
        </p:txBody>
      </p:sp>
      <p:sp>
        <p:nvSpPr>
          <p:cNvPr id="119" name="文本框 118"/>
          <p:cNvSpPr txBox="1"/>
          <p:nvPr/>
        </p:nvSpPr>
        <p:spPr>
          <a:xfrm>
            <a:off x="463062" y="1332347"/>
            <a:ext cx="1191352" cy="400110"/>
          </a:xfrm>
          <a:prstGeom prst="rect">
            <a:avLst/>
          </a:prstGeom>
          <a:noFill/>
        </p:spPr>
        <p:txBody>
          <a:bodyPr wrap="non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目标客户</a:t>
            </a:r>
          </a:p>
        </p:txBody>
      </p:sp>
      <p:cxnSp>
        <p:nvCxnSpPr>
          <p:cNvPr id="123" name="直线连接符 122"/>
          <p:cNvCxnSpPr/>
          <p:nvPr/>
        </p:nvCxnSpPr>
        <p:spPr>
          <a:xfrm>
            <a:off x="3536939" y="1526324"/>
            <a:ext cx="0" cy="4389987"/>
          </a:xfrm>
          <a:prstGeom prst="line">
            <a:avLst/>
          </a:prstGeom>
          <a:ln w="12700">
            <a:solidFill>
              <a:schemeClr val="bg1">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14</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3942043" y="1526324"/>
            <a:ext cx="2390133" cy="2238931"/>
          </a:xfrm>
          <a:prstGeom prst="ellipse">
            <a:avLst/>
          </a:prstGeom>
          <a:solidFill>
            <a:srgbClr val="25AA67">
              <a:alpha val="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966424" cy="369332"/>
          </a:xfrm>
          <a:prstGeom prst="rect">
            <a:avLst/>
          </a:prstGeom>
          <a:noFill/>
        </p:spPr>
        <p:txBody>
          <a:bodyPr wrap="squar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应用场景</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投行承揽（优企查）</a:t>
            </a:r>
          </a:p>
        </p:txBody>
      </p:sp>
      <p:sp>
        <p:nvSpPr>
          <p:cNvPr id="53" name="文本框 52"/>
          <p:cNvSpPr txBox="1"/>
          <p:nvPr/>
        </p:nvSpPr>
        <p:spPr>
          <a:xfrm>
            <a:off x="494987" y="1782800"/>
            <a:ext cx="2492173" cy="1677895"/>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dirty="0"/>
              <a:t>券商投行</a:t>
            </a:r>
            <a:endParaRPr lang="en-US" altLang="zh-CN" dirty="0"/>
          </a:p>
          <a:p>
            <a:pPr>
              <a:lnSpc>
                <a:spcPct val="150000"/>
              </a:lnSpc>
            </a:pPr>
            <a:r>
              <a:rPr lang="zh-CN" altLang="en-US" dirty="0"/>
              <a:t>中后期</a:t>
            </a:r>
            <a:r>
              <a:rPr lang="en-US" altLang="zh-CN" dirty="0"/>
              <a:t>PE</a:t>
            </a:r>
          </a:p>
          <a:p>
            <a:pPr>
              <a:lnSpc>
                <a:spcPct val="150000"/>
              </a:lnSpc>
            </a:pPr>
            <a:r>
              <a:rPr lang="zh-CN" altLang="en-US" dirty="0"/>
              <a:t>地方股交</a:t>
            </a:r>
            <a:endParaRPr lang="en-US" altLang="zh-CN" dirty="0"/>
          </a:p>
          <a:p>
            <a:pPr>
              <a:lnSpc>
                <a:spcPct val="150000"/>
              </a:lnSpc>
            </a:pPr>
            <a:r>
              <a:rPr lang="zh-CN" altLang="en-US" dirty="0"/>
              <a:t>证券交易所</a:t>
            </a:r>
            <a:endParaRPr lang="en-US" altLang="zh-CN" dirty="0"/>
          </a:p>
          <a:p>
            <a:pPr>
              <a:lnSpc>
                <a:spcPct val="150000"/>
              </a:lnSpc>
            </a:pPr>
            <a:r>
              <a:rPr lang="en-US" altLang="zh-CN" dirty="0"/>
              <a:t>…</a:t>
            </a:r>
            <a:endParaRPr lang="zh-CN" altLang="en-US" dirty="0"/>
          </a:p>
        </p:txBody>
      </p:sp>
      <p:sp>
        <p:nvSpPr>
          <p:cNvPr id="105" name="文本框 104"/>
          <p:cNvSpPr txBox="1"/>
          <p:nvPr/>
        </p:nvSpPr>
        <p:spPr>
          <a:xfrm>
            <a:off x="3839009" y="5525271"/>
            <a:ext cx="8030387" cy="708399"/>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b="0" dirty="0"/>
              <a:t>深交所与烯牛共同研发了“优企查”模型，基于融资轮次、政府奖励、榜单排名、新闻舆情等多项指标综合打分，选出最有可能在国内上市的科技企业，提前锁定，并进行实时跟进与追踪。</a:t>
            </a:r>
          </a:p>
        </p:txBody>
      </p:sp>
      <p:sp>
        <p:nvSpPr>
          <p:cNvPr id="109" name="文本框 108"/>
          <p:cNvSpPr txBox="1"/>
          <p:nvPr/>
        </p:nvSpPr>
        <p:spPr>
          <a:xfrm>
            <a:off x="4126066" y="5155939"/>
            <a:ext cx="1569660"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a:t>
            </a:r>
          </a:p>
        </p:txBody>
      </p:sp>
      <p:sp>
        <p:nvSpPr>
          <p:cNvPr id="110" name="三角形 109"/>
          <p:cNvSpPr/>
          <p:nvPr/>
        </p:nvSpPr>
        <p:spPr>
          <a:xfrm flipV="1">
            <a:off x="3890581" y="5274923"/>
            <a:ext cx="157704" cy="123474"/>
          </a:xfrm>
          <a:prstGeom prst="triangl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文本框 110"/>
          <p:cNvSpPr txBox="1"/>
          <p:nvPr/>
        </p:nvSpPr>
        <p:spPr>
          <a:xfrm>
            <a:off x="463062" y="4878940"/>
            <a:ext cx="2771799" cy="1354730"/>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b="0" dirty="0"/>
              <a:t>基于数据表现寻找最有潜力上市的公司（支持自定义算法模型），并利用烯牛提供的估值辅助工具进行价值分析与判断。</a:t>
            </a:r>
          </a:p>
        </p:txBody>
      </p:sp>
      <p:sp>
        <p:nvSpPr>
          <p:cNvPr id="113" name="文本框 112"/>
          <p:cNvSpPr txBox="1"/>
          <p:nvPr/>
        </p:nvSpPr>
        <p:spPr>
          <a:xfrm>
            <a:off x="462915" y="4401820"/>
            <a:ext cx="1580515" cy="398780"/>
          </a:xfrm>
          <a:prstGeom prst="rect">
            <a:avLst/>
          </a:prstGeom>
          <a:noFill/>
        </p:spPr>
        <p:txBody>
          <a:bodyPr wrap="squar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使用场景</a:t>
            </a:r>
          </a:p>
        </p:txBody>
      </p:sp>
      <p:sp>
        <p:nvSpPr>
          <p:cNvPr id="119" name="文本框 118"/>
          <p:cNvSpPr txBox="1"/>
          <p:nvPr/>
        </p:nvSpPr>
        <p:spPr>
          <a:xfrm>
            <a:off x="463062" y="1378391"/>
            <a:ext cx="1191352" cy="400110"/>
          </a:xfrm>
          <a:prstGeom prst="rect">
            <a:avLst/>
          </a:prstGeom>
          <a:noFill/>
        </p:spPr>
        <p:txBody>
          <a:bodyPr wrap="non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目标客户</a:t>
            </a:r>
          </a:p>
        </p:txBody>
      </p:sp>
      <p:sp>
        <p:nvSpPr>
          <p:cNvPr id="36" name="圆角矩形 35"/>
          <p:cNvSpPr/>
          <p:nvPr/>
        </p:nvSpPr>
        <p:spPr>
          <a:xfrm>
            <a:off x="3932292" y="4185007"/>
            <a:ext cx="2424136" cy="374339"/>
          </a:xfrm>
          <a:prstGeom prst="roundRect">
            <a:avLst>
              <a:gd name="adj" fmla="val 50000"/>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最具潜力的待上市公司</a:t>
            </a:r>
          </a:p>
        </p:txBody>
      </p:sp>
      <p:cxnSp>
        <p:nvCxnSpPr>
          <p:cNvPr id="37" name="曲线连接符 36"/>
          <p:cNvCxnSpPr/>
          <p:nvPr/>
        </p:nvCxnSpPr>
        <p:spPr>
          <a:xfrm rot="5400000">
            <a:off x="7755177" y="1493260"/>
            <a:ext cx="316505" cy="1"/>
          </a:xfrm>
          <a:prstGeom prst="curvedConnector3">
            <a:avLst>
              <a:gd name="adj1" fmla="val 50000"/>
            </a:avLst>
          </a:prstGeom>
          <a:ln w="31750">
            <a:solidFill>
              <a:srgbClr val="2AC07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4267853" y="1847178"/>
            <a:ext cx="984201" cy="971480"/>
          </a:xfrm>
          <a:prstGeom prst="ellipse">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融资信息</a:t>
            </a:r>
          </a:p>
        </p:txBody>
      </p:sp>
      <p:grpSp>
        <p:nvGrpSpPr>
          <p:cNvPr id="14" name="组合 13"/>
          <p:cNvGrpSpPr/>
          <p:nvPr/>
        </p:nvGrpSpPr>
        <p:grpSpPr>
          <a:xfrm>
            <a:off x="5144360" y="1815160"/>
            <a:ext cx="1028140" cy="1014851"/>
            <a:chOff x="2787831" y="3636854"/>
            <a:chExt cx="1028140" cy="1014851"/>
          </a:xfrm>
          <a:solidFill>
            <a:srgbClr val="25AA67"/>
          </a:solidFill>
        </p:grpSpPr>
        <p:sp>
          <p:nvSpPr>
            <p:cNvPr id="45" name="椭圆 44"/>
            <p:cNvSpPr/>
            <p:nvPr/>
          </p:nvSpPr>
          <p:spPr>
            <a:xfrm>
              <a:off x="2787831" y="3636854"/>
              <a:ext cx="1028140" cy="1014851"/>
            </a:xfrm>
            <a:prstGeom prst="ellipse">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p:cNvSpPr txBox="1"/>
            <p:nvPr/>
          </p:nvSpPr>
          <p:spPr>
            <a:xfrm>
              <a:off x="2856908" y="3868438"/>
              <a:ext cx="889987" cy="523220"/>
            </a:xfrm>
            <a:prstGeom prst="rect">
              <a:avLst/>
            </a:prstGeom>
            <a:noFill/>
          </p:spPr>
          <p:txBody>
            <a:bodyPr wrap="none" rtlCol="0">
              <a:spAutoFit/>
            </a:bodyPr>
            <a:lstStyle/>
            <a:p>
              <a:pPr algn="ctr"/>
              <a:r>
                <a:rPr kumimoji="1" lang="zh-CN" altLang="en-US"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领导人</a:t>
              </a:r>
              <a:endParaRPr kumimoji="1" lang="en-US" altLang="zh-CN"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走访新闻</a:t>
              </a:r>
            </a:p>
          </p:txBody>
        </p:sp>
      </p:grpSp>
      <p:grpSp>
        <p:nvGrpSpPr>
          <p:cNvPr id="15" name="组合 14"/>
          <p:cNvGrpSpPr/>
          <p:nvPr/>
        </p:nvGrpSpPr>
        <p:grpSpPr>
          <a:xfrm>
            <a:off x="4538445" y="2534191"/>
            <a:ext cx="1105145" cy="1090861"/>
            <a:chOff x="1664624" y="4248411"/>
            <a:chExt cx="1105145" cy="1090861"/>
          </a:xfrm>
          <a:solidFill>
            <a:srgbClr val="25AA67"/>
          </a:solidFill>
        </p:grpSpPr>
        <p:sp>
          <p:nvSpPr>
            <p:cNvPr id="48" name="椭圆 47"/>
            <p:cNvSpPr/>
            <p:nvPr/>
          </p:nvSpPr>
          <p:spPr>
            <a:xfrm>
              <a:off x="1664624" y="4248411"/>
              <a:ext cx="1105145" cy="10908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文本框 48"/>
            <p:cNvSpPr txBox="1"/>
            <p:nvPr/>
          </p:nvSpPr>
          <p:spPr>
            <a:xfrm>
              <a:off x="1748571" y="4513645"/>
              <a:ext cx="979755" cy="523220"/>
            </a:xfrm>
            <a:prstGeom prst="rect">
              <a:avLst/>
            </a:prstGeom>
            <a:noFill/>
          </p:spPr>
          <p:txBody>
            <a:bodyPr wrap="none" rtlCol="0">
              <a:spAutoFit/>
            </a:bodyPr>
            <a:lstStyle/>
            <a:p>
              <a:pPr algn="ctr"/>
              <a:r>
                <a:rPr kumimoji="1" lang="zh-CN" altLang="en-US"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政府奖励</a:t>
              </a:r>
              <a:r>
                <a:rPr kumimoji="1" lang="en-US" altLang="zh-CN"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gn="ctr"/>
              <a:r>
                <a:rPr kumimoji="1" lang="zh-CN" altLang="en-US"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榜单排名</a:t>
              </a:r>
            </a:p>
          </p:txBody>
        </p:sp>
      </p:grpSp>
      <p:pic>
        <p:nvPicPr>
          <p:cNvPr id="20" name="图片 19"/>
          <p:cNvPicPr>
            <a:picLocks noChangeAspect="1"/>
          </p:cNvPicPr>
          <p:nvPr/>
        </p:nvPicPr>
        <p:blipFill>
          <a:blip r:embed="rId2"/>
          <a:stretch>
            <a:fillRect/>
          </a:stretch>
        </p:blipFill>
        <p:spPr>
          <a:xfrm>
            <a:off x="6993613" y="1389591"/>
            <a:ext cx="3819749" cy="2364883"/>
          </a:xfrm>
          <a:prstGeom prst="rect">
            <a:avLst/>
          </a:prstGeom>
          <a:effectLst>
            <a:outerShdw blurRad="622300" dist="38100" sx="98000" sy="98000" algn="tl" rotWithShape="0">
              <a:schemeClr val="tx1">
                <a:lumMod val="50000"/>
                <a:lumOff val="50000"/>
                <a:alpha val="14000"/>
              </a:schemeClr>
            </a:outerShdw>
          </a:effectLst>
        </p:spPr>
      </p:pic>
      <p:sp>
        <p:nvSpPr>
          <p:cNvPr id="62" name="圆角矩形 61"/>
          <p:cNvSpPr/>
          <p:nvPr/>
        </p:nvSpPr>
        <p:spPr>
          <a:xfrm>
            <a:off x="6993614" y="1389592"/>
            <a:ext cx="3819748" cy="2364882"/>
          </a:xfrm>
          <a:prstGeom prst="roundRect">
            <a:avLst>
              <a:gd name="adj" fmla="val 1830"/>
            </a:avLst>
          </a:prstGeom>
          <a:noFill/>
          <a:ln>
            <a:solidFill>
              <a:srgbClr val="2AC075">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2" name="图片 21"/>
          <p:cNvPicPr>
            <a:picLocks noChangeAspect="1"/>
          </p:cNvPicPr>
          <p:nvPr/>
        </p:nvPicPr>
        <p:blipFill rotWithShape="1">
          <a:blip r:embed="rId3"/>
          <a:srcRect b="4400"/>
          <a:stretch>
            <a:fillRect/>
          </a:stretch>
        </p:blipFill>
        <p:spPr>
          <a:xfrm>
            <a:off x="8673361" y="2200503"/>
            <a:ext cx="2601432" cy="1564751"/>
          </a:xfrm>
          <a:prstGeom prst="rect">
            <a:avLst/>
          </a:prstGeom>
          <a:effectLst>
            <a:outerShdw blurRad="622300" dist="38100" sx="98000" sy="98000" algn="tl" rotWithShape="0">
              <a:schemeClr val="tx1">
                <a:lumMod val="50000"/>
                <a:lumOff val="50000"/>
                <a:alpha val="14000"/>
              </a:schemeClr>
            </a:outerShdw>
          </a:effectLst>
        </p:spPr>
      </p:pic>
      <p:sp>
        <p:nvSpPr>
          <p:cNvPr id="63" name="圆角矩形 62"/>
          <p:cNvSpPr/>
          <p:nvPr/>
        </p:nvSpPr>
        <p:spPr>
          <a:xfrm>
            <a:off x="8673361" y="2186003"/>
            <a:ext cx="2601432" cy="1579251"/>
          </a:xfrm>
          <a:prstGeom prst="roundRect">
            <a:avLst>
              <a:gd name="adj" fmla="val 1830"/>
            </a:avLst>
          </a:prstGeom>
          <a:noFill/>
          <a:ln>
            <a:solidFill>
              <a:srgbClr val="2AC075">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圆角矩形 69"/>
          <p:cNvSpPr/>
          <p:nvPr/>
        </p:nvSpPr>
        <p:spPr>
          <a:xfrm>
            <a:off x="10093337" y="1325684"/>
            <a:ext cx="846738" cy="491610"/>
          </a:xfrm>
          <a:prstGeom prst="roundRect">
            <a:avLst/>
          </a:prstGeom>
          <a:solidFill>
            <a:srgbClr val="25AA67"/>
          </a:solidFill>
          <a:ln>
            <a:solidFill>
              <a:srgbClr val="27B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科创板</a:t>
            </a:r>
            <a:endParaRPr kumimoji="1" lang="en-US" altLang="zh-CN"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kumimoji="1" lang="zh-CN" altLang="en-US"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估值演变</a:t>
            </a:r>
          </a:p>
        </p:txBody>
      </p:sp>
      <p:sp>
        <p:nvSpPr>
          <p:cNvPr id="71" name="圆角矩形 70"/>
          <p:cNvSpPr/>
          <p:nvPr/>
        </p:nvSpPr>
        <p:spPr>
          <a:xfrm>
            <a:off x="10600438" y="3178172"/>
            <a:ext cx="1013993" cy="501656"/>
          </a:xfrm>
          <a:prstGeom prst="roundRect">
            <a:avLst/>
          </a:prstGeom>
          <a:solidFill>
            <a:srgbClr val="25AA67"/>
          </a:solidFill>
          <a:ln>
            <a:solidFill>
              <a:srgbClr val="27B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一二级市场</a:t>
            </a:r>
            <a:endParaRPr kumimoji="1" lang="en-US" altLang="zh-CN"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kumimoji="1" lang="zh-CN" altLang="en-US"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行业互通</a:t>
            </a:r>
          </a:p>
        </p:txBody>
      </p:sp>
      <p:sp>
        <p:nvSpPr>
          <p:cNvPr id="72" name="圆角矩形 71"/>
          <p:cNvSpPr/>
          <p:nvPr/>
        </p:nvSpPr>
        <p:spPr>
          <a:xfrm>
            <a:off x="8175765" y="4185007"/>
            <a:ext cx="2196346" cy="374339"/>
          </a:xfrm>
          <a:prstGeom prst="roundRect">
            <a:avLst>
              <a:gd name="adj" fmla="val 50000"/>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待上市公司估值分析</a:t>
            </a:r>
          </a:p>
        </p:txBody>
      </p:sp>
      <p:sp>
        <p:nvSpPr>
          <p:cNvPr id="74" name="圆角矩形 73"/>
          <p:cNvSpPr/>
          <p:nvPr/>
        </p:nvSpPr>
        <p:spPr>
          <a:xfrm>
            <a:off x="6850863" y="1195226"/>
            <a:ext cx="4846150" cy="2694616"/>
          </a:xfrm>
          <a:prstGeom prst="roundRect">
            <a:avLst>
              <a:gd name="adj" fmla="val 4450"/>
            </a:avLst>
          </a:prstGeom>
          <a:noFill/>
          <a:ln>
            <a:solidFill>
              <a:srgbClr val="25AA6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5" name="直线连接符 84"/>
          <p:cNvCxnSpPr/>
          <p:nvPr/>
        </p:nvCxnSpPr>
        <p:spPr>
          <a:xfrm>
            <a:off x="3536939" y="1526324"/>
            <a:ext cx="0" cy="4389987"/>
          </a:xfrm>
          <a:prstGeom prst="line">
            <a:avLst/>
          </a:prstGeom>
          <a:ln w="12700">
            <a:solidFill>
              <a:schemeClr val="bg1">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74" idx="2"/>
            <a:endCxn id="72" idx="0"/>
          </p:cNvCxnSpPr>
          <p:nvPr/>
        </p:nvCxnSpPr>
        <p:spPr>
          <a:xfrm>
            <a:off x="9273938" y="3889842"/>
            <a:ext cx="0" cy="295165"/>
          </a:xfrm>
          <a:prstGeom prst="straightConnector1">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p:cNvCxnSpPr>
            <a:stCxn id="5" idx="4"/>
            <a:endCxn id="36" idx="0"/>
          </p:cNvCxnSpPr>
          <p:nvPr/>
        </p:nvCxnSpPr>
        <p:spPr>
          <a:xfrm>
            <a:off x="5137110" y="3765255"/>
            <a:ext cx="7250" cy="419752"/>
          </a:xfrm>
          <a:prstGeom prst="straightConnector1">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11688117" y="6402779"/>
            <a:ext cx="389850" cy="307777"/>
          </a:xfrm>
          <a:prstGeom prst="rect">
            <a:avLst/>
          </a:prstGeom>
          <a:noFill/>
        </p:spPr>
        <p:txBody>
          <a:bodyPr wrap="squar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15</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srcRect b="10724"/>
          <a:stretch>
            <a:fillRect/>
          </a:stretch>
        </p:blipFill>
        <p:spPr>
          <a:xfrm>
            <a:off x="7545567" y="3205595"/>
            <a:ext cx="3839766" cy="2035179"/>
          </a:xfrm>
          <a:prstGeom prst="rect">
            <a:avLst/>
          </a:prstGeom>
          <a:effectLst>
            <a:outerShdw blurRad="622300" dist="38100" sx="98000" sy="98000" algn="tl" rotWithShape="0">
              <a:schemeClr val="tx1">
                <a:lumMod val="50000"/>
                <a:lumOff val="50000"/>
                <a:alpha val="14000"/>
              </a:schemeClr>
            </a:outerShdw>
          </a:effectLst>
        </p:spPr>
      </p:pic>
      <p:pic>
        <p:nvPicPr>
          <p:cNvPr id="32" name="图片 31"/>
          <p:cNvPicPr>
            <a:picLocks noChangeAspect="1"/>
          </p:cNvPicPr>
          <p:nvPr/>
        </p:nvPicPr>
        <p:blipFill>
          <a:blip r:embed="rId3"/>
          <a:stretch>
            <a:fillRect/>
          </a:stretch>
        </p:blipFill>
        <p:spPr>
          <a:xfrm>
            <a:off x="7545567" y="852737"/>
            <a:ext cx="3839773" cy="2225976"/>
          </a:xfrm>
          <a:prstGeom prst="rect">
            <a:avLst/>
          </a:prstGeom>
          <a:effectLst>
            <a:outerShdw blurRad="622300" dist="38100" sx="98000" sy="98000" algn="tl" rotWithShape="0">
              <a:schemeClr val="tx1">
                <a:lumMod val="50000"/>
                <a:lumOff val="50000"/>
                <a:alpha val="14000"/>
              </a:schemeClr>
            </a:outerShdw>
          </a:effectLst>
        </p:spPr>
      </p:pic>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966424" cy="369332"/>
          </a:xfrm>
          <a:prstGeom prst="rect">
            <a:avLst/>
          </a:prstGeom>
          <a:noFill/>
        </p:spPr>
        <p:txBody>
          <a:bodyPr wrap="squar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应用场景</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新市场研究</a:t>
            </a:r>
          </a:p>
        </p:txBody>
      </p:sp>
      <p:sp>
        <p:nvSpPr>
          <p:cNvPr id="53" name="文本框 52"/>
          <p:cNvSpPr txBox="1"/>
          <p:nvPr/>
        </p:nvSpPr>
        <p:spPr>
          <a:xfrm>
            <a:off x="494987" y="1642187"/>
            <a:ext cx="2492173" cy="1677895"/>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dirty="0"/>
              <a:t>大企业战略部门</a:t>
            </a:r>
            <a:endParaRPr lang="en-US" altLang="zh-CN" dirty="0"/>
          </a:p>
          <a:p>
            <a:pPr>
              <a:lnSpc>
                <a:spcPct val="150000"/>
              </a:lnSpc>
            </a:pPr>
            <a:r>
              <a:rPr lang="zh-CN" altLang="en-US" dirty="0"/>
              <a:t>研究机构</a:t>
            </a:r>
            <a:endParaRPr lang="en-US" altLang="zh-CN" dirty="0"/>
          </a:p>
          <a:p>
            <a:pPr>
              <a:lnSpc>
                <a:spcPct val="150000"/>
              </a:lnSpc>
            </a:pPr>
            <a:r>
              <a:rPr lang="zh-CN" altLang="en-US" dirty="0"/>
              <a:t>咨询公司</a:t>
            </a:r>
            <a:endParaRPr lang="en-US" altLang="zh-CN" dirty="0"/>
          </a:p>
          <a:p>
            <a:pPr>
              <a:lnSpc>
                <a:spcPct val="150000"/>
              </a:lnSpc>
            </a:pPr>
            <a:r>
              <a:rPr lang="zh-CN" altLang="en-US" dirty="0"/>
              <a:t>会计师事务所</a:t>
            </a:r>
            <a:endParaRPr lang="en-US" altLang="zh-CN" dirty="0"/>
          </a:p>
          <a:p>
            <a:pPr>
              <a:lnSpc>
                <a:spcPct val="150000"/>
              </a:lnSpc>
            </a:pPr>
            <a:r>
              <a:rPr lang="en-US" altLang="zh-CN" dirty="0"/>
              <a:t>…</a:t>
            </a:r>
            <a:endParaRPr lang="zh-CN" altLang="en-US" dirty="0"/>
          </a:p>
        </p:txBody>
      </p:sp>
      <p:sp>
        <p:nvSpPr>
          <p:cNvPr id="105" name="文本框 104"/>
          <p:cNvSpPr txBox="1"/>
          <p:nvPr/>
        </p:nvSpPr>
        <p:spPr>
          <a:xfrm>
            <a:off x="4068191" y="5507599"/>
            <a:ext cx="7503032" cy="1031564"/>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b="0" dirty="0"/>
              <a:t>某互联网巨头关注</a:t>
            </a:r>
            <a:r>
              <a:rPr lang="en-US" altLang="zh-CN" b="0" dirty="0"/>
              <a:t>AI</a:t>
            </a:r>
            <a:r>
              <a:rPr lang="zh-CN" altLang="en-US" b="0" dirty="0"/>
              <a:t>领域，通过烯牛数据整理的</a:t>
            </a:r>
            <a:r>
              <a:rPr lang="en-US" altLang="zh-CN" b="0" dirty="0"/>
              <a:t>AI</a:t>
            </a:r>
            <a:r>
              <a:rPr lang="zh-CN" altLang="en-US" b="0" dirty="0"/>
              <a:t>产业图谱及相应公司列表了解</a:t>
            </a:r>
            <a:r>
              <a:rPr lang="en-US" altLang="zh-CN" b="0" dirty="0"/>
              <a:t>AI</a:t>
            </a:r>
            <a:r>
              <a:rPr lang="zh-CN" altLang="en-US" b="0" dirty="0"/>
              <a:t>领域最新发展情况；并重点分析</a:t>
            </a:r>
            <a:r>
              <a:rPr lang="en-US" altLang="zh-CN" b="0" dirty="0"/>
              <a:t>AI</a:t>
            </a:r>
            <a:r>
              <a:rPr lang="zh-CN" altLang="en-US" b="0" dirty="0"/>
              <a:t>方向</a:t>
            </a:r>
            <a:r>
              <a:rPr lang="en-US" altLang="zh-CN" b="0" dirty="0"/>
              <a:t>A/B</a:t>
            </a:r>
            <a:r>
              <a:rPr lang="zh-CN" altLang="en-US" b="0" dirty="0"/>
              <a:t>轮企业的融资频率及业务发展情况，从而找到</a:t>
            </a:r>
            <a:r>
              <a:rPr lang="en-US" altLang="zh-CN" b="0" dirty="0"/>
              <a:t>AI</a:t>
            </a:r>
            <a:r>
              <a:rPr lang="zh-CN" altLang="en-US" b="0" dirty="0"/>
              <a:t>最具发展前景的细分领域，进行业务布局。</a:t>
            </a:r>
          </a:p>
        </p:txBody>
      </p:sp>
      <p:sp>
        <p:nvSpPr>
          <p:cNvPr id="109" name="文本框 108"/>
          <p:cNvSpPr txBox="1"/>
          <p:nvPr/>
        </p:nvSpPr>
        <p:spPr>
          <a:xfrm>
            <a:off x="4327485" y="5210405"/>
            <a:ext cx="1569660"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a:t>
            </a:r>
          </a:p>
        </p:txBody>
      </p:sp>
      <p:sp>
        <p:nvSpPr>
          <p:cNvPr id="110" name="三角形 109"/>
          <p:cNvSpPr/>
          <p:nvPr/>
        </p:nvSpPr>
        <p:spPr>
          <a:xfrm flipV="1">
            <a:off x="4118986" y="5344021"/>
            <a:ext cx="157704" cy="123474"/>
          </a:xfrm>
          <a:prstGeom prst="triangl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文本框 110"/>
          <p:cNvSpPr txBox="1"/>
          <p:nvPr/>
        </p:nvSpPr>
        <p:spPr>
          <a:xfrm>
            <a:off x="463062" y="4214937"/>
            <a:ext cx="2745359" cy="2324226"/>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b="0" dirty="0"/>
              <a:t>关注特定领域的创新创业动向，通过烯牛整理的最新赛道关注行业创新，快速了解新型行业的市场规模、竞争格局等。</a:t>
            </a:r>
            <a:endParaRPr lang="en-US" altLang="zh-CN" b="0" dirty="0"/>
          </a:p>
          <a:p>
            <a:pPr>
              <a:lnSpc>
                <a:spcPct val="150000"/>
              </a:lnSpc>
            </a:pPr>
            <a:r>
              <a:rPr lang="zh-CN" altLang="en-US" b="0" dirty="0"/>
              <a:t>同时，也可利用“机构追踪”功能，关注知名投资机构或竞品公司的投资动向。</a:t>
            </a:r>
          </a:p>
        </p:txBody>
      </p:sp>
      <p:sp>
        <p:nvSpPr>
          <p:cNvPr id="113" name="文本框 112"/>
          <p:cNvSpPr txBox="1"/>
          <p:nvPr/>
        </p:nvSpPr>
        <p:spPr>
          <a:xfrm>
            <a:off x="462915" y="3796030"/>
            <a:ext cx="1741170" cy="398780"/>
          </a:xfrm>
          <a:prstGeom prst="rect">
            <a:avLst/>
          </a:prstGeom>
          <a:noFill/>
        </p:spPr>
        <p:txBody>
          <a:bodyPr wrap="squar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使用场景</a:t>
            </a:r>
          </a:p>
        </p:txBody>
      </p:sp>
      <p:sp>
        <p:nvSpPr>
          <p:cNvPr id="119" name="文本框 118"/>
          <p:cNvSpPr txBox="1"/>
          <p:nvPr/>
        </p:nvSpPr>
        <p:spPr>
          <a:xfrm>
            <a:off x="463062" y="1186019"/>
            <a:ext cx="1191352" cy="400110"/>
          </a:xfrm>
          <a:prstGeom prst="rect">
            <a:avLst/>
          </a:prstGeom>
          <a:noFill/>
        </p:spPr>
        <p:txBody>
          <a:bodyPr wrap="non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目标客户</a:t>
            </a:r>
          </a:p>
        </p:txBody>
      </p:sp>
      <p:sp>
        <p:nvSpPr>
          <p:cNvPr id="44" name="椭圆 43"/>
          <p:cNvSpPr/>
          <p:nvPr/>
        </p:nvSpPr>
        <p:spPr>
          <a:xfrm>
            <a:off x="4085537" y="2671509"/>
            <a:ext cx="1392116" cy="1374123"/>
          </a:xfrm>
          <a:prstGeom prst="ellipse">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知名投资机构布局</a:t>
            </a:r>
          </a:p>
        </p:txBody>
      </p:sp>
      <p:grpSp>
        <p:nvGrpSpPr>
          <p:cNvPr id="14" name="组合 13"/>
          <p:cNvGrpSpPr/>
          <p:nvPr/>
        </p:nvGrpSpPr>
        <p:grpSpPr>
          <a:xfrm>
            <a:off x="4808219" y="1467497"/>
            <a:ext cx="1742701" cy="1720176"/>
            <a:chOff x="2667425" y="3532992"/>
            <a:chExt cx="1257439" cy="1241186"/>
          </a:xfrm>
        </p:grpSpPr>
        <p:sp>
          <p:nvSpPr>
            <p:cNvPr id="45" name="椭圆 44"/>
            <p:cNvSpPr/>
            <p:nvPr/>
          </p:nvSpPr>
          <p:spPr>
            <a:xfrm>
              <a:off x="2667425" y="3532992"/>
              <a:ext cx="1257439" cy="1241186"/>
            </a:xfrm>
            <a:prstGeom prst="ellipse">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p:cNvSpPr txBox="1"/>
            <p:nvPr/>
          </p:nvSpPr>
          <p:spPr>
            <a:xfrm>
              <a:off x="2778072" y="3853206"/>
              <a:ext cx="1041208" cy="510772"/>
            </a:xfrm>
            <a:prstGeom prst="rect">
              <a:avLst/>
            </a:prstGeom>
            <a:noFill/>
          </p:spPr>
          <p:txBody>
            <a:bodyPr wrap="none" rtlCol="0">
              <a:spAutoFit/>
            </a:bodyPr>
            <a:lstStyle/>
            <a:p>
              <a:pPr algn="ctr"/>
              <a:r>
                <a:rPr kumimoji="1"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行业 </a:t>
              </a:r>
              <a:endParaRPr kumimoji="1" lang="en-US" altLang="zh-CN"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投融资动向</a:t>
              </a:r>
            </a:p>
          </p:txBody>
        </p:sp>
      </p:grpSp>
      <p:grpSp>
        <p:nvGrpSpPr>
          <p:cNvPr id="15" name="组合 14"/>
          <p:cNvGrpSpPr/>
          <p:nvPr/>
        </p:nvGrpSpPr>
        <p:grpSpPr>
          <a:xfrm>
            <a:off x="5304375" y="2572092"/>
            <a:ext cx="1816316" cy="1720176"/>
            <a:chOff x="1645087" y="4248412"/>
            <a:chExt cx="964085" cy="913055"/>
          </a:xfrm>
        </p:grpSpPr>
        <p:sp>
          <p:nvSpPr>
            <p:cNvPr id="48" name="椭圆 47"/>
            <p:cNvSpPr/>
            <p:nvPr/>
          </p:nvSpPr>
          <p:spPr>
            <a:xfrm>
              <a:off x="1664624" y="4248412"/>
              <a:ext cx="925011" cy="913055"/>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9" name="文本框 48"/>
            <p:cNvSpPr txBox="1"/>
            <p:nvPr/>
          </p:nvSpPr>
          <p:spPr>
            <a:xfrm>
              <a:off x="1645087" y="4517493"/>
              <a:ext cx="964085" cy="434339"/>
            </a:xfrm>
            <a:prstGeom prst="rect">
              <a:avLst/>
            </a:prstGeom>
            <a:noFill/>
          </p:spPr>
          <p:txBody>
            <a:bodyPr wrap="none" rtlCol="0">
              <a:spAutoFit/>
            </a:bodyPr>
            <a:lstStyle/>
            <a:p>
              <a:pPr algn="ctr"/>
              <a:r>
                <a:rPr kumimoji="1"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产业链图谱</a:t>
              </a:r>
              <a:r>
                <a:rPr kumimoji="1" lang="en-US" altLang="zh-CN"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algn="ctr"/>
              <a:r>
                <a:rPr kumimoji="1"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最新赛道</a:t>
              </a:r>
            </a:p>
          </p:txBody>
        </p:sp>
      </p:grpSp>
      <p:sp>
        <p:nvSpPr>
          <p:cNvPr id="62" name="圆角矩形 61"/>
          <p:cNvSpPr/>
          <p:nvPr/>
        </p:nvSpPr>
        <p:spPr>
          <a:xfrm>
            <a:off x="7558730" y="852736"/>
            <a:ext cx="3819748" cy="2225976"/>
          </a:xfrm>
          <a:prstGeom prst="roundRect">
            <a:avLst>
              <a:gd name="adj" fmla="val 1830"/>
            </a:avLst>
          </a:prstGeom>
          <a:noFill/>
          <a:ln>
            <a:solidFill>
              <a:srgbClr val="2AC075">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4" name="直线连接符 63"/>
          <p:cNvCxnSpPr/>
          <p:nvPr/>
        </p:nvCxnSpPr>
        <p:spPr>
          <a:xfrm>
            <a:off x="3536939" y="1468799"/>
            <a:ext cx="0" cy="4389987"/>
          </a:xfrm>
          <a:prstGeom prst="line">
            <a:avLst/>
          </a:prstGeom>
          <a:ln w="12700">
            <a:solidFill>
              <a:schemeClr val="bg1">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圆角矩形 62"/>
          <p:cNvSpPr/>
          <p:nvPr/>
        </p:nvSpPr>
        <p:spPr>
          <a:xfrm>
            <a:off x="7546609" y="3200212"/>
            <a:ext cx="3838731" cy="2040562"/>
          </a:xfrm>
          <a:prstGeom prst="roundRect">
            <a:avLst>
              <a:gd name="adj" fmla="val 1830"/>
            </a:avLst>
          </a:prstGeom>
          <a:noFill/>
          <a:ln>
            <a:solidFill>
              <a:srgbClr val="2AC075">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16</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966424" cy="369332"/>
          </a:xfrm>
          <a:prstGeom prst="rect">
            <a:avLst/>
          </a:prstGeom>
          <a:noFill/>
        </p:spPr>
        <p:txBody>
          <a:bodyPr wrap="squar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应用场景</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股权投资</a:t>
            </a:r>
          </a:p>
        </p:txBody>
      </p:sp>
      <p:sp>
        <p:nvSpPr>
          <p:cNvPr id="53" name="文本框 52"/>
          <p:cNvSpPr txBox="1"/>
          <p:nvPr/>
        </p:nvSpPr>
        <p:spPr>
          <a:xfrm>
            <a:off x="494987" y="1879226"/>
            <a:ext cx="2492173" cy="2324226"/>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dirty="0"/>
              <a:t>银行资管部门</a:t>
            </a:r>
            <a:endParaRPr lang="en-US" altLang="zh-CN" dirty="0"/>
          </a:p>
          <a:p>
            <a:pPr>
              <a:lnSpc>
                <a:spcPct val="150000"/>
              </a:lnSpc>
            </a:pPr>
            <a:r>
              <a:rPr lang="en-GB" altLang="zh-CN" dirty="0"/>
              <a:t>VC/PE</a:t>
            </a:r>
            <a:r>
              <a:rPr lang="zh-CN" altLang="en-US" dirty="0"/>
              <a:t>等股权投资机构</a:t>
            </a:r>
            <a:endParaRPr lang="en-US" altLang="zh-CN" dirty="0"/>
          </a:p>
          <a:p>
            <a:pPr>
              <a:lnSpc>
                <a:spcPct val="150000"/>
              </a:lnSpc>
            </a:pPr>
            <a:r>
              <a:rPr lang="zh-CN" altLang="en-US" dirty="0"/>
              <a:t>企业战略投资部门</a:t>
            </a:r>
            <a:endParaRPr lang="en-US" altLang="zh-CN" dirty="0"/>
          </a:p>
          <a:p>
            <a:pPr>
              <a:lnSpc>
                <a:spcPct val="150000"/>
              </a:lnSpc>
            </a:pPr>
            <a:r>
              <a:rPr lang="en-GB" altLang="zh-CN" dirty="0"/>
              <a:t>FA</a:t>
            </a:r>
          </a:p>
          <a:p>
            <a:pPr>
              <a:lnSpc>
                <a:spcPct val="150000"/>
              </a:lnSpc>
            </a:pPr>
            <a:r>
              <a:rPr lang="zh-CN" altLang="en-US" dirty="0"/>
              <a:t>券商</a:t>
            </a:r>
            <a:endParaRPr lang="en-US" altLang="zh-CN" dirty="0"/>
          </a:p>
          <a:p>
            <a:pPr>
              <a:lnSpc>
                <a:spcPct val="150000"/>
              </a:lnSpc>
            </a:pPr>
            <a:r>
              <a:rPr lang="en-US" altLang="zh-CN" dirty="0"/>
              <a:t>…</a:t>
            </a:r>
            <a:endParaRPr lang="zh-CN" altLang="en-US" dirty="0"/>
          </a:p>
          <a:p>
            <a:pPr>
              <a:lnSpc>
                <a:spcPct val="150000"/>
              </a:lnSpc>
            </a:pPr>
            <a:endParaRPr lang="zh-CN" altLang="en-US" dirty="0"/>
          </a:p>
        </p:txBody>
      </p:sp>
      <p:sp>
        <p:nvSpPr>
          <p:cNvPr id="105" name="文本框 104"/>
          <p:cNvSpPr txBox="1"/>
          <p:nvPr/>
        </p:nvSpPr>
        <p:spPr>
          <a:xfrm>
            <a:off x="4042405" y="5480929"/>
            <a:ext cx="7940921" cy="1031564"/>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lnSpc>
                <a:spcPct val="150000"/>
              </a:lnSpc>
              <a:buNone/>
            </a:pPr>
            <a:endParaRPr lang="en-US" altLang="zh-CN" b="0" dirty="0"/>
          </a:p>
          <a:p>
            <a:pPr>
              <a:lnSpc>
                <a:spcPct val="150000"/>
              </a:lnSpc>
            </a:pPr>
            <a:r>
              <a:rPr lang="zh-CN" altLang="en-US" b="0" dirty="0"/>
              <a:t>某知名美元基金利用烯牛数据的投前管理系统进行投研</a:t>
            </a:r>
            <a:r>
              <a:rPr lang="en-US" altLang="zh-CN" b="0" dirty="0"/>
              <a:t>-</a:t>
            </a:r>
            <a:r>
              <a:rPr lang="zh-CN" altLang="en-US" b="0" dirty="0"/>
              <a:t>例会</a:t>
            </a:r>
            <a:r>
              <a:rPr lang="en-US" altLang="zh-CN" b="0" dirty="0"/>
              <a:t>/</a:t>
            </a:r>
            <a:r>
              <a:rPr lang="zh-CN" altLang="en-US" b="0" dirty="0"/>
              <a:t>协同</a:t>
            </a:r>
            <a:r>
              <a:rPr lang="en-US" altLang="zh-CN" b="0" dirty="0"/>
              <a:t>-</a:t>
            </a:r>
            <a:r>
              <a:rPr lang="zh-CN" altLang="en-US" b="0" dirty="0"/>
              <a:t>投后管理等全流程业务操作，利用数据为募投管退赋能。</a:t>
            </a:r>
          </a:p>
        </p:txBody>
      </p:sp>
      <p:sp>
        <p:nvSpPr>
          <p:cNvPr id="109" name="文本框 108"/>
          <p:cNvSpPr txBox="1"/>
          <p:nvPr/>
        </p:nvSpPr>
        <p:spPr>
          <a:xfrm>
            <a:off x="4321415" y="5426011"/>
            <a:ext cx="1569660"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a:t>
            </a:r>
          </a:p>
        </p:txBody>
      </p:sp>
      <p:sp>
        <p:nvSpPr>
          <p:cNvPr id="110" name="三角形 109"/>
          <p:cNvSpPr/>
          <p:nvPr/>
        </p:nvSpPr>
        <p:spPr>
          <a:xfrm flipV="1">
            <a:off x="4059659" y="5547025"/>
            <a:ext cx="157704" cy="123474"/>
          </a:xfrm>
          <a:prstGeom prst="triangl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文本框 110"/>
          <p:cNvSpPr txBox="1"/>
          <p:nvPr/>
        </p:nvSpPr>
        <p:spPr>
          <a:xfrm>
            <a:off x="463062" y="5157763"/>
            <a:ext cx="2762455" cy="1354730"/>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b="0" dirty="0"/>
              <a:t>基于数据表现寻找优质项目，通过烯牛提供的研报库及估值工具进行行业研究与分析，利用追踪功能进行风控。</a:t>
            </a:r>
          </a:p>
        </p:txBody>
      </p:sp>
      <p:sp>
        <p:nvSpPr>
          <p:cNvPr id="113" name="文本框 112"/>
          <p:cNvSpPr txBox="1"/>
          <p:nvPr/>
        </p:nvSpPr>
        <p:spPr>
          <a:xfrm>
            <a:off x="462915" y="4728210"/>
            <a:ext cx="1647190" cy="398780"/>
          </a:xfrm>
          <a:prstGeom prst="rect">
            <a:avLst/>
          </a:prstGeom>
          <a:noFill/>
        </p:spPr>
        <p:txBody>
          <a:bodyPr wrap="squar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使用场景</a:t>
            </a:r>
          </a:p>
        </p:txBody>
      </p:sp>
      <p:sp>
        <p:nvSpPr>
          <p:cNvPr id="119" name="文本框 118"/>
          <p:cNvSpPr txBox="1"/>
          <p:nvPr/>
        </p:nvSpPr>
        <p:spPr>
          <a:xfrm>
            <a:off x="463062" y="1360683"/>
            <a:ext cx="1191352" cy="400110"/>
          </a:xfrm>
          <a:prstGeom prst="rect">
            <a:avLst/>
          </a:prstGeom>
          <a:noFill/>
        </p:spPr>
        <p:txBody>
          <a:bodyPr wrap="non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目标客户</a:t>
            </a:r>
          </a:p>
        </p:txBody>
      </p:sp>
      <p:sp>
        <p:nvSpPr>
          <p:cNvPr id="34" name="圆角矩形 33"/>
          <p:cNvSpPr/>
          <p:nvPr/>
        </p:nvSpPr>
        <p:spPr>
          <a:xfrm>
            <a:off x="3988594" y="1062657"/>
            <a:ext cx="2281191" cy="523217"/>
          </a:xfrm>
          <a:prstGeom prst="roundRect">
            <a:avLst>
              <a:gd name="adj" fmla="val 50000"/>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找项目</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sourcing</a:t>
            </a: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圆角矩形 37"/>
          <p:cNvSpPr/>
          <p:nvPr/>
        </p:nvSpPr>
        <p:spPr>
          <a:xfrm>
            <a:off x="6731937" y="1062657"/>
            <a:ext cx="2281191" cy="523217"/>
          </a:xfrm>
          <a:prstGeom prst="roundRect">
            <a:avLst>
              <a:gd name="adj" fmla="val 50000"/>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行业研究</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估值分析</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research</a:t>
            </a: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46" name="圆角矩形 45"/>
          <p:cNvSpPr/>
          <p:nvPr/>
        </p:nvSpPr>
        <p:spPr>
          <a:xfrm>
            <a:off x="9475280" y="1062657"/>
            <a:ext cx="2281191" cy="523217"/>
          </a:xfrm>
          <a:prstGeom prst="roundRect">
            <a:avLst>
              <a:gd name="adj" fmla="val 50000"/>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重点项目追踪</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投后风控</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tracking</a:t>
            </a: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2" name="文本框 51"/>
          <p:cNvSpPr txBox="1"/>
          <p:nvPr/>
        </p:nvSpPr>
        <p:spPr>
          <a:xfrm>
            <a:off x="4031041" y="3943259"/>
            <a:ext cx="2402416" cy="830292"/>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sz="1100" b="0" dirty="0"/>
              <a:t>获取开启融资的项目信息及</a:t>
            </a:r>
            <a:r>
              <a:rPr lang="en-GB" altLang="zh-CN" sz="1100" b="0" dirty="0"/>
              <a:t>BP</a:t>
            </a:r>
          </a:p>
          <a:p>
            <a:pPr>
              <a:lnSpc>
                <a:spcPct val="150000"/>
              </a:lnSpc>
            </a:pPr>
            <a:r>
              <a:rPr lang="zh-CN" altLang="en-US" sz="1100" b="0" dirty="0"/>
              <a:t>通过中华优质企业库及烯牛知识图谱优质投资标的</a:t>
            </a:r>
          </a:p>
        </p:txBody>
      </p:sp>
      <p:pic>
        <p:nvPicPr>
          <p:cNvPr id="23" name="图片 22"/>
          <p:cNvPicPr>
            <a:picLocks noChangeAspect="1"/>
          </p:cNvPicPr>
          <p:nvPr/>
        </p:nvPicPr>
        <p:blipFill>
          <a:blip r:embed="rId2"/>
          <a:stretch>
            <a:fillRect/>
          </a:stretch>
        </p:blipFill>
        <p:spPr>
          <a:xfrm>
            <a:off x="4321415" y="1755618"/>
            <a:ext cx="1797801" cy="1966932"/>
          </a:xfrm>
          <a:prstGeom prst="rect">
            <a:avLst/>
          </a:prstGeom>
          <a:effectLst>
            <a:outerShdw blurRad="622300" dist="38100" sx="98000" sy="98000" algn="tl" rotWithShape="0">
              <a:schemeClr val="tx1">
                <a:lumMod val="50000"/>
                <a:lumOff val="50000"/>
                <a:alpha val="14000"/>
              </a:schemeClr>
            </a:outerShdw>
          </a:effectLst>
        </p:spPr>
      </p:pic>
      <p:sp>
        <p:nvSpPr>
          <p:cNvPr id="54" name="文本框 53"/>
          <p:cNvSpPr txBox="1"/>
          <p:nvPr/>
        </p:nvSpPr>
        <p:spPr>
          <a:xfrm>
            <a:off x="6689713" y="3943259"/>
            <a:ext cx="2281191" cy="830292"/>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sz="1100" b="0" dirty="0"/>
              <a:t>研报库、图表搜索、招股书</a:t>
            </a:r>
          </a:p>
          <a:p>
            <a:pPr>
              <a:lnSpc>
                <a:spcPct val="150000"/>
              </a:lnSpc>
            </a:pPr>
            <a:r>
              <a:rPr lang="zh-CN" altLang="en-US" sz="1100" b="0" dirty="0"/>
              <a:t>竞品分析、对标上市公司、科创板估值分析</a:t>
            </a:r>
          </a:p>
        </p:txBody>
      </p:sp>
      <p:pic>
        <p:nvPicPr>
          <p:cNvPr id="31" name="图片 30"/>
          <p:cNvPicPr>
            <a:picLocks noChangeAspect="1"/>
          </p:cNvPicPr>
          <p:nvPr/>
        </p:nvPicPr>
        <p:blipFill>
          <a:blip r:embed="rId3"/>
          <a:stretch>
            <a:fillRect/>
          </a:stretch>
        </p:blipFill>
        <p:spPr>
          <a:xfrm>
            <a:off x="6815988" y="1729456"/>
            <a:ext cx="2028642" cy="2069215"/>
          </a:xfrm>
          <a:prstGeom prst="rect">
            <a:avLst/>
          </a:prstGeom>
          <a:effectLst>
            <a:outerShdw blurRad="622300" dist="38100" sx="98000" sy="98000" algn="tl" rotWithShape="0">
              <a:schemeClr val="tx1">
                <a:lumMod val="50000"/>
                <a:lumOff val="50000"/>
                <a:alpha val="14000"/>
              </a:schemeClr>
            </a:outerShdw>
          </a:effectLst>
        </p:spPr>
      </p:pic>
      <p:sp>
        <p:nvSpPr>
          <p:cNvPr id="65" name="文本框 64"/>
          <p:cNvSpPr txBox="1"/>
          <p:nvPr/>
        </p:nvSpPr>
        <p:spPr>
          <a:xfrm>
            <a:off x="9361852" y="3943259"/>
            <a:ext cx="2508046" cy="830292"/>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sz="1100" b="0" dirty="0"/>
              <a:t>近</a:t>
            </a:r>
            <a:r>
              <a:rPr lang="en-US" altLang="zh-CN" sz="1100" b="0" dirty="0"/>
              <a:t>100</a:t>
            </a:r>
            <a:r>
              <a:rPr lang="zh-CN" altLang="en-US" sz="1100" b="0" dirty="0"/>
              <a:t>个维度追踪，包括工商、产品、新闻、招聘、司法诉讼等</a:t>
            </a:r>
          </a:p>
          <a:p>
            <a:pPr>
              <a:lnSpc>
                <a:spcPct val="150000"/>
              </a:lnSpc>
            </a:pPr>
            <a:r>
              <a:rPr lang="zh-CN" altLang="en-US" sz="1100" b="0" dirty="0"/>
              <a:t>正负面舆情分析，迅速定位风险</a:t>
            </a:r>
          </a:p>
        </p:txBody>
      </p:sp>
      <p:cxnSp>
        <p:nvCxnSpPr>
          <p:cNvPr id="85" name="直线连接符 84"/>
          <p:cNvCxnSpPr/>
          <p:nvPr/>
        </p:nvCxnSpPr>
        <p:spPr>
          <a:xfrm>
            <a:off x="3536939" y="1468799"/>
            <a:ext cx="0" cy="4389987"/>
          </a:xfrm>
          <a:prstGeom prst="line">
            <a:avLst/>
          </a:prstGeom>
          <a:ln w="12700">
            <a:solidFill>
              <a:schemeClr val="bg1">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4"/>
          <a:srcRect b="7358"/>
          <a:stretch>
            <a:fillRect/>
          </a:stretch>
        </p:blipFill>
        <p:spPr>
          <a:xfrm>
            <a:off x="9583548" y="1729456"/>
            <a:ext cx="2113465" cy="2069215"/>
          </a:xfrm>
          <a:prstGeom prst="rect">
            <a:avLst/>
          </a:prstGeom>
          <a:effectLst>
            <a:outerShdw blurRad="622300" dist="38100" sx="98000" sy="98000" algn="tl" rotWithShape="0">
              <a:schemeClr val="tx1">
                <a:lumMod val="50000"/>
                <a:lumOff val="50000"/>
                <a:alpha val="14000"/>
              </a:schemeClr>
            </a:outerShdw>
          </a:effectLst>
        </p:spPr>
      </p:pic>
      <p:cxnSp>
        <p:nvCxnSpPr>
          <p:cNvPr id="25" name="直线箭头连接符 24"/>
          <p:cNvCxnSpPr>
            <a:stCxn id="34" idx="3"/>
            <a:endCxn id="38" idx="1"/>
          </p:cNvCxnSpPr>
          <p:nvPr/>
        </p:nvCxnSpPr>
        <p:spPr>
          <a:xfrm>
            <a:off x="6269785" y="1324266"/>
            <a:ext cx="462152" cy="0"/>
          </a:xfrm>
          <a:prstGeom prst="straightConnector1">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p:cNvCxnSpPr>
            <a:stCxn id="38" idx="3"/>
            <a:endCxn id="46" idx="1"/>
          </p:cNvCxnSpPr>
          <p:nvPr/>
        </p:nvCxnSpPr>
        <p:spPr>
          <a:xfrm>
            <a:off x="9013128" y="1324266"/>
            <a:ext cx="462152" cy="0"/>
          </a:xfrm>
          <a:prstGeom prst="straightConnector1">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17</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图片 38"/>
          <p:cNvPicPr>
            <a:picLocks noChangeAspect="1"/>
          </p:cNvPicPr>
          <p:nvPr/>
        </p:nvPicPr>
        <p:blipFill>
          <a:blip r:embed="rId2"/>
          <a:stretch>
            <a:fillRect/>
          </a:stretch>
        </p:blipFill>
        <p:spPr>
          <a:xfrm>
            <a:off x="9081653" y="2957562"/>
            <a:ext cx="2161561" cy="1304415"/>
          </a:xfrm>
          <a:prstGeom prst="rect">
            <a:avLst/>
          </a:prstGeom>
          <a:effectLst>
            <a:outerShdw blurRad="622300" dist="38100" sx="98000" sy="98000" algn="tl" rotWithShape="0">
              <a:schemeClr val="tx1">
                <a:lumMod val="50000"/>
                <a:lumOff val="50000"/>
                <a:alpha val="14000"/>
              </a:schemeClr>
            </a:outerShdw>
          </a:effectLst>
        </p:spPr>
      </p:pic>
      <p:pic>
        <p:nvPicPr>
          <p:cNvPr id="4" name="图片 3"/>
          <p:cNvPicPr>
            <a:picLocks noChangeAspect="1"/>
          </p:cNvPicPr>
          <p:nvPr/>
        </p:nvPicPr>
        <p:blipFill>
          <a:blip r:embed="rId3"/>
          <a:stretch>
            <a:fillRect/>
          </a:stretch>
        </p:blipFill>
        <p:spPr>
          <a:xfrm>
            <a:off x="4043216" y="1469442"/>
            <a:ext cx="4787811" cy="2776652"/>
          </a:xfrm>
          <a:prstGeom prst="rect">
            <a:avLst/>
          </a:prstGeom>
          <a:effectLst>
            <a:outerShdw blurRad="622300" dist="38100" sx="98000" sy="98000" algn="tl" rotWithShape="0">
              <a:schemeClr val="tx1">
                <a:lumMod val="50000"/>
                <a:lumOff val="50000"/>
                <a:alpha val="14000"/>
              </a:schemeClr>
            </a:outerShdw>
          </a:effectLst>
        </p:spPr>
      </p:pic>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4966424" cy="369332"/>
          </a:xfrm>
          <a:prstGeom prst="rect">
            <a:avLst/>
          </a:prstGeom>
          <a:noFill/>
        </p:spPr>
        <p:txBody>
          <a:bodyPr wrap="squar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应用场景</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5:</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政府园区规划及招商</a:t>
            </a:r>
          </a:p>
        </p:txBody>
      </p:sp>
      <p:sp>
        <p:nvSpPr>
          <p:cNvPr id="53" name="文本框 52"/>
          <p:cNvSpPr txBox="1"/>
          <p:nvPr/>
        </p:nvSpPr>
        <p:spPr>
          <a:xfrm>
            <a:off x="494987" y="2162806"/>
            <a:ext cx="2492173" cy="1031564"/>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dirty="0"/>
              <a:t>地方政府部门</a:t>
            </a:r>
            <a:endParaRPr lang="en-US" altLang="zh-CN" dirty="0"/>
          </a:p>
          <a:p>
            <a:pPr>
              <a:lnSpc>
                <a:spcPct val="150000"/>
              </a:lnSpc>
            </a:pPr>
            <a:r>
              <a:rPr lang="zh-CN" altLang="en-US" dirty="0"/>
              <a:t>产业园区</a:t>
            </a:r>
            <a:endParaRPr lang="en-US" altLang="zh-CN" dirty="0"/>
          </a:p>
          <a:p>
            <a:pPr>
              <a:lnSpc>
                <a:spcPct val="150000"/>
              </a:lnSpc>
            </a:pPr>
            <a:r>
              <a:rPr lang="en-US" altLang="zh-CN" dirty="0"/>
              <a:t>…</a:t>
            </a:r>
            <a:endParaRPr lang="zh-CN" altLang="en-US" dirty="0"/>
          </a:p>
        </p:txBody>
      </p:sp>
      <p:sp>
        <p:nvSpPr>
          <p:cNvPr id="105" name="文本框 104"/>
          <p:cNvSpPr txBox="1"/>
          <p:nvPr/>
        </p:nvSpPr>
        <p:spPr>
          <a:xfrm>
            <a:off x="4043216" y="5500292"/>
            <a:ext cx="7666313" cy="385234"/>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b="0" dirty="0"/>
              <a:t>陆家嘴金融城通过烯牛数据搜寻金融科技企业，有针对性地进行招商及产业扶持。</a:t>
            </a:r>
          </a:p>
        </p:txBody>
      </p:sp>
      <p:sp>
        <p:nvSpPr>
          <p:cNvPr id="109" name="文本框 108"/>
          <p:cNvSpPr txBox="1"/>
          <p:nvPr/>
        </p:nvSpPr>
        <p:spPr>
          <a:xfrm>
            <a:off x="4330273" y="5183253"/>
            <a:ext cx="1569660"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实际应用案例</a:t>
            </a:r>
          </a:p>
        </p:txBody>
      </p:sp>
      <p:sp>
        <p:nvSpPr>
          <p:cNvPr id="110" name="三角形 109"/>
          <p:cNvSpPr/>
          <p:nvPr/>
        </p:nvSpPr>
        <p:spPr>
          <a:xfrm flipV="1">
            <a:off x="4100716" y="5302237"/>
            <a:ext cx="157704" cy="123474"/>
          </a:xfrm>
          <a:prstGeom prst="triangl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1" name="文本框 110"/>
          <p:cNvSpPr txBox="1"/>
          <p:nvPr/>
        </p:nvSpPr>
        <p:spPr>
          <a:xfrm>
            <a:off x="491452" y="4505888"/>
            <a:ext cx="2727374" cy="1354730"/>
          </a:xfrm>
          <a:prstGeom prst="rect">
            <a:avLst/>
          </a:prstGeom>
          <a:noFill/>
        </p:spPr>
        <p:txBody>
          <a:bodyPr wrap="square" rtlCol="0">
            <a:spAutoFit/>
          </a:bodyPr>
          <a:lstStyle>
            <a:defPPr>
              <a:defRPr lang="zh-CN"/>
            </a:defPPr>
            <a:lvl1pPr marL="285750" indent="-285750">
              <a:buSzPct val="60000"/>
              <a:buFont typeface="Wingdings" panose="05000000000000000000" pitchFamily="2" charset="2"/>
              <a:buChar char="l"/>
              <a:defRPr sz="1400" b="1">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a:lnSpc>
                <a:spcPct val="150000"/>
              </a:lnSpc>
            </a:pPr>
            <a:r>
              <a:rPr lang="zh-CN" altLang="en-US" b="0" dirty="0"/>
              <a:t>实时了解管辖区域内公司的产业分布、资本吸引度；快速获取某一行业领域的公司列表，进行接洽招商。</a:t>
            </a:r>
          </a:p>
        </p:txBody>
      </p:sp>
      <p:sp>
        <p:nvSpPr>
          <p:cNvPr id="113" name="文本框 112"/>
          <p:cNvSpPr txBox="1"/>
          <p:nvPr/>
        </p:nvSpPr>
        <p:spPr>
          <a:xfrm>
            <a:off x="491490" y="3997960"/>
            <a:ext cx="1606550" cy="398780"/>
          </a:xfrm>
          <a:prstGeom prst="rect">
            <a:avLst/>
          </a:prstGeom>
          <a:noFill/>
        </p:spPr>
        <p:txBody>
          <a:bodyPr wrap="squar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使用场景</a:t>
            </a:r>
          </a:p>
        </p:txBody>
      </p:sp>
      <p:sp>
        <p:nvSpPr>
          <p:cNvPr id="119" name="文本框 118"/>
          <p:cNvSpPr txBox="1"/>
          <p:nvPr/>
        </p:nvSpPr>
        <p:spPr>
          <a:xfrm>
            <a:off x="463062" y="1767172"/>
            <a:ext cx="1191352" cy="400110"/>
          </a:xfrm>
          <a:prstGeom prst="rect">
            <a:avLst/>
          </a:prstGeom>
          <a:noFill/>
        </p:spPr>
        <p:txBody>
          <a:bodyPr wrap="none" rtlCol="0">
            <a:spAutoFit/>
          </a:bodyPr>
          <a:lstStyle>
            <a:defPPr>
              <a:defRPr lang="zh-CN"/>
            </a:defPPr>
            <a:lvl1pPr marL="342900" indent="-342900">
              <a:buSzPct val="60000"/>
              <a:buFont typeface="Wingdings" panose="05000000000000000000" pitchFamily="2" charset="2"/>
              <a:buChar char="l"/>
              <a:defRPr kumimoji="1" sz="2000" b="1">
                <a:solidFill>
                  <a:srgbClr val="2AC075"/>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indent="0">
              <a:buNone/>
            </a:pPr>
            <a:r>
              <a:rPr lang="zh-CN" altLang="en-US" dirty="0">
                <a:solidFill>
                  <a:schemeClr val="tx1"/>
                </a:solidFill>
              </a:rPr>
              <a:t>目标客户</a:t>
            </a:r>
          </a:p>
        </p:txBody>
      </p:sp>
      <p:sp>
        <p:nvSpPr>
          <p:cNvPr id="62" name="圆角矩形 61"/>
          <p:cNvSpPr/>
          <p:nvPr/>
        </p:nvSpPr>
        <p:spPr>
          <a:xfrm>
            <a:off x="4070811" y="1477486"/>
            <a:ext cx="4759258" cy="2768328"/>
          </a:xfrm>
          <a:prstGeom prst="roundRect">
            <a:avLst>
              <a:gd name="adj" fmla="val 1830"/>
            </a:avLst>
          </a:prstGeom>
          <a:noFill/>
          <a:ln>
            <a:solidFill>
              <a:srgbClr val="2AC075">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34" name="图片 33"/>
          <p:cNvPicPr>
            <a:picLocks noChangeAspect="1"/>
          </p:cNvPicPr>
          <p:nvPr/>
        </p:nvPicPr>
        <p:blipFill>
          <a:blip r:embed="rId4"/>
          <a:stretch>
            <a:fillRect/>
          </a:stretch>
        </p:blipFill>
        <p:spPr>
          <a:xfrm>
            <a:off x="9081653" y="1481837"/>
            <a:ext cx="2149420" cy="1253201"/>
          </a:xfrm>
          <a:prstGeom prst="rect">
            <a:avLst/>
          </a:prstGeom>
          <a:effectLst>
            <a:outerShdw blurRad="622300" dist="38100" sx="98000" sy="98000" algn="tl" rotWithShape="0">
              <a:schemeClr val="tx1">
                <a:lumMod val="50000"/>
                <a:lumOff val="50000"/>
                <a:alpha val="14000"/>
              </a:schemeClr>
            </a:outerShdw>
          </a:effectLst>
        </p:spPr>
      </p:pic>
      <p:sp>
        <p:nvSpPr>
          <p:cNvPr id="63" name="圆角矩形 62"/>
          <p:cNvSpPr/>
          <p:nvPr/>
        </p:nvSpPr>
        <p:spPr>
          <a:xfrm>
            <a:off x="9081653" y="1481837"/>
            <a:ext cx="2149420" cy="1253201"/>
          </a:xfrm>
          <a:prstGeom prst="roundRect">
            <a:avLst>
              <a:gd name="adj" fmla="val 1830"/>
            </a:avLst>
          </a:prstGeom>
          <a:noFill/>
          <a:ln>
            <a:solidFill>
              <a:srgbClr val="2AC075">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圆角矩形 37"/>
          <p:cNvSpPr/>
          <p:nvPr/>
        </p:nvSpPr>
        <p:spPr>
          <a:xfrm>
            <a:off x="9081653" y="2957561"/>
            <a:ext cx="2149418" cy="1304416"/>
          </a:xfrm>
          <a:prstGeom prst="roundRect">
            <a:avLst>
              <a:gd name="adj" fmla="val 1830"/>
            </a:avLst>
          </a:prstGeom>
          <a:noFill/>
          <a:ln>
            <a:solidFill>
              <a:srgbClr val="2AC075">
                <a:alpha val="18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0" name="直线连接符 39"/>
          <p:cNvCxnSpPr/>
          <p:nvPr/>
        </p:nvCxnSpPr>
        <p:spPr>
          <a:xfrm>
            <a:off x="3536939" y="1555885"/>
            <a:ext cx="0" cy="3750097"/>
          </a:xfrm>
          <a:prstGeom prst="line">
            <a:avLst/>
          </a:prstGeom>
          <a:ln w="12700">
            <a:solidFill>
              <a:schemeClr val="bg1">
                <a:lumMod val="75000"/>
                <a:alpha val="67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18</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224722" y="478452"/>
            <a:ext cx="1095172"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烯牛数据</a:t>
            </a:r>
          </a:p>
        </p:txBody>
      </p:sp>
      <p:sp>
        <p:nvSpPr>
          <p:cNvPr id="22" name="文本框 21">
            <a:hlinkClick r:id="rId2"/>
          </p:cNvPr>
          <p:cNvSpPr txBox="1"/>
          <p:nvPr/>
        </p:nvSpPr>
        <p:spPr>
          <a:xfrm>
            <a:off x="4982295" y="6110353"/>
            <a:ext cx="2227405" cy="338554"/>
          </a:xfrm>
          <a:prstGeom prst="rect">
            <a:avLst/>
          </a:prstGeom>
          <a:noFill/>
        </p:spPr>
        <p:txBody>
          <a:bodyPr wrap="none" rtlCol="0">
            <a:spAutoFit/>
          </a:bodyPr>
          <a:lstStyle/>
          <a:p>
            <a:r>
              <a:rPr kumimoji="1" lang="en-US" altLang="zh-CN" sz="1600" b="1" dirty="0" err="1">
                <a:solidFill>
                  <a:srgbClr val="25AA67"/>
                </a:solidFill>
                <a:latin typeface="微软雅黑" panose="020B0503020204020204" pitchFamily="34" charset="-122"/>
                <a:ea typeface="微软雅黑" panose="020B0503020204020204" pitchFamily="34" charset="-122"/>
              </a:rPr>
              <a:t>www.xiniudata.com</a:t>
            </a:r>
            <a:endParaRPr kumimoji="1" lang="zh-CN" altLang="en-US" sz="1600" b="1" dirty="0">
              <a:solidFill>
                <a:srgbClr val="25AA67"/>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4015942" y="2695327"/>
            <a:ext cx="4160116" cy="1015663"/>
          </a:xfrm>
          <a:prstGeom prst="rect">
            <a:avLst/>
          </a:prstGeom>
          <a:noFill/>
        </p:spPr>
        <p:txBody>
          <a:bodyPr wrap="square" rtlCol="0">
            <a:spAutoFit/>
          </a:bodyPr>
          <a:lstStyle/>
          <a:p>
            <a:pPr algn="ctr"/>
            <a:r>
              <a:rPr kumimoji="1" lang="en-US" altLang="zh-CN" sz="6000" b="1" dirty="0">
                <a:solidFill>
                  <a:srgbClr val="25AA67">
                    <a:alpha val="93000"/>
                  </a:srgb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THANKS</a:t>
            </a:r>
            <a:endParaRPr kumimoji="1" lang="zh-CN" altLang="en-US" sz="6000" b="1" dirty="0">
              <a:solidFill>
                <a:srgbClr val="25AA67">
                  <a:alpha val="93000"/>
                </a:srgbClr>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p:txBody>
      </p:sp>
      <p:sp>
        <p:nvSpPr>
          <p:cNvPr id="23" name="文本框 22"/>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21</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椭圆 176"/>
          <p:cNvSpPr/>
          <p:nvPr/>
        </p:nvSpPr>
        <p:spPr>
          <a:xfrm>
            <a:off x="9507770" y="3587319"/>
            <a:ext cx="1844948" cy="1844948"/>
          </a:xfrm>
          <a:prstGeom prst="ellipse">
            <a:avLst/>
          </a:prstGeom>
          <a:noFill/>
          <a:ln w="127000">
            <a:solidFill>
              <a:srgbClr val="FBAE2F">
                <a:alpha val="2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1550424" cy="369332"/>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数据加工流程</a:t>
            </a:r>
          </a:p>
        </p:txBody>
      </p:sp>
      <p:sp>
        <p:nvSpPr>
          <p:cNvPr id="2" name="文本框 1"/>
          <p:cNvSpPr txBox="1"/>
          <p:nvPr/>
        </p:nvSpPr>
        <p:spPr>
          <a:xfrm>
            <a:off x="294581" y="1201683"/>
            <a:ext cx="11597318" cy="829945"/>
          </a:xfrm>
          <a:prstGeom prst="rect">
            <a:avLst/>
          </a:prstGeom>
          <a:noFill/>
        </p:spPr>
        <p:txBody>
          <a:bodyPr wrap="square" rtlCol="0">
            <a:spAutoFit/>
          </a:bodyPr>
          <a:lstStyle/>
          <a:p>
            <a:pPr marL="285750" indent="-285750">
              <a:lnSpc>
                <a:spcPct val="150000"/>
              </a:lnSpc>
              <a:buSzPct val="60000"/>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烯牛数据拥有具备自主知识产权的 </a:t>
            </a:r>
            <a:r>
              <a:rPr lang="en-GB"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AI</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自动化数据生产引擎</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，以机器为主人工为辅的方式加工处理庞杂的非结构化信息，并通过挖掘分析以图谱化方式展现数据，进而应用到多种商业领域。</a:t>
            </a:r>
          </a:p>
        </p:txBody>
      </p:sp>
      <p:sp>
        <p:nvSpPr>
          <p:cNvPr id="3" name="圆角矩形 2"/>
          <p:cNvSpPr/>
          <p:nvPr/>
        </p:nvSpPr>
        <p:spPr>
          <a:xfrm>
            <a:off x="540778" y="3705656"/>
            <a:ext cx="1657838" cy="649224"/>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全网公开信息</a:t>
            </a:r>
          </a:p>
        </p:txBody>
      </p:sp>
      <p:sp>
        <p:nvSpPr>
          <p:cNvPr id="18" name="圆角矩形 17"/>
          <p:cNvSpPr/>
          <p:nvPr/>
        </p:nvSpPr>
        <p:spPr>
          <a:xfrm>
            <a:off x="540778" y="4544185"/>
            <a:ext cx="1657838" cy="649224"/>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用户自主</a:t>
            </a:r>
          </a:p>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提交信息</a:t>
            </a:r>
          </a:p>
        </p:txBody>
      </p:sp>
      <p:sp>
        <p:nvSpPr>
          <p:cNvPr id="6" name="圆角矩形 5"/>
          <p:cNvSpPr/>
          <p:nvPr/>
        </p:nvSpPr>
        <p:spPr>
          <a:xfrm>
            <a:off x="2503936" y="3039942"/>
            <a:ext cx="2736652" cy="2825257"/>
          </a:xfrm>
          <a:prstGeom prst="roundRect">
            <a:avLst>
              <a:gd name="adj" fmla="val 4450"/>
            </a:avLst>
          </a:prstGeom>
          <a:noFill/>
          <a:ln>
            <a:solidFill>
              <a:srgbClr val="25AA6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3478564" y="2459095"/>
            <a:ext cx="787395" cy="276999"/>
          </a:xfrm>
          <a:prstGeom prst="rect">
            <a:avLst/>
          </a:prstGeom>
          <a:noFill/>
          <a:ln>
            <a:solidFill>
              <a:srgbClr val="25AA67">
                <a:alpha val="54000"/>
              </a:srgbClr>
            </a:solidFill>
            <a:prstDash val="sysDash"/>
          </a:ln>
        </p:spPr>
        <p:txBody>
          <a:bodyPr wrap="none" rtlCol="0">
            <a:spAutoFit/>
          </a:bodyPr>
          <a:lstStyle/>
          <a:p>
            <a:r>
              <a:rPr kumimoji="1" lang="zh-CN" altLang="en-US" sz="12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数据加工</a:t>
            </a:r>
          </a:p>
        </p:txBody>
      </p:sp>
      <p:cxnSp>
        <p:nvCxnSpPr>
          <p:cNvPr id="11" name="直线箭头连接符 10"/>
          <p:cNvCxnSpPr>
            <a:stCxn id="7" idx="2"/>
            <a:endCxn id="6" idx="0"/>
          </p:cNvCxnSpPr>
          <p:nvPr/>
        </p:nvCxnSpPr>
        <p:spPr>
          <a:xfrm>
            <a:off x="3872262" y="2736094"/>
            <a:ext cx="0" cy="303848"/>
          </a:xfrm>
          <a:prstGeom prst="straightConnector1">
            <a:avLst/>
          </a:prstGeom>
          <a:ln w="12700">
            <a:solidFill>
              <a:srgbClr val="25AA67"/>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382624" y="3126025"/>
            <a:ext cx="1110486" cy="276999"/>
          </a:xfrm>
          <a:prstGeom prst="rect">
            <a:avLst/>
          </a:prstGeom>
          <a:noFill/>
        </p:spPr>
        <p:txBody>
          <a:bodyPr wrap="square" rtlCol="0">
            <a:spAutoFit/>
          </a:bodyPr>
          <a:lstStyle/>
          <a:p>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清洗、聚合</a:t>
            </a:r>
          </a:p>
        </p:txBody>
      </p:sp>
      <p:cxnSp>
        <p:nvCxnSpPr>
          <p:cNvPr id="46" name="曲线连接符 45"/>
          <p:cNvCxnSpPr>
            <a:stCxn id="3" idx="0"/>
          </p:cNvCxnSpPr>
          <p:nvPr/>
        </p:nvCxnSpPr>
        <p:spPr>
          <a:xfrm rot="5400000" flipH="1" flipV="1">
            <a:off x="1814522" y="3016245"/>
            <a:ext cx="244586" cy="1134237"/>
          </a:xfrm>
          <a:prstGeom prst="curvedConnector2">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1382624" y="5467481"/>
            <a:ext cx="1110486" cy="276999"/>
          </a:xfrm>
          <a:prstGeom prst="rect">
            <a:avLst/>
          </a:prstGeom>
          <a:noFill/>
        </p:spPr>
        <p:txBody>
          <a:bodyPr wrap="square" rtlCol="0">
            <a:spAutoFit/>
          </a:bodyPr>
          <a:lstStyle/>
          <a:p>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降噪、结构化</a:t>
            </a:r>
          </a:p>
        </p:txBody>
      </p:sp>
      <p:cxnSp>
        <p:nvCxnSpPr>
          <p:cNvPr id="53" name="曲线连接符 52"/>
          <p:cNvCxnSpPr>
            <a:stCxn id="18" idx="2"/>
          </p:cNvCxnSpPr>
          <p:nvPr/>
        </p:nvCxnSpPr>
        <p:spPr>
          <a:xfrm rot="16200000" flipH="1">
            <a:off x="1809316" y="4753789"/>
            <a:ext cx="244174" cy="1123413"/>
          </a:xfrm>
          <a:prstGeom prst="curvedConnector2">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3560794" y="3714856"/>
            <a:ext cx="607417" cy="646331"/>
          </a:xfrm>
          <a:prstGeom prst="rect">
            <a:avLst/>
          </a:prstGeom>
          <a:noFill/>
        </p:spPr>
        <p:txBody>
          <a:bodyPr wrap="square" rtlCol="0">
            <a:spAutoFit/>
          </a:bodyPr>
          <a:lstStyle/>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数据质检</a:t>
            </a:r>
            <a:endParaRPr kumimoji="1" lang="en-US" altLang="zh-CN"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人员</a:t>
            </a:r>
          </a:p>
        </p:txBody>
      </p:sp>
      <p:sp>
        <p:nvSpPr>
          <p:cNvPr id="62" name="文本框 61"/>
          <p:cNvSpPr txBox="1"/>
          <p:nvPr/>
        </p:nvSpPr>
        <p:spPr>
          <a:xfrm>
            <a:off x="5232328" y="3835814"/>
            <a:ext cx="1110486" cy="584775"/>
          </a:xfrm>
          <a:prstGeom prst="rect">
            <a:avLst/>
          </a:prstGeom>
          <a:noFill/>
        </p:spPr>
        <p:txBody>
          <a:bodyPr wrap="square" rtlCol="0">
            <a:spAutoFit/>
          </a:bodyPr>
          <a:lstStyle/>
          <a:p>
            <a:r>
              <a:rPr kumimoji="1" lang="zh-CN" altLang="en-US" sz="16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挖掘</a:t>
            </a:r>
            <a:endParaRPr kumimoji="1" lang="en-US" altLang="zh-CN" sz="16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r>
              <a:rPr kumimoji="1" lang="zh-CN" altLang="en-US" sz="16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分析</a:t>
            </a:r>
          </a:p>
        </p:txBody>
      </p:sp>
      <p:sp>
        <p:nvSpPr>
          <p:cNvPr id="64" name="圆角矩形 63"/>
          <p:cNvSpPr/>
          <p:nvPr/>
        </p:nvSpPr>
        <p:spPr>
          <a:xfrm>
            <a:off x="5864111" y="3039942"/>
            <a:ext cx="2534200" cy="2825257"/>
          </a:xfrm>
          <a:prstGeom prst="roundRect">
            <a:avLst>
              <a:gd name="adj" fmla="val 4450"/>
            </a:avLst>
          </a:prstGeom>
          <a:noFill/>
          <a:ln>
            <a:solidFill>
              <a:srgbClr val="5887F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文本框 64"/>
          <p:cNvSpPr txBox="1"/>
          <p:nvPr/>
        </p:nvSpPr>
        <p:spPr>
          <a:xfrm>
            <a:off x="6737513" y="2459095"/>
            <a:ext cx="787395" cy="276999"/>
          </a:xfrm>
          <a:prstGeom prst="rect">
            <a:avLst/>
          </a:prstGeom>
          <a:noFill/>
          <a:ln>
            <a:solidFill>
              <a:srgbClr val="5887FA">
                <a:alpha val="54000"/>
              </a:srgbClr>
            </a:solidFill>
            <a:prstDash val="sysDash"/>
          </a:ln>
        </p:spPr>
        <p:txBody>
          <a:bodyPr wrap="none" rtlCol="0">
            <a:spAutoFit/>
          </a:bodyPr>
          <a:lstStyle/>
          <a:p>
            <a:r>
              <a:rPr kumimoji="1" lang="zh-CN" altLang="en-US" sz="1200" b="1" dirty="0">
                <a:solidFill>
                  <a:srgbClr val="5887F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数据展现</a:t>
            </a:r>
          </a:p>
        </p:txBody>
      </p:sp>
      <p:cxnSp>
        <p:nvCxnSpPr>
          <p:cNvPr id="66" name="直线箭头连接符 65"/>
          <p:cNvCxnSpPr>
            <a:stCxn id="65" idx="2"/>
            <a:endCxn id="64" idx="0"/>
          </p:cNvCxnSpPr>
          <p:nvPr/>
        </p:nvCxnSpPr>
        <p:spPr>
          <a:xfrm>
            <a:off x="7131211" y="2736094"/>
            <a:ext cx="0" cy="303848"/>
          </a:xfrm>
          <a:prstGeom prst="straightConnector1">
            <a:avLst/>
          </a:prstGeom>
          <a:ln w="12700">
            <a:solidFill>
              <a:srgbClr val="5887FA"/>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72" name="圆角矩形 71"/>
          <p:cNvSpPr/>
          <p:nvPr/>
        </p:nvSpPr>
        <p:spPr>
          <a:xfrm>
            <a:off x="6062474" y="3461070"/>
            <a:ext cx="2148519" cy="374880"/>
          </a:xfrm>
          <a:prstGeom prst="roundRect">
            <a:avLst/>
          </a:prstGeom>
          <a:solidFill>
            <a:srgbClr val="578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中华优质企业库</a:t>
            </a:r>
          </a:p>
        </p:txBody>
      </p:sp>
      <p:sp>
        <p:nvSpPr>
          <p:cNvPr id="74" name="圆角矩形 73"/>
          <p:cNvSpPr/>
          <p:nvPr/>
        </p:nvSpPr>
        <p:spPr>
          <a:xfrm>
            <a:off x="6062474" y="3937724"/>
            <a:ext cx="2148519" cy="571655"/>
          </a:xfrm>
          <a:prstGeom prst="roundRect">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投融资数据及</a:t>
            </a: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股权关系图谱</a:t>
            </a:r>
          </a:p>
        </p:txBody>
      </p:sp>
      <p:sp>
        <p:nvSpPr>
          <p:cNvPr id="75" name="圆角矩形 74"/>
          <p:cNvSpPr/>
          <p:nvPr/>
        </p:nvSpPr>
        <p:spPr>
          <a:xfrm>
            <a:off x="6062474" y="4618660"/>
            <a:ext cx="2148519" cy="389473"/>
          </a:xfrm>
          <a:prstGeom prst="roundRect">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供应链图谱</a:t>
            </a:r>
          </a:p>
        </p:txBody>
      </p:sp>
      <p:sp>
        <p:nvSpPr>
          <p:cNvPr id="76" name="圆角矩形 75"/>
          <p:cNvSpPr/>
          <p:nvPr/>
        </p:nvSpPr>
        <p:spPr>
          <a:xfrm>
            <a:off x="6062474" y="5124499"/>
            <a:ext cx="2148519" cy="389473"/>
          </a:xfrm>
          <a:prstGeom prst="roundRect">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产业链图谱</a:t>
            </a:r>
          </a:p>
        </p:txBody>
      </p:sp>
      <p:sp>
        <p:nvSpPr>
          <p:cNvPr id="79" name="文本框 78"/>
          <p:cNvSpPr txBox="1"/>
          <p:nvPr/>
        </p:nvSpPr>
        <p:spPr>
          <a:xfrm>
            <a:off x="10019509" y="2467499"/>
            <a:ext cx="787395" cy="276999"/>
          </a:xfrm>
          <a:prstGeom prst="rect">
            <a:avLst/>
          </a:prstGeom>
          <a:noFill/>
          <a:ln>
            <a:solidFill>
              <a:srgbClr val="FBAE2F">
                <a:alpha val="54000"/>
              </a:srgbClr>
            </a:solidFill>
            <a:prstDash val="sysDash"/>
          </a:ln>
        </p:spPr>
        <p:txBody>
          <a:bodyPr wrap="none" rtlCol="0">
            <a:spAutoFit/>
          </a:bodyPr>
          <a:lstStyle/>
          <a:p>
            <a:r>
              <a:rPr kumimoji="1" lang="zh-CN" altLang="en-US" sz="1200" b="1" dirty="0">
                <a:solidFill>
                  <a:srgbClr val="FBAE2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数据应用</a:t>
            </a:r>
          </a:p>
        </p:txBody>
      </p:sp>
      <p:sp>
        <p:nvSpPr>
          <p:cNvPr id="81" name="圆角矩形 80"/>
          <p:cNvSpPr/>
          <p:nvPr/>
        </p:nvSpPr>
        <p:spPr>
          <a:xfrm>
            <a:off x="8969971" y="3039942"/>
            <a:ext cx="2876972" cy="2825257"/>
          </a:xfrm>
          <a:prstGeom prst="roundRect">
            <a:avLst>
              <a:gd name="adj" fmla="val 4450"/>
            </a:avLst>
          </a:prstGeom>
          <a:noFill/>
          <a:ln>
            <a:solidFill>
              <a:srgbClr val="FBAE2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2" name="直线箭头连接符 81"/>
          <p:cNvCxnSpPr>
            <a:stCxn id="79" idx="2"/>
            <a:endCxn id="81" idx="0"/>
          </p:cNvCxnSpPr>
          <p:nvPr/>
        </p:nvCxnSpPr>
        <p:spPr>
          <a:xfrm flipH="1">
            <a:off x="10408457" y="2744498"/>
            <a:ext cx="4750" cy="295444"/>
          </a:xfrm>
          <a:prstGeom prst="straightConnector1">
            <a:avLst/>
          </a:prstGeom>
          <a:ln w="12700">
            <a:solidFill>
              <a:srgbClr val="FBAE2F"/>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8349028" y="4068878"/>
            <a:ext cx="705181" cy="338554"/>
          </a:xfrm>
          <a:prstGeom prst="rect">
            <a:avLst/>
          </a:prstGeom>
          <a:noFill/>
        </p:spPr>
        <p:txBody>
          <a:bodyPr wrap="square" rtlCol="0">
            <a:spAutoFit/>
          </a:bodyPr>
          <a:lstStyle/>
          <a:p>
            <a:r>
              <a:rPr kumimoji="1" lang="zh-CN" altLang="en-US" sz="1600" b="1" dirty="0">
                <a:solidFill>
                  <a:srgbClr val="5887F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应用</a:t>
            </a:r>
          </a:p>
        </p:txBody>
      </p:sp>
      <p:sp>
        <p:nvSpPr>
          <p:cNvPr id="155" name="文本框 154"/>
          <p:cNvSpPr txBox="1"/>
          <p:nvPr/>
        </p:nvSpPr>
        <p:spPr>
          <a:xfrm>
            <a:off x="3560794" y="4580273"/>
            <a:ext cx="607417" cy="646331"/>
          </a:xfrm>
          <a:prstGeom prst="rect">
            <a:avLst/>
          </a:prstGeom>
          <a:noFill/>
        </p:spPr>
        <p:txBody>
          <a:bodyPr wrap="square" rtlCol="0">
            <a:spAutoFit/>
          </a:bodyPr>
          <a:lstStyle/>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数据质检</a:t>
            </a:r>
            <a:endParaRPr kumimoji="1" lang="en-US" altLang="zh-CN"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人员</a:t>
            </a:r>
          </a:p>
        </p:txBody>
      </p:sp>
      <p:sp>
        <p:nvSpPr>
          <p:cNvPr id="157" name="椭圆 156"/>
          <p:cNvSpPr/>
          <p:nvPr/>
        </p:nvSpPr>
        <p:spPr>
          <a:xfrm>
            <a:off x="10077653" y="3239285"/>
            <a:ext cx="705182" cy="696068"/>
          </a:xfrm>
          <a:prstGeom prst="ellipse">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政府机构</a:t>
            </a:r>
          </a:p>
        </p:txBody>
      </p:sp>
      <p:sp>
        <p:nvSpPr>
          <p:cNvPr id="158" name="椭圆 157"/>
          <p:cNvSpPr/>
          <p:nvPr/>
        </p:nvSpPr>
        <p:spPr>
          <a:xfrm>
            <a:off x="11009567" y="3884205"/>
            <a:ext cx="705182" cy="696068"/>
          </a:xfrm>
          <a:prstGeom prst="ellipse">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金融机构</a:t>
            </a:r>
          </a:p>
        </p:txBody>
      </p:sp>
      <p:sp>
        <p:nvSpPr>
          <p:cNvPr id="159" name="椭圆 158"/>
          <p:cNvSpPr/>
          <p:nvPr/>
        </p:nvSpPr>
        <p:spPr>
          <a:xfrm>
            <a:off x="10844412" y="4860909"/>
            <a:ext cx="705182" cy="696068"/>
          </a:xfrm>
          <a:prstGeom prst="ellipse">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企服</a:t>
            </a:r>
          </a:p>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机构</a:t>
            </a:r>
          </a:p>
        </p:txBody>
      </p:sp>
      <p:sp>
        <p:nvSpPr>
          <p:cNvPr id="160" name="椭圆 159"/>
          <p:cNvSpPr/>
          <p:nvPr/>
        </p:nvSpPr>
        <p:spPr>
          <a:xfrm>
            <a:off x="9437918" y="4860909"/>
            <a:ext cx="705182" cy="696068"/>
          </a:xfrm>
          <a:prstGeom prst="ellipse">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产业分析</a:t>
            </a:r>
          </a:p>
        </p:txBody>
      </p:sp>
      <p:grpSp>
        <p:nvGrpSpPr>
          <p:cNvPr id="164" name="组合 163"/>
          <p:cNvGrpSpPr/>
          <p:nvPr/>
        </p:nvGrpSpPr>
        <p:grpSpPr>
          <a:xfrm>
            <a:off x="9113077" y="3896204"/>
            <a:ext cx="705182" cy="696068"/>
            <a:chOff x="8919531" y="3797059"/>
            <a:chExt cx="705182" cy="696068"/>
          </a:xfrm>
        </p:grpSpPr>
        <p:sp>
          <p:nvSpPr>
            <p:cNvPr id="161" name="椭圆 160"/>
            <p:cNvSpPr/>
            <p:nvPr/>
          </p:nvSpPr>
          <p:spPr>
            <a:xfrm>
              <a:off x="8919531" y="3797059"/>
              <a:ext cx="705182" cy="696068"/>
            </a:xfrm>
            <a:prstGeom prst="ellipse">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2" name="文本框 161"/>
            <p:cNvSpPr txBox="1"/>
            <p:nvPr/>
          </p:nvSpPr>
          <p:spPr>
            <a:xfrm>
              <a:off x="8960250" y="3923011"/>
              <a:ext cx="636713" cy="461665"/>
            </a:xfrm>
            <a:prstGeom prst="rect">
              <a:avLst/>
            </a:prstGeom>
            <a:noFill/>
          </p:spPr>
          <p:txBody>
            <a:bodyPr wrap="none" rtlCol="0">
              <a:spAutoFit/>
            </a:bodyPr>
            <a:lstStyle/>
            <a:p>
              <a:pPr algn="ctr"/>
              <a:r>
                <a:rPr kumimoji="1" lang="zh-CN" altLang="en-US"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新市场</a:t>
              </a:r>
              <a:endParaRPr kumimoji="1" lang="en-US" altLang="zh-CN"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12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研究</a:t>
              </a:r>
            </a:p>
          </p:txBody>
        </p:sp>
      </p:grpSp>
      <p:grpSp>
        <p:nvGrpSpPr>
          <p:cNvPr id="165" name="组合 164"/>
          <p:cNvGrpSpPr/>
          <p:nvPr/>
        </p:nvGrpSpPr>
        <p:grpSpPr>
          <a:xfrm>
            <a:off x="9953027" y="4005620"/>
            <a:ext cx="954433" cy="942098"/>
            <a:chOff x="9790697" y="3659850"/>
            <a:chExt cx="954433" cy="942098"/>
          </a:xfrm>
        </p:grpSpPr>
        <p:sp>
          <p:nvSpPr>
            <p:cNvPr id="156" name="椭圆 155"/>
            <p:cNvSpPr/>
            <p:nvPr/>
          </p:nvSpPr>
          <p:spPr>
            <a:xfrm>
              <a:off x="9790697" y="3659850"/>
              <a:ext cx="954433" cy="942098"/>
            </a:xfrm>
            <a:prstGeom prst="ellipse">
              <a:avLst/>
            </a:prstGeom>
            <a:solidFill>
              <a:srgbClr val="AC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3" name="文本框 162"/>
            <p:cNvSpPr txBox="1"/>
            <p:nvPr/>
          </p:nvSpPr>
          <p:spPr>
            <a:xfrm>
              <a:off x="9823010" y="3851541"/>
              <a:ext cx="894080" cy="521970"/>
            </a:xfrm>
            <a:prstGeom prst="rect">
              <a:avLst/>
            </a:prstGeom>
            <a:noFill/>
          </p:spPr>
          <p:txBody>
            <a:bodyPr wrap="none" rtlCol="0">
              <a:spAutoFit/>
            </a:bodyPr>
            <a:lstStyle/>
            <a:p>
              <a:pPr algn="ctr"/>
              <a:r>
                <a:rPr kumimoji="1" lang="zh-CN"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企业发现</a:t>
              </a:r>
            </a:p>
            <a:p>
              <a:pPr algn="ctr"/>
              <a:r>
                <a:rPr kumimoji="1" lang="zh-CN"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企业监管</a:t>
              </a:r>
            </a:p>
          </p:txBody>
        </p:sp>
      </p:grpSp>
      <p:grpSp>
        <p:nvGrpSpPr>
          <p:cNvPr id="192" name="组合 191"/>
          <p:cNvGrpSpPr/>
          <p:nvPr/>
        </p:nvGrpSpPr>
        <p:grpSpPr>
          <a:xfrm>
            <a:off x="2594161" y="3634391"/>
            <a:ext cx="1066318" cy="1659978"/>
            <a:chOff x="2555157" y="3411970"/>
            <a:chExt cx="1066318" cy="1659978"/>
          </a:xfrm>
        </p:grpSpPr>
        <p:sp>
          <p:nvSpPr>
            <p:cNvPr id="112" name="圆角矩形 111"/>
            <p:cNvSpPr/>
            <p:nvPr/>
          </p:nvSpPr>
          <p:spPr>
            <a:xfrm>
              <a:off x="2609288" y="3411970"/>
              <a:ext cx="964142" cy="1659978"/>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41" name="图片 140"/>
            <p:cNvPicPr>
              <a:picLocks noChangeAspect="1"/>
            </p:cNvPicPr>
            <p:nvPr/>
          </p:nvPicPr>
          <p:blipFill>
            <a:blip r:embed="rId2"/>
            <a:stretch>
              <a:fillRect/>
            </a:stretch>
          </p:blipFill>
          <p:spPr>
            <a:xfrm>
              <a:off x="2877739" y="3845487"/>
              <a:ext cx="384663" cy="384663"/>
            </a:xfrm>
            <a:prstGeom prst="rect">
              <a:avLst/>
            </a:prstGeom>
          </p:spPr>
        </p:pic>
        <p:sp>
          <p:nvSpPr>
            <p:cNvPr id="180" name="文本框 179"/>
            <p:cNvSpPr txBox="1"/>
            <p:nvPr/>
          </p:nvSpPr>
          <p:spPr>
            <a:xfrm>
              <a:off x="2555157" y="4429993"/>
              <a:ext cx="1066318" cy="523220"/>
            </a:xfrm>
            <a:prstGeom prst="rect">
              <a:avLst/>
            </a:prstGeom>
            <a:noFill/>
          </p:spPr>
          <p:txBody>
            <a:bodyPr wrap="none" rtlCol="0">
              <a:spAutoFit/>
            </a:bodyPr>
            <a:lstStyle/>
            <a:p>
              <a:pPr algn="ctr"/>
              <a:r>
                <a:rPr kumimoji="1" lang="zh-CN" altLang="en-US"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自动化数据</a:t>
              </a:r>
              <a:endParaRPr kumimoji="1" lang="en-US" altLang="zh-CN"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生产引擎</a:t>
              </a:r>
            </a:p>
          </p:txBody>
        </p:sp>
      </p:grpSp>
      <p:grpSp>
        <p:nvGrpSpPr>
          <p:cNvPr id="191" name="组合 190"/>
          <p:cNvGrpSpPr/>
          <p:nvPr/>
        </p:nvGrpSpPr>
        <p:grpSpPr>
          <a:xfrm>
            <a:off x="4113458" y="3634391"/>
            <a:ext cx="965424" cy="1659978"/>
            <a:chOff x="4668708" y="3411970"/>
            <a:chExt cx="965424" cy="1659978"/>
          </a:xfrm>
        </p:grpSpPr>
        <p:sp>
          <p:nvSpPr>
            <p:cNvPr id="19" name="圆角矩形 18"/>
            <p:cNvSpPr/>
            <p:nvPr/>
          </p:nvSpPr>
          <p:spPr>
            <a:xfrm>
              <a:off x="4668708" y="3411970"/>
              <a:ext cx="965424" cy="1659978"/>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endPar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pic>
          <p:nvPicPr>
            <p:cNvPr id="139" name="图片 138"/>
            <p:cNvPicPr>
              <a:picLocks noChangeAspect="1"/>
            </p:cNvPicPr>
            <p:nvPr/>
          </p:nvPicPr>
          <p:blipFill>
            <a:blip r:embed="rId3"/>
            <a:stretch>
              <a:fillRect/>
            </a:stretch>
          </p:blipFill>
          <p:spPr>
            <a:xfrm>
              <a:off x="4943478" y="3859133"/>
              <a:ext cx="405564" cy="405564"/>
            </a:xfrm>
            <a:prstGeom prst="rect">
              <a:avLst/>
            </a:prstGeom>
          </p:spPr>
        </p:pic>
        <p:sp>
          <p:nvSpPr>
            <p:cNvPr id="181" name="文本框 180"/>
            <p:cNvSpPr txBox="1"/>
            <p:nvPr/>
          </p:nvSpPr>
          <p:spPr>
            <a:xfrm>
              <a:off x="4691621" y="4429993"/>
              <a:ext cx="889987" cy="523220"/>
            </a:xfrm>
            <a:prstGeom prst="rect">
              <a:avLst/>
            </a:prstGeom>
            <a:noFill/>
          </p:spPr>
          <p:txBody>
            <a:bodyPr wrap="none" rtlCol="0">
              <a:spAutoFit/>
            </a:bodyPr>
            <a:lstStyle/>
            <a:p>
              <a:pPr algn="ctr"/>
              <a:r>
                <a:rPr kumimoji="1" lang="zh-CN" altLang="en-US"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烯牛数据</a:t>
              </a:r>
              <a:endParaRPr kumimoji="1" lang="en-US" altLang="zh-CN"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14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正式库</a:t>
              </a:r>
            </a:p>
          </p:txBody>
        </p:sp>
      </p:grpSp>
      <p:cxnSp>
        <p:nvCxnSpPr>
          <p:cNvPr id="59" name="直线箭头连接符 58"/>
          <p:cNvCxnSpPr>
            <a:stCxn id="6" idx="3"/>
            <a:endCxn id="64" idx="1"/>
          </p:cNvCxnSpPr>
          <p:nvPr/>
        </p:nvCxnSpPr>
        <p:spPr>
          <a:xfrm>
            <a:off x="5240588" y="4452571"/>
            <a:ext cx="623523" cy="0"/>
          </a:xfrm>
          <a:prstGeom prst="straightConnector1">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p:cNvCxnSpPr>
            <a:stCxn id="112" idx="3"/>
            <a:endCxn id="19" idx="1"/>
          </p:cNvCxnSpPr>
          <p:nvPr/>
        </p:nvCxnSpPr>
        <p:spPr>
          <a:xfrm>
            <a:off x="3612434" y="4464380"/>
            <a:ext cx="501024" cy="0"/>
          </a:xfrm>
          <a:prstGeom prst="straightConnector1">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p:cNvCxnSpPr>
            <a:stCxn id="64" idx="3"/>
            <a:endCxn id="81" idx="1"/>
          </p:cNvCxnSpPr>
          <p:nvPr/>
        </p:nvCxnSpPr>
        <p:spPr>
          <a:xfrm>
            <a:off x="8398311" y="4452571"/>
            <a:ext cx="571660" cy="0"/>
          </a:xfrm>
          <a:prstGeom prst="straightConnector1">
            <a:avLst/>
          </a:prstGeom>
          <a:ln w="31750">
            <a:solidFill>
              <a:srgbClr val="5887FA"/>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0" name="文本框 69"/>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05</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540778" y="4244024"/>
            <a:ext cx="1442401" cy="307777"/>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企业及组织机构</a:t>
            </a:r>
          </a:p>
        </p:txBody>
      </p:sp>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1097280" cy="368300"/>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数据环境</a:t>
            </a:r>
          </a:p>
        </p:txBody>
      </p:sp>
      <p:sp>
        <p:nvSpPr>
          <p:cNvPr id="2" name="文本框 1"/>
          <p:cNvSpPr txBox="1"/>
          <p:nvPr/>
        </p:nvSpPr>
        <p:spPr>
          <a:xfrm>
            <a:off x="556721" y="1514842"/>
            <a:ext cx="5036557" cy="1535100"/>
          </a:xfrm>
          <a:prstGeom prst="rect">
            <a:avLst/>
          </a:prstGeom>
          <a:noFill/>
        </p:spPr>
        <p:txBody>
          <a:bodyPr wrap="square" rtlCol="0">
            <a:spAutoFit/>
          </a:bodyPr>
          <a:lstStyle/>
          <a:p>
            <a:pPr algn="just">
              <a:lnSpc>
                <a:spcPct val="150000"/>
              </a:lnSpc>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烯牛数据收录了超过 </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亿家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企业和组织机构的商业数据，通过人工智能及大数据技术全量实时采集企业的外部公开信息，利用机器</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人工方式进行数据清洗及加工，描绘企业间的关系图谱，并通过数据表现发现优质公司。</a:t>
            </a:r>
          </a:p>
        </p:txBody>
      </p:sp>
      <p:sp>
        <p:nvSpPr>
          <p:cNvPr id="4" name="文本框 3"/>
          <p:cNvSpPr txBox="1"/>
          <p:nvPr/>
        </p:nvSpPr>
        <p:spPr>
          <a:xfrm>
            <a:off x="916370" y="3844950"/>
            <a:ext cx="691215" cy="369332"/>
          </a:xfrm>
          <a:prstGeom prst="rect">
            <a:avLst/>
          </a:prstGeom>
          <a:noFill/>
        </p:spPr>
        <p:txBody>
          <a:bodyPr wrap="none" rtlCol="0">
            <a:spAutoFit/>
          </a:bodyPr>
          <a:lstStyle/>
          <a:p>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亿</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文本框 22"/>
          <p:cNvSpPr txBox="1"/>
          <p:nvPr/>
        </p:nvSpPr>
        <p:spPr>
          <a:xfrm>
            <a:off x="2545596" y="3844950"/>
            <a:ext cx="1090363" cy="369332"/>
          </a:xfrm>
          <a:prstGeom prst="rect">
            <a:avLst/>
          </a:prstGeom>
          <a:noFill/>
        </p:spPr>
        <p:txBody>
          <a:bodyPr wrap="none" rtlCol="0">
            <a:spAutoFit/>
          </a:bodyPr>
          <a:lstStyle/>
          <a:p>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6000</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5" name="文本框 24"/>
          <p:cNvSpPr txBox="1"/>
          <p:nvPr/>
        </p:nvSpPr>
        <p:spPr>
          <a:xfrm>
            <a:off x="4442777" y="3844950"/>
            <a:ext cx="812800" cy="368300"/>
          </a:xfrm>
          <a:prstGeom prst="rect">
            <a:avLst/>
          </a:prstGeom>
          <a:noFill/>
        </p:spPr>
        <p:txBody>
          <a:bodyPr wrap="none" rtlCol="0">
            <a:spAutoFit/>
          </a:bodyPr>
          <a:lstStyle/>
          <a:p>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20</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7" name="文本框 26"/>
          <p:cNvSpPr txBox="1"/>
          <p:nvPr/>
        </p:nvSpPr>
        <p:spPr>
          <a:xfrm>
            <a:off x="855455" y="4995859"/>
            <a:ext cx="817853" cy="369332"/>
          </a:xfrm>
          <a:prstGeom prst="rect">
            <a:avLst/>
          </a:prstGeom>
          <a:noFill/>
        </p:spPr>
        <p:txBody>
          <a:bodyPr wrap="none" rtlCol="0">
            <a:spAutoFit/>
          </a:bodyPr>
          <a:lstStyle/>
          <a:p>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32</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9" name="文本框 28"/>
          <p:cNvSpPr txBox="1"/>
          <p:nvPr/>
        </p:nvSpPr>
        <p:spPr>
          <a:xfrm>
            <a:off x="2537776" y="4995859"/>
            <a:ext cx="1090363" cy="369332"/>
          </a:xfrm>
          <a:prstGeom prst="rect">
            <a:avLst/>
          </a:prstGeom>
          <a:noFill/>
        </p:spPr>
        <p:txBody>
          <a:bodyPr wrap="none" rtlCol="0">
            <a:spAutoFit/>
          </a:bodyPr>
          <a:lstStyle/>
          <a:p>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1000</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1" name="文本框 30"/>
          <p:cNvSpPr txBox="1"/>
          <p:nvPr/>
        </p:nvSpPr>
        <p:spPr>
          <a:xfrm>
            <a:off x="4503692" y="4995859"/>
            <a:ext cx="691215" cy="369332"/>
          </a:xfrm>
          <a:prstGeom prst="rect">
            <a:avLst/>
          </a:prstGeom>
          <a:noFill/>
        </p:spPr>
        <p:txBody>
          <a:bodyPr wrap="none" rtlCol="0">
            <a:spAutoFit/>
          </a:bodyPr>
          <a:lstStyle/>
          <a:p>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9" name="圆角矩形 18"/>
          <p:cNvSpPr/>
          <p:nvPr/>
        </p:nvSpPr>
        <p:spPr>
          <a:xfrm>
            <a:off x="2369578" y="4244024"/>
            <a:ext cx="1442401" cy="307777"/>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高管</a:t>
            </a:r>
          </a:p>
        </p:txBody>
      </p:sp>
      <p:sp>
        <p:nvSpPr>
          <p:cNvPr id="20" name="圆角矩形 19"/>
          <p:cNvSpPr/>
          <p:nvPr/>
        </p:nvSpPr>
        <p:spPr>
          <a:xfrm>
            <a:off x="4150877" y="4244024"/>
            <a:ext cx="1442401" cy="307777"/>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私募基金</a:t>
            </a:r>
          </a:p>
        </p:txBody>
      </p:sp>
      <p:sp>
        <p:nvSpPr>
          <p:cNvPr id="21" name="圆角矩形 20"/>
          <p:cNvSpPr/>
          <p:nvPr/>
        </p:nvSpPr>
        <p:spPr>
          <a:xfrm>
            <a:off x="540778" y="5419739"/>
            <a:ext cx="1442401" cy="307777"/>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投融资事件</a:t>
            </a:r>
          </a:p>
        </p:txBody>
      </p:sp>
      <p:sp>
        <p:nvSpPr>
          <p:cNvPr id="33" name="圆角矩形 32"/>
          <p:cNvSpPr/>
          <p:nvPr/>
        </p:nvSpPr>
        <p:spPr>
          <a:xfrm>
            <a:off x="2369578" y="5419739"/>
            <a:ext cx="1442401" cy="307777"/>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资讯及研报</a:t>
            </a:r>
          </a:p>
        </p:txBody>
      </p:sp>
      <p:sp>
        <p:nvSpPr>
          <p:cNvPr id="34" name="圆角矩形 33"/>
          <p:cNvSpPr/>
          <p:nvPr/>
        </p:nvSpPr>
        <p:spPr>
          <a:xfrm>
            <a:off x="4150877" y="5419739"/>
            <a:ext cx="1442401" cy="307777"/>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行业标签</a:t>
            </a:r>
          </a:p>
        </p:txBody>
      </p:sp>
      <p:sp>
        <p:nvSpPr>
          <p:cNvPr id="35" name="圆角矩形 34"/>
          <p:cNvSpPr/>
          <p:nvPr/>
        </p:nvSpPr>
        <p:spPr>
          <a:xfrm>
            <a:off x="8087312" y="3272480"/>
            <a:ext cx="1492097" cy="745385"/>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信息维度</a:t>
            </a:r>
          </a:p>
        </p:txBody>
      </p:sp>
      <p:sp>
        <p:nvSpPr>
          <p:cNvPr id="3" name="圆角矩形 2"/>
          <p:cNvSpPr/>
          <p:nvPr/>
        </p:nvSpPr>
        <p:spPr>
          <a:xfrm>
            <a:off x="6314989" y="847784"/>
            <a:ext cx="117136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工商信息</a:t>
            </a:r>
          </a:p>
        </p:txBody>
      </p:sp>
      <p:cxnSp>
        <p:nvCxnSpPr>
          <p:cNvPr id="37" name="曲线连接符 36"/>
          <p:cNvCxnSpPr>
            <a:stCxn id="35" idx="1"/>
            <a:endCxn id="3" idx="3"/>
          </p:cNvCxnSpPr>
          <p:nvPr/>
        </p:nvCxnSpPr>
        <p:spPr>
          <a:xfrm rot="10800000">
            <a:off x="7486358" y="1006039"/>
            <a:ext cx="600954" cy="2639134"/>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sp>
        <p:nvSpPr>
          <p:cNvPr id="38" name="圆角矩形 37"/>
          <p:cNvSpPr/>
          <p:nvPr/>
        </p:nvSpPr>
        <p:spPr>
          <a:xfrm>
            <a:off x="6314989" y="1553343"/>
            <a:ext cx="117136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联系方式</a:t>
            </a:r>
          </a:p>
        </p:txBody>
      </p:sp>
      <p:sp>
        <p:nvSpPr>
          <p:cNvPr id="39" name="圆角矩形 38"/>
          <p:cNvSpPr/>
          <p:nvPr/>
        </p:nvSpPr>
        <p:spPr>
          <a:xfrm>
            <a:off x="6314989" y="2160196"/>
            <a:ext cx="117136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公司画像</a:t>
            </a:r>
          </a:p>
        </p:txBody>
      </p:sp>
      <p:sp>
        <p:nvSpPr>
          <p:cNvPr id="40" name="圆角矩形 39"/>
          <p:cNvSpPr/>
          <p:nvPr/>
        </p:nvSpPr>
        <p:spPr>
          <a:xfrm>
            <a:off x="6314989" y="2788296"/>
            <a:ext cx="117136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融资历程</a:t>
            </a:r>
          </a:p>
        </p:txBody>
      </p:sp>
      <p:sp>
        <p:nvSpPr>
          <p:cNvPr id="41" name="圆角矩形 40"/>
          <p:cNvSpPr/>
          <p:nvPr/>
        </p:nvSpPr>
        <p:spPr>
          <a:xfrm>
            <a:off x="6314989" y="3342478"/>
            <a:ext cx="117136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股东信息</a:t>
            </a:r>
          </a:p>
        </p:txBody>
      </p:sp>
      <p:sp>
        <p:nvSpPr>
          <p:cNvPr id="42" name="圆角矩形 41"/>
          <p:cNvSpPr/>
          <p:nvPr/>
        </p:nvSpPr>
        <p:spPr>
          <a:xfrm>
            <a:off x="10272214" y="874688"/>
            <a:ext cx="130727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团队成员</a:t>
            </a:r>
          </a:p>
        </p:txBody>
      </p:sp>
      <p:sp>
        <p:nvSpPr>
          <p:cNvPr id="43" name="圆角矩形 42"/>
          <p:cNvSpPr/>
          <p:nvPr/>
        </p:nvSpPr>
        <p:spPr>
          <a:xfrm>
            <a:off x="10272214" y="1349645"/>
            <a:ext cx="130727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工商高管</a:t>
            </a:r>
          </a:p>
        </p:txBody>
      </p:sp>
      <p:sp>
        <p:nvSpPr>
          <p:cNvPr id="44" name="圆角矩形 43"/>
          <p:cNvSpPr/>
          <p:nvPr/>
        </p:nvSpPr>
        <p:spPr>
          <a:xfrm>
            <a:off x="10272214" y="1828520"/>
            <a:ext cx="130727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新闻舆情</a:t>
            </a:r>
          </a:p>
        </p:txBody>
      </p:sp>
      <p:sp>
        <p:nvSpPr>
          <p:cNvPr id="45" name="圆角矩形 44"/>
          <p:cNvSpPr/>
          <p:nvPr/>
        </p:nvSpPr>
        <p:spPr>
          <a:xfrm>
            <a:off x="10272214" y="2292844"/>
            <a:ext cx="130727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公告研报</a:t>
            </a:r>
          </a:p>
        </p:txBody>
      </p:sp>
      <p:sp>
        <p:nvSpPr>
          <p:cNvPr id="46" name="圆角矩形 45"/>
          <p:cNvSpPr/>
          <p:nvPr/>
        </p:nvSpPr>
        <p:spPr>
          <a:xfrm>
            <a:off x="10272215" y="2834693"/>
            <a:ext cx="130727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安卓产品下载量</a:t>
            </a:r>
          </a:p>
        </p:txBody>
      </p:sp>
      <p:sp>
        <p:nvSpPr>
          <p:cNvPr id="47" name="圆角矩形 46"/>
          <p:cNvSpPr/>
          <p:nvPr/>
        </p:nvSpPr>
        <p:spPr>
          <a:xfrm>
            <a:off x="10272215" y="3347311"/>
            <a:ext cx="1307278"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iOS</a:t>
            </a: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产品榜单</a:t>
            </a:r>
          </a:p>
        </p:txBody>
      </p:sp>
      <p:sp>
        <p:nvSpPr>
          <p:cNvPr id="48" name="圆角矩形 47"/>
          <p:cNvSpPr/>
          <p:nvPr/>
        </p:nvSpPr>
        <p:spPr>
          <a:xfrm>
            <a:off x="10272215" y="3912917"/>
            <a:ext cx="1307277"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招聘数量</a:t>
            </a:r>
          </a:p>
        </p:txBody>
      </p:sp>
      <p:sp>
        <p:nvSpPr>
          <p:cNvPr id="49" name="圆角矩形 48"/>
          <p:cNvSpPr/>
          <p:nvPr/>
        </p:nvSpPr>
        <p:spPr>
          <a:xfrm>
            <a:off x="10272215" y="4437313"/>
            <a:ext cx="1307277"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招聘地点</a:t>
            </a:r>
          </a:p>
        </p:txBody>
      </p:sp>
      <p:cxnSp>
        <p:nvCxnSpPr>
          <p:cNvPr id="50" name="曲线连接符 49"/>
          <p:cNvCxnSpPr>
            <a:stCxn id="35" idx="3"/>
            <a:endCxn id="42" idx="1"/>
          </p:cNvCxnSpPr>
          <p:nvPr/>
        </p:nvCxnSpPr>
        <p:spPr>
          <a:xfrm flipV="1">
            <a:off x="9579409" y="1032943"/>
            <a:ext cx="692805" cy="2612230"/>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35" idx="3"/>
            <a:endCxn id="43" idx="1"/>
          </p:cNvCxnSpPr>
          <p:nvPr/>
        </p:nvCxnSpPr>
        <p:spPr>
          <a:xfrm flipV="1">
            <a:off x="9579409" y="1507900"/>
            <a:ext cx="692805" cy="2137273"/>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35" idx="3"/>
            <a:endCxn id="44" idx="1"/>
          </p:cNvCxnSpPr>
          <p:nvPr/>
        </p:nvCxnSpPr>
        <p:spPr>
          <a:xfrm flipV="1">
            <a:off x="9579409" y="1986775"/>
            <a:ext cx="692805" cy="1658398"/>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56" name="曲线连接符 55"/>
          <p:cNvCxnSpPr>
            <a:stCxn id="35" idx="3"/>
            <a:endCxn id="45" idx="1"/>
          </p:cNvCxnSpPr>
          <p:nvPr/>
        </p:nvCxnSpPr>
        <p:spPr>
          <a:xfrm flipV="1">
            <a:off x="9579409" y="2451099"/>
            <a:ext cx="692805" cy="1194074"/>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10272215" y="4911875"/>
            <a:ext cx="1307277"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招聘来源</a:t>
            </a:r>
          </a:p>
        </p:txBody>
      </p:sp>
      <p:sp>
        <p:nvSpPr>
          <p:cNvPr id="60" name="圆角矩形 59"/>
          <p:cNvSpPr/>
          <p:nvPr/>
        </p:nvSpPr>
        <p:spPr>
          <a:xfrm>
            <a:off x="10272215" y="5386437"/>
            <a:ext cx="1307277"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招聘教育程度</a:t>
            </a:r>
          </a:p>
        </p:txBody>
      </p:sp>
      <p:sp>
        <p:nvSpPr>
          <p:cNvPr id="61" name="圆角矩形 60"/>
          <p:cNvSpPr/>
          <p:nvPr/>
        </p:nvSpPr>
        <p:spPr>
          <a:xfrm>
            <a:off x="10272216" y="5860999"/>
            <a:ext cx="1307276"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7B36D"/>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招聘岗位</a:t>
            </a:r>
          </a:p>
        </p:txBody>
      </p:sp>
      <p:sp>
        <p:nvSpPr>
          <p:cNvPr id="62" name="圆角矩形 61"/>
          <p:cNvSpPr/>
          <p:nvPr/>
        </p:nvSpPr>
        <p:spPr>
          <a:xfrm>
            <a:off x="6314989" y="5022918"/>
            <a:ext cx="1171365"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竞争对手</a:t>
            </a:r>
          </a:p>
        </p:txBody>
      </p:sp>
      <p:sp>
        <p:nvSpPr>
          <p:cNvPr id="63" name="圆角矩形 62"/>
          <p:cNvSpPr/>
          <p:nvPr/>
        </p:nvSpPr>
        <p:spPr>
          <a:xfrm>
            <a:off x="6318112" y="5762272"/>
            <a:ext cx="1171365"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对标上市公司</a:t>
            </a:r>
          </a:p>
        </p:txBody>
      </p:sp>
      <p:sp>
        <p:nvSpPr>
          <p:cNvPr id="64" name="圆角矩形 63"/>
          <p:cNvSpPr/>
          <p:nvPr/>
        </p:nvSpPr>
        <p:spPr>
          <a:xfrm>
            <a:off x="6314989" y="4272626"/>
            <a:ext cx="117136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工商变更</a:t>
            </a:r>
          </a:p>
        </p:txBody>
      </p:sp>
      <p:sp>
        <p:nvSpPr>
          <p:cNvPr id="65" name="圆角矩形 64"/>
          <p:cNvSpPr/>
          <p:nvPr/>
        </p:nvSpPr>
        <p:spPr>
          <a:xfrm>
            <a:off x="8231688" y="863270"/>
            <a:ext cx="119244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商标信息</a:t>
            </a:r>
          </a:p>
        </p:txBody>
      </p:sp>
      <p:sp>
        <p:nvSpPr>
          <p:cNvPr id="66" name="圆角矩形 65"/>
          <p:cNvSpPr/>
          <p:nvPr/>
        </p:nvSpPr>
        <p:spPr>
          <a:xfrm>
            <a:off x="8231688" y="1379719"/>
            <a:ext cx="119244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专利</a:t>
            </a:r>
          </a:p>
        </p:txBody>
      </p:sp>
      <p:sp>
        <p:nvSpPr>
          <p:cNvPr id="67" name="圆角矩形 66"/>
          <p:cNvSpPr/>
          <p:nvPr/>
        </p:nvSpPr>
        <p:spPr>
          <a:xfrm>
            <a:off x="8231689" y="1865855"/>
            <a:ext cx="119244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软件著作权</a:t>
            </a:r>
          </a:p>
        </p:txBody>
      </p:sp>
      <p:cxnSp>
        <p:nvCxnSpPr>
          <p:cNvPr id="72" name="曲线连接符 71"/>
          <p:cNvCxnSpPr>
            <a:stCxn id="35" idx="3"/>
            <a:endCxn id="46" idx="1"/>
          </p:cNvCxnSpPr>
          <p:nvPr/>
        </p:nvCxnSpPr>
        <p:spPr>
          <a:xfrm flipV="1">
            <a:off x="9579409" y="2992948"/>
            <a:ext cx="692806" cy="652225"/>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75" name="曲线连接符 74"/>
          <p:cNvCxnSpPr>
            <a:stCxn id="35" idx="3"/>
            <a:endCxn id="47" idx="1"/>
          </p:cNvCxnSpPr>
          <p:nvPr/>
        </p:nvCxnSpPr>
        <p:spPr>
          <a:xfrm flipV="1">
            <a:off x="9579409" y="3505566"/>
            <a:ext cx="692806" cy="139607"/>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78" name="曲线连接符 77"/>
          <p:cNvCxnSpPr>
            <a:stCxn id="35" idx="3"/>
            <a:endCxn id="48" idx="1"/>
          </p:cNvCxnSpPr>
          <p:nvPr/>
        </p:nvCxnSpPr>
        <p:spPr>
          <a:xfrm>
            <a:off x="9579409" y="3645173"/>
            <a:ext cx="692806" cy="425999"/>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81" name="曲线连接符 80"/>
          <p:cNvCxnSpPr>
            <a:stCxn id="35" idx="3"/>
            <a:endCxn id="49" idx="1"/>
          </p:cNvCxnSpPr>
          <p:nvPr/>
        </p:nvCxnSpPr>
        <p:spPr>
          <a:xfrm>
            <a:off x="9579409" y="3645173"/>
            <a:ext cx="692806" cy="950395"/>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sp>
        <p:nvSpPr>
          <p:cNvPr id="84" name="圆角矩形 83"/>
          <p:cNvSpPr/>
          <p:nvPr/>
        </p:nvSpPr>
        <p:spPr>
          <a:xfrm>
            <a:off x="8231688" y="2388369"/>
            <a:ext cx="119244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域名</a:t>
            </a:r>
          </a:p>
        </p:txBody>
      </p:sp>
      <p:sp>
        <p:nvSpPr>
          <p:cNvPr id="85" name="圆角矩形 84"/>
          <p:cNvSpPr/>
          <p:nvPr/>
        </p:nvSpPr>
        <p:spPr>
          <a:xfrm>
            <a:off x="8231688" y="2803190"/>
            <a:ext cx="119244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资质认证</a:t>
            </a:r>
          </a:p>
        </p:txBody>
      </p:sp>
      <p:sp>
        <p:nvSpPr>
          <p:cNvPr id="87" name="圆角矩形 86"/>
          <p:cNvSpPr/>
          <p:nvPr/>
        </p:nvSpPr>
        <p:spPr>
          <a:xfrm>
            <a:off x="8224276" y="4244024"/>
            <a:ext cx="1187639"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司法拍卖</a:t>
            </a:r>
          </a:p>
        </p:txBody>
      </p:sp>
      <p:sp>
        <p:nvSpPr>
          <p:cNvPr id="88" name="圆角矩形 87"/>
          <p:cNvSpPr/>
          <p:nvPr/>
        </p:nvSpPr>
        <p:spPr>
          <a:xfrm>
            <a:off x="8224276" y="4788034"/>
            <a:ext cx="1187640"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开庭公告</a:t>
            </a:r>
          </a:p>
        </p:txBody>
      </p:sp>
      <p:sp>
        <p:nvSpPr>
          <p:cNvPr id="89" name="圆角矩形 88"/>
          <p:cNvSpPr/>
          <p:nvPr/>
        </p:nvSpPr>
        <p:spPr>
          <a:xfrm>
            <a:off x="8224276" y="5305392"/>
            <a:ext cx="1187640"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法律诉讼</a:t>
            </a:r>
          </a:p>
        </p:txBody>
      </p:sp>
      <p:sp>
        <p:nvSpPr>
          <p:cNvPr id="90" name="圆角矩形 89"/>
          <p:cNvSpPr/>
          <p:nvPr/>
        </p:nvSpPr>
        <p:spPr>
          <a:xfrm>
            <a:off x="8224276" y="5836025"/>
            <a:ext cx="1187640" cy="316509"/>
          </a:xfrm>
          <a:prstGeom prst="roundRect">
            <a:avLst/>
          </a:prstGeom>
          <a:noFill/>
          <a:ln>
            <a:solidFill>
              <a:srgbClr val="25AA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行政处罚</a:t>
            </a:r>
          </a:p>
        </p:txBody>
      </p:sp>
      <p:cxnSp>
        <p:nvCxnSpPr>
          <p:cNvPr id="102" name="曲线连接符 101"/>
          <p:cNvCxnSpPr>
            <a:stCxn id="35" idx="3"/>
            <a:endCxn id="65" idx="3"/>
          </p:cNvCxnSpPr>
          <p:nvPr/>
        </p:nvCxnSpPr>
        <p:spPr>
          <a:xfrm flipH="1" flipV="1">
            <a:off x="9424137" y="1021525"/>
            <a:ext cx="155272" cy="2623648"/>
          </a:xfrm>
          <a:prstGeom prst="curvedConnector3">
            <a:avLst>
              <a:gd name="adj1" fmla="val -147226"/>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05" name="曲线连接符 104"/>
          <p:cNvCxnSpPr>
            <a:stCxn id="35" idx="3"/>
            <a:endCxn id="66" idx="3"/>
          </p:cNvCxnSpPr>
          <p:nvPr/>
        </p:nvCxnSpPr>
        <p:spPr>
          <a:xfrm flipH="1" flipV="1">
            <a:off x="9424137" y="1537974"/>
            <a:ext cx="155272" cy="2107199"/>
          </a:xfrm>
          <a:prstGeom prst="curvedConnector3">
            <a:avLst>
              <a:gd name="adj1" fmla="val -147226"/>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08" name="曲线连接符 107"/>
          <p:cNvCxnSpPr>
            <a:stCxn id="35" idx="3"/>
            <a:endCxn id="67" idx="3"/>
          </p:cNvCxnSpPr>
          <p:nvPr/>
        </p:nvCxnSpPr>
        <p:spPr>
          <a:xfrm flipH="1" flipV="1">
            <a:off x="9424138" y="2024110"/>
            <a:ext cx="155271" cy="1621063"/>
          </a:xfrm>
          <a:prstGeom prst="curvedConnector3">
            <a:avLst>
              <a:gd name="adj1" fmla="val -147226"/>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11" name="曲线连接符 110"/>
          <p:cNvCxnSpPr>
            <a:stCxn id="35" idx="1"/>
            <a:endCxn id="84" idx="1"/>
          </p:cNvCxnSpPr>
          <p:nvPr/>
        </p:nvCxnSpPr>
        <p:spPr>
          <a:xfrm rot="10800000" flipH="1">
            <a:off x="8087312" y="2546625"/>
            <a:ext cx="144376" cy="1098549"/>
          </a:xfrm>
          <a:prstGeom prst="curvedConnector3">
            <a:avLst>
              <a:gd name="adj1" fmla="val -158337"/>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14" name="曲线连接符 113"/>
          <p:cNvCxnSpPr>
            <a:stCxn id="35" idx="1"/>
            <a:endCxn id="85" idx="1"/>
          </p:cNvCxnSpPr>
          <p:nvPr/>
        </p:nvCxnSpPr>
        <p:spPr>
          <a:xfrm rot="10800000" flipH="1">
            <a:off x="8087312" y="2961445"/>
            <a:ext cx="144376" cy="683728"/>
          </a:xfrm>
          <a:prstGeom prst="curvedConnector3">
            <a:avLst>
              <a:gd name="adj1" fmla="val -158337"/>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22" name="曲线连接符 121"/>
          <p:cNvCxnSpPr>
            <a:stCxn id="35" idx="1"/>
            <a:endCxn id="38" idx="3"/>
          </p:cNvCxnSpPr>
          <p:nvPr/>
        </p:nvCxnSpPr>
        <p:spPr>
          <a:xfrm rot="10800000">
            <a:off x="7486358" y="1711599"/>
            <a:ext cx="600954" cy="1933575"/>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25" name="曲线连接符 124"/>
          <p:cNvCxnSpPr>
            <a:stCxn id="35" idx="1"/>
            <a:endCxn id="39" idx="3"/>
          </p:cNvCxnSpPr>
          <p:nvPr/>
        </p:nvCxnSpPr>
        <p:spPr>
          <a:xfrm rot="10800000">
            <a:off x="7486358" y="2318451"/>
            <a:ext cx="600954" cy="1326722"/>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28" name="曲线连接符 127"/>
          <p:cNvCxnSpPr>
            <a:stCxn id="35" idx="1"/>
            <a:endCxn id="40" idx="3"/>
          </p:cNvCxnSpPr>
          <p:nvPr/>
        </p:nvCxnSpPr>
        <p:spPr>
          <a:xfrm rot="10800000">
            <a:off x="7486358" y="2946551"/>
            <a:ext cx="600954" cy="698622"/>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31" name="曲线连接符 130"/>
          <p:cNvCxnSpPr>
            <a:stCxn id="35" idx="1"/>
            <a:endCxn id="41" idx="3"/>
          </p:cNvCxnSpPr>
          <p:nvPr/>
        </p:nvCxnSpPr>
        <p:spPr>
          <a:xfrm rot="10800000">
            <a:off x="7486358" y="3500733"/>
            <a:ext cx="600954" cy="144440"/>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35" name="曲线连接符 134"/>
          <p:cNvCxnSpPr>
            <a:stCxn id="35" idx="1"/>
            <a:endCxn id="64" idx="3"/>
          </p:cNvCxnSpPr>
          <p:nvPr/>
        </p:nvCxnSpPr>
        <p:spPr>
          <a:xfrm rot="10800000" flipV="1">
            <a:off x="7486358" y="3645173"/>
            <a:ext cx="600954" cy="785708"/>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38" name="曲线连接符 137"/>
          <p:cNvCxnSpPr>
            <a:stCxn id="35" idx="1"/>
            <a:endCxn id="62" idx="3"/>
          </p:cNvCxnSpPr>
          <p:nvPr/>
        </p:nvCxnSpPr>
        <p:spPr>
          <a:xfrm rot="10800000" flipV="1">
            <a:off x="7486354" y="3645173"/>
            <a:ext cx="600958" cy="1536000"/>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60" name="曲线连接符 159"/>
          <p:cNvCxnSpPr>
            <a:stCxn id="35" idx="1"/>
            <a:endCxn id="63" idx="3"/>
          </p:cNvCxnSpPr>
          <p:nvPr/>
        </p:nvCxnSpPr>
        <p:spPr>
          <a:xfrm rot="10800000" flipV="1">
            <a:off x="7489478" y="3645173"/>
            <a:ext cx="597835" cy="2275354"/>
          </a:xfrm>
          <a:prstGeom prst="curvedConnector3">
            <a:avLst>
              <a:gd name="adj1" fmla="val 50000"/>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84" name="曲线连接符 183"/>
          <p:cNvCxnSpPr>
            <a:stCxn id="35" idx="1"/>
            <a:endCxn id="87" idx="1"/>
          </p:cNvCxnSpPr>
          <p:nvPr/>
        </p:nvCxnSpPr>
        <p:spPr>
          <a:xfrm rot="10800000" flipH="1" flipV="1">
            <a:off x="8087312" y="3645173"/>
            <a:ext cx="136964" cy="757106"/>
          </a:xfrm>
          <a:prstGeom prst="curvedConnector3">
            <a:avLst>
              <a:gd name="adj1" fmla="val -166905"/>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87" name="曲线连接符 186"/>
          <p:cNvCxnSpPr>
            <a:stCxn id="35" idx="1"/>
            <a:endCxn id="88" idx="1"/>
          </p:cNvCxnSpPr>
          <p:nvPr/>
        </p:nvCxnSpPr>
        <p:spPr>
          <a:xfrm rot="10800000" flipH="1" flipV="1">
            <a:off x="8087312" y="3645173"/>
            <a:ext cx="136964" cy="1301116"/>
          </a:xfrm>
          <a:prstGeom prst="curvedConnector3">
            <a:avLst>
              <a:gd name="adj1" fmla="val -166905"/>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90" name="曲线连接符 189"/>
          <p:cNvCxnSpPr>
            <a:stCxn id="35" idx="3"/>
            <a:endCxn id="89" idx="3"/>
          </p:cNvCxnSpPr>
          <p:nvPr/>
        </p:nvCxnSpPr>
        <p:spPr>
          <a:xfrm flipH="1">
            <a:off x="9411916" y="3645173"/>
            <a:ext cx="167493" cy="1818474"/>
          </a:xfrm>
          <a:prstGeom prst="curvedConnector3">
            <a:avLst>
              <a:gd name="adj1" fmla="val -136483"/>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cxnSp>
        <p:nvCxnSpPr>
          <p:cNvPr id="193" name="曲线连接符 192"/>
          <p:cNvCxnSpPr>
            <a:stCxn id="35" idx="3"/>
            <a:endCxn id="90" idx="3"/>
          </p:cNvCxnSpPr>
          <p:nvPr/>
        </p:nvCxnSpPr>
        <p:spPr>
          <a:xfrm flipH="1">
            <a:off x="9411916" y="3645173"/>
            <a:ext cx="167493" cy="2349107"/>
          </a:xfrm>
          <a:prstGeom prst="curvedConnector3">
            <a:avLst>
              <a:gd name="adj1" fmla="val -136483"/>
            </a:avLst>
          </a:prstGeom>
          <a:ln w="9525">
            <a:solidFill>
              <a:srgbClr val="25AA67"/>
            </a:solidFill>
            <a:prstDash val="sysDash"/>
            <a:headEnd w="lg" len="lg"/>
            <a:tailEnd type="oval" w="med" len="med"/>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04</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453593" y="4991735"/>
            <a:ext cx="2178410" cy="753745"/>
          </a:xfrm>
          <a:custGeom>
            <a:avLst/>
            <a:gdLst>
              <a:gd name="connsiteX0" fmla="*/ 0 w 3181397"/>
              <a:gd name="connsiteY0" fmla="*/ 0 h 753745"/>
              <a:gd name="connsiteX1" fmla="*/ 3181397 w 3181397"/>
              <a:gd name="connsiteY1" fmla="*/ 0 h 753745"/>
              <a:gd name="connsiteX2" fmla="*/ 3181397 w 3181397"/>
              <a:gd name="connsiteY2" fmla="*/ 753745 h 753745"/>
              <a:gd name="connsiteX3" fmla="*/ 0 w 3181397"/>
              <a:gd name="connsiteY3" fmla="*/ 753745 h 753745"/>
              <a:gd name="connsiteX4" fmla="*/ 0 w 3181397"/>
              <a:gd name="connsiteY4" fmla="*/ 0 h 753745"/>
              <a:gd name="connsiteX0-1" fmla="*/ 1008529 w 3181397"/>
              <a:gd name="connsiteY0-2" fmla="*/ 0 h 760468"/>
              <a:gd name="connsiteX1-3" fmla="*/ 3181397 w 3181397"/>
              <a:gd name="connsiteY1-4" fmla="*/ 6723 h 760468"/>
              <a:gd name="connsiteX2-5" fmla="*/ 3181397 w 3181397"/>
              <a:gd name="connsiteY2-6" fmla="*/ 760468 h 760468"/>
              <a:gd name="connsiteX3-7" fmla="*/ 0 w 3181397"/>
              <a:gd name="connsiteY3-8" fmla="*/ 760468 h 760468"/>
              <a:gd name="connsiteX4-9" fmla="*/ 1008529 w 3181397"/>
              <a:gd name="connsiteY4-10" fmla="*/ 0 h 760468"/>
              <a:gd name="connsiteX0-11" fmla="*/ 0 w 2172868"/>
              <a:gd name="connsiteY0-12" fmla="*/ 0 h 760468"/>
              <a:gd name="connsiteX1-13" fmla="*/ 2172868 w 2172868"/>
              <a:gd name="connsiteY1-14" fmla="*/ 6723 h 760468"/>
              <a:gd name="connsiteX2-15" fmla="*/ 2172868 w 2172868"/>
              <a:gd name="connsiteY2-16" fmla="*/ 760468 h 760468"/>
              <a:gd name="connsiteX3-17" fmla="*/ 376519 w 2172868"/>
              <a:gd name="connsiteY3-18" fmla="*/ 760468 h 760468"/>
              <a:gd name="connsiteX4-19" fmla="*/ 0 w 2172868"/>
              <a:gd name="connsiteY4-20" fmla="*/ 0 h 760468"/>
              <a:gd name="connsiteX0-21" fmla="*/ 0 w 2178410"/>
              <a:gd name="connsiteY0-22" fmla="*/ 4361 h 753745"/>
              <a:gd name="connsiteX1-23" fmla="*/ 2178410 w 2178410"/>
              <a:gd name="connsiteY1-24" fmla="*/ 0 h 753745"/>
              <a:gd name="connsiteX2-25" fmla="*/ 2178410 w 2178410"/>
              <a:gd name="connsiteY2-26" fmla="*/ 753745 h 753745"/>
              <a:gd name="connsiteX3-27" fmla="*/ 382061 w 2178410"/>
              <a:gd name="connsiteY3-28" fmla="*/ 753745 h 753745"/>
              <a:gd name="connsiteX4-29" fmla="*/ 0 w 2178410"/>
              <a:gd name="connsiteY4-30" fmla="*/ 4361 h 75374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78410" h="753745">
                <a:moveTo>
                  <a:pt x="0" y="4361"/>
                </a:moveTo>
                <a:lnTo>
                  <a:pt x="2178410" y="0"/>
                </a:lnTo>
                <a:lnTo>
                  <a:pt x="2178410" y="753745"/>
                </a:lnTo>
                <a:lnTo>
                  <a:pt x="382061" y="753745"/>
                </a:lnTo>
                <a:lnTo>
                  <a:pt x="0" y="4361"/>
                </a:lnTo>
                <a:close/>
              </a:path>
            </a:pathLst>
          </a:custGeom>
          <a:solidFill>
            <a:schemeClr val="bg1">
              <a:lumMod val="85000"/>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p:nvSpPr>
        <p:spPr>
          <a:xfrm>
            <a:off x="3791624" y="1682265"/>
            <a:ext cx="3834471" cy="3287246"/>
          </a:xfrm>
          <a:custGeom>
            <a:avLst/>
            <a:gdLst>
              <a:gd name="connsiteX0" fmla="*/ 0 w 3733800"/>
              <a:gd name="connsiteY0" fmla="*/ 0 h 3267075"/>
              <a:gd name="connsiteX1" fmla="*/ 3733800 w 3733800"/>
              <a:gd name="connsiteY1" fmla="*/ 0 h 3267075"/>
              <a:gd name="connsiteX2" fmla="*/ 3733800 w 3733800"/>
              <a:gd name="connsiteY2" fmla="*/ 3267075 h 3267075"/>
              <a:gd name="connsiteX3" fmla="*/ 0 w 3733800"/>
              <a:gd name="connsiteY3" fmla="*/ 3267075 h 3267075"/>
              <a:gd name="connsiteX4" fmla="*/ 0 w 3733800"/>
              <a:gd name="connsiteY4" fmla="*/ 0 h 3267075"/>
              <a:gd name="connsiteX0-1" fmla="*/ 0 w 3733800"/>
              <a:gd name="connsiteY0-2" fmla="*/ 0 h 3267075"/>
              <a:gd name="connsiteX1-3" fmla="*/ 3733800 w 3733800"/>
              <a:gd name="connsiteY1-4" fmla="*/ 0 h 3267075"/>
              <a:gd name="connsiteX2-5" fmla="*/ 3733800 w 3733800"/>
              <a:gd name="connsiteY2-6" fmla="*/ 3267075 h 3267075"/>
              <a:gd name="connsiteX3-7" fmla="*/ 1645920 w 3733800"/>
              <a:gd name="connsiteY3-8" fmla="*/ 3267075 h 3267075"/>
              <a:gd name="connsiteX4-9" fmla="*/ 0 w 3733800"/>
              <a:gd name="connsiteY4-10" fmla="*/ 0 h 3267075"/>
              <a:gd name="connsiteX0-11" fmla="*/ 0 w 3688052"/>
              <a:gd name="connsiteY0-12" fmla="*/ 0 h 3293969"/>
              <a:gd name="connsiteX1-13" fmla="*/ 3688052 w 3688052"/>
              <a:gd name="connsiteY1-14" fmla="*/ 26894 h 3293969"/>
              <a:gd name="connsiteX2-15" fmla="*/ 3688052 w 3688052"/>
              <a:gd name="connsiteY2-16" fmla="*/ 3293969 h 3293969"/>
              <a:gd name="connsiteX3-17" fmla="*/ 1600172 w 3688052"/>
              <a:gd name="connsiteY3-18" fmla="*/ 3293969 h 3293969"/>
              <a:gd name="connsiteX4-19" fmla="*/ 0 w 3688052"/>
              <a:gd name="connsiteY4-20" fmla="*/ 0 h 3293969"/>
              <a:gd name="connsiteX0-21" fmla="*/ 0 w 3688052"/>
              <a:gd name="connsiteY0-22" fmla="*/ 0 h 3293969"/>
              <a:gd name="connsiteX1-23" fmla="*/ 3688052 w 3688052"/>
              <a:gd name="connsiteY1-24" fmla="*/ 13447 h 3293969"/>
              <a:gd name="connsiteX2-25" fmla="*/ 3688052 w 3688052"/>
              <a:gd name="connsiteY2-26" fmla="*/ 3293969 h 3293969"/>
              <a:gd name="connsiteX3-27" fmla="*/ 1600172 w 3688052"/>
              <a:gd name="connsiteY3-28" fmla="*/ 3293969 h 3293969"/>
              <a:gd name="connsiteX4-29" fmla="*/ 0 w 3688052"/>
              <a:gd name="connsiteY4-30" fmla="*/ 0 h 3293969"/>
              <a:gd name="connsiteX0-31" fmla="*/ 0 w 3727265"/>
              <a:gd name="connsiteY0-32" fmla="*/ 0 h 3287246"/>
              <a:gd name="connsiteX1-33" fmla="*/ 3727265 w 3727265"/>
              <a:gd name="connsiteY1-34" fmla="*/ 6724 h 3287246"/>
              <a:gd name="connsiteX2-35" fmla="*/ 3727265 w 3727265"/>
              <a:gd name="connsiteY2-36" fmla="*/ 3287246 h 3287246"/>
              <a:gd name="connsiteX3-37" fmla="*/ 1639385 w 3727265"/>
              <a:gd name="connsiteY3-38" fmla="*/ 3287246 h 3287246"/>
              <a:gd name="connsiteX4-39" fmla="*/ 0 w 3727265"/>
              <a:gd name="connsiteY4-40" fmla="*/ 0 h 3287246"/>
              <a:gd name="connsiteX0-41" fmla="*/ 0 w 3727265"/>
              <a:gd name="connsiteY0-42" fmla="*/ 0 h 3287246"/>
              <a:gd name="connsiteX1-43" fmla="*/ 3727265 w 3727265"/>
              <a:gd name="connsiteY1-44" fmla="*/ 6724 h 3287246"/>
              <a:gd name="connsiteX2-45" fmla="*/ 3727265 w 3727265"/>
              <a:gd name="connsiteY2-46" fmla="*/ 3287246 h 3287246"/>
              <a:gd name="connsiteX3-47" fmla="*/ 1600172 w 3727265"/>
              <a:gd name="connsiteY3-48" fmla="*/ 3287246 h 3287246"/>
              <a:gd name="connsiteX4-49" fmla="*/ 0 w 3727265"/>
              <a:gd name="connsiteY4-50" fmla="*/ 0 h 32872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27265" h="3287246">
                <a:moveTo>
                  <a:pt x="0" y="0"/>
                </a:moveTo>
                <a:lnTo>
                  <a:pt x="3727265" y="6724"/>
                </a:lnTo>
                <a:lnTo>
                  <a:pt x="3727265" y="3287246"/>
                </a:lnTo>
                <a:lnTo>
                  <a:pt x="1600172" y="3287246"/>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3991610" cy="368300"/>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企业数据</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分层分级的中华优质企业库</a:t>
            </a:r>
          </a:p>
        </p:txBody>
      </p:sp>
      <p:sp>
        <p:nvSpPr>
          <p:cNvPr id="2" name="文本框 1"/>
          <p:cNvSpPr txBox="1"/>
          <p:nvPr/>
        </p:nvSpPr>
        <p:spPr>
          <a:xfrm>
            <a:off x="7888589" y="1665859"/>
            <a:ext cx="3649423" cy="4154170"/>
          </a:xfrm>
          <a:prstGeom prst="rect">
            <a:avLst/>
          </a:prstGeom>
          <a:noFill/>
        </p:spPr>
        <p:txBody>
          <a:bodyPr wrap="square" rtlCol="0">
            <a:spAutoFit/>
          </a:bodyPr>
          <a:lstStyle/>
          <a:p>
            <a:pPr marL="285750" indent="-285750">
              <a:lnSpc>
                <a:spcPct val="150000"/>
              </a:lnSpc>
              <a:buSzPct val="60000"/>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烯牛数据对 </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亿</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的工商数据进行了分层，遴选出了金字塔顶端的多层资本市场企业及各种科技认定企业、政府奖励企业等</a:t>
            </a:r>
          </a:p>
          <a:p>
            <a:pPr marL="285750" indent="-285750">
              <a:lnSpc>
                <a:spcPct val="150000"/>
              </a:lnSpc>
              <a:buSzPct val="60000"/>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SzPct val="60000"/>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网罗了最有潜力的中国优质企业，涵盖几乎所有科技型优质企业，并对企业数据进行了精加工</a:t>
            </a:r>
          </a:p>
          <a:p>
            <a:pPr marL="285750" indent="-285750">
              <a:lnSpc>
                <a:spcPct val="150000"/>
              </a:lnSpc>
              <a:buSzPct val="60000"/>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SzPct val="60000"/>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数据存量包括 </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亿</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工商及</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500</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精选优质企业，并实时更新</a:t>
            </a:r>
          </a:p>
        </p:txBody>
      </p:sp>
      <p:grpSp>
        <p:nvGrpSpPr>
          <p:cNvPr id="5" name="组合 4"/>
          <p:cNvGrpSpPr/>
          <p:nvPr/>
        </p:nvGrpSpPr>
        <p:grpSpPr>
          <a:xfrm>
            <a:off x="1693545" y="1656533"/>
            <a:ext cx="4124325" cy="4102735"/>
            <a:chOff x="729174" y="1736101"/>
            <a:chExt cx="4124325" cy="4102735"/>
          </a:xfrm>
        </p:grpSpPr>
        <p:graphicFrame>
          <p:nvGraphicFramePr>
            <p:cNvPr id="47" name="图示 46"/>
            <p:cNvGraphicFramePr/>
            <p:nvPr/>
          </p:nvGraphicFramePr>
          <p:xfrm>
            <a:off x="729174" y="1736101"/>
            <a:ext cx="4124325" cy="4102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2518988" y="1962135"/>
              <a:ext cx="568325" cy="306705"/>
            </a:xfrm>
            <a:prstGeom prst="rect">
              <a:avLst/>
            </a:prstGeom>
            <a:noFill/>
          </p:spPr>
          <p:txBody>
            <a:bodyPr wrap="none" rtlCol="0">
              <a:spAutoFit/>
            </a:bodyPr>
            <a:lstStyle/>
            <a:p>
              <a:r>
                <a:rPr kumimoji="1" 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grpSp>
      <p:sp>
        <p:nvSpPr>
          <p:cNvPr id="15" name="文本框 14"/>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06</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 name="文本框 2"/>
          <p:cNvSpPr txBox="1"/>
          <p:nvPr/>
        </p:nvSpPr>
        <p:spPr>
          <a:xfrm>
            <a:off x="3341990" y="2912237"/>
            <a:ext cx="819150" cy="306705"/>
          </a:xfrm>
          <a:prstGeom prst="rect">
            <a:avLst/>
          </a:prstGeom>
          <a:noFill/>
        </p:spPr>
        <p:txBody>
          <a:bodyPr wrap="none" rtlCol="0">
            <a:spAutoFit/>
          </a:bodyPr>
          <a:lstStyle/>
          <a:p>
            <a:pPr algn="ctr"/>
            <a:r>
              <a:rPr 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数十万</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7" name="文本框 6"/>
          <p:cNvSpPr txBox="1"/>
          <p:nvPr/>
        </p:nvSpPr>
        <p:spPr>
          <a:xfrm>
            <a:off x="3347221" y="4436676"/>
            <a:ext cx="824865" cy="306705"/>
          </a:xfrm>
          <a:prstGeom prst="rect">
            <a:avLst/>
          </a:prstGeom>
          <a:noFill/>
        </p:spPr>
        <p:txBody>
          <a:bodyPr wrap="square" rtlCol="0">
            <a:spAutoFit/>
          </a:bodyPr>
          <a:lstStyle/>
          <a:p>
            <a:pPr algn="ctr"/>
            <a:r>
              <a:rPr kumimoji="1" lang="zh-CN" altLang="en-US"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数百万</a:t>
            </a:r>
          </a:p>
        </p:txBody>
      </p:sp>
      <p:sp>
        <p:nvSpPr>
          <p:cNvPr id="11" name="文本框 10"/>
          <p:cNvSpPr txBox="1"/>
          <p:nvPr/>
        </p:nvSpPr>
        <p:spPr>
          <a:xfrm>
            <a:off x="4163997" y="1859542"/>
            <a:ext cx="3092450" cy="306705"/>
          </a:xfrm>
          <a:prstGeom prst="rect">
            <a:avLst/>
          </a:prstGeom>
          <a:noFill/>
        </p:spPr>
        <p:txBody>
          <a:bodyPr wrap="square" rtlCol="0">
            <a:spAutoFit/>
          </a:bodyPr>
          <a:lstStyle/>
          <a:p>
            <a:r>
              <a:rPr lang="en-US" altLang="zh-CN" sz="1400" dirty="0">
                <a:latin typeface="Alibaba PuHuiTi Regular" panose="00020600040101010101" charset="-122"/>
                <a:ea typeface="Alibaba PuHuiTi Regular" panose="00020600040101010101" charset="-122"/>
                <a:cs typeface="Alibaba PuHuiTi Regular" panose="00020600040101010101" charset="-122"/>
              </a:rPr>
              <a:t>· </a:t>
            </a:r>
            <a:r>
              <a:rPr lang="zh-CN" altLang="en-US" sz="1400" dirty="0">
                <a:latin typeface="Alibaba PuHuiTi Regular" panose="00020600040101010101" charset="-122"/>
                <a:ea typeface="Alibaba PuHuiTi Regular" panose="00020600040101010101" charset="-122"/>
                <a:cs typeface="Alibaba PuHuiTi Regular" panose="00020600040101010101" charset="-122"/>
              </a:rPr>
              <a:t>上市企业</a:t>
            </a:r>
            <a:r>
              <a:rPr lang="en-US" altLang="zh-CN" sz="1400" dirty="0">
                <a:latin typeface="Alibaba PuHuiTi Regular" panose="00020600040101010101" charset="-122"/>
                <a:ea typeface="Alibaba PuHuiTi Regular" panose="00020600040101010101" charset="-122"/>
                <a:cs typeface="Alibaba PuHuiTi Regular" panose="00020600040101010101" charset="-122"/>
              </a:rPr>
              <a:t>/IPO</a:t>
            </a:r>
            <a:r>
              <a:rPr lang="zh-CN" altLang="en-US" sz="1400" dirty="0">
                <a:latin typeface="Alibaba PuHuiTi Regular" panose="00020600040101010101" charset="-122"/>
                <a:ea typeface="Alibaba PuHuiTi Regular" panose="00020600040101010101" charset="-122"/>
                <a:cs typeface="Alibaba PuHuiTi Regular" panose="00020600040101010101" charset="-122"/>
              </a:rPr>
              <a:t>排队企业</a:t>
            </a:r>
            <a:r>
              <a:rPr lang="en-US" altLang="zh-CN" sz="1400" dirty="0">
                <a:latin typeface="Alibaba PuHuiTi Regular" panose="00020600040101010101" charset="-122"/>
                <a:ea typeface="Alibaba PuHuiTi Regular" panose="00020600040101010101" charset="-122"/>
                <a:cs typeface="Alibaba PuHuiTi Regular" panose="00020600040101010101" charset="-122"/>
              </a:rPr>
              <a:t>/</a:t>
            </a:r>
            <a:r>
              <a:rPr lang="zh-CN" altLang="en-US" sz="1400" dirty="0">
                <a:latin typeface="Alibaba PuHuiTi Regular" panose="00020600040101010101" charset="-122"/>
                <a:ea typeface="Alibaba PuHuiTi Regular" panose="00020600040101010101" charset="-122"/>
                <a:cs typeface="Alibaba PuHuiTi Regular" panose="00020600040101010101" charset="-122"/>
              </a:rPr>
              <a:t>发债企业</a:t>
            </a:r>
          </a:p>
        </p:txBody>
      </p:sp>
      <p:sp>
        <p:nvSpPr>
          <p:cNvPr id="13" name="文本框 12"/>
          <p:cNvSpPr txBox="1"/>
          <p:nvPr/>
        </p:nvSpPr>
        <p:spPr>
          <a:xfrm>
            <a:off x="4454494" y="2342586"/>
            <a:ext cx="3092450" cy="306705"/>
          </a:xfrm>
          <a:prstGeom prst="rect">
            <a:avLst/>
          </a:prstGeom>
          <a:noFill/>
        </p:spPr>
        <p:txBody>
          <a:bodyPr wrap="square" rtlCol="0">
            <a:spAutoFit/>
          </a:bodyPr>
          <a:lstStyle/>
          <a:p>
            <a:r>
              <a:rPr lang="en-US" altLang="zh-CN" sz="1400" dirty="0">
                <a:latin typeface="Alibaba PuHuiTi Regular" panose="00020600040101010101" charset="-122"/>
                <a:ea typeface="Alibaba PuHuiTi Regular" panose="00020600040101010101" charset="-122"/>
                <a:cs typeface="Alibaba PuHuiTi Regular" panose="00020600040101010101" charset="-122"/>
              </a:rPr>
              <a:t>· </a:t>
            </a:r>
            <a:r>
              <a:rPr lang="zh-CN" altLang="en-US" sz="1400" dirty="0">
                <a:latin typeface="Alibaba PuHuiTi Regular" panose="00020600040101010101" charset="-122"/>
                <a:ea typeface="Alibaba PuHuiTi Regular" panose="00020600040101010101" charset="-122"/>
                <a:cs typeface="Alibaba PuHuiTi Regular" panose="00020600040101010101" charset="-122"/>
              </a:rPr>
              <a:t>新三板</a:t>
            </a:r>
            <a:r>
              <a:rPr lang="en-US" altLang="zh-CN" sz="1400" dirty="0">
                <a:latin typeface="Alibaba PuHuiTi Regular" panose="00020600040101010101" charset="-122"/>
                <a:ea typeface="Alibaba PuHuiTi Regular" panose="00020600040101010101" charset="-122"/>
                <a:cs typeface="Alibaba PuHuiTi Regular" panose="00020600040101010101" charset="-122"/>
              </a:rPr>
              <a:t>/</a:t>
            </a:r>
            <a:r>
              <a:rPr lang="zh-CN" altLang="en-US" sz="1400" dirty="0">
                <a:latin typeface="Alibaba PuHuiTi Regular" panose="00020600040101010101" charset="-122"/>
                <a:ea typeface="Alibaba PuHuiTi Regular" panose="00020600040101010101" charset="-122"/>
                <a:cs typeface="Alibaba PuHuiTi Regular" panose="00020600040101010101" charset="-122"/>
              </a:rPr>
              <a:t>四板挂牌企业</a:t>
            </a:r>
          </a:p>
        </p:txBody>
      </p:sp>
      <p:sp>
        <p:nvSpPr>
          <p:cNvPr id="14" name="文本框 13"/>
          <p:cNvSpPr txBox="1"/>
          <p:nvPr/>
        </p:nvSpPr>
        <p:spPr>
          <a:xfrm>
            <a:off x="4671362" y="2912872"/>
            <a:ext cx="2669872" cy="306705"/>
          </a:xfrm>
          <a:prstGeom prst="rect">
            <a:avLst/>
          </a:prstGeom>
          <a:noFill/>
        </p:spPr>
        <p:txBody>
          <a:bodyPr wrap="square" rtlCol="0">
            <a:spAutoFit/>
          </a:bodyPr>
          <a:lstStyle/>
          <a:p>
            <a:r>
              <a:rPr lang="en-US" altLang="zh-CN" sz="1400" dirty="0">
                <a:latin typeface="Alibaba PuHuiTi Regular" panose="00020600040101010101" charset="-122"/>
                <a:ea typeface="Alibaba PuHuiTi Regular" panose="00020600040101010101" charset="-122"/>
                <a:cs typeface="Alibaba PuHuiTi Regular" panose="00020600040101010101" charset="-122"/>
              </a:rPr>
              <a:t>· </a:t>
            </a:r>
            <a:r>
              <a:rPr lang="zh-CN" altLang="en-US" sz="1400" dirty="0">
                <a:latin typeface="Alibaba PuHuiTi Regular" panose="00020600040101010101" charset="-122"/>
                <a:ea typeface="Alibaba PuHuiTi Regular" panose="00020600040101010101" charset="-122"/>
                <a:cs typeface="Alibaba PuHuiTi Regular" panose="00020600040101010101" charset="-122"/>
              </a:rPr>
              <a:t>一级市场私募融资企业</a:t>
            </a:r>
          </a:p>
        </p:txBody>
      </p:sp>
      <p:sp>
        <p:nvSpPr>
          <p:cNvPr id="16" name="文本框 15"/>
          <p:cNvSpPr txBox="1"/>
          <p:nvPr/>
        </p:nvSpPr>
        <p:spPr>
          <a:xfrm>
            <a:off x="5016651" y="3662807"/>
            <a:ext cx="2340942" cy="306705"/>
          </a:xfrm>
          <a:prstGeom prst="rect">
            <a:avLst/>
          </a:prstGeom>
          <a:noFill/>
        </p:spPr>
        <p:txBody>
          <a:bodyPr wrap="square" rtlCol="0">
            <a:spAutoFit/>
          </a:bodyPr>
          <a:lstStyle/>
          <a:p>
            <a:r>
              <a:rPr lang="en-US" altLang="zh-CN" sz="1400" dirty="0">
                <a:latin typeface="Alibaba PuHuiTi Regular" panose="00020600040101010101" charset="-122"/>
                <a:ea typeface="Alibaba PuHuiTi Regular" panose="00020600040101010101" charset="-122"/>
                <a:cs typeface="Alibaba PuHuiTi Regular" panose="00020600040101010101" charset="-122"/>
              </a:rPr>
              <a:t>· </a:t>
            </a:r>
            <a:r>
              <a:rPr lang="zh-CN" altLang="en-US" sz="1400" dirty="0">
                <a:latin typeface="Alibaba PuHuiTi Regular" panose="00020600040101010101" charset="-122"/>
                <a:ea typeface="Alibaba PuHuiTi Regular" panose="00020600040101010101" charset="-122"/>
                <a:cs typeface="Alibaba PuHuiTi Regular" panose="00020600040101010101" charset="-122"/>
              </a:rPr>
              <a:t>政府及龙头企业供应商</a:t>
            </a:r>
          </a:p>
        </p:txBody>
      </p:sp>
      <p:sp>
        <p:nvSpPr>
          <p:cNvPr id="17" name="文本框 16"/>
          <p:cNvSpPr txBox="1"/>
          <p:nvPr/>
        </p:nvSpPr>
        <p:spPr>
          <a:xfrm>
            <a:off x="5299075" y="4436745"/>
            <a:ext cx="2326640" cy="306705"/>
          </a:xfrm>
          <a:prstGeom prst="rect">
            <a:avLst/>
          </a:prstGeom>
          <a:noFill/>
        </p:spPr>
        <p:txBody>
          <a:bodyPr wrap="square" rtlCol="0">
            <a:spAutoFit/>
          </a:bodyPr>
          <a:lstStyle/>
          <a:p>
            <a:r>
              <a:rPr lang="en-US" altLang="zh-CN" sz="1400" dirty="0">
                <a:latin typeface="Alibaba PuHuiTi Regular" panose="00020600040101010101" charset="-122"/>
                <a:ea typeface="Alibaba PuHuiTi Regular" panose="00020600040101010101" charset="-122"/>
                <a:cs typeface="Alibaba PuHuiTi Regular" panose="00020600040101010101" charset="-122"/>
              </a:rPr>
              <a:t>· </a:t>
            </a:r>
            <a:r>
              <a:rPr lang="zh-CN" altLang="en-US" sz="1400" dirty="0">
                <a:latin typeface="Alibaba PuHuiTi Regular" panose="00020600040101010101" charset="-122"/>
                <a:ea typeface="Alibaba PuHuiTi Regular" panose="00020600040101010101" charset="-122"/>
                <a:cs typeface="Alibaba PuHuiTi Regular" panose="00020600040101010101" charset="-122"/>
              </a:rPr>
              <a:t>科技认定及政府奖励企业</a:t>
            </a:r>
          </a:p>
        </p:txBody>
      </p:sp>
      <p:sp>
        <p:nvSpPr>
          <p:cNvPr id="18" name="文本框 17"/>
          <p:cNvSpPr txBox="1"/>
          <p:nvPr/>
        </p:nvSpPr>
        <p:spPr>
          <a:xfrm>
            <a:off x="5748703" y="5229540"/>
            <a:ext cx="1513412" cy="306705"/>
          </a:xfrm>
          <a:prstGeom prst="rect">
            <a:avLst/>
          </a:prstGeom>
          <a:noFill/>
        </p:spPr>
        <p:txBody>
          <a:bodyPr wrap="square" rtlCol="0">
            <a:spAutoFit/>
          </a:bodyPr>
          <a:lstStyle/>
          <a:p>
            <a:r>
              <a:rPr lang="en-US" altLang="zh-CN" sz="1400" dirty="0">
                <a:latin typeface="Alibaba PuHuiTi Regular" panose="00020600040101010101" charset="-122"/>
                <a:ea typeface="Alibaba PuHuiTi Regular" panose="00020600040101010101" charset="-122"/>
                <a:cs typeface="Alibaba PuHuiTi Regular" panose="00020600040101010101" charset="-122"/>
              </a:rPr>
              <a:t>· </a:t>
            </a:r>
            <a:r>
              <a:rPr lang="zh-CN" altLang="en-US" sz="1400" dirty="0">
                <a:latin typeface="Alibaba PuHuiTi Regular" panose="00020600040101010101" charset="-122"/>
                <a:ea typeface="Alibaba PuHuiTi Regular" panose="00020600040101010101" charset="-122"/>
                <a:cs typeface="Alibaba PuHuiTi Regular" panose="00020600040101010101" charset="-122"/>
              </a:rPr>
              <a:t>工商注册</a:t>
            </a:r>
          </a:p>
        </p:txBody>
      </p:sp>
      <p:sp>
        <p:nvSpPr>
          <p:cNvPr id="19" name="文本框 18"/>
          <p:cNvSpPr txBox="1"/>
          <p:nvPr/>
        </p:nvSpPr>
        <p:spPr>
          <a:xfrm>
            <a:off x="3415015" y="2342873"/>
            <a:ext cx="673100" cy="306705"/>
          </a:xfrm>
          <a:prstGeom prst="rect">
            <a:avLst/>
          </a:prstGeom>
          <a:noFill/>
        </p:spPr>
        <p:txBody>
          <a:bodyPr wrap="none" rtlCol="0">
            <a:spAutoFit/>
          </a:bodyPr>
          <a:lstStyle/>
          <a:p>
            <a:pPr algn="ct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12</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20" name="文本框 19"/>
          <p:cNvSpPr txBox="1"/>
          <p:nvPr/>
        </p:nvSpPr>
        <p:spPr>
          <a:xfrm>
            <a:off x="3347387" y="3657600"/>
            <a:ext cx="824865" cy="306705"/>
          </a:xfrm>
          <a:prstGeom prst="rect">
            <a:avLst/>
          </a:prstGeom>
          <a:noFill/>
        </p:spPr>
        <p:txBody>
          <a:bodyPr wrap="square" rtlCol="0">
            <a:spAutoFit/>
          </a:bodyPr>
          <a:lstStyle/>
          <a:p>
            <a:pPr algn="ctr"/>
            <a:r>
              <a:rPr kumimoji="1" 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百万级</a:t>
            </a:r>
            <a:endParaRPr kumimoji="1" lang="zh-CN" altLang="zh-CN" sz="1400" b="1"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endParaRPr>
          </a:p>
        </p:txBody>
      </p:sp>
      <p:sp>
        <p:nvSpPr>
          <p:cNvPr id="21" name="文本框 20"/>
          <p:cNvSpPr txBox="1"/>
          <p:nvPr/>
        </p:nvSpPr>
        <p:spPr>
          <a:xfrm>
            <a:off x="3339132" y="5215682"/>
            <a:ext cx="824865" cy="306705"/>
          </a:xfrm>
          <a:prstGeom prst="rect">
            <a:avLst/>
          </a:prstGeom>
          <a:noFill/>
        </p:spPr>
        <p:txBody>
          <a:bodyPr wrap="square" rtlCol="0">
            <a:spAutoFit/>
          </a:bodyPr>
          <a:lstStyle/>
          <a:p>
            <a:pPr algn="ctr"/>
            <a:r>
              <a:rPr kumimoji="1" 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亿</a:t>
            </a: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28" name="文本框 27"/>
          <p:cNvSpPr txBox="1"/>
          <p:nvPr/>
        </p:nvSpPr>
        <p:spPr>
          <a:xfrm>
            <a:off x="192112" y="3049226"/>
            <a:ext cx="1598295" cy="645160"/>
          </a:xfrm>
          <a:prstGeom prst="rect">
            <a:avLst/>
          </a:prstGeom>
          <a:noFill/>
        </p:spPr>
        <p:txBody>
          <a:bodyPr wrap="square" rtlCol="0" anchor="t">
            <a:spAutoFit/>
          </a:bodyPr>
          <a:lstStyle/>
          <a:p>
            <a:pPr algn="ct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500</a:t>
            </a: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万</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a:t>
            </a:r>
            <a:endPar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精选优质企业</a:t>
            </a:r>
            <a:endParaRPr lang="zh-CN" altLang="en-US" dirty="0"/>
          </a:p>
        </p:txBody>
      </p:sp>
      <p:sp>
        <p:nvSpPr>
          <p:cNvPr id="6" name="左大括号 5"/>
          <p:cNvSpPr/>
          <p:nvPr/>
        </p:nvSpPr>
        <p:spPr>
          <a:xfrm>
            <a:off x="1790407" y="1702435"/>
            <a:ext cx="230505" cy="3267075"/>
          </a:xfrm>
          <a:prstGeom prst="leftBrace">
            <a:avLst>
              <a:gd name="adj1" fmla="val 69761"/>
              <a:gd name="adj2" fmla="val 50000"/>
            </a:avLst>
          </a:prstGeom>
          <a:ln w="22225" cap="flat" cmpd="sng" algn="ctr">
            <a:solidFill>
              <a:srgbClr val="2AC07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kumimoji="1" lang="zh-CN" altLang="en-US" dirty="0"/>
          </a:p>
        </p:txBody>
      </p:sp>
      <p:cxnSp>
        <p:nvCxnSpPr>
          <p:cNvPr id="12" name="直线连接符 11"/>
          <p:cNvCxnSpPr/>
          <p:nvPr/>
        </p:nvCxnSpPr>
        <p:spPr>
          <a:xfrm flipH="1">
            <a:off x="2938072" y="2248525"/>
            <a:ext cx="485681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线连接符 28"/>
          <p:cNvCxnSpPr/>
          <p:nvPr/>
        </p:nvCxnSpPr>
        <p:spPr>
          <a:xfrm flipH="1">
            <a:off x="2345961" y="2705725"/>
            <a:ext cx="544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线连接符 31"/>
          <p:cNvCxnSpPr/>
          <p:nvPr/>
        </p:nvCxnSpPr>
        <p:spPr>
          <a:xfrm flipH="1">
            <a:off x="2345961" y="3418957"/>
            <a:ext cx="544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线连接符 32"/>
          <p:cNvCxnSpPr/>
          <p:nvPr/>
        </p:nvCxnSpPr>
        <p:spPr>
          <a:xfrm flipH="1">
            <a:off x="2345961" y="4196197"/>
            <a:ext cx="544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线连接符 33"/>
          <p:cNvCxnSpPr/>
          <p:nvPr/>
        </p:nvCxnSpPr>
        <p:spPr>
          <a:xfrm flipH="1">
            <a:off x="2020912" y="4973437"/>
            <a:ext cx="57739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5040630" cy="368300"/>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特色数据</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 </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一级市场投融资事件及股权关系图谱</a:t>
            </a:r>
          </a:p>
        </p:txBody>
      </p:sp>
      <p:sp>
        <p:nvSpPr>
          <p:cNvPr id="2" name="文本框 1"/>
          <p:cNvSpPr txBox="1"/>
          <p:nvPr/>
        </p:nvSpPr>
        <p:spPr>
          <a:xfrm>
            <a:off x="866573" y="4346645"/>
            <a:ext cx="2901864" cy="1383665"/>
          </a:xfrm>
          <a:prstGeom prst="rect">
            <a:avLst/>
          </a:prstGeom>
          <a:noFill/>
        </p:spPr>
        <p:txBody>
          <a:bodyPr wrap="square" rtlCol="0">
            <a:spAutoFit/>
          </a:bodyPr>
          <a:lstStyle/>
          <a:p>
            <a:pPr marL="285750" indent="-285750">
              <a:lnSpc>
                <a:spcPct val="150000"/>
              </a:lnSpc>
              <a:buSzPct val="60000"/>
              <a:buFont typeface="Wingdings" panose="05000000000000000000" pitchFamily="2" charset="2"/>
              <a:buChar char="l"/>
            </a:pPr>
            <a:r>
              <a:rPr lang="en-US" altLang="zh-CN" sz="1400" b="1" dirty="0">
                <a:latin typeface="Alibaba PuHuiTi Bold" panose="00020600040101010101" charset="-122"/>
                <a:ea typeface="Alibaba PuHuiTi Bold" panose="00020600040101010101" charset="-122"/>
                <a:cs typeface="Alibaba PuHuiTi Bold" panose="00020600040101010101" charset="-122"/>
              </a:rPr>
              <a:t>16</a:t>
            </a:r>
            <a:r>
              <a:rPr lang="zh-CN" altLang="en-US" sz="1400" b="1" dirty="0">
                <a:latin typeface="Alibaba PuHuiTi Bold" panose="00020600040101010101" charset="-122"/>
                <a:ea typeface="Alibaba PuHuiTi Bold" panose="00020600040101010101" charset="-122"/>
                <a:cs typeface="Alibaba PuHuiTi Bold" panose="00020600040101010101" charset="-122"/>
              </a:rPr>
              <a:t>万</a:t>
            </a:r>
            <a:r>
              <a:rPr lang="en-US" altLang="zh-CN" sz="1400" b="1" dirty="0">
                <a:latin typeface="Alibaba PuHuiTi Bold" panose="00020600040101010101" charset="-122"/>
                <a:ea typeface="Alibaba PuHuiTi Bold" panose="00020600040101010101" charset="-122"/>
                <a:cs typeface="Alibaba PuHuiTi Bold" panose="00020600040101010101"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私募融资企业</a:t>
            </a:r>
          </a:p>
          <a:p>
            <a:pPr marL="285750" indent="-285750">
              <a:lnSpc>
                <a:spcPct val="150000"/>
              </a:lnSpc>
              <a:buSzPct val="60000"/>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全网覆盖企业多维度数据</a:t>
            </a:r>
          </a:p>
          <a:p>
            <a:pPr marL="285750" indent="-285750">
              <a:lnSpc>
                <a:spcPct val="150000"/>
              </a:lnSpc>
              <a:buSzPct val="60000"/>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近 </a:t>
            </a:r>
            <a:r>
              <a:rPr lang="en-US" altLang="zh-CN"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100+</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个维度 </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立体化展现企业经营发展情况</a:t>
            </a:r>
          </a:p>
        </p:txBody>
      </p:sp>
      <p:sp>
        <p:nvSpPr>
          <p:cNvPr id="11" name="文本框 10"/>
          <p:cNvSpPr txBox="1"/>
          <p:nvPr/>
        </p:nvSpPr>
        <p:spPr>
          <a:xfrm>
            <a:off x="4558755" y="4324511"/>
            <a:ext cx="3106687" cy="2030095"/>
          </a:xfrm>
          <a:prstGeom prst="rect">
            <a:avLst/>
          </a:prstGeom>
          <a:noFill/>
        </p:spPr>
        <p:txBody>
          <a:bodyPr wrap="square" rtlCol="0">
            <a:spAutoFit/>
          </a:bodyPr>
          <a:lstStyle/>
          <a:p>
            <a:pPr marL="285750" indent="-285750">
              <a:lnSpc>
                <a:spcPct val="150000"/>
              </a:lnSpc>
              <a:buSzPct val="60000"/>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拥有超过</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27</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万条</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sym typeface="+mn-ea"/>
              </a:rPr>
              <a:t>一级市场投融资及并购数据</a:t>
            </a:r>
          </a:p>
          <a:p>
            <a:pPr marL="285750" indent="-285750">
              <a:lnSpc>
                <a:spcPct val="150000"/>
              </a:lnSpc>
              <a:buSzPct val="60000"/>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每日</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实时更新</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30-50</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条</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投融资数据，全面性及实时性行业领先</a:t>
            </a:r>
          </a:p>
          <a:p>
            <a:pPr marL="285750" indent="-285750">
              <a:lnSpc>
                <a:spcPct val="150000"/>
              </a:lnSpc>
              <a:buSzPct val="60000"/>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通过工商数据独家探测投资事件，相比新闻</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提前</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3-6</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个月</a:t>
            </a:r>
          </a:p>
        </p:txBody>
      </p:sp>
      <p:sp>
        <p:nvSpPr>
          <p:cNvPr id="12" name="文本框 11"/>
          <p:cNvSpPr txBox="1"/>
          <p:nvPr/>
        </p:nvSpPr>
        <p:spPr>
          <a:xfrm>
            <a:off x="8569554" y="4324511"/>
            <a:ext cx="3322345" cy="1706880"/>
          </a:xfrm>
          <a:prstGeom prst="rect">
            <a:avLst/>
          </a:prstGeom>
          <a:noFill/>
        </p:spPr>
        <p:txBody>
          <a:bodyPr wrap="square" rtlCol="0">
            <a:spAutoFit/>
          </a:bodyPr>
          <a:lstStyle/>
          <a:p>
            <a:pPr marL="285750" indent="-285750">
              <a:lnSpc>
                <a:spcPct val="150000"/>
              </a:lnSpc>
              <a:buSzPct val="60000"/>
              <a:buFont typeface="Wingdings" panose="05000000000000000000" pitchFamily="2" charset="2"/>
              <a:buChar char="l"/>
            </a:pP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20</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备案私募基金</a:t>
            </a:r>
          </a:p>
          <a:p>
            <a:pPr marL="285750" indent="-285750">
              <a:lnSpc>
                <a:spcPct val="150000"/>
              </a:lnSpc>
              <a:buSzPct val="60000"/>
              <a:buFont typeface="Wingdings" panose="05000000000000000000" pitchFamily="2" charset="2"/>
              <a:buChar char="l"/>
            </a:pPr>
            <a:r>
              <a:rPr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多个</a:t>
            </a: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维度对机构进行深度挖掘</a:t>
            </a:r>
          </a:p>
          <a:p>
            <a:pPr marL="285750" indent="-285750">
              <a:lnSpc>
                <a:spcPct val="150000"/>
              </a:lnSpc>
              <a:buSzPct val="60000"/>
              <a:buFont typeface="Wingdings" panose="05000000000000000000" pitchFamily="2" charset="2"/>
              <a:buChar char="l"/>
            </a:pPr>
            <a:r>
              <a:rPr lang="zh-CN" altLang="en-US" sz="1400" dirty="0">
                <a:latin typeface="阿里巴巴普惠体" panose="00020600040101010101" pitchFamily="18" charset="-122"/>
                <a:ea typeface="阿里巴巴普惠体" panose="00020600040101010101" pitchFamily="18" charset="-122"/>
                <a:cs typeface="阿里巴巴普惠体" panose="00020600040101010101" pitchFamily="18" charset="-122"/>
              </a:rPr>
              <a:t>范围包含：投资机构基本信息、投资战绩、投资风格、投资事件、退出事件、合作机构、资讯动态等</a:t>
            </a:r>
          </a:p>
        </p:txBody>
      </p:sp>
      <p:sp>
        <p:nvSpPr>
          <p:cNvPr id="21" name="椭圆 20"/>
          <p:cNvSpPr/>
          <p:nvPr/>
        </p:nvSpPr>
        <p:spPr>
          <a:xfrm>
            <a:off x="5384781" y="2751725"/>
            <a:ext cx="1337480" cy="1320195"/>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投融资</a:t>
            </a:r>
            <a:endPar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事件库</a:t>
            </a:r>
          </a:p>
        </p:txBody>
      </p:sp>
      <p:sp>
        <p:nvSpPr>
          <p:cNvPr id="23" name="椭圆 22"/>
          <p:cNvSpPr/>
          <p:nvPr/>
        </p:nvSpPr>
        <p:spPr>
          <a:xfrm>
            <a:off x="1662353" y="2835063"/>
            <a:ext cx="1143473" cy="1128695"/>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企业</a:t>
            </a:r>
          </a:p>
        </p:txBody>
      </p:sp>
      <p:sp>
        <p:nvSpPr>
          <p:cNvPr id="24" name="椭圆 23"/>
          <p:cNvSpPr/>
          <p:nvPr/>
        </p:nvSpPr>
        <p:spPr>
          <a:xfrm>
            <a:off x="9470778" y="2876050"/>
            <a:ext cx="1120379" cy="1105900"/>
          </a:xfrm>
          <a:prstGeom prst="ellipse">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投资</a:t>
            </a:r>
            <a:endParaRPr kumimoji="1" lang="en-US" altLang="zh-CN"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kumimoji="1" lang="zh-CN" altLang="en-US" sz="20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机构</a:t>
            </a:r>
          </a:p>
        </p:txBody>
      </p:sp>
      <p:sp>
        <p:nvSpPr>
          <p:cNvPr id="36" name="椭圆 35"/>
          <p:cNvSpPr/>
          <p:nvPr/>
        </p:nvSpPr>
        <p:spPr>
          <a:xfrm>
            <a:off x="4215153" y="1859024"/>
            <a:ext cx="1097837" cy="1097837"/>
          </a:xfrm>
          <a:prstGeom prst="ellipse">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全网新闻</a:t>
            </a:r>
          </a:p>
        </p:txBody>
      </p:sp>
      <p:sp>
        <p:nvSpPr>
          <p:cNvPr id="38" name="三角形 37"/>
          <p:cNvSpPr/>
          <p:nvPr/>
        </p:nvSpPr>
        <p:spPr>
          <a:xfrm rot="8907187">
            <a:off x="5042178" y="2808704"/>
            <a:ext cx="164714" cy="157874"/>
          </a:xfrm>
          <a:prstGeom prst="triangle">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p:cNvSpPr/>
          <p:nvPr/>
        </p:nvSpPr>
        <p:spPr>
          <a:xfrm>
            <a:off x="5471452" y="1374546"/>
            <a:ext cx="1097837" cy="1097837"/>
          </a:xfrm>
          <a:prstGeom prst="ellipse">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工商数据挖掘</a:t>
            </a:r>
          </a:p>
        </p:txBody>
      </p:sp>
      <p:sp>
        <p:nvSpPr>
          <p:cNvPr id="42" name="三角形 41"/>
          <p:cNvSpPr/>
          <p:nvPr/>
        </p:nvSpPr>
        <p:spPr>
          <a:xfrm rot="10800000">
            <a:off x="5949060" y="2431322"/>
            <a:ext cx="164714" cy="157874"/>
          </a:xfrm>
          <a:prstGeom prst="triangle">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p:cNvSpPr/>
          <p:nvPr/>
        </p:nvSpPr>
        <p:spPr>
          <a:xfrm>
            <a:off x="6749844" y="1901893"/>
            <a:ext cx="1097837" cy="1097837"/>
          </a:xfrm>
          <a:prstGeom prst="ellipse">
            <a:avLst/>
          </a:prstGeom>
          <a:solidFill>
            <a:srgbClr val="966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用户主动提供</a:t>
            </a:r>
          </a:p>
        </p:txBody>
      </p:sp>
      <p:sp>
        <p:nvSpPr>
          <p:cNvPr id="44" name="三角形 43"/>
          <p:cNvSpPr/>
          <p:nvPr/>
        </p:nvSpPr>
        <p:spPr>
          <a:xfrm rot="12770683">
            <a:off x="6807330" y="2810661"/>
            <a:ext cx="164714" cy="157874"/>
          </a:xfrm>
          <a:prstGeom prst="triangle">
            <a:avLst/>
          </a:prstGeom>
          <a:solidFill>
            <a:srgbClr val="966F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线箭头连接符 17"/>
          <p:cNvCxnSpPr>
            <a:stCxn id="21" idx="2"/>
            <a:endCxn id="23" idx="6"/>
          </p:cNvCxnSpPr>
          <p:nvPr/>
        </p:nvCxnSpPr>
        <p:spPr>
          <a:xfrm flipH="1" flipV="1">
            <a:off x="2805826" y="3399411"/>
            <a:ext cx="2578955" cy="12412"/>
          </a:xfrm>
          <a:prstGeom prst="straightConnector1">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p:cNvCxnSpPr>
            <a:stCxn id="21" idx="6"/>
            <a:endCxn id="24" idx="2"/>
          </p:cNvCxnSpPr>
          <p:nvPr/>
        </p:nvCxnSpPr>
        <p:spPr>
          <a:xfrm>
            <a:off x="6722261" y="3411823"/>
            <a:ext cx="2748517" cy="17177"/>
          </a:xfrm>
          <a:prstGeom prst="straightConnector1">
            <a:avLst/>
          </a:prstGeom>
          <a:ln w="31750">
            <a:solidFill>
              <a:srgbClr val="25AA67"/>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07</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5490210" cy="368300"/>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特色数据</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2: </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优质中标企业（政府及龙头企业供应商）</a:t>
            </a:r>
          </a:p>
        </p:txBody>
      </p:sp>
      <p:sp>
        <p:nvSpPr>
          <p:cNvPr id="12" name="文本框 11"/>
          <p:cNvSpPr txBox="1"/>
          <p:nvPr/>
        </p:nvSpPr>
        <p:spPr>
          <a:xfrm>
            <a:off x="7324909" y="1855833"/>
            <a:ext cx="4404759" cy="4154170"/>
          </a:xfrm>
          <a:prstGeom prst="rect">
            <a:avLst/>
          </a:prstGeom>
          <a:noFill/>
        </p:spPr>
        <p:txBody>
          <a:bodyPr wrap="square" rtlCol="0">
            <a:spAutoFit/>
          </a:bodyPr>
          <a:lstStyle/>
          <a:p>
            <a:pPr marL="285750" indent="-285750">
              <a:lnSpc>
                <a:spcPct val="150000"/>
              </a:lnSpc>
              <a:buSzPct val="60000"/>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烯牛数据通过算法梳理了围绕着政府、国企央企、上市公司、双</a:t>
            </a:r>
            <a:r>
              <a:rPr lang="en-US" altLang="zh-CN"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A</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发债企业展开的</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供应链关系图谱</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，以求挖掘出业绩有保障的非上市公司</a:t>
            </a:r>
          </a:p>
          <a:p>
            <a:pPr marL="285750" indent="-285750">
              <a:lnSpc>
                <a:spcPct val="150000"/>
              </a:lnSpc>
              <a:buSzPct val="60000"/>
              <a:buFont typeface="Wingdings" panose="05000000000000000000" pitchFamily="2" charset="2"/>
              <a:buChar char="l"/>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SzPct val="60000"/>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涉及</a:t>
            </a:r>
            <a:r>
              <a:rPr 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30</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万</a:t>
            </a:r>
            <a:r>
              <a:rPr lang="en-US" altLang="zh-CN"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中标企业，</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支持按照中标方所属行业、地区、中标内容、金额、日期等进行筛选</a:t>
            </a:r>
          </a:p>
          <a:p>
            <a:pPr indent="0">
              <a:lnSpc>
                <a:spcPct val="150000"/>
              </a:lnSpc>
              <a:buSzPct val="60000"/>
              <a:buFont typeface="Wingdings" panose="05000000000000000000" pitchFamily="2" charset="2"/>
              <a:buNone/>
            </a:pPr>
            <a:endPar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285750" indent="-285750">
              <a:lnSpc>
                <a:spcPct val="150000"/>
              </a:lnSpc>
              <a:buSzPct val="60000"/>
              <a:buFont typeface="Wingdings" panose="05000000000000000000" pitchFamily="2" charset="2"/>
              <a:buChar char="l"/>
            </a:pP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对于金融机构，通过</a:t>
            </a:r>
            <a:r>
              <a:rPr lang="zh-CN" altLang="en-US" sz="16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供应链上下游关系</a:t>
            </a:r>
            <a:r>
              <a:rPr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，可快速定位资金及技术实力雄厚的优质客户</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08</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圆角矩形 6"/>
          <p:cNvSpPr/>
          <p:nvPr/>
        </p:nvSpPr>
        <p:spPr>
          <a:xfrm>
            <a:off x="373661" y="1500112"/>
            <a:ext cx="1802188" cy="4688059"/>
          </a:xfrm>
          <a:prstGeom prst="roundRect">
            <a:avLst/>
          </a:prstGeom>
          <a:solidFill>
            <a:srgbClr val="3769FB">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圆角矩形 7"/>
          <p:cNvSpPr/>
          <p:nvPr/>
        </p:nvSpPr>
        <p:spPr>
          <a:xfrm>
            <a:off x="5298081" y="1500112"/>
            <a:ext cx="1802188" cy="4688059"/>
          </a:xfrm>
          <a:prstGeom prst="roundRect">
            <a:avLst/>
          </a:prstGeom>
          <a:solidFill>
            <a:srgbClr val="FBAE2F">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圆角矩形 10"/>
          <p:cNvSpPr/>
          <p:nvPr/>
        </p:nvSpPr>
        <p:spPr>
          <a:xfrm>
            <a:off x="5501637" y="2730360"/>
            <a:ext cx="1337479" cy="649224"/>
          </a:xfrm>
          <a:prstGeom prst="roundRect">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深交所</a:t>
            </a:r>
          </a:p>
        </p:txBody>
      </p:sp>
      <p:sp>
        <p:nvSpPr>
          <p:cNvPr id="13" name="圆角矩形 12"/>
          <p:cNvSpPr/>
          <p:nvPr/>
        </p:nvSpPr>
        <p:spPr>
          <a:xfrm>
            <a:off x="5501637" y="3506628"/>
            <a:ext cx="1337480" cy="649224"/>
          </a:xfrm>
          <a:prstGeom prst="roundRect">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中国农业银行</a:t>
            </a:r>
          </a:p>
        </p:txBody>
      </p:sp>
      <p:cxnSp>
        <p:nvCxnSpPr>
          <p:cNvPr id="14" name="曲线连接符 13"/>
          <p:cNvCxnSpPr>
            <a:stCxn id="13" idx="1"/>
            <a:endCxn id="17" idx="3"/>
          </p:cNvCxnSpPr>
          <p:nvPr/>
        </p:nvCxnSpPr>
        <p:spPr>
          <a:xfrm rot="10800000">
            <a:off x="4539099" y="3812952"/>
            <a:ext cx="962539" cy="18289"/>
          </a:xfrm>
          <a:prstGeom prst="curvedConnector3">
            <a:avLst>
              <a:gd name="adj1" fmla="val 50000"/>
            </a:avLst>
          </a:prstGeom>
          <a:ln w="19050">
            <a:solidFill>
              <a:srgbClr val="FBAE2F"/>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1" idx="1"/>
            <a:endCxn id="17" idx="3"/>
          </p:cNvCxnSpPr>
          <p:nvPr/>
        </p:nvCxnSpPr>
        <p:spPr>
          <a:xfrm rot="10800000" flipV="1">
            <a:off x="4539099" y="3054971"/>
            <a:ext cx="962539" cy="757979"/>
          </a:xfrm>
          <a:prstGeom prst="curvedConnector3">
            <a:avLst>
              <a:gd name="adj1" fmla="val 50000"/>
            </a:avLst>
          </a:prstGeom>
          <a:ln w="19050">
            <a:solidFill>
              <a:srgbClr val="FBAE2F"/>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圆角矩形 16"/>
          <p:cNvSpPr/>
          <p:nvPr/>
        </p:nvSpPr>
        <p:spPr>
          <a:xfrm>
            <a:off x="2998061" y="3335890"/>
            <a:ext cx="1541037" cy="954122"/>
          </a:xfrm>
          <a:prstGeom prst="round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rPr>
              <a:t>奇安信</a:t>
            </a:r>
            <a:r>
              <a:rPr kumimoji="1" lang="en-US" altLang="zh-CN" b="1" dirty="0">
                <a:latin typeface="阿里巴巴普惠体" panose="00020600040101010101" pitchFamily="18" charset="-122"/>
                <a:ea typeface="阿里巴巴普惠体" panose="00020600040101010101" pitchFamily="18" charset="-122"/>
                <a:cs typeface="阿里巴巴普惠体" panose="00020600040101010101" pitchFamily="18" charset="-122"/>
              </a:rPr>
              <a:t>(688561)</a:t>
            </a:r>
            <a:endParaRPr kumimoji="1" lang="zh-CN" altLang="en-US"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圆角矩形 17"/>
          <p:cNvSpPr/>
          <p:nvPr/>
        </p:nvSpPr>
        <p:spPr>
          <a:xfrm>
            <a:off x="5509386" y="5061488"/>
            <a:ext cx="1337480" cy="649224"/>
          </a:xfrm>
          <a:prstGeom prst="roundRect">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19" name="曲线连接符 18"/>
          <p:cNvCxnSpPr>
            <a:stCxn id="18" idx="1"/>
            <a:endCxn id="17" idx="3"/>
          </p:cNvCxnSpPr>
          <p:nvPr/>
        </p:nvCxnSpPr>
        <p:spPr>
          <a:xfrm rot="10800000">
            <a:off x="4539098" y="3812952"/>
            <a:ext cx="970288" cy="1573149"/>
          </a:xfrm>
          <a:prstGeom prst="curvedConnector3">
            <a:avLst>
              <a:gd name="adj1" fmla="val 50000"/>
            </a:avLst>
          </a:prstGeom>
          <a:ln w="19050">
            <a:solidFill>
              <a:srgbClr val="FBAE2F"/>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616308" y="2373408"/>
            <a:ext cx="1334468" cy="649224"/>
          </a:xfrm>
          <a:prstGeom prst="roundRect">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紫光数码</a:t>
            </a:r>
          </a:p>
        </p:txBody>
      </p:sp>
      <p:sp>
        <p:nvSpPr>
          <p:cNvPr id="21" name="圆角矩形 20"/>
          <p:cNvSpPr/>
          <p:nvPr/>
        </p:nvSpPr>
        <p:spPr>
          <a:xfrm>
            <a:off x="616308" y="3506628"/>
            <a:ext cx="1334468" cy="649224"/>
          </a:xfrm>
          <a:prstGeom prst="roundRect">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龙盛世纪</a:t>
            </a:r>
          </a:p>
        </p:txBody>
      </p:sp>
      <p:sp>
        <p:nvSpPr>
          <p:cNvPr id="23" name="圆角矩形 22"/>
          <p:cNvSpPr/>
          <p:nvPr/>
        </p:nvSpPr>
        <p:spPr>
          <a:xfrm>
            <a:off x="608825" y="4639848"/>
            <a:ext cx="1337480" cy="649224"/>
          </a:xfrm>
          <a:prstGeom prst="roundRect">
            <a:avLst/>
          </a:prstGeom>
          <a:solidFill>
            <a:srgbClr val="5887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cxnSp>
        <p:nvCxnSpPr>
          <p:cNvPr id="25" name="曲线连接符 24"/>
          <p:cNvCxnSpPr>
            <a:stCxn id="20" idx="3"/>
            <a:endCxn id="17" idx="1"/>
          </p:cNvCxnSpPr>
          <p:nvPr/>
        </p:nvCxnSpPr>
        <p:spPr>
          <a:xfrm>
            <a:off x="1950776" y="2698020"/>
            <a:ext cx="1047285" cy="1114931"/>
          </a:xfrm>
          <a:prstGeom prst="curvedConnector3">
            <a:avLst>
              <a:gd name="adj1" fmla="val 50000"/>
            </a:avLst>
          </a:prstGeom>
          <a:ln w="19050">
            <a:solidFill>
              <a:srgbClr val="5887FA"/>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曲线连接符 25"/>
          <p:cNvCxnSpPr>
            <a:stCxn id="21" idx="3"/>
            <a:endCxn id="17" idx="1"/>
          </p:cNvCxnSpPr>
          <p:nvPr/>
        </p:nvCxnSpPr>
        <p:spPr>
          <a:xfrm flipV="1">
            <a:off x="1950776" y="3812951"/>
            <a:ext cx="1047285" cy="18289"/>
          </a:xfrm>
          <a:prstGeom prst="curvedConnector3">
            <a:avLst>
              <a:gd name="adj1" fmla="val 50000"/>
            </a:avLst>
          </a:prstGeom>
          <a:ln w="19050">
            <a:solidFill>
              <a:srgbClr val="5887FA"/>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曲线连接符 28"/>
          <p:cNvCxnSpPr>
            <a:stCxn id="23" idx="3"/>
            <a:endCxn id="17" idx="1"/>
          </p:cNvCxnSpPr>
          <p:nvPr/>
        </p:nvCxnSpPr>
        <p:spPr>
          <a:xfrm flipV="1">
            <a:off x="1946305" y="3812951"/>
            <a:ext cx="1051756" cy="1151509"/>
          </a:xfrm>
          <a:prstGeom prst="curvedConnector3">
            <a:avLst>
              <a:gd name="adj1" fmla="val 50000"/>
            </a:avLst>
          </a:prstGeom>
          <a:ln w="19050">
            <a:solidFill>
              <a:srgbClr val="5887FA"/>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888241" y="1031187"/>
            <a:ext cx="790601" cy="338554"/>
          </a:xfrm>
          <a:prstGeom prst="rect">
            <a:avLst/>
          </a:prstGeom>
          <a:noFill/>
        </p:spPr>
        <p:txBody>
          <a:bodyPr wrap="none" rtlCol="0">
            <a:spAutoFit/>
          </a:bodyPr>
          <a:lstStyle/>
          <a:p>
            <a:pPr algn="ct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供应商</a:t>
            </a:r>
          </a:p>
        </p:txBody>
      </p:sp>
      <p:sp>
        <p:nvSpPr>
          <p:cNvPr id="31" name="文本框 30"/>
          <p:cNvSpPr txBox="1"/>
          <p:nvPr/>
        </p:nvSpPr>
        <p:spPr>
          <a:xfrm>
            <a:off x="5876064" y="1046824"/>
            <a:ext cx="588623" cy="338554"/>
          </a:xfrm>
          <a:prstGeom prst="rect">
            <a:avLst/>
          </a:prstGeom>
          <a:noFill/>
        </p:spPr>
        <p:txBody>
          <a:bodyPr wrap="none" rtlCol="0">
            <a:spAutoFit/>
          </a:bodyPr>
          <a:lstStyle/>
          <a:p>
            <a:pPr algn="ctr"/>
            <a:r>
              <a:rPr kumimoji="1" lang="zh-CN" altLang="en-US" sz="1600" dirty="0">
                <a:latin typeface="阿里巴巴普惠体" panose="00020600040101010101" pitchFamily="18" charset="-122"/>
                <a:ea typeface="阿里巴巴普惠体" panose="00020600040101010101" pitchFamily="18" charset="-122"/>
                <a:cs typeface="阿里巴巴普惠体" panose="00020600040101010101" pitchFamily="18" charset="-122"/>
              </a:rPr>
              <a:t>客户</a:t>
            </a:r>
          </a:p>
        </p:txBody>
      </p:sp>
      <p:sp>
        <p:nvSpPr>
          <p:cNvPr id="33" name="圆角矩形 32"/>
          <p:cNvSpPr/>
          <p:nvPr/>
        </p:nvSpPr>
        <p:spPr>
          <a:xfrm>
            <a:off x="5501637" y="4285762"/>
            <a:ext cx="1337480" cy="649224"/>
          </a:xfrm>
          <a:prstGeom prst="roundRect">
            <a:avLst/>
          </a:prstGeom>
          <a:solidFill>
            <a:srgbClr val="FBAE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中国建设银行</a:t>
            </a:r>
          </a:p>
        </p:txBody>
      </p:sp>
      <p:sp>
        <p:nvSpPr>
          <p:cNvPr id="39" name="圆角矩形 38"/>
          <p:cNvSpPr/>
          <p:nvPr/>
        </p:nvSpPr>
        <p:spPr>
          <a:xfrm>
            <a:off x="5501637" y="1946977"/>
            <a:ext cx="1337479" cy="649224"/>
          </a:xfrm>
          <a:prstGeom prst="roundRect">
            <a:avLst/>
          </a:prstGeom>
          <a:solidFill>
            <a:srgbClr val="FCA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b="1" dirty="0">
                <a:latin typeface="阿里巴巴普惠体" panose="00020600040101010101" pitchFamily="18" charset="-122"/>
                <a:ea typeface="阿里巴巴普惠体" panose="00020600040101010101" pitchFamily="18" charset="-122"/>
                <a:cs typeface="阿里巴巴普惠体" panose="00020600040101010101" pitchFamily="18" charset="-122"/>
              </a:rPr>
              <a:t>上海移动</a:t>
            </a:r>
          </a:p>
        </p:txBody>
      </p:sp>
      <p:cxnSp>
        <p:nvCxnSpPr>
          <p:cNvPr id="42" name="曲线连接符 41"/>
          <p:cNvCxnSpPr>
            <a:stCxn id="39" idx="1"/>
            <a:endCxn id="17" idx="3"/>
          </p:cNvCxnSpPr>
          <p:nvPr/>
        </p:nvCxnSpPr>
        <p:spPr>
          <a:xfrm rot="10800000" flipV="1">
            <a:off x="4539099" y="2271589"/>
            <a:ext cx="962539" cy="1541362"/>
          </a:xfrm>
          <a:prstGeom prst="curvedConnector3">
            <a:avLst>
              <a:gd name="adj1" fmla="val 50000"/>
            </a:avLst>
          </a:prstGeom>
          <a:ln w="19050">
            <a:solidFill>
              <a:srgbClr val="FBAE2F"/>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曲线连接符 44"/>
          <p:cNvCxnSpPr>
            <a:stCxn id="33" idx="1"/>
            <a:endCxn id="17" idx="3"/>
          </p:cNvCxnSpPr>
          <p:nvPr/>
        </p:nvCxnSpPr>
        <p:spPr>
          <a:xfrm rot="10800000">
            <a:off x="4539099" y="3812952"/>
            <a:ext cx="962539" cy="797423"/>
          </a:xfrm>
          <a:prstGeom prst="curvedConnector3">
            <a:avLst>
              <a:gd name="adj1" fmla="val 50000"/>
            </a:avLst>
          </a:prstGeom>
          <a:ln w="19050">
            <a:solidFill>
              <a:srgbClr val="FBAE2F"/>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97" name="直线连接符 96"/>
          <p:cNvCxnSpPr/>
          <p:nvPr/>
        </p:nvCxnSpPr>
        <p:spPr>
          <a:xfrm>
            <a:off x="2765053" y="1856232"/>
            <a:ext cx="0" cy="3154615"/>
          </a:xfrm>
          <a:prstGeom prst="line">
            <a:avLst/>
          </a:prstGeom>
          <a:ln w="19050" cap="flat" cmpd="sng" algn="ctr">
            <a:solidFill>
              <a:schemeClr val="bg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28" name="圆角矩形 127"/>
          <p:cNvSpPr/>
          <p:nvPr/>
        </p:nvSpPr>
        <p:spPr>
          <a:xfrm>
            <a:off x="2352777" y="5036662"/>
            <a:ext cx="1134751" cy="1151509"/>
          </a:xfrm>
          <a:prstGeom prst="roundRect">
            <a:avLst/>
          </a:prstGeom>
          <a:noFill/>
          <a:ln w="19050">
            <a:solidFill>
              <a:schemeClr val="bg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171450" indent="-171450" algn="ctr">
              <a:lnSpc>
                <a:spcPct val="150000"/>
              </a:lnSpc>
              <a:buFont typeface="Arial" panose="020B0604020202020204" pitchFamily="34" charset="0"/>
              <a:buChar char="•"/>
            </a:pPr>
            <a:r>
              <a:rPr kumimoji="1" lang="zh-CN" altLang="en-US" sz="1200" dirty="0">
                <a:solidFill>
                  <a:srgbClr val="5788F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招标内容</a:t>
            </a:r>
            <a:endParaRPr kumimoji="1" lang="en-US" altLang="zh-CN" sz="1200" b="1" dirty="0">
              <a:solidFill>
                <a:srgbClr val="5788FA"/>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algn="ctr">
              <a:lnSpc>
                <a:spcPct val="150000"/>
              </a:lnSpc>
              <a:buFont typeface="Arial" panose="020B0604020202020204" pitchFamily="34" charset="0"/>
              <a:buChar char="•"/>
            </a:pPr>
            <a:r>
              <a:rPr kumimoji="1" lang="zh-CN" altLang="en-US" sz="1200" dirty="0">
                <a:solidFill>
                  <a:srgbClr val="5788F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招标金额</a:t>
            </a:r>
            <a:endParaRPr kumimoji="1" lang="en-US" altLang="zh-CN" sz="1200" dirty="0">
              <a:solidFill>
                <a:srgbClr val="5788FA"/>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algn="ctr">
              <a:lnSpc>
                <a:spcPct val="150000"/>
              </a:lnSpc>
              <a:buFont typeface="Arial" panose="020B0604020202020204" pitchFamily="34" charset="0"/>
              <a:buChar char="•"/>
            </a:pPr>
            <a:r>
              <a:rPr kumimoji="1" lang="zh-CN" altLang="en-US" sz="1200" dirty="0">
                <a:solidFill>
                  <a:srgbClr val="5788FA"/>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招标日期</a:t>
            </a:r>
          </a:p>
        </p:txBody>
      </p:sp>
      <p:cxnSp>
        <p:nvCxnSpPr>
          <p:cNvPr id="153" name="直线连接符 152"/>
          <p:cNvCxnSpPr/>
          <p:nvPr/>
        </p:nvCxnSpPr>
        <p:spPr>
          <a:xfrm>
            <a:off x="4776733" y="1856232"/>
            <a:ext cx="0" cy="3154615"/>
          </a:xfrm>
          <a:prstGeom prst="line">
            <a:avLst/>
          </a:prstGeom>
          <a:ln w="19050" cap="flat" cmpd="sng" algn="ctr">
            <a:solidFill>
              <a:schemeClr val="bg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54" name="圆角矩形 153"/>
          <p:cNvSpPr/>
          <p:nvPr/>
        </p:nvSpPr>
        <p:spPr>
          <a:xfrm>
            <a:off x="3986402" y="5036662"/>
            <a:ext cx="1134751" cy="1151509"/>
          </a:xfrm>
          <a:prstGeom prst="roundRect">
            <a:avLst/>
          </a:prstGeom>
          <a:noFill/>
          <a:ln w="19050">
            <a:solidFill>
              <a:schemeClr val="bg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marL="171450" indent="-171450" algn="ctr">
              <a:lnSpc>
                <a:spcPct val="150000"/>
              </a:lnSpc>
              <a:buFont typeface="Arial" panose="020B0604020202020204" pitchFamily="34" charset="0"/>
              <a:buChar char="•"/>
            </a:pPr>
            <a:r>
              <a:rPr kumimoji="1" lang="zh-CN" altLang="en-US" sz="1200" dirty="0">
                <a:solidFill>
                  <a:srgbClr val="FCAE2E"/>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中标内容</a:t>
            </a:r>
            <a:endParaRPr kumimoji="1" lang="en-US" altLang="zh-CN" sz="1200" b="1" dirty="0">
              <a:solidFill>
                <a:srgbClr val="FCAE2E"/>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algn="ctr">
              <a:lnSpc>
                <a:spcPct val="150000"/>
              </a:lnSpc>
              <a:buFont typeface="Arial" panose="020B0604020202020204" pitchFamily="34" charset="0"/>
              <a:buChar char="•"/>
            </a:pPr>
            <a:r>
              <a:rPr kumimoji="1" lang="zh-CN" altLang="en-US" sz="1200" dirty="0">
                <a:solidFill>
                  <a:srgbClr val="FCAE2E"/>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中标金额</a:t>
            </a:r>
            <a:endParaRPr kumimoji="1" lang="en-US" altLang="zh-CN" sz="1200" dirty="0">
              <a:solidFill>
                <a:srgbClr val="FCAE2E"/>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indent="-171450" algn="ctr">
              <a:lnSpc>
                <a:spcPct val="150000"/>
              </a:lnSpc>
              <a:buFont typeface="Arial" panose="020B0604020202020204" pitchFamily="34" charset="0"/>
              <a:buChar char="•"/>
            </a:pPr>
            <a:r>
              <a:rPr kumimoji="1" lang="zh-CN" altLang="en-US" sz="1200" dirty="0">
                <a:solidFill>
                  <a:srgbClr val="FCAE2E"/>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中标日期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2754630" cy="368300"/>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特色数据</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3: </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特色名单企业</a:t>
            </a:r>
          </a:p>
        </p:txBody>
      </p:sp>
      <p:sp>
        <p:nvSpPr>
          <p:cNvPr id="28" name="文本框 27"/>
          <p:cNvSpPr txBox="1"/>
          <p:nvPr/>
        </p:nvSpPr>
        <p:spPr>
          <a:xfrm>
            <a:off x="11688117" y="6402779"/>
            <a:ext cx="387350" cy="306705"/>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09</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p:cNvSpPr txBox="1"/>
          <p:nvPr/>
        </p:nvSpPr>
        <p:spPr>
          <a:xfrm>
            <a:off x="441325" y="1036320"/>
            <a:ext cx="10951210" cy="829945"/>
          </a:xfrm>
          <a:prstGeom prst="rect">
            <a:avLst/>
          </a:prstGeom>
          <a:noFill/>
        </p:spPr>
        <p:txBody>
          <a:bodyPr wrap="square" rtlCol="0">
            <a:spAutoFit/>
          </a:bodyPr>
          <a:lstStyle/>
          <a:p>
            <a:pPr marL="285750" indent="-285750">
              <a:buFont typeface="Arial" panose="020B0604020202020204" pitchFamily="34" charset="0"/>
              <a:buChar char="•"/>
            </a:pPr>
            <a:r>
              <a:rPr lang="zh-CN" altLang="en-US" sz="1600" dirty="0">
                <a:latin typeface="Alibaba PuHuiTi Regular" panose="00020600040101010101" charset="-122"/>
                <a:ea typeface="Alibaba PuHuiTi Regular" panose="00020600040101010101" charset="-122"/>
                <a:cs typeface="Alibaba PuHuiTi Regular" panose="00020600040101010101" charset="-122"/>
              </a:rPr>
              <a:t>全面实时抓取政府公开数据，拥有</a:t>
            </a:r>
            <a:r>
              <a:rPr lang="en-US" altLang="zh-CN" sz="1600" dirty="0">
                <a:latin typeface="Alibaba PuHuiTi Regular" panose="00020600040101010101" charset="-122"/>
                <a:ea typeface="Alibaba PuHuiTi Regular" panose="00020600040101010101" charset="-122"/>
                <a:cs typeface="Alibaba PuHuiTi Regular" panose="00020600040101010101" charset="-122"/>
              </a:rPr>
              <a:t>100</a:t>
            </a:r>
            <a:r>
              <a:rPr lang="zh-CN" altLang="en-US" sz="1600" dirty="0">
                <a:latin typeface="Alibaba PuHuiTi Regular" panose="00020600040101010101" charset="-122"/>
                <a:ea typeface="Alibaba PuHuiTi Regular" panose="00020600040101010101" charset="-122"/>
                <a:cs typeface="Alibaba PuHuiTi Regular" panose="00020600040101010101" charset="-122"/>
              </a:rPr>
              <a:t>万条科技认定及政府奖励记录，涉及</a:t>
            </a:r>
            <a:r>
              <a:rPr lang="en-US" altLang="zh-CN" sz="1600" dirty="0">
                <a:latin typeface="Alibaba PuHuiTi Regular" panose="00020600040101010101" charset="-122"/>
                <a:ea typeface="Alibaba PuHuiTi Regular" panose="00020600040101010101" charset="-122"/>
                <a:cs typeface="Alibaba PuHuiTi Regular" panose="00020600040101010101" charset="-122"/>
              </a:rPr>
              <a:t>60</a:t>
            </a:r>
            <a:r>
              <a:rPr lang="zh-CN" altLang="en-US" sz="1600" dirty="0">
                <a:latin typeface="Alibaba PuHuiTi Regular" panose="00020600040101010101" charset="-122"/>
                <a:ea typeface="Alibaba PuHuiTi Regular" panose="00020600040101010101" charset="-122"/>
                <a:cs typeface="Alibaba PuHuiTi Regular" panose="00020600040101010101" charset="-122"/>
              </a:rPr>
              <a:t>多万家科技类公司。</a:t>
            </a:r>
          </a:p>
          <a:p>
            <a:pPr marL="285750" indent="-285750">
              <a:buFont typeface="Arial" panose="020B0604020202020204" pitchFamily="34" charset="0"/>
              <a:buChar char="•"/>
            </a:pPr>
            <a:r>
              <a:rPr lang="zh-CN" altLang="en-US" sz="1600" dirty="0">
                <a:latin typeface="Alibaba PuHuiTi Regular" panose="00020600040101010101" charset="-122"/>
                <a:ea typeface="Alibaba PuHuiTi Regular" panose="00020600040101010101" charset="-122"/>
                <a:cs typeface="Alibaba PuHuiTi Regular" panose="00020600040101010101" charset="-122"/>
              </a:rPr>
              <a:t>基于企业全网公开披露的舆情、工商、经营行为等各维度数据进行聚合分析后再通过烯牛独有的企业评价模型推演出非上市企业的收入、利润、研发费用等关键指标，形成了烯牛特色企业名单。</a:t>
            </a:r>
          </a:p>
        </p:txBody>
      </p:sp>
      <p:graphicFrame>
        <p:nvGraphicFramePr>
          <p:cNvPr id="7" name="表格 12"/>
          <p:cNvGraphicFramePr>
            <a:graphicFrameLocks noGrp="1"/>
          </p:cNvGraphicFramePr>
          <p:nvPr/>
        </p:nvGraphicFramePr>
        <p:xfrm>
          <a:off x="688177" y="2093976"/>
          <a:ext cx="3316769" cy="4247996"/>
        </p:xfrm>
        <a:graphic>
          <a:graphicData uri="http://schemas.openxmlformats.org/drawingml/2006/table">
            <a:tbl>
              <a:tblPr firstRow="1" bandRow="1">
                <a:tableStyleId>{10A1B5D5-9B99-4C35-A422-299274C87663}</a:tableStyleId>
              </a:tblPr>
              <a:tblGrid>
                <a:gridCol w="3316769">
                  <a:extLst>
                    <a:ext uri="{9D8B030D-6E8A-4147-A177-3AD203B41FA5}">
                      <a16:colId xmlns:a16="http://schemas.microsoft.com/office/drawing/2014/main" val="20000"/>
                    </a:ext>
                  </a:extLst>
                </a:gridCol>
              </a:tblGrid>
              <a:tr h="587339">
                <a:tc>
                  <a:txBody>
                    <a:bodyPr/>
                    <a:lstStyle/>
                    <a:p>
                      <a:pPr algn="ctr"/>
                      <a:r>
                        <a:rPr lang="zh-CN" altLang="en-US" sz="1400" b="1" i="0" dirty="0">
                          <a:latin typeface="阿里巴巴普惠体" panose="00020600040101010101" pitchFamily="18" charset="-122"/>
                          <a:ea typeface="阿里巴巴普惠体" panose="00020600040101010101" pitchFamily="18" charset="-122"/>
                          <a:cs typeface="阿里巴巴普惠体" panose="00020600040101010101" pitchFamily="18" charset="-122"/>
                        </a:rPr>
                        <a:t>科技认定及政府奖励企业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5AA67"/>
                    </a:solidFill>
                  </a:tcPr>
                </a:tc>
                <a:extLst>
                  <a:ext uri="{0D108BD9-81ED-4DB2-BD59-A6C34878D82A}">
                    <a16:rowId xmlns:a16="http://schemas.microsoft.com/office/drawing/2014/main" val="10000"/>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高新技术企业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5AA67">
                        <a:alpha val="10000"/>
                      </a:srgbClr>
                    </a:solidFill>
                  </a:tcPr>
                </a:tc>
                <a:extLst>
                  <a:ext uri="{0D108BD9-81ED-4DB2-BD59-A6C34878D82A}">
                    <a16:rowId xmlns:a16="http://schemas.microsoft.com/office/drawing/2014/main" val="10001"/>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科技型中小企业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9804"/>
                      </a:schemeClr>
                    </a:solidFill>
                  </a:tcPr>
                </a:tc>
                <a:extLst>
                  <a:ext uri="{0D108BD9-81ED-4DB2-BD59-A6C34878D82A}">
                    <a16:rowId xmlns:a16="http://schemas.microsoft.com/office/drawing/2014/main" val="10002"/>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专精特新</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5AA67">
                        <a:alpha val="10000"/>
                      </a:srgbClr>
                    </a:solidFill>
                  </a:tcPr>
                </a:tc>
                <a:extLst>
                  <a:ext uri="{0D108BD9-81ED-4DB2-BD59-A6C34878D82A}">
                    <a16:rowId xmlns:a16="http://schemas.microsoft.com/office/drawing/2014/main" val="10003"/>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高新技术成果转化项目</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院士专家工作站</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5AA67">
                        <a:alpha val="10000"/>
                      </a:srgbClr>
                    </a:solidFill>
                  </a:tcPr>
                </a:tc>
                <a:extLst>
                  <a:ext uri="{0D108BD9-81ED-4DB2-BD59-A6C34878D82A}">
                    <a16:rowId xmlns:a16="http://schemas.microsoft.com/office/drawing/2014/main" val="10005"/>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国家标准起草单位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国家科技重大专项</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5AA67">
                        <a:alpha val="10000"/>
                      </a:srgbClr>
                    </a:solidFill>
                  </a:tcPr>
                </a:tc>
                <a:extLst>
                  <a:ext uri="{0D108BD9-81ED-4DB2-BD59-A6C34878D82A}">
                    <a16:rowId xmlns:a16="http://schemas.microsoft.com/office/drawing/2014/main" val="10007"/>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制造业单项冠军企业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雏鹰企业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5AA67">
                        <a:alpha val="10000"/>
                      </a:srgbClr>
                    </a:solidFill>
                  </a:tcPr>
                </a:tc>
                <a:extLst>
                  <a:ext uri="{0D108BD9-81ED-4DB2-BD59-A6C34878D82A}">
                    <a16:rowId xmlns:a16="http://schemas.microsoft.com/office/drawing/2014/main" val="10009"/>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瞪羚企业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32787">
                <a:tc>
                  <a:txBody>
                    <a:bodyPr/>
                    <a:lstStyle/>
                    <a:p>
                      <a:pPr algn="ctr"/>
                      <a:r>
                        <a:rPr lang="en-US" altLang="zh-CN"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5AA67">
                        <a:alpha val="10000"/>
                      </a:srgbClr>
                    </a:solidFill>
                  </a:tcPr>
                </a:tc>
                <a:extLst>
                  <a:ext uri="{0D108BD9-81ED-4DB2-BD59-A6C34878D82A}">
                    <a16:rowId xmlns:a16="http://schemas.microsoft.com/office/drawing/2014/main" val="10011"/>
                  </a:ext>
                </a:extLst>
              </a:tr>
            </a:tbl>
          </a:graphicData>
        </a:graphic>
      </p:graphicFrame>
      <p:graphicFrame>
        <p:nvGraphicFramePr>
          <p:cNvPr id="16" name="表格 12"/>
          <p:cNvGraphicFramePr>
            <a:graphicFrameLocks noGrp="1"/>
          </p:cNvGraphicFramePr>
          <p:nvPr/>
        </p:nvGraphicFramePr>
        <p:xfrm>
          <a:off x="4464649" y="2093976"/>
          <a:ext cx="3316769" cy="4247996"/>
        </p:xfrm>
        <a:graphic>
          <a:graphicData uri="http://schemas.openxmlformats.org/drawingml/2006/table">
            <a:tbl>
              <a:tblPr firstRow="1" bandRow="1">
                <a:tableStyleId>{10A1B5D5-9B99-4C35-A422-299274C87663}</a:tableStyleId>
              </a:tblPr>
              <a:tblGrid>
                <a:gridCol w="3316769">
                  <a:extLst>
                    <a:ext uri="{9D8B030D-6E8A-4147-A177-3AD203B41FA5}">
                      <a16:colId xmlns:a16="http://schemas.microsoft.com/office/drawing/2014/main" val="20000"/>
                    </a:ext>
                  </a:extLst>
                </a:gridCol>
              </a:tblGrid>
              <a:tr h="587339">
                <a:tc>
                  <a:txBody>
                    <a:bodyPr/>
                    <a:lstStyle/>
                    <a:p>
                      <a:pPr algn="ctr"/>
                      <a:r>
                        <a:rPr lang="zh-CN" altLang="en-US" sz="1400" b="1"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地方性政府奖励企业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788FA"/>
                    </a:solidFill>
                  </a:tcPr>
                </a:tc>
                <a:extLst>
                  <a:ext uri="{0D108BD9-81ED-4DB2-BD59-A6C34878D82A}">
                    <a16:rowId xmlns:a16="http://schemas.microsoft.com/office/drawing/2014/main" val="10000"/>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北京市新技术新产品（服务）名单</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788FA">
                        <a:alpha val="10000"/>
                      </a:srgbClr>
                    </a:solidFill>
                  </a:tcPr>
                </a:tc>
                <a:extLst>
                  <a:ext uri="{0D108BD9-81ED-4DB2-BD59-A6C34878D82A}">
                    <a16:rowId xmlns:a16="http://schemas.microsoft.com/office/drawing/2014/main" val="10001"/>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北京市智能制造标杆企业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9804"/>
                      </a:schemeClr>
                    </a:solidFill>
                  </a:tcPr>
                </a:tc>
                <a:extLst>
                  <a:ext uri="{0D108BD9-81ED-4DB2-BD59-A6C34878D82A}">
                    <a16:rowId xmlns:a16="http://schemas.microsoft.com/office/drawing/2014/main" val="10002"/>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上海市软件和信息技术服务业高成长百家</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788FA">
                        <a:alpha val="10000"/>
                      </a:srgbClr>
                    </a:solidFill>
                  </a:tcPr>
                </a:tc>
                <a:extLst>
                  <a:ext uri="{0D108BD9-81ED-4DB2-BD59-A6C34878D82A}">
                    <a16:rowId xmlns:a16="http://schemas.microsoft.com/office/drawing/2014/main" val="10003"/>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深圳市工业互联网发展扶持计划</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江苏省智能制造领军服务机构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788FA">
                        <a:alpha val="10000"/>
                      </a:srgbClr>
                    </a:solidFill>
                  </a:tcPr>
                </a:tc>
                <a:extLst>
                  <a:ext uri="{0D108BD9-81ED-4DB2-BD59-A6C34878D82A}">
                    <a16:rowId xmlns:a16="http://schemas.microsoft.com/office/drawing/2014/main" val="10005"/>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浙江省省级骨干农业龙头企业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广州市“小升规”培育企业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788FA">
                        <a:alpha val="10000"/>
                      </a:srgbClr>
                    </a:solidFill>
                  </a:tcPr>
                </a:tc>
                <a:extLst>
                  <a:ext uri="{0D108BD9-81ED-4DB2-BD59-A6C34878D82A}">
                    <a16:rowId xmlns:a16="http://schemas.microsoft.com/office/drawing/2014/main" val="10007"/>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杭州市雏鹰计划企业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苏州市人工智能和大数据入库企业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788FA">
                        <a:alpha val="10000"/>
                      </a:srgbClr>
                    </a:solidFill>
                  </a:tcPr>
                </a:tc>
                <a:extLst>
                  <a:ext uri="{0D108BD9-81ED-4DB2-BD59-A6C34878D82A}">
                    <a16:rowId xmlns:a16="http://schemas.microsoft.com/office/drawing/2014/main" val="10009"/>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南京市创新型领军培育企业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32787">
                <a:tc>
                  <a:txBody>
                    <a:bodyPr/>
                    <a:lstStyle/>
                    <a:p>
                      <a:pPr algn="ctr"/>
                      <a:r>
                        <a:rPr lang="en-US" altLang="zh-CN"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5788FA">
                        <a:alpha val="10000"/>
                      </a:srgbClr>
                    </a:solidFill>
                  </a:tcPr>
                </a:tc>
                <a:extLst>
                  <a:ext uri="{0D108BD9-81ED-4DB2-BD59-A6C34878D82A}">
                    <a16:rowId xmlns:a16="http://schemas.microsoft.com/office/drawing/2014/main" val="10011"/>
                  </a:ext>
                </a:extLst>
              </a:tr>
            </a:tbl>
          </a:graphicData>
        </a:graphic>
      </p:graphicFrame>
      <p:graphicFrame>
        <p:nvGraphicFramePr>
          <p:cNvPr id="25" name="表格 12"/>
          <p:cNvGraphicFramePr>
            <a:graphicFrameLocks noGrp="1"/>
          </p:cNvGraphicFramePr>
          <p:nvPr/>
        </p:nvGraphicFramePr>
        <p:xfrm>
          <a:off x="8241121" y="2093976"/>
          <a:ext cx="3316769" cy="4247996"/>
        </p:xfrm>
        <a:graphic>
          <a:graphicData uri="http://schemas.openxmlformats.org/drawingml/2006/table">
            <a:tbl>
              <a:tblPr firstRow="1" bandRow="1">
                <a:tableStyleId>{10A1B5D5-9B99-4C35-A422-299274C87663}</a:tableStyleId>
              </a:tblPr>
              <a:tblGrid>
                <a:gridCol w="3316769">
                  <a:extLst>
                    <a:ext uri="{9D8B030D-6E8A-4147-A177-3AD203B41FA5}">
                      <a16:colId xmlns:a16="http://schemas.microsoft.com/office/drawing/2014/main" val="20000"/>
                    </a:ext>
                  </a:extLst>
                </a:gridCol>
              </a:tblGrid>
              <a:tr h="587339">
                <a:tc>
                  <a:txBody>
                    <a:bodyPr/>
                    <a:lstStyle/>
                    <a:p>
                      <a:pPr algn="ctr"/>
                      <a:r>
                        <a:rPr lang="zh-CN" altLang="en-US" sz="1400" b="1" i="0" dirty="0">
                          <a:latin typeface="阿里巴巴普惠体" panose="00020600040101010101" pitchFamily="18" charset="-122"/>
                          <a:ea typeface="阿里巴巴普惠体" panose="00020600040101010101" pitchFamily="18" charset="-122"/>
                          <a:cs typeface="阿里巴巴普惠体" panose="00020600040101010101" pitchFamily="18" charset="-122"/>
                        </a:rPr>
                        <a:t>烯牛特色名单</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CAE2E"/>
                    </a:solidFill>
                  </a:tcPr>
                </a:tc>
                <a:extLst>
                  <a:ext uri="{0D108BD9-81ED-4DB2-BD59-A6C34878D82A}">
                    <a16:rowId xmlns:a16="http://schemas.microsoft.com/office/drawing/2014/main" val="10000"/>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研发费用占收入比重超</a:t>
                      </a:r>
                      <a:r>
                        <a:rPr lang="en-US" altLang="zh-CN"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2%</a:t>
                      </a: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CAE2E">
                        <a:alpha val="10000"/>
                      </a:srgbClr>
                    </a:solidFill>
                  </a:tcPr>
                </a:tc>
                <a:extLst>
                  <a:ext uri="{0D108BD9-81ED-4DB2-BD59-A6C34878D82A}">
                    <a16:rowId xmlns:a16="http://schemas.microsoft.com/office/drawing/2014/main" val="10001"/>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年收入超</a:t>
                      </a:r>
                      <a:r>
                        <a:rPr lang="en-US" altLang="zh-CN"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亿的企业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alpha val="9804"/>
                      </a:schemeClr>
                    </a:solidFill>
                  </a:tcPr>
                </a:tc>
                <a:extLst>
                  <a:ext uri="{0D108BD9-81ED-4DB2-BD59-A6C34878D82A}">
                    <a16:rowId xmlns:a16="http://schemas.microsoft.com/office/drawing/2014/main" val="10002"/>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研发费用超</a:t>
                      </a:r>
                      <a:r>
                        <a:rPr lang="en-US" altLang="zh-CN"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千万的企业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CAE2E">
                        <a:alpha val="10000"/>
                      </a:srgbClr>
                    </a:solidFill>
                  </a:tcPr>
                </a:tc>
                <a:extLst>
                  <a:ext uri="{0D108BD9-81ED-4DB2-BD59-A6C34878D82A}">
                    <a16:rowId xmlns:a16="http://schemas.microsoft.com/office/drawing/2014/main" val="10003"/>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利润增长率超</a:t>
                      </a:r>
                      <a:r>
                        <a:rPr lang="en-US" altLang="zh-CN"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10%</a:t>
                      </a: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的企业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纳税额超</a:t>
                      </a:r>
                      <a:r>
                        <a:rPr lang="en-US" altLang="zh-CN"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800</a:t>
                      </a: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万的企业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CAE2E">
                        <a:alpha val="10000"/>
                      </a:srgbClr>
                    </a:solidFill>
                  </a:tcPr>
                </a:tc>
                <a:extLst>
                  <a:ext uri="{0D108BD9-81ED-4DB2-BD59-A6C34878D82A}">
                    <a16:rowId xmlns:a16="http://schemas.microsoft.com/office/drawing/2014/main" val="10005"/>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最新拿地企业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国家级领导人视察企业名单</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CAE2E">
                        <a:alpha val="10000"/>
                      </a:srgbClr>
                    </a:solidFill>
                  </a:tcPr>
                </a:tc>
                <a:extLst>
                  <a:ext uri="{0D108BD9-81ED-4DB2-BD59-A6C34878D82A}">
                    <a16:rowId xmlns:a16="http://schemas.microsoft.com/office/drawing/2014/main" val="10007"/>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团队成员有博士学历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团队成员有连续创业经验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CAE2E">
                        <a:alpha val="10000"/>
                      </a:srgbClr>
                    </a:solidFill>
                  </a:tcPr>
                </a:tc>
                <a:extLst>
                  <a:ext uri="{0D108BD9-81ED-4DB2-BD59-A6C34878D82A}">
                    <a16:rowId xmlns:a16="http://schemas.microsoft.com/office/drawing/2014/main" val="10009"/>
                  </a:ext>
                </a:extLst>
              </a:tr>
              <a:tr h="332787">
                <a:tc>
                  <a:txBody>
                    <a:bodyPr/>
                    <a:lstStyle/>
                    <a:p>
                      <a:pPr algn="ct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发明专利数量超过</a:t>
                      </a:r>
                      <a:r>
                        <a:rPr lang="en-US" altLang="zh-CN"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1</a:t>
                      </a:r>
                      <a:r>
                        <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千的企业</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332787">
                <a:tc>
                  <a:txBody>
                    <a:bodyPr/>
                    <a:lstStyle/>
                    <a:p>
                      <a:pPr algn="ctr"/>
                      <a:r>
                        <a:rPr lang="en-US" altLang="zh-CN"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lang="zh-CN" altLang="en-US" sz="1100" b="0" i="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CAE2E">
                        <a:alpha val="10000"/>
                      </a:srgbClr>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7666549" y="2209248"/>
            <a:ext cx="4300728" cy="3885407"/>
          </a:xfrm>
          <a:prstGeom prst="rect">
            <a:avLst/>
          </a:prstGeom>
          <a:solidFill>
            <a:srgbClr val="F6FBF7">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p:nvSpPr>
        <p:spPr>
          <a:xfrm>
            <a:off x="332299" y="374905"/>
            <a:ext cx="11559600" cy="21600"/>
          </a:xfrm>
          <a:prstGeom prst="rect">
            <a:avLst/>
          </a:prstGeom>
          <a:solidFill>
            <a:srgbClr val="25A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p:cNvSpPr txBox="1"/>
          <p:nvPr/>
        </p:nvSpPr>
        <p:spPr>
          <a:xfrm>
            <a:off x="224722" y="478452"/>
            <a:ext cx="3440430" cy="368300"/>
          </a:xfrm>
          <a:prstGeom prst="rect">
            <a:avLst/>
          </a:prstGeom>
          <a:noFill/>
        </p:spPr>
        <p:txBody>
          <a:bodyPr wrap="none" rtlCol="0">
            <a:spAutoFit/>
          </a:bodyPr>
          <a:lstStyle/>
          <a:p>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特色数据</a:t>
            </a:r>
            <a:r>
              <a:rPr kumimoji="1" lang="en-US" altLang="zh-CN"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4: </a:t>
            </a:r>
            <a:r>
              <a:rPr kumimoji="1" lang="zh-CN" altLang="en-US"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丰富全面的公司画像</a:t>
            </a:r>
          </a:p>
        </p:txBody>
      </p:sp>
      <p:sp>
        <p:nvSpPr>
          <p:cNvPr id="28" name="文本框 27"/>
          <p:cNvSpPr txBox="1"/>
          <p:nvPr/>
        </p:nvSpPr>
        <p:spPr>
          <a:xfrm>
            <a:off x="11688117" y="6402779"/>
            <a:ext cx="389850" cy="307777"/>
          </a:xfrm>
          <a:prstGeom prst="rect">
            <a:avLst/>
          </a:prstGeom>
          <a:noFill/>
        </p:spPr>
        <p:txBody>
          <a:bodyPr wrap="none" rtlCol="0">
            <a:spAutoFit/>
          </a:bodyPr>
          <a:lstStyle/>
          <a:p>
            <a:r>
              <a:rPr kumimoji="1" lang="en-US" altLang="zh-CN"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10</a:t>
            </a:r>
            <a:endParaRPr kumimoji="1" lang="zh-CN" altLang="en-US" sz="1400" dirty="0">
              <a:solidFill>
                <a:schemeClr val="bg2">
                  <a:lumMod val="7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 name="文本框 1"/>
          <p:cNvSpPr txBox="1"/>
          <p:nvPr/>
        </p:nvSpPr>
        <p:spPr>
          <a:xfrm>
            <a:off x="332105" y="1066799"/>
            <a:ext cx="9733684" cy="8299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a:latin typeface="Alibaba PuHuiTi Regular" panose="00020600040101010101" charset="-122"/>
                <a:ea typeface="Alibaba PuHuiTi Regular" panose="00020600040101010101" charset="-122"/>
                <a:cs typeface="Alibaba PuHuiTi Regular" panose="00020600040101010101" charset="-122"/>
              </a:rPr>
              <a:t>5</a:t>
            </a:r>
            <a:r>
              <a:rPr lang="zh-CN" altLang="en-US" sz="1600" dirty="0">
                <a:latin typeface="Alibaba PuHuiTi Regular" panose="00020600040101010101" charset="-122"/>
                <a:ea typeface="Alibaba PuHuiTi Regular" panose="00020600040101010101" charset="-122"/>
                <a:cs typeface="Alibaba PuHuiTi Regular" panose="00020600040101010101" charset="-122"/>
              </a:rPr>
              <a:t>万</a:t>
            </a:r>
            <a:r>
              <a:rPr lang="en-US" altLang="zh-CN" sz="1600" dirty="0">
                <a:latin typeface="Alibaba PuHuiTi Regular" panose="00020600040101010101" charset="-122"/>
                <a:ea typeface="Alibaba PuHuiTi Regular" panose="00020600040101010101" charset="-122"/>
                <a:cs typeface="Alibaba PuHuiTi Regular" panose="00020600040101010101" charset="-122"/>
              </a:rPr>
              <a:t>+</a:t>
            </a:r>
            <a:r>
              <a:rPr lang="zh-CN" altLang="en-US" sz="1600" dirty="0">
                <a:latin typeface="Alibaba PuHuiTi Regular" panose="00020600040101010101" charset="-122"/>
                <a:ea typeface="Alibaba PuHuiTi Regular" panose="00020600040101010101" charset="-122"/>
                <a:cs typeface="Alibaba PuHuiTi Regular" panose="00020600040101010101" charset="-122"/>
              </a:rPr>
              <a:t>丰富的标签，综合立体地描绘出公司所处行业、产品、团队背景、技术实力、融资背书等。</a:t>
            </a:r>
          </a:p>
          <a:p>
            <a:pPr marL="285750" indent="-285750">
              <a:lnSpc>
                <a:spcPct val="150000"/>
              </a:lnSpc>
              <a:buFont typeface="Arial" panose="020B0604020202020204" pitchFamily="34" charset="0"/>
              <a:buChar char="•"/>
            </a:pPr>
            <a:r>
              <a:rPr lang="zh-CN" altLang="en-US" sz="1600" dirty="0">
                <a:latin typeface="Alibaba PuHuiTi Regular" panose="00020600040101010101" charset="-122"/>
                <a:ea typeface="Alibaba PuHuiTi Regular" panose="00020600040101010101" charset="-122"/>
                <a:cs typeface="Alibaba PuHuiTi Regular" panose="00020600040101010101" charset="-122"/>
              </a:rPr>
              <a:t>所有标签均可点击跳转，用户可轻松查看特定标签下的公司列表。</a:t>
            </a:r>
          </a:p>
        </p:txBody>
      </p:sp>
      <p:grpSp>
        <p:nvGrpSpPr>
          <p:cNvPr id="8" name="组合 7"/>
          <p:cNvGrpSpPr/>
          <p:nvPr/>
        </p:nvGrpSpPr>
        <p:grpSpPr>
          <a:xfrm>
            <a:off x="9277633" y="4126129"/>
            <a:ext cx="993889" cy="893536"/>
            <a:chOff x="9453124" y="3985260"/>
            <a:chExt cx="993889" cy="893536"/>
          </a:xfrm>
        </p:grpSpPr>
        <p:sp>
          <p:nvSpPr>
            <p:cNvPr id="14" name="文本框 13"/>
            <p:cNvSpPr txBox="1"/>
            <p:nvPr/>
          </p:nvSpPr>
          <p:spPr>
            <a:xfrm>
              <a:off x="9453124" y="4571019"/>
              <a:ext cx="993889" cy="307777"/>
            </a:xfrm>
            <a:prstGeom prst="rect">
              <a:avLst/>
            </a:prstGeom>
            <a:noFill/>
          </p:spPr>
          <p:txBody>
            <a:bodyPr wrap="square" rtlCol="0">
              <a:spAutoFit/>
            </a:bodyPr>
            <a:lstStyle/>
            <a:p>
              <a:pPr algn="ctr"/>
              <a:r>
                <a:rPr lang="zh-CN" altLang="en-US" sz="14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公司画像</a:t>
              </a:r>
            </a:p>
          </p:txBody>
        </p:sp>
        <p:pic>
          <p:nvPicPr>
            <p:cNvPr id="4" name="图形 3" descr="建筑物"/>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658858" y="3985260"/>
              <a:ext cx="582422" cy="582422"/>
            </a:xfrm>
            <a:prstGeom prst="rect">
              <a:avLst/>
            </a:prstGeom>
          </p:spPr>
        </p:pic>
      </p:grpSp>
      <p:sp>
        <p:nvSpPr>
          <p:cNvPr id="6" name="圆角矩形 5"/>
          <p:cNvSpPr/>
          <p:nvPr/>
        </p:nvSpPr>
        <p:spPr>
          <a:xfrm>
            <a:off x="10390393" y="4490433"/>
            <a:ext cx="1379321"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烯牛一级市场分类</a:t>
            </a:r>
          </a:p>
        </p:txBody>
      </p:sp>
      <p:sp>
        <p:nvSpPr>
          <p:cNvPr id="15" name="圆角矩形 14"/>
          <p:cNvSpPr/>
          <p:nvPr/>
        </p:nvSpPr>
        <p:spPr>
          <a:xfrm>
            <a:off x="7908159" y="3288639"/>
            <a:ext cx="1488274"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一二级互通行业分类</a:t>
            </a:r>
          </a:p>
        </p:txBody>
      </p:sp>
      <p:sp>
        <p:nvSpPr>
          <p:cNvPr id="16" name="圆角矩形 15"/>
          <p:cNvSpPr/>
          <p:nvPr/>
        </p:nvSpPr>
        <p:spPr>
          <a:xfrm>
            <a:off x="8210829" y="2568790"/>
            <a:ext cx="1379321"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战略新兴行业分类</a:t>
            </a:r>
          </a:p>
        </p:txBody>
      </p:sp>
      <p:sp>
        <p:nvSpPr>
          <p:cNvPr id="17" name="圆角矩形 16"/>
          <p:cNvSpPr/>
          <p:nvPr/>
        </p:nvSpPr>
        <p:spPr>
          <a:xfrm>
            <a:off x="7721750" y="4455757"/>
            <a:ext cx="1379321"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国民经济行业分类</a:t>
            </a:r>
          </a:p>
        </p:txBody>
      </p:sp>
      <p:sp>
        <p:nvSpPr>
          <p:cNvPr id="18" name="圆角矩形 17"/>
          <p:cNvSpPr/>
          <p:nvPr/>
        </p:nvSpPr>
        <p:spPr>
          <a:xfrm>
            <a:off x="9590150" y="2998635"/>
            <a:ext cx="926566"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产品服务</a:t>
            </a:r>
          </a:p>
        </p:txBody>
      </p:sp>
      <p:sp>
        <p:nvSpPr>
          <p:cNvPr id="19" name="圆角矩形 18"/>
          <p:cNvSpPr/>
          <p:nvPr/>
        </p:nvSpPr>
        <p:spPr>
          <a:xfrm>
            <a:off x="8290186" y="3879488"/>
            <a:ext cx="926566"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融资背书</a:t>
            </a:r>
          </a:p>
        </p:txBody>
      </p:sp>
      <p:sp>
        <p:nvSpPr>
          <p:cNvPr id="20" name="圆角矩形 19"/>
          <p:cNvSpPr/>
          <p:nvPr/>
        </p:nvSpPr>
        <p:spPr>
          <a:xfrm>
            <a:off x="9428166" y="5318022"/>
            <a:ext cx="926566"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融资阶段</a:t>
            </a:r>
          </a:p>
        </p:txBody>
      </p:sp>
      <p:sp>
        <p:nvSpPr>
          <p:cNvPr id="21" name="圆角矩形 20"/>
          <p:cNvSpPr/>
          <p:nvPr/>
        </p:nvSpPr>
        <p:spPr>
          <a:xfrm>
            <a:off x="9931903" y="3562382"/>
            <a:ext cx="926566"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团队背景</a:t>
            </a:r>
          </a:p>
        </p:txBody>
      </p:sp>
      <p:sp>
        <p:nvSpPr>
          <p:cNvPr id="22" name="圆角矩形 21"/>
          <p:cNvSpPr/>
          <p:nvPr/>
        </p:nvSpPr>
        <p:spPr>
          <a:xfrm>
            <a:off x="10911950" y="3857612"/>
            <a:ext cx="926566"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专利技术</a:t>
            </a:r>
          </a:p>
        </p:txBody>
      </p:sp>
      <p:sp>
        <p:nvSpPr>
          <p:cNvPr id="23" name="圆角矩形 22"/>
          <p:cNvSpPr/>
          <p:nvPr/>
        </p:nvSpPr>
        <p:spPr>
          <a:xfrm>
            <a:off x="8247670" y="5089422"/>
            <a:ext cx="926566"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财务表现</a:t>
            </a:r>
          </a:p>
        </p:txBody>
      </p:sp>
      <p:sp>
        <p:nvSpPr>
          <p:cNvPr id="24" name="圆角矩形 23"/>
          <p:cNvSpPr/>
          <p:nvPr/>
        </p:nvSpPr>
        <p:spPr>
          <a:xfrm>
            <a:off x="10536828" y="5068316"/>
            <a:ext cx="926566"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资质认定</a:t>
            </a:r>
          </a:p>
        </p:txBody>
      </p:sp>
      <p:sp>
        <p:nvSpPr>
          <p:cNvPr id="25" name="圆角矩形 24"/>
          <p:cNvSpPr/>
          <p:nvPr/>
        </p:nvSpPr>
        <p:spPr>
          <a:xfrm>
            <a:off x="10710434" y="3016670"/>
            <a:ext cx="926566"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政府奖励</a:t>
            </a:r>
          </a:p>
        </p:txBody>
      </p:sp>
      <p:sp>
        <p:nvSpPr>
          <p:cNvPr id="26" name="圆角矩形 25"/>
          <p:cNvSpPr/>
          <p:nvPr/>
        </p:nvSpPr>
        <p:spPr>
          <a:xfrm>
            <a:off x="10053433" y="2415360"/>
            <a:ext cx="926566" cy="457200"/>
          </a:xfrm>
          <a:prstGeom prst="roundRect">
            <a:avLst/>
          </a:prstGeom>
          <a:solidFill>
            <a:srgbClr val="25AA67">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100" b="1" dirty="0">
                <a:solidFill>
                  <a:srgbClr val="25AA67"/>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商业榜单</a:t>
            </a:r>
          </a:p>
        </p:txBody>
      </p:sp>
      <p:sp>
        <p:nvSpPr>
          <p:cNvPr id="3" name="文本框 2"/>
          <p:cNvSpPr txBox="1"/>
          <p:nvPr/>
        </p:nvSpPr>
        <p:spPr>
          <a:xfrm>
            <a:off x="225021" y="2007404"/>
            <a:ext cx="1527175" cy="306705"/>
          </a:xfrm>
          <a:prstGeom prst="rect">
            <a:avLst/>
          </a:prstGeom>
          <a:noFill/>
        </p:spPr>
        <p:txBody>
          <a:bodyPr wrap="square" rtlCol="0">
            <a:spAutoFit/>
          </a:bodyPr>
          <a:lstStyle/>
          <a:p>
            <a:r>
              <a:rPr lang="zh-CN" altLang="en-US" sz="1400" dirty="0">
                <a:latin typeface="Alibaba PuHuiTi Regular" panose="00020600040101010101" charset="-122"/>
                <a:ea typeface="Alibaba PuHuiTi Regular" panose="00020600040101010101" charset="-122"/>
              </a:rPr>
              <a:t>示例：</a:t>
            </a:r>
          </a:p>
        </p:txBody>
      </p:sp>
      <p:pic>
        <p:nvPicPr>
          <p:cNvPr id="5" name="图片 4"/>
          <p:cNvPicPr>
            <a:picLocks noChangeAspect="1"/>
          </p:cNvPicPr>
          <p:nvPr/>
        </p:nvPicPr>
        <p:blipFill>
          <a:blip r:embed="rId4"/>
          <a:stretch>
            <a:fillRect/>
          </a:stretch>
        </p:blipFill>
        <p:spPr>
          <a:xfrm>
            <a:off x="283210" y="2313940"/>
            <a:ext cx="7291705" cy="44069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IzNTVhM2Y5YzI0ZDY2OGJjMjZhNjUzYWUzNjM1MG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2559</Words>
  <Application>Microsoft Office PowerPoint</Application>
  <PresentationFormat>宽屏</PresentationFormat>
  <Paragraphs>452</Paragraphs>
  <Slides>26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Alibaba PuHuiTi Bold</vt:lpstr>
      <vt:lpstr>Alibaba PuHuiTi Regular</vt:lpstr>
      <vt:lpstr>Helvetica Light</vt:lpstr>
      <vt:lpstr>阿里巴巴普惠体</vt:lpstr>
      <vt:lpstr>阿里巴巴普惠体 Heavy</vt:lpstr>
      <vt:lpstr>等线</vt:lpstr>
      <vt:lpstr>等线 Light</vt:lpstr>
      <vt:lpstr>微软雅黑</vt:lpstr>
      <vt:lpstr>Arial</vt:lpstr>
      <vt:lpstr>Helvetica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Peter HongZhang</cp:lastModifiedBy>
  <cp:revision>111</cp:revision>
  <dcterms:created xsi:type="dcterms:W3CDTF">2021-09-14T06:48:00Z</dcterms:created>
  <dcterms:modified xsi:type="dcterms:W3CDTF">2022-11-07T01:47:42Z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2052-11.1.0.10358</vt:lpwstr>
  </property>
  <property fmtid="{D5CDD505-2E9C-101B-9397-08002B2CF9AE}" pid="3" name="ICV">
    <vt:lpwstr>91928D45225C4472A8010AB5522BDC22</vt:lpwstr>
  </property>
</Properties>
</file>