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6" r:id="rId5"/>
    <p:sldId id="268" r:id="rId6"/>
    <p:sldId id="269" r:id="rId7"/>
    <p:sldId id="263" r:id="rId8"/>
    <p:sldId id="264" r:id="rId9"/>
    <p:sldId id="258" r:id="rId10"/>
    <p:sldId id="271" r:id="rId11"/>
    <p:sldId id="273" r:id="rId12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BjuwBmQly4g119hJdkAWIRZtM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263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810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5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59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96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12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60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96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1198" y="-387204"/>
            <a:ext cx="2052640" cy="2402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8924925" y="5943600"/>
            <a:ext cx="3267075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9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0512" b="43974"/>
          <a:stretch/>
        </p:blipFill>
        <p:spPr>
          <a:xfrm>
            <a:off x="2059329" y="2453053"/>
            <a:ext cx="8073342" cy="106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9a02092c8e_0_127"/>
          <p:cNvSpPr txBox="1">
            <a:spLocks noGrp="1"/>
          </p:cNvSpPr>
          <p:nvPr>
            <p:ph type="title"/>
          </p:nvPr>
        </p:nvSpPr>
        <p:spPr>
          <a:xfrm>
            <a:off x="75413" y="22307"/>
            <a:ext cx="12038029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9a02092c8e_0_127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95071" y="172352"/>
            <a:ext cx="9812500" cy="60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3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18"/>
          <p:cNvGrpSpPr/>
          <p:nvPr/>
        </p:nvGrpSpPr>
        <p:grpSpPr>
          <a:xfrm>
            <a:off x="9982200" y="365125"/>
            <a:ext cx="1878609" cy="4949174"/>
            <a:chOff x="9925296" y="365125"/>
            <a:chExt cx="1878609" cy="4949174"/>
          </a:xfrm>
        </p:grpSpPr>
        <p:pic>
          <p:nvPicPr>
            <p:cNvPr id="37" name="Google Shape;37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25296" y="475270"/>
              <a:ext cx="1878609" cy="2198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25296" y="3115708"/>
              <a:ext cx="1878609" cy="2198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18"/>
            <p:cNvSpPr/>
            <p:nvPr/>
          </p:nvSpPr>
          <p:spPr>
            <a:xfrm>
              <a:off x="11196746" y="365125"/>
              <a:ext cx="307382" cy="307382"/>
            </a:xfrm>
            <a:prstGeom prst="ellipse">
              <a:avLst/>
            </a:prstGeom>
            <a:solidFill>
              <a:srgbClr val="FF862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" name="Google Shape;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268" y="6353235"/>
            <a:ext cx="1305876" cy="32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1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43" name="Google Shape;43;p2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39C"/>
              </a:buClr>
              <a:buSzPts val="30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9a02092c8e_0_142"/>
          <p:cNvSpPr txBox="1">
            <a:spLocks noGrp="1"/>
          </p:cNvSpPr>
          <p:nvPr>
            <p:ph type="title"/>
          </p:nvPr>
        </p:nvSpPr>
        <p:spPr>
          <a:xfrm>
            <a:off x="1311275" y="365125"/>
            <a:ext cx="87953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3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9a02092c8e_0_142"/>
          <p:cNvSpPr txBox="1">
            <a:spLocks noGrp="1"/>
          </p:cNvSpPr>
          <p:nvPr>
            <p:ph type="sldNum" idx="12"/>
          </p:nvPr>
        </p:nvSpPr>
        <p:spPr>
          <a:xfrm>
            <a:off x="6329214" y="62833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19a02092c8e_0_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1198" y="-387204"/>
            <a:ext cx="2052640" cy="24022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9a02092c8e_0_142"/>
          <p:cNvSpPr txBox="1">
            <a:spLocks noGrp="1"/>
          </p:cNvSpPr>
          <p:nvPr>
            <p:ph type="body" idx="1"/>
          </p:nvPr>
        </p:nvSpPr>
        <p:spPr>
          <a:xfrm>
            <a:off x="1311275" y="2014538"/>
            <a:ext cx="9264650" cy="4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62B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62B"/>
              </a:buClr>
              <a:buSzPts val="2400"/>
              <a:buChar char="⮚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62B"/>
              </a:buClr>
              <a:buSzPts val="2000"/>
              <a:buChar char="▪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62B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62B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g_white">
  <p:cSld name="bg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02092c8e_0_164"/>
          <p:cNvSpPr txBox="1">
            <a:spLocks noGrp="1"/>
          </p:cNvSpPr>
          <p:nvPr>
            <p:ph type="title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9a02092c8e_0_164"/>
          <p:cNvSpPr txBox="1"/>
          <p:nvPr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00" tIns="47600" rIns="47600" bIns="476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9a02092c8e_0_164"/>
          <p:cNvSpPr txBox="1">
            <a:spLocks noGrp="1"/>
          </p:cNvSpPr>
          <p:nvPr>
            <p:ph type="body" idx="1"/>
          </p:nvPr>
        </p:nvSpPr>
        <p:spPr>
          <a:xfrm>
            <a:off x="334965" y="1028859"/>
            <a:ext cx="11520000" cy="516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⮚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g19a02092c8e_0_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4963" y="636966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9a02092c8e_0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9607" y="6501398"/>
            <a:ext cx="1447800" cy="1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0" cy="493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867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867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867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609600" y="108373"/>
            <a:ext cx="10972800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5871634" y="6447368"/>
            <a:ext cx="448733" cy="3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182563"/>
            <a:ext cx="10515600" cy="102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39C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0743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8"/>
          <p:cNvPicPr preferRelativeResize="0"/>
          <p:nvPr/>
        </p:nvPicPr>
        <p:blipFill rotWithShape="1">
          <a:blip r:embed="rId9">
            <a:alphaModFix/>
          </a:blip>
          <a:srcRect t="11185" b="11185"/>
          <a:stretch/>
        </p:blipFill>
        <p:spPr>
          <a:xfrm>
            <a:off x="9308217" y="6228280"/>
            <a:ext cx="2883783" cy="5621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ctrTitle" idx="4294967295"/>
          </p:nvPr>
        </p:nvSpPr>
        <p:spPr>
          <a:xfrm>
            <a:off x="3915177" y="3573190"/>
            <a:ext cx="623855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39C"/>
              </a:buClr>
              <a:buSzPct val="100000"/>
              <a:buFont typeface="Montserrat"/>
              <a:buNone/>
            </a:pPr>
            <a:r>
              <a:rPr lang="en-US" sz="3600" b="1" i="0" u="none" strike="noStrike" cap="none" dirty="0">
                <a:solidFill>
                  <a:srgbClr val="07439C"/>
                </a:solidFill>
                <a:latin typeface="Montserrat"/>
                <a:ea typeface="Montserrat"/>
                <a:cs typeface="Montserrat"/>
                <a:sym typeface="Montserrat"/>
              </a:rPr>
              <a:t>AI for Businesses</a:t>
            </a:r>
            <a:endParaRPr sz="3600" b="1" i="0" u="none" strike="noStrike" cap="none" dirty="0">
              <a:solidFill>
                <a:srgbClr val="063E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2" descr="A picture containing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330" y="515818"/>
            <a:ext cx="1907340" cy="190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38955" y="245907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Demo Use Case – Enterprise AI Super Search</a:t>
            </a:r>
            <a:endParaRPr dirty="0"/>
          </a:p>
        </p:txBody>
      </p:sp>
      <p:sp>
        <p:nvSpPr>
          <p:cNvPr id="90" name="Google Shape;90;p22"/>
          <p:cNvSpPr txBox="1"/>
          <p:nvPr/>
        </p:nvSpPr>
        <p:spPr>
          <a:xfrm>
            <a:off x="666055" y="1039882"/>
            <a:ext cx="50307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Tekmonks teams are working to enhance search for Enterprises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AI Training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– Teams are continually refining and training the AI models to businesses knowledge catalog and custom data, infusing it with incoming real time feeds.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Verification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– Custom verification pipelines to ensure the generated response is correct and based only on the fund and feed data.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D8694-0BCA-955A-1A35-3D4F1B7B3662}"/>
              </a:ext>
            </a:extLst>
          </p:cNvPr>
          <p:cNvSpPr txBox="1"/>
          <p:nvPr/>
        </p:nvSpPr>
        <p:spPr>
          <a:xfrm>
            <a:off x="666054" y="4008297"/>
            <a:ext cx="10762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Language Generation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– Enhancements to the decoder stage to process complicated queries and transform them to search criteria and filters for super-search automatically.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Confidentiality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– The training and data are confidential and hosted locally in the business' Git repository.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Future Enhancements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– Enhance to better LLM models, including open-source models for full inhouse solution.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5E5EC-6571-48E3-37E9-7476B33D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62" y="1039882"/>
            <a:ext cx="5681083" cy="27549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250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45,198 Stock Photos, Vectors, and Video | Adobe  Stock">
            <a:extLst>
              <a:ext uri="{FF2B5EF4-FFF2-40B4-BE49-F238E27FC236}">
                <a16:creationId xmlns:a16="http://schemas.microsoft.com/office/drawing/2014/main" id="{DB0D73AD-D07A-A65A-0BCA-36FC3458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22" y="2234441"/>
            <a:ext cx="5629155" cy="23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94258" y="151097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4294967295"/>
          </p:nvPr>
        </p:nvSpPr>
        <p:spPr>
          <a:xfrm>
            <a:off x="690804" y="1367325"/>
            <a:ext cx="7830000" cy="4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Transformer Architecture – Advances in AI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rgbClr val="4D4D4D"/>
                </a:solidFill>
              </a:rPr>
              <a:t>Training LLMs – RAG versus Fine Tuning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rgbClr val="4D4D4D"/>
                </a:solidFill>
              </a:rPr>
              <a:t>AI for business – RAG models explained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rgbClr val="4D4D4D"/>
                </a:solidFill>
              </a:rPr>
              <a:t>Demo use case – Enterprise Search </a:t>
            </a:r>
            <a:r>
              <a:rPr lang="en-US" sz="2000">
                <a:solidFill>
                  <a:srgbClr val="4D4D4D"/>
                </a:solidFill>
              </a:rPr>
              <a:t>and Queries</a:t>
            </a:r>
            <a:endParaRPr lang="en-US" sz="20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sz="2000" dirty="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0804" y="1747846"/>
            <a:ext cx="2583211" cy="2583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8867278" y="3918176"/>
            <a:ext cx="206688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63E5A"/>
                </a:solidFill>
                <a:latin typeface="Montserrat"/>
                <a:ea typeface="Montserrat"/>
                <a:cs typeface="Montserrat"/>
                <a:sym typeface="Montserrat"/>
              </a:rPr>
              <a:t>Neuranet</a:t>
            </a:r>
            <a:r>
              <a:rPr lang="en-US" sz="2800" b="1" i="0" u="none" strike="noStrike" cap="none" dirty="0">
                <a:solidFill>
                  <a:srgbClr val="063E5A"/>
                </a:solidFill>
                <a:latin typeface="Montserrat"/>
                <a:ea typeface="Montserrat"/>
                <a:cs typeface="Montserrat"/>
                <a:sym typeface="Montserrat"/>
              </a:rPr>
              <a:t> Wingman</a:t>
            </a:r>
            <a:endParaRPr sz="2800" b="1" i="0" u="none" strike="noStrike" cap="none" dirty="0">
              <a:solidFill>
                <a:srgbClr val="063E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31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94258" y="223458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AI – Large Language Models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4294967295"/>
          </p:nvPr>
        </p:nvSpPr>
        <p:spPr>
          <a:xfrm>
            <a:off x="547533" y="785613"/>
            <a:ext cx="7023669" cy="4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Transformer architecture is the the core algorithm behind latest LLMs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rgbClr val="4D4D4D"/>
                </a:solidFill>
              </a:rPr>
              <a:t>The big advance is parallelism versus RNN (Recurrent Neural Networks) which were sequential using multiheaded attention and location vectors.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rgbClr val="4D4D4D"/>
                </a:solidFill>
              </a:rPr>
              <a:t>This allows a much “larger” amount of data to be used to train the AI as it can be done in parallel, resulting in “large” language models.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2000" dirty="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Inf</a:t>
            </a:r>
            <a:r>
              <a:rPr lang="en-US" sz="2000" dirty="0">
                <a:solidFill>
                  <a:srgbClr val="4D4D4D"/>
                </a:solidFill>
              </a:rPr>
              <a:t>erence is done by the decoder portion of the LLM architecture, and the transfer weights are frozen post training – thus, inference uses only the pre-trained weights and it is computationally inexpensive, while being GPU memory sensitive. </a:t>
            </a:r>
            <a:endParaRPr sz="2000" dirty="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The transformer architecture">
            <a:extLst>
              <a:ext uri="{FF2B5EF4-FFF2-40B4-BE49-F238E27FC236}">
                <a16:creationId xmlns:a16="http://schemas.microsoft.com/office/drawing/2014/main" id="{DDB3D95F-AC2B-0170-5126-7FA6CED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67" y="432174"/>
            <a:ext cx="4058300" cy="561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94258" y="308307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Retraining AI LLMs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4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4294967295"/>
          </p:nvPr>
        </p:nvSpPr>
        <p:spPr>
          <a:xfrm>
            <a:off x="690803" y="877201"/>
            <a:ext cx="6225151" cy="4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LLMs are frozen post training. For example – GPT by </a:t>
            </a:r>
            <a:r>
              <a:rPr lang="en-US" sz="1800" dirty="0" err="1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OpenAI</a:t>
            </a:r>
            <a:r>
              <a:rPr lang="en-US" sz="1800" dirty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 uses training dataset from September 2021.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Business needs real time answers, even 1 hour makes trading information useless, for example. This implies retraining LLMs continually.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62CA9-64FA-CD50-8628-CAFB80FA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48" y="1138003"/>
            <a:ext cx="4819643" cy="1901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7966C-E4B3-8359-2E58-2A93734DBE7B}"/>
              </a:ext>
            </a:extLst>
          </p:cNvPr>
          <p:cNvSpPr txBox="1"/>
          <p:nvPr/>
        </p:nvSpPr>
        <p:spPr>
          <a:xfrm>
            <a:off x="690803" y="3406462"/>
            <a:ext cx="11201119" cy="342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Fine Tuning – This implies changing the neural network weights and rebuilding the LLM model. </a:t>
            </a:r>
          </a:p>
          <a:p>
            <a:pPr marL="800100" lvl="1" indent="-342900">
              <a:spcBef>
                <a:spcPts val="1000"/>
              </a:spcBef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400" dirty="0">
                <a:solidFill>
                  <a:srgbClr val="4D4D4D"/>
                </a:solidFill>
              </a:rPr>
              <a:t>It is computationally intensive</a:t>
            </a:r>
          </a:p>
          <a:p>
            <a:pPr marL="800100" lvl="1" indent="-342900">
              <a:spcBef>
                <a:spcPts val="1000"/>
              </a:spcBef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400" dirty="0">
                <a:solidFill>
                  <a:srgbClr val="4D4D4D"/>
                </a:solidFill>
              </a:rPr>
              <a:t>It needs labeled data, which implies a team of humans is constantly retraining it. </a:t>
            </a:r>
          </a:p>
          <a:p>
            <a:pPr marL="800100" lvl="1" indent="-342900">
              <a:spcBef>
                <a:spcPts val="1000"/>
              </a:spcBef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400" dirty="0">
              <a:solidFill>
                <a:srgbClr val="4D4D4D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RAG Training – Latest advance in LLM training. </a:t>
            </a:r>
          </a:p>
          <a:p>
            <a:pPr marL="800100" lvl="1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4D4D4D"/>
                </a:solidFill>
              </a:rPr>
              <a:t>It can be real-time.</a:t>
            </a:r>
          </a:p>
          <a:p>
            <a:pPr marL="800100" lvl="1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4D4D4D"/>
                </a:solidFill>
              </a:rPr>
              <a:t>It is not computationally expensive.</a:t>
            </a:r>
          </a:p>
          <a:p>
            <a:pPr marL="800100" lvl="1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4D4D4D"/>
                </a:solidFill>
              </a:rPr>
              <a:t>It does not need labeled data.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RAG is the only realistic training methodology to build and deploy LLMs in business.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94258" y="308307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RAG Training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6382327" y="6310312"/>
            <a:ext cx="109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5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4294967295"/>
          </p:nvPr>
        </p:nvSpPr>
        <p:spPr>
          <a:xfrm>
            <a:off x="690803" y="877201"/>
            <a:ext cx="8839563" cy="4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RAG full form – Retrieval Augmented Generative LLMs.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RAG models take a base LLM, but use it for word prediction only, i.e. the decoder stage.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A RAG LLM model uses other task specific AI models for processing the input, retrieving the data and forming the final solution.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The last stage of a RAG architecture is to use a general purpose LLM to generate the final English textual answer.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endParaRPr lang="en-US" sz="1800" dirty="0">
              <a:solidFill>
                <a:srgbClr val="4D4D4D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ingdings" pitchFamily="2" charset="2"/>
              <a:buChar char="§"/>
            </a:pPr>
            <a:r>
              <a:rPr lang="en-US" sz="1800" dirty="0">
                <a:solidFill>
                  <a:srgbClr val="4D4D4D"/>
                </a:solidFill>
              </a:rPr>
              <a:t>This allows RAG models to be real-time, constantly retrainable and task specific. </a:t>
            </a:r>
          </a:p>
        </p:txBody>
      </p:sp>
    </p:spTree>
    <p:extLst>
      <p:ext uri="{BB962C8B-B14F-4D97-AF65-F5344CB8AC3E}">
        <p14:creationId xmlns:p14="http://schemas.microsoft.com/office/powerpoint/2010/main" val="193222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AD4B-1554-6CAB-4494-EE007761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90" y="305642"/>
            <a:ext cx="12038029" cy="562155"/>
          </a:xfrm>
        </p:spPr>
        <p:txBody>
          <a:bodyPr>
            <a:normAutofit fontScale="90000"/>
          </a:bodyPr>
          <a:lstStyle/>
          <a:p>
            <a:r>
              <a:rPr lang="en-US" dirty="0"/>
              <a:t>RAG LLM Models for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294E3-7BB1-F5CA-D6DB-4BF05218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95" y="1049914"/>
            <a:ext cx="7772400" cy="53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97288" y="374696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Enterprise AGI – RAG models are </a:t>
            </a:r>
            <a:br>
              <a:rPr lang="en-US" dirty="0"/>
            </a:br>
            <a:r>
              <a:rPr lang="en-US" dirty="0"/>
              <a:t>very complex</a:t>
            </a:r>
            <a:endParaRPr dirty="0"/>
          </a:p>
        </p:txBody>
      </p:sp>
      <p:sp>
        <p:nvSpPr>
          <p:cNvPr id="90" name="Google Shape;90;p22"/>
          <p:cNvSpPr txBox="1"/>
          <p:nvPr/>
        </p:nvSpPr>
        <p:spPr>
          <a:xfrm>
            <a:off x="438955" y="1323216"/>
            <a:ext cx="7108065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latin typeface="Montserrat"/>
                <a:ea typeface="Montserrat"/>
                <a:cs typeface="Montserrat"/>
                <a:sym typeface="Montserrat"/>
              </a:rPr>
              <a:t>The three core Enterprise AI Problems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AIs need to be real-time or near real-time constantly re-trained (private brains), not trained on data from September 2021. Businesses run in </a:t>
            </a:r>
            <a:r>
              <a:rPr lang="en-US" sz="2000" dirty="0" err="1">
                <a:latin typeface="Montserrat"/>
                <a:ea typeface="Montserrat"/>
                <a:cs typeface="Montserrat"/>
                <a:sym typeface="Montserrat"/>
              </a:rPr>
              <a:t>realtime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AIs need to have that real-time confidential information about "our business" (integration), which is not available on the public internet. So public AI will never have this information.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AIs need to absolutely produce an answer based only on those real-time facts using potentially confidential information. And cite their sources as proof. (no made up stuff)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F48ED-9CDD-8CCF-005B-F25E7B0D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052" y="25302"/>
            <a:ext cx="4144948" cy="60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7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38955" y="245907"/>
            <a:ext cx="10515600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Enterprise AGI – RAG AI Layers</a:t>
            </a:r>
            <a:endParaRPr dirty="0"/>
          </a:p>
        </p:txBody>
      </p:sp>
      <p:sp>
        <p:nvSpPr>
          <p:cNvPr id="90" name="Google Shape;90;p22"/>
          <p:cNvSpPr txBox="1"/>
          <p:nvPr/>
        </p:nvSpPr>
        <p:spPr>
          <a:xfrm>
            <a:off x="678933" y="1168671"/>
            <a:ext cx="8799917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Enterprise AI Solution a complete RAG framework consists of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AI Integration layer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– to integrate business applications, events and data that the AI needs for both context and retraining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AI Data layer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– Using AI specific data stores like Vector Databases, Document rank algorithms, business data to LLM knowledge encoders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Decoder Engine 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– To process the query and the required data surrounding the query for the LLM decoder to use in the last step.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Verification Layer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– To ensure the final answer is based on facts and fact only and reject any made up answers.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Security Layer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– This ensures we are not leaking confidential information. The answer includes information which the current user is authorized to access as per their role, including role-based security.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7669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38954" y="507188"/>
            <a:ext cx="11370973" cy="56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Tekmonks Neuranet AI – AI RAG LLM for businesses</a:t>
            </a:r>
            <a:endParaRPr dirty="0"/>
          </a:p>
        </p:txBody>
      </p:sp>
      <p:sp>
        <p:nvSpPr>
          <p:cNvPr id="90" name="Google Shape;90;p22"/>
          <p:cNvSpPr txBox="1"/>
          <p:nvPr/>
        </p:nvSpPr>
        <p:spPr>
          <a:xfrm>
            <a:off x="23396" y="385461"/>
            <a:ext cx="10358259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37057A-3ADF-CF16-A5F4-9B503F0E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345" y="1299429"/>
            <a:ext cx="7772820" cy="5312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757</Words>
  <Application>Microsoft Macintosh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</vt:lpstr>
      <vt:lpstr>Montserrat</vt:lpstr>
      <vt:lpstr>Noto Sans Symbols</vt:lpstr>
      <vt:lpstr>Wingdings</vt:lpstr>
      <vt:lpstr>Office Theme</vt:lpstr>
      <vt:lpstr>AI for Businesses</vt:lpstr>
      <vt:lpstr>Agenda</vt:lpstr>
      <vt:lpstr>AI – Large Language Models</vt:lpstr>
      <vt:lpstr>Retraining AI LLMs</vt:lpstr>
      <vt:lpstr>RAG Training</vt:lpstr>
      <vt:lpstr>RAG LLM Models for Business</vt:lpstr>
      <vt:lpstr>Enterprise AGI – RAG models are  very complex</vt:lpstr>
      <vt:lpstr>Enterprise AGI – RAG AI Layers</vt:lpstr>
      <vt:lpstr>Tekmonks Neuranet AI – AI RAG LLM for businesses</vt:lpstr>
      <vt:lpstr>Demo Use Case – Enterprise AI Super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DBMagic: AI Powered DB Migration</dc:title>
  <dc:creator>Brian Silverman</dc:creator>
  <cp:lastModifiedBy>Rohit Kapoor</cp:lastModifiedBy>
  <cp:revision>13</cp:revision>
  <dcterms:created xsi:type="dcterms:W3CDTF">2021-11-03T19:27:47Z</dcterms:created>
  <dcterms:modified xsi:type="dcterms:W3CDTF">2023-10-03T06:49:23Z</dcterms:modified>
</cp:coreProperties>
</file>