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4"/>
  </p:notesMasterIdLst>
  <p:sldIdLst>
    <p:sldId id="295" r:id="rId2"/>
    <p:sldId id="258" r:id="rId3"/>
    <p:sldId id="257" r:id="rId4"/>
    <p:sldId id="259" r:id="rId5"/>
    <p:sldId id="261" r:id="rId6"/>
    <p:sldId id="282" r:id="rId7"/>
    <p:sldId id="263" r:id="rId8"/>
    <p:sldId id="276" r:id="rId9"/>
    <p:sldId id="268" r:id="rId10"/>
    <p:sldId id="296" r:id="rId11"/>
    <p:sldId id="25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Kalinga" panose="020B0502040204020203" pitchFamily="34" charset="0"/>
      <p:regular r:id="rId19"/>
      <p:bold r:id="rId20"/>
    </p:embeddedFont>
    <p:embeddedFont>
      <p:font typeface="Karla" pitchFamily="2"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7F5418-125A-4C67-8B7B-B754DC6D9F16}">
  <a:tblStyle styleId="{C07F5418-125A-4C67-8B7B-B754DC6D9F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7C0924-5AF8-411A-8C4D-8EABDF10A90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606b707fd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606b707fd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c97b11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c97b11d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2907688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2907688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 name="Google Shape;22;p4"/>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23" name="Google Shape;23;p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mpty">
  <p:cSld name="BLANK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8"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37"/>
        <p:cNvGrpSpPr/>
        <p:nvPr/>
      </p:nvGrpSpPr>
      <p:grpSpPr>
        <a:xfrm>
          <a:off x="0" y="0"/>
          <a:ext cx="0" cy="0"/>
          <a:chOff x="0" y="0"/>
          <a:chExt cx="0" cy="0"/>
        </a:xfrm>
      </p:grpSpPr>
      <p:sp>
        <p:nvSpPr>
          <p:cNvPr id="1639" name="Google Shape;1639;p53"/>
          <p:cNvSpPr txBox="1"/>
          <p:nvPr/>
        </p:nvSpPr>
        <p:spPr>
          <a:xfrm>
            <a:off x="1106100" y="202832"/>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KIỂM ĐỊNH CHẤT LƯỢNG PHẦN MỀM</a:t>
            </a:r>
          </a:p>
          <a:p>
            <a:pPr marL="0" lvl="0" indent="0" algn="ctr" rtl="0">
              <a:spcBef>
                <a:spcPts val="0"/>
              </a:spcBef>
              <a:spcAft>
                <a:spcPts val="0"/>
              </a:spcAft>
              <a:buNone/>
            </a:pPr>
            <a:endParaRPr sz="1800" b="1">
              <a:solidFill>
                <a:srgbClr val="434343"/>
              </a:solidFill>
              <a:latin typeface="Montserrat"/>
              <a:ea typeface="Montserrat"/>
              <a:cs typeface="Montserrat"/>
              <a:sym typeface="Montserrat"/>
            </a:endParaRPr>
          </a:p>
        </p:txBody>
      </p:sp>
      <p:sp>
        <p:nvSpPr>
          <p:cNvPr id="17" name="Google Shape;76;p14">
            <a:extLst>
              <a:ext uri="{FF2B5EF4-FFF2-40B4-BE49-F238E27FC236}">
                <a16:creationId xmlns:a16="http://schemas.microsoft.com/office/drawing/2014/main" id="{680EC085-74BB-E1C8-83DE-AD63CAFB9015}"/>
              </a:ext>
            </a:extLst>
          </p:cNvPr>
          <p:cNvSpPr txBox="1">
            <a:spLocks/>
          </p:cNvSpPr>
          <p:nvPr/>
        </p:nvSpPr>
        <p:spPr>
          <a:xfrm>
            <a:off x="1263011" y="767498"/>
            <a:ext cx="6617978" cy="217663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a:latin typeface="Montserrat" panose="00000500000000000000" pitchFamily="2" charset="0"/>
              </a:rPr>
              <a:t>WEB BÁN TRUYỆN TRANH ONLINE</a:t>
            </a:r>
          </a:p>
        </p:txBody>
      </p:sp>
      <p:sp>
        <p:nvSpPr>
          <p:cNvPr id="18" name="Google Shape;1639;p53">
            <a:extLst>
              <a:ext uri="{FF2B5EF4-FFF2-40B4-BE49-F238E27FC236}">
                <a16:creationId xmlns:a16="http://schemas.microsoft.com/office/drawing/2014/main" id="{37C788FF-7A0A-4A1A-F46B-B8CA6217CB13}"/>
              </a:ext>
            </a:extLst>
          </p:cNvPr>
          <p:cNvSpPr txBox="1"/>
          <p:nvPr/>
        </p:nvSpPr>
        <p:spPr>
          <a:xfrm>
            <a:off x="397727" y="4520968"/>
            <a:ext cx="2570085"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GVHD: Trần Văn Thọ</a:t>
            </a:r>
          </a:p>
          <a:p>
            <a:pPr marL="0" lvl="0" indent="0" algn="ctr" rtl="0">
              <a:spcBef>
                <a:spcPts val="0"/>
              </a:spcBef>
              <a:spcAft>
                <a:spcPts val="0"/>
              </a:spcAft>
              <a:buNone/>
            </a:pPr>
            <a:endParaRPr sz="1800" b="1">
              <a:solidFill>
                <a:srgbClr val="434343"/>
              </a:solidFill>
              <a:latin typeface="Montserrat"/>
              <a:ea typeface="Montserrat"/>
              <a:cs typeface="Montserrat"/>
              <a:sym typeface="Montserrat"/>
            </a:endParaRPr>
          </a:p>
        </p:txBody>
      </p:sp>
      <p:sp>
        <p:nvSpPr>
          <p:cNvPr id="19" name="Google Shape;1639;p53">
            <a:extLst>
              <a:ext uri="{FF2B5EF4-FFF2-40B4-BE49-F238E27FC236}">
                <a16:creationId xmlns:a16="http://schemas.microsoft.com/office/drawing/2014/main" id="{9BB6E47E-4C78-4F62-B487-6588894722EF}"/>
              </a:ext>
            </a:extLst>
          </p:cNvPr>
          <p:cNvSpPr txBox="1"/>
          <p:nvPr/>
        </p:nvSpPr>
        <p:spPr>
          <a:xfrm>
            <a:off x="6525593" y="4520968"/>
            <a:ext cx="2570085"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Nhóm 9</a:t>
            </a:r>
          </a:p>
          <a:p>
            <a:pPr marL="0" lvl="0" indent="0" algn="ctr" rtl="0">
              <a:spcBef>
                <a:spcPts val="0"/>
              </a:spcBef>
              <a:spcAft>
                <a:spcPts val="0"/>
              </a:spcAft>
              <a:buNone/>
            </a:pPr>
            <a:endParaRPr sz="1800" b="1">
              <a:solidFill>
                <a:srgbClr val="43434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AA8453-0D93-2A3C-D12F-E8C7BBF737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72672378-410E-4B7A-C271-AF2FDBC5CAB8}"/>
              </a:ext>
            </a:extLst>
          </p:cNvPr>
          <p:cNvPicPr>
            <a:picLocks noChangeAspect="1"/>
          </p:cNvPicPr>
          <p:nvPr/>
        </p:nvPicPr>
        <p:blipFill>
          <a:blip r:embed="rId2"/>
          <a:stretch>
            <a:fillRect/>
          </a:stretch>
        </p:blipFill>
        <p:spPr>
          <a:xfrm>
            <a:off x="828675" y="185737"/>
            <a:ext cx="7486650" cy="4772025"/>
          </a:xfrm>
          <a:prstGeom prst="rect">
            <a:avLst/>
          </a:prstGeom>
        </p:spPr>
      </p:pic>
    </p:spTree>
    <p:extLst>
      <p:ext uri="{BB962C8B-B14F-4D97-AF65-F5344CB8AC3E}">
        <p14:creationId xmlns:p14="http://schemas.microsoft.com/office/powerpoint/2010/main" val="38656390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13" name="Google Shape;436;p40">
            <a:extLst>
              <a:ext uri="{FF2B5EF4-FFF2-40B4-BE49-F238E27FC236}">
                <a16:creationId xmlns:a16="http://schemas.microsoft.com/office/drawing/2014/main" id="{F7F5926C-C0FD-B90A-5249-C33593ECA2E2}"/>
              </a:ext>
            </a:extLst>
          </p:cNvPr>
          <p:cNvSpPr txBox="1">
            <a:spLocks/>
          </p:cNvSpPr>
          <p:nvPr/>
        </p:nvSpPr>
        <p:spPr>
          <a:xfrm>
            <a:off x="611130" y="2066692"/>
            <a:ext cx="3522300" cy="1958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7200">
                <a:solidFill>
                  <a:schemeClr val="accent2">
                    <a:lumMod val="75000"/>
                  </a:schemeClr>
                </a:solidFill>
              </a:rPr>
              <a:t>4.</a:t>
            </a:r>
            <a:br>
              <a:rPr lang="en-US"/>
            </a:br>
            <a:r>
              <a:rPr lang="en-US" sz="4400"/>
              <a:t>DEMO</a:t>
            </a:r>
            <a:endParaRPr lang="en-US"/>
          </a:p>
        </p:txBody>
      </p:sp>
    </p:spTree>
  </p:cSld>
  <p:clrMapOvr>
    <a:masterClrMapping/>
  </p:clrMapOvr>
  <mc:AlternateContent xmlns:mc="http://schemas.openxmlformats.org/markup-compatibility/2006">
    <mc:Choice xmlns:p15="http://schemas.microsoft.com/office/powerpoint/2012/main" Requires="p15">
      <p:transition spd="slow">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97"/>
        <p:cNvGrpSpPr/>
        <p:nvPr/>
      </p:nvGrpSpPr>
      <p:grpSpPr>
        <a:xfrm>
          <a:off x="0" y="0"/>
          <a:ext cx="0" cy="0"/>
          <a:chOff x="0" y="0"/>
          <a:chExt cx="0" cy="0"/>
        </a:xfrm>
      </p:grpSpPr>
      <p:sp>
        <p:nvSpPr>
          <p:cNvPr id="206" name="Google Shape;206;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TextBox 3">
            <a:extLst>
              <a:ext uri="{FF2B5EF4-FFF2-40B4-BE49-F238E27FC236}">
                <a16:creationId xmlns:a16="http://schemas.microsoft.com/office/drawing/2014/main" id="{1902A8B6-49C6-8BE8-82A3-CAC2FE83D056}"/>
              </a:ext>
            </a:extLst>
          </p:cNvPr>
          <p:cNvSpPr txBox="1"/>
          <p:nvPr/>
        </p:nvSpPr>
        <p:spPr>
          <a:xfrm>
            <a:off x="2594518" y="1977482"/>
            <a:ext cx="5700600" cy="830997"/>
          </a:xfrm>
          <a:prstGeom prst="rect">
            <a:avLst/>
          </a:prstGeom>
          <a:noFill/>
        </p:spPr>
        <p:txBody>
          <a:bodyPr wrap="none" rtlCol="0">
            <a:spAutoFit/>
          </a:bodyPr>
          <a:lstStyle/>
          <a:p>
            <a:r>
              <a:rPr lang="en-US" sz="4800">
                <a:solidFill>
                  <a:schemeClr val="accent6">
                    <a:lumMod val="20000"/>
                    <a:lumOff val="80000"/>
                  </a:schemeClr>
                </a:solidFill>
              </a:rPr>
              <a:t>Thanks for watching</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ctrTitle" idx="4294967295"/>
          </p:nvPr>
        </p:nvSpPr>
        <p:spPr>
          <a:xfrm>
            <a:off x="537117" y="79917"/>
            <a:ext cx="4531500" cy="753660"/>
          </a:xfrm>
          <a:prstGeom prst="rect">
            <a:avLst/>
          </a:prstGeom>
        </p:spPr>
        <p:txBody>
          <a:bodyPr spcFirstLastPara="1" wrap="square" lIns="91425" tIns="91425" rIns="91425" bIns="91425" anchor="b" anchorCtr="0">
            <a:noAutofit/>
            <a:scene3d>
              <a:camera prst="orthographicFront"/>
              <a:lightRig rig="soft" dir="t">
                <a:rot lat="0" lon="0" rev="15600000"/>
              </a:lightRig>
            </a:scene3d>
            <a:sp3d extrusionH="57150" prstMaterial="softEdge">
              <a:bevelT w="25400" h="38100"/>
            </a:sp3d>
          </a:bodyPr>
          <a:lstStyle/>
          <a:p>
            <a:pPr marL="0" lvl="0" indent="0" algn="l" rtl="0">
              <a:spcBef>
                <a:spcPts val="0"/>
              </a:spcBef>
              <a:spcAft>
                <a:spcPts val="0"/>
              </a:spcAft>
              <a:buNone/>
            </a:pPr>
            <a:r>
              <a:rPr lang="en" sz="3600">
                <a:ln/>
                <a:solidFill>
                  <a:schemeClr val="accent4"/>
                </a:solidFill>
              </a:rPr>
              <a:t>THÀNH VIÊN</a:t>
            </a:r>
            <a:endParaRPr sz="3600">
              <a:ln/>
              <a:solidFill>
                <a:schemeClr val="accent4"/>
              </a:solidFill>
            </a:endParaRPr>
          </a:p>
        </p:txBody>
      </p:sp>
      <p:sp>
        <p:nvSpPr>
          <p:cNvPr id="99" name="Google Shape;99;p16"/>
          <p:cNvSpPr txBox="1">
            <a:spLocks noGrp="1"/>
          </p:cNvSpPr>
          <p:nvPr>
            <p:ph type="subTitle" idx="4294967295"/>
          </p:nvPr>
        </p:nvSpPr>
        <p:spPr>
          <a:xfrm>
            <a:off x="537117" y="989944"/>
            <a:ext cx="4531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a:effectLst/>
                <a:latin typeface="Times New Roman" panose="02020603050405020304" pitchFamily="18" charset="0"/>
                <a:ea typeface="Times New Roman" panose="02020603050405020304" pitchFamily="18" charset="0"/>
              </a:rPr>
              <a:t>Trần Hữu Danh</a:t>
            </a:r>
            <a:endParaRPr sz="4800"/>
          </a:p>
        </p:txBody>
      </p:sp>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1" name="Google Shape;99;p16">
            <a:extLst>
              <a:ext uri="{FF2B5EF4-FFF2-40B4-BE49-F238E27FC236}">
                <a16:creationId xmlns:a16="http://schemas.microsoft.com/office/drawing/2014/main" id="{D21BA9EB-897C-1C78-17FB-6025C951B775}"/>
              </a:ext>
            </a:extLst>
          </p:cNvPr>
          <p:cNvSpPr txBox="1">
            <a:spLocks/>
          </p:cNvSpPr>
          <p:nvPr/>
        </p:nvSpPr>
        <p:spPr>
          <a:xfrm>
            <a:off x="3525643" y="1394550"/>
            <a:ext cx="4531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101600" indent="0" algn="just">
              <a:lnSpc>
                <a:spcPct val="130000"/>
              </a:lnSpc>
              <a:spcBef>
                <a:spcPts val="1440"/>
              </a:spcBef>
              <a:buNone/>
            </a:pPr>
            <a:r>
              <a:rPr lang="en-US" sz="2800">
                <a:latin typeface="Times New Roman" panose="02020603050405020304" pitchFamily="18" charset="0"/>
              </a:rPr>
              <a:t>Trần Thanh Kha</a:t>
            </a:r>
          </a:p>
        </p:txBody>
      </p:sp>
      <p:sp>
        <p:nvSpPr>
          <p:cNvPr id="12" name="Google Shape;99;p16">
            <a:extLst>
              <a:ext uri="{FF2B5EF4-FFF2-40B4-BE49-F238E27FC236}">
                <a16:creationId xmlns:a16="http://schemas.microsoft.com/office/drawing/2014/main" id="{9EE57A28-BEA6-2662-8154-9258AB366D01}"/>
              </a:ext>
            </a:extLst>
          </p:cNvPr>
          <p:cNvSpPr txBox="1">
            <a:spLocks/>
          </p:cNvSpPr>
          <p:nvPr/>
        </p:nvSpPr>
        <p:spPr>
          <a:xfrm>
            <a:off x="537117" y="2167144"/>
            <a:ext cx="4531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101600" indent="0" algn="just">
              <a:lnSpc>
                <a:spcPct val="130000"/>
              </a:lnSpc>
              <a:spcBef>
                <a:spcPts val="1440"/>
              </a:spcBef>
              <a:buNone/>
            </a:pPr>
            <a:r>
              <a:rPr lang="en-US" sz="2800">
                <a:latin typeface="Times New Roman" panose="02020603050405020304" pitchFamily="18" charset="0"/>
              </a:rPr>
              <a:t>Đỗ Lê Vi</a:t>
            </a:r>
          </a:p>
        </p:txBody>
      </p:sp>
      <p:sp>
        <p:nvSpPr>
          <p:cNvPr id="13" name="Google Shape;99;p16">
            <a:extLst>
              <a:ext uri="{FF2B5EF4-FFF2-40B4-BE49-F238E27FC236}">
                <a16:creationId xmlns:a16="http://schemas.microsoft.com/office/drawing/2014/main" id="{AADC8857-8958-536B-A065-9F61236E0E4F}"/>
              </a:ext>
            </a:extLst>
          </p:cNvPr>
          <p:cNvSpPr txBox="1">
            <a:spLocks/>
          </p:cNvSpPr>
          <p:nvPr/>
        </p:nvSpPr>
        <p:spPr>
          <a:xfrm>
            <a:off x="3101897" y="2951944"/>
            <a:ext cx="4531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101600" indent="0" algn="just">
              <a:lnSpc>
                <a:spcPct val="130000"/>
              </a:lnSpc>
              <a:spcBef>
                <a:spcPts val="1440"/>
              </a:spcBef>
              <a:buNone/>
            </a:pPr>
            <a:r>
              <a:rPr lang="en-US" sz="2800">
                <a:latin typeface="Times New Roman" panose="02020603050405020304" pitchFamily="18" charset="0"/>
              </a:rPr>
              <a:t>Nguyễn Thị Thuỳ Dương</a:t>
            </a:r>
          </a:p>
        </p:txBody>
      </p:sp>
      <p:sp>
        <p:nvSpPr>
          <p:cNvPr id="14" name="Google Shape;99;p16">
            <a:extLst>
              <a:ext uri="{FF2B5EF4-FFF2-40B4-BE49-F238E27FC236}">
                <a16:creationId xmlns:a16="http://schemas.microsoft.com/office/drawing/2014/main" id="{D9BF20E3-741B-2A86-E4FA-BEA860607804}"/>
              </a:ext>
            </a:extLst>
          </p:cNvPr>
          <p:cNvSpPr txBox="1">
            <a:spLocks/>
          </p:cNvSpPr>
          <p:nvPr/>
        </p:nvSpPr>
        <p:spPr>
          <a:xfrm>
            <a:off x="418171" y="4018338"/>
            <a:ext cx="4531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101600" indent="0" algn="just">
              <a:lnSpc>
                <a:spcPct val="130000"/>
              </a:lnSpc>
              <a:spcBef>
                <a:spcPts val="1440"/>
              </a:spcBef>
              <a:buNone/>
            </a:pPr>
            <a:r>
              <a:rPr lang="en-US" sz="2800">
                <a:latin typeface="Times New Roman" panose="02020603050405020304" pitchFamily="18" charset="0"/>
              </a:rPr>
              <a:t>Trương Chí Hoàng</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530352" y="74342"/>
            <a:ext cx="4801500" cy="6659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accent4">
                    <a:lumMod val="50000"/>
                  </a:schemeClr>
                </a:solidFill>
              </a:rPr>
              <a:t>NỘI DUNG</a:t>
            </a:r>
            <a:endParaRPr sz="3600">
              <a:solidFill>
                <a:schemeClr val="accent4">
                  <a:lumMod val="50000"/>
                </a:schemeClr>
              </a:solidFill>
            </a:endParaRPr>
          </a:p>
        </p:txBody>
      </p:sp>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Google Shape;99;p16">
            <a:extLst>
              <a:ext uri="{FF2B5EF4-FFF2-40B4-BE49-F238E27FC236}">
                <a16:creationId xmlns:a16="http://schemas.microsoft.com/office/drawing/2014/main" id="{53A974B5-CB25-7939-47F5-93C482589052}"/>
              </a:ext>
            </a:extLst>
          </p:cNvPr>
          <p:cNvSpPr txBox="1">
            <a:spLocks/>
          </p:cNvSpPr>
          <p:nvPr/>
        </p:nvSpPr>
        <p:spPr>
          <a:xfrm>
            <a:off x="530352" y="915602"/>
            <a:ext cx="4531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buFont typeface="Karla"/>
              <a:buNone/>
            </a:pPr>
            <a:r>
              <a:rPr lang="en-US" sz="2800">
                <a:latin typeface="Times New Roman" panose="02020603050405020304" pitchFamily="18" charset="0"/>
                <a:ea typeface="Times New Roman" panose="02020603050405020304" pitchFamily="18" charset="0"/>
              </a:rPr>
              <a:t>1. Lý do chọn đề tài</a:t>
            </a:r>
            <a:endParaRPr lang="en-US" sz="4800"/>
          </a:p>
        </p:txBody>
      </p:sp>
      <p:sp>
        <p:nvSpPr>
          <p:cNvPr id="8" name="Google Shape;99;p16">
            <a:extLst>
              <a:ext uri="{FF2B5EF4-FFF2-40B4-BE49-F238E27FC236}">
                <a16:creationId xmlns:a16="http://schemas.microsoft.com/office/drawing/2014/main" id="{0531B775-630F-5610-5598-A6194928B423}"/>
              </a:ext>
            </a:extLst>
          </p:cNvPr>
          <p:cNvSpPr txBox="1">
            <a:spLocks/>
          </p:cNvSpPr>
          <p:nvPr/>
        </p:nvSpPr>
        <p:spPr>
          <a:xfrm>
            <a:off x="530352" y="1700402"/>
            <a:ext cx="4531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buFont typeface="Karla"/>
              <a:buNone/>
            </a:pPr>
            <a:r>
              <a:rPr lang="en-US" sz="2800">
                <a:latin typeface="Times New Roman" panose="02020603050405020304" pitchFamily="18" charset="0"/>
                <a:ea typeface="Times New Roman" panose="02020603050405020304" pitchFamily="18" charset="0"/>
              </a:rPr>
              <a:t>2. Giới thiệu website</a:t>
            </a:r>
            <a:endParaRPr lang="en-US" sz="4800"/>
          </a:p>
        </p:txBody>
      </p:sp>
      <p:sp>
        <p:nvSpPr>
          <p:cNvPr id="9" name="Google Shape;99;p16">
            <a:extLst>
              <a:ext uri="{FF2B5EF4-FFF2-40B4-BE49-F238E27FC236}">
                <a16:creationId xmlns:a16="http://schemas.microsoft.com/office/drawing/2014/main" id="{5F8F7656-93E7-BDFF-AC57-54F496080EEF}"/>
              </a:ext>
            </a:extLst>
          </p:cNvPr>
          <p:cNvSpPr txBox="1">
            <a:spLocks/>
          </p:cNvSpPr>
          <p:nvPr/>
        </p:nvSpPr>
        <p:spPr>
          <a:xfrm>
            <a:off x="530352" y="2571750"/>
            <a:ext cx="4531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buFont typeface="Karla"/>
              <a:buNone/>
            </a:pPr>
            <a:r>
              <a:rPr lang="en-US" sz="2800">
                <a:latin typeface="Times New Roman" panose="02020603050405020304" pitchFamily="18" charset="0"/>
                <a:ea typeface="Times New Roman" panose="02020603050405020304" pitchFamily="18" charset="0"/>
              </a:rPr>
              <a:t>3. Các chức năng kiểm thử</a:t>
            </a:r>
            <a:endParaRPr lang="en-US" sz="4800"/>
          </a:p>
        </p:txBody>
      </p:sp>
      <p:sp>
        <p:nvSpPr>
          <p:cNvPr id="10" name="Google Shape;99;p16">
            <a:extLst>
              <a:ext uri="{FF2B5EF4-FFF2-40B4-BE49-F238E27FC236}">
                <a16:creationId xmlns:a16="http://schemas.microsoft.com/office/drawing/2014/main" id="{C63F5CC7-76D1-2E51-E0B7-AFA3524FCF3F}"/>
              </a:ext>
            </a:extLst>
          </p:cNvPr>
          <p:cNvSpPr txBox="1">
            <a:spLocks/>
          </p:cNvSpPr>
          <p:nvPr/>
        </p:nvSpPr>
        <p:spPr>
          <a:xfrm>
            <a:off x="530352" y="3382602"/>
            <a:ext cx="4531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buFont typeface="Karla"/>
              <a:buNone/>
            </a:pPr>
            <a:r>
              <a:rPr lang="en-US" sz="2800">
                <a:latin typeface="Times New Roman" panose="02020603050405020304" pitchFamily="18" charset="0"/>
                <a:ea typeface="Times New Roman" panose="02020603050405020304" pitchFamily="18" charset="0"/>
              </a:rPr>
              <a:t>4. Demo</a:t>
            </a:r>
            <a:endParaRPr lang="en-US" sz="48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48300" y="1354750"/>
            <a:ext cx="3210022"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solidFill>
                  <a:srgbClr val="FFC107"/>
                </a:solidFill>
              </a:rPr>
              <a:t>1.</a:t>
            </a:r>
            <a:endParaRPr sz="7200">
              <a:solidFill>
                <a:srgbClr val="FFC107"/>
              </a:solidFill>
            </a:endParaRPr>
          </a:p>
          <a:p>
            <a:pPr marL="0" lvl="0" indent="0" algn="l" rtl="0">
              <a:spcBef>
                <a:spcPts val="0"/>
              </a:spcBef>
              <a:spcAft>
                <a:spcPts val="0"/>
              </a:spcAft>
              <a:buNone/>
            </a:pPr>
            <a:r>
              <a:rPr lang="en" sz="4400"/>
              <a:t>LÝ DO CHỌN ĐỀ TÀI</a:t>
            </a:r>
            <a:endParaRPr sz="440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25" name="Google Shape;125;p19"/>
          <p:cNvSpPr txBox="1">
            <a:spLocks noGrp="1"/>
          </p:cNvSpPr>
          <p:nvPr>
            <p:ph type="body" idx="1"/>
          </p:nvPr>
        </p:nvSpPr>
        <p:spPr>
          <a:xfrm>
            <a:off x="260195" y="440288"/>
            <a:ext cx="6854281" cy="368566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b="1">
                <a:solidFill>
                  <a:schemeClr val="tx1">
                    <a:lumMod val="50000"/>
                  </a:schemeClr>
                </a:solidFill>
                <a:latin typeface="Calibri" panose="020F0502020204030204" pitchFamily="34" charset="0"/>
                <a:cs typeface="Calibri" panose="020F0502020204030204" pitchFamily="34" charset="0"/>
              </a:rPr>
              <a:t>Ngày nay, việc áp dụng website trong việc phát triển kinh doanh trực tuyến của các cửa hàng trở nên rất phổ biến, trong lĩnh vực về sách cũng có sử dụng nhiều đến website để giới thiệu và quảng bá sách. Việc lên mạng tìm kiếm và mua sách trở nên khá gần gũi với các bạn trẻ ngày nay. Do vậy, nhóm em quyết định thực hiện đề tài kiểm định website bán truyện tranh online.  </a:t>
            </a:r>
            <a:endParaRPr sz="2800" b="1">
              <a:solidFill>
                <a:schemeClr val="tx1">
                  <a:lumMod val="50000"/>
                </a:schemeClr>
              </a:solidFill>
              <a:latin typeface="Calibri" panose="020F0502020204030204" pitchFamily="34" charset="0"/>
              <a:cs typeface="Calibri" panose="020F0502020204030204" pitchFamily="34"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barn(inVertical)">
                                      <p:cBhvr>
                                        <p:cTn id="7" dur="500"/>
                                        <p:tgtEl>
                                          <p:spTgt spid="1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solidFill>
                  <a:schemeClr val="accent3">
                    <a:lumMod val="75000"/>
                  </a:schemeClr>
                </a:solidFill>
              </a:rPr>
              <a:t>2.</a:t>
            </a:r>
            <a:br>
              <a:rPr lang="en"/>
            </a:br>
            <a:r>
              <a:rPr lang="en" sz="4400"/>
              <a:t>GIỚI THIỆU WEBSITE</a:t>
            </a:r>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5" name="Google Shape;155;p21"/>
          <p:cNvSpPr txBox="1">
            <a:spLocks noGrp="1"/>
          </p:cNvSpPr>
          <p:nvPr>
            <p:ph type="title"/>
          </p:nvPr>
        </p:nvSpPr>
        <p:spPr>
          <a:xfrm>
            <a:off x="543633" y="795454"/>
            <a:ext cx="6243741" cy="37576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tx1">
                    <a:lumMod val="50000"/>
                  </a:schemeClr>
                </a:solidFill>
                <a:latin typeface="Calibri" panose="020F0502020204030204" pitchFamily="34" charset="0"/>
                <a:cs typeface="Calibri" panose="020F0502020204030204" pitchFamily="34" charset="0"/>
              </a:rPr>
              <a:t>Website bán truyện tranh online với mục đích cung cấp cho khách hàng các thông tin về các quyển sách và cách thức đặt hàng qua mạng. </a:t>
            </a:r>
            <a:r>
              <a:rPr lang="en-US" sz="2800">
                <a:solidFill>
                  <a:schemeClr val="tx1">
                    <a:lumMod val="50000"/>
                  </a:schemeClr>
                </a:solidFill>
                <a:latin typeface="Calibri" panose="020F0502020204030204" pitchFamily="34" charset="0"/>
                <a:cs typeface="Calibri" panose="020F0502020204030204" pitchFamily="34" charset="0"/>
              </a:rPr>
              <a:t>C</a:t>
            </a:r>
            <a:r>
              <a:rPr lang="en" sz="2800">
                <a:solidFill>
                  <a:schemeClr val="tx1">
                    <a:lumMod val="50000"/>
                  </a:schemeClr>
                </a:solidFill>
                <a:latin typeface="Calibri" panose="020F0502020204030204" pitchFamily="34" charset="0"/>
                <a:cs typeface="Calibri" panose="020F0502020204030204" pitchFamily="34" charset="0"/>
              </a:rPr>
              <a:t>ác thông tin được cập nhật thường xuyên và nhanh chóng. Vì vậy, sẽ rút ngắn khoảng cách giữa người mua và người bán, đưa thông tin về các sản phẩm mới nhanh chóng đến cho khách hàng.</a:t>
            </a:r>
            <a:endParaRPr sz="2800">
              <a:solidFill>
                <a:schemeClr val="tx1">
                  <a:lumMod val="50000"/>
                </a:schemeClr>
              </a:solidFill>
              <a:latin typeface="Calibri" panose="020F0502020204030204" pitchFamily="34" charset="0"/>
              <a:cs typeface="Calibri" panose="020F0502020204030204" pitchFamily="34" charset="0"/>
            </a:endParaRPr>
          </a:p>
        </p:txBody>
      </p:sp>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down)">
                                      <p:cBhvr>
                                        <p:cTn id="7"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353"/>
        <p:cNvGrpSpPr/>
        <p:nvPr/>
      </p:nvGrpSpPr>
      <p:grpSpPr>
        <a:xfrm>
          <a:off x="0" y="0"/>
          <a:ext cx="0" cy="0"/>
          <a:chOff x="0" y="0"/>
          <a:chExt cx="0" cy="0"/>
        </a:xfrm>
      </p:grpSpPr>
      <p:sp>
        <p:nvSpPr>
          <p:cNvPr id="357" name="Google Shape;357;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4" name="Google Shape;436;p40">
            <a:extLst>
              <a:ext uri="{FF2B5EF4-FFF2-40B4-BE49-F238E27FC236}">
                <a16:creationId xmlns:a16="http://schemas.microsoft.com/office/drawing/2014/main" id="{CB767249-4EDC-48B6-AE99-016F7DA71AB0}"/>
              </a:ext>
            </a:extLst>
          </p:cNvPr>
          <p:cNvSpPr txBox="1">
            <a:spLocks/>
          </p:cNvSpPr>
          <p:nvPr/>
        </p:nvSpPr>
        <p:spPr>
          <a:xfrm>
            <a:off x="648300" y="2386360"/>
            <a:ext cx="3522300" cy="1958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7200">
                <a:solidFill>
                  <a:schemeClr val="accent1">
                    <a:lumMod val="75000"/>
                  </a:schemeClr>
                </a:solidFill>
              </a:rPr>
              <a:t>3.</a:t>
            </a:r>
            <a:br>
              <a:rPr lang="en-US"/>
            </a:br>
            <a:r>
              <a:rPr lang="en-US" sz="4400"/>
              <a:t>CÁC CHỨC NĂNG KIỂM THỬ</a:t>
            </a: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056480" y="914401"/>
            <a:ext cx="4801500" cy="3529294"/>
          </a:xfrm>
          <a:prstGeom prst="rect">
            <a:avLst/>
          </a:prstGeom>
        </p:spPr>
        <p:txBody>
          <a:bodyPr spcFirstLastPara="1" wrap="square" lIns="91425" tIns="91425" rIns="91425" bIns="91425" anchor="b" anchorCtr="0">
            <a:noAutofit/>
          </a:bodyPr>
          <a:lstStyle/>
          <a:p>
            <a:pPr lvl="0">
              <a:lnSpc>
                <a:spcPct val="130000"/>
              </a:lnSpc>
              <a:spcBef>
                <a:spcPts val="1440"/>
              </a:spcBef>
              <a:spcAft>
                <a:spcPts val="1000"/>
              </a:spcAft>
            </a:pPr>
            <a:r>
              <a:rPr lang="en-US">
                <a:solidFill>
                  <a:schemeClr val="tx1">
                    <a:lumMod val="50000"/>
                  </a:schemeClr>
                </a:solidFill>
                <a:latin typeface="Calibri" panose="020F0502020204030204" pitchFamily="34" charset="0"/>
                <a:cs typeface="Calibri" panose="020F0502020204030204" pitchFamily="34" charset="0"/>
              </a:rPr>
              <a:t>- Đăng ký tài khoản và đăng nhập.</a:t>
            </a:r>
            <a:br>
              <a:rPr lang="en-US">
                <a:solidFill>
                  <a:schemeClr val="tx1">
                    <a:lumMod val="50000"/>
                  </a:schemeClr>
                </a:solidFill>
                <a:latin typeface="Calibri" panose="020F0502020204030204" pitchFamily="34" charset="0"/>
                <a:cs typeface="Calibri" panose="020F0502020204030204" pitchFamily="34" charset="0"/>
              </a:rPr>
            </a:br>
            <a:r>
              <a:rPr lang="en-US">
                <a:solidFill>
                  <a:schemeClr val="tx1">
                    <a:lumMod val="50000"/>
                  </a:schemeClr>
                </a:solidFill>
                <a:latin typeface="Calibri" panose="020F0502020204030204" pitchFamily="34" charset="0"/>
                <a:cs typeface="Calibri" panose="020F0502020204030204" pitchFamily="34" charset="0"/>
              </a:rPr>
              <a:t>- Quản lý hồ sơ cá nhân.</a:t>
            </a:r>
            <a:br>
              <a:rPr lang="en-US">
                <a:solidFill>
                  <a:schemeClr val="tx1">
                    <a:lumMod val="50000"/>
                  </a:schemeClr>
                </a:solidFill>
                <a:latin typeface="Calibri" panose="020F0502020204030204" pitchFamily="34" charset="0"/>
                <a:cs typeface="Calibri" panose="020F0502020204030204" pitchFamily="34" charset="0"/>
              </a:rPr>
            </a:br>
            <a:r>
              <a:rPr lang="en-US">
                <a:solidFill>
                  <a:schemeClr val="tx1">
                    <a:lumMod val="50000"/>
                  </a:schemeClr>
                </a:solidFill>
                <a:latin typeface="Calibri" panose="020F0502020204030204" pitchFamily="34" charset="0"/>
                <a:cs typeface="Calibri" panose="020F0502020204030204" pitchFamily="34" charset="0"/>
              </a:rPr>
              <a:t>- Tìm kiếm truyện.</a:t>
            </a:r>
            <a:br>
              <a:rPr lang="en-US">
                <a:solidFill>
                  <a:schemeClr val="tx1">
                    <a:lumMod val="50000"/>
                  </a:schemeClr>
                </a:solidFill>
                <a:latin typeface="Calibri" panose="020F0502020204030204" pitchFamily="34" charset="0"/>
                <a:cs typeface="Calibri" panose="020F0502020204030204" pitchFamily="34" charset="0"/>
              </a:rPr>
            </a:br>
            <a:r>
              <a:rPr lang="en-US">
                <a:solidFill>
                  <a:schemeClr val="tx1">
                    <a:lumMod val="50000"/>
                  </a:schemeClr>
                </a:solidFill>
                <a:latin typeface="Calibri" panose="020F0502020204030204" pitchFamily="34" charset="0"/>
                <a:cs typeface="Calibri" panose="020F0502020204030204" pitchFamily="34" charset="0"/>
              </a:rPr>
              <a:t>- Mua truyện online trực truyến.</a:t>
            </a:r>
            <a:br>
              <a:rPr lang="en-US">
                <a:solidFill>
                  <a:schemeClr val="tx1">
                    <a:lumMod val="50000"/>
                  </a:schemeClr>
                </a:solidFill>
                <a:latin typeface="Calibri" panose="020F0502020204030204" pitchFamily="34" charset="0"/>
                <a:cs typeface="Calibri" panose="020F0502020204030204" pitchFamily="34" charset="0"/>
              </a:rPr>
            </a:br>
            <a:r>
              <a:rPr lang="en-US">
                <a:solidFill>
                  <a:schemeClr val="tx1">
                    <a:lumMod val="50000"/>
                  </a:schemeClr>
                </a:solidFill>
                <a:latin typeface="Calibri" panose="020F0502020204030204" pitchFamily="34" charset="0"/>
                <a:cs typeface="Calibri" panose="020F0502020204030204" pitchFamily="34" charset="0"/>
              </a:rPr>
              <a:t>- Quản lý truyện.</a:t>
            </a:r>
            <a:br>
              <a:rPr lang="en-US">
                <a:solidFill>
                  <a:schemeClr val="tx1">
                    <a:lumMod val="50000"/>
                  </a:schemeClr>
                </a:solidFill>
                <a:latin typeface="Calibri" panose="020F0502020204030204" pitchFamily="34" charset="0"/>
                <a:cs typeface="Calibri" panose="020F0502020204030204" pitchFamily="34" charset="0"/>
              </a:rPr>
            </a:br>
            <a:r>
              <a:rPr lang="en-US">
                <a:solidFill>
                  <a:schemeClr val="tx1">
                    <a:lumMod val="50000"/>
                  </a:schemeClr>
                </a:solidFill>
                <a:latin typeface="Calibri" panose="020F0502020204030204" pitchFamily="34" charset="0"/>
                <a:cs typeface="Calibri" panose="020F0502020204030204" pitchFamily="34" charset="0"/>
              </a:rPr>
              <a:t>- Đăng ký thành viên.</a:t>
            </a:r>
            <a:br>
              <a:rPr lang="en-US" sz="1800">
                <a:latin typeface="Kalinga" panose="020B0502040204020203" pitchFamily="34" charset="0"/>
                <a:cs typeface="Kalinga" panose="020B0502040204020203" pitchFamily="34" charset="0"/>
              </a:rPr>
            </a:br>
            <a:endParaRPr>
              <a:latin typeface="Kalinga" panose="020B0502040204020203" pitchFamily="34" charset="0"/>
              <a:cs typeface="Kalinga" panose="020B0502040204020203" pitchFamily="34" charset="0"/>
            </a:endParaRPr>
          </a:p>
        </p:txBody>
      </p:sp>
      <p:sp>
        <p:nvSpPr>
          <p:cNvPr id="212" name="Google Shape;212;p2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circle(in)">
                                      <p:cBhvr>
                                        <p:cTn id="7"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Words>
  <Application>Microsoft Office PowerPoint</Application>
  <PresentationFormat>On-screen Show (16:9)</PresentationFormat>
  <Paragraphs>33</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Karla</vt:lpstr>
      <vt:lpstr>Arial</vt:lpstr>
      <vt:lpstr>Kalinga</vt:lpstr>
      <vt:lpstr>Montserrat</vt:lpstr>
      <vt:lpstr>Calibri</vt:lpstr>
      <vt:lpstr>Arviragus template</vt:lpstr>
      <vt:lpstr>PowerPoint Presentation</vt:lpstr>
      <vt:lpstr>THÀNH VIÊN</vt:lpstr>
      <vt:lpstr>NỘI DUNG</vt:lpstr>
      <vt:lpstr>1. LÝ DO CHỌN ĐỀ TÀI</vt:lpstr>
      <vt:lpstr>PowerPoint Presentation</vt:lpstr>
      <vt:lpstr>2. GIỚI THIỆU WEBSITE</vt:lpstr>
      <vt:lpstr>Website bán truyện tranh online với mục đích cung cấp cho khách hàng các thông tin về các quyển sách và cách thức đặt hàng qua mạng. Các thông tin được cập nhật thường xuyên và nhanh chóng. Vì vậy, sẽ rút ngắn khoảng cách giữa người mua và người bán, đưa thông tin về các sản phẩm mới nhanh chóng đến cho khách hàng.</vt:lpstr>
      <vt:lpstr>PowerPoint Presentation</vt:lpstr>
      <vt:lpstr>- Đăng ký tài khoản và đăng nhập. - Quản lý hồ sơ cá nhân. - Tìm kiếm truyện. - Mua truyện online trực truyến. - Quản lý truyện. - Đăng ký thành viên.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kha trần</cp:lastModifiedBy>
  <cp:revision>2</cp:revision>
  <dcterms:modified xsi:type="dcterms:W3CDTF">2022-06-18T02:20:38Z</dcterms:modified>
</cp:coreProperties>
</file>