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62" r:id="rId2"/>
    <p:sldId id="268" r:id="rId3"/>
    <p:sldId id="516" r:id="rId4"/>
    <p:sldId id="450" r:id="rId5"/>
    <p:sldId id="282" r:id="rId6"/>
    <p:sldId id="461" r:id="rId7"/>
    <p:sldId id="515" r:id="rId8"/>
    <p:sldId id="517" r:id="rId9"/>
    <p:sldId id="513" r:id="rId10"/>
    <p:sldId id="306" r:id="rId11"/>
    <p:sldId id="307" r:id="rId12"/>
    <p:sldId id="350" r:id="rId13"/>
    <p:sldId id="414" r:id="rId14"/>
    <p:sldId id="415" r:id="rId15"/>
    <p:sldId id="518" r:id="rId16"/>
    <p:sldId id="519" r:id="rId17"/>
    <p:sldId id="509" r:id="rId18"/>
    <p:sldId id="436" r:id="rId19"/>
    <p:sldId id="380"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83">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2" roundtripDataSignature="AMtx7miDwleqIlDwWEoM8ugoifxp9JmZ+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哲史 川口" initials="哲史" lastIdx="1" clrIdx="0">
    <p:extLst>
      <p:ext uri="{19B8F6BF-5375-455C-9EA6-DF929625EA0E}">
        <p15:presenceInfo xmlns:p15="http://schemas.microsoft.com/office/powerpoint/2012/main" userId="fc83f97532acd0a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86A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DE857E8-386F-4D4D-8DA7-B4BD2BB4B752}">
  <a:tblStyle styleId="{7DE857E8-386F-4D4D-8DA7-B4BD2BB4B752}" styleName="Table_0">
    <a:wholeTbl>
      <a:tcTxStyle b="off" i="off">
        <a:font>
          <a:latin typeface="游ゴシック"/>
          <a:ea typeface="游ゴシック"/>
          <a:cs typeface="游ゴシック"/>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chemeClr val="accent1"/>
          </a:solidFill>
        </a:fill>
      </a:tcStyle>
    </a:wholeTbl>
    <a:band1H>
      <a:tcTxStyle/>
      <a:tcStyle>
        <a:tcBdr/>
        <a:fill>
          <a:solidFill>
            <a:schemeClr val="accent1"/>
          </a:solidFill>
        </a:fill>
      </a:tcStyle>
    </a:band1H>
    <a:band2H>
      <a:tcTxStyle/>
      <a:tcStyle>
        <a:tcBdr/>
      </a:tcStyle>
    </a:band2H>
    <a:band1V>
      <a:tcTxStyle/>
      <a:tcStyle>
        <a:tcBdr/>
        <a:fill>
          <a:solidFill>
            <a:schemeClr val="accent1"/>
          </a:solidFill>
        </a:fill>
      </a:tcStyle>
    </a:band1V>
    <a:band2V>
      <a:tcTxStyle/>
      <a:tcStyle>
        <a:tcBdr/>
      </a:tcStyle>
    </a:band2V>
    <a:lastCol>
      <a:tcTxStyle b="on" i="off">
        <a:font>
          <a:latin typeface="游ゴシック"/>
          <a:ea typeface="游ゴシック"/>
          <a:cs typeface="游ゴシック"/>
        </a:font>
        <a:schemeClr val="lt1"/>
      </a:tcTxStyle>
      <a:tcStyle>
        <a:tcBdr/>
        <a:fill>
          <a:solidFill>
            <a:schemeClr val="accent1"/>
          </a:solidFill>
        </a:fill>
      </a:tcStyle>
    </a:lastCol>
    <a:firstCol>
      <a:tcTxStyle b="on" i="off">
        <a:font>
          <a:latin typeface="游ゴシック"/>
          <a:ea typeface="游ゴシック"/>
          <a:cs typeface="游ゴシック"/>
        </a:font>
        <a:schemeClr val="lt1"/>
      </a:tcTxStyle>
      <a:tcStyle>
        <a:tcBdr/>
        <a:fill>
          <a:solidFill>
            <a:schemeClr val="accent1"/>
          </a:solidFill>
        </a:fill>
      </a:tcStyle>
    </a:firstCol>
    <a:lastRow>
      <a:tcTxStyle b="on" i="off">
        <a:font>
          <a:latin typeface="游ゴシック"/>
          <a:ea typeface="游ゴシック"/>
          <a:cs typeface="游ゴシック"/>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游ゴシック"/>
          <a:ea typeface="游ゴシック"/>
          <a:cs typeface="游ゴシック"/>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80230" autoAdjust="0"/>
  </p:normalViewPr>
  <p:slideViewPr>
    <p:cSldViewPr snapToGrid="0">
      <p:cViewPr varScale="1">
        <p:scale>
          <a:sx n="68" d="100"/>
          <a:sy n="68" d="100"/>
        </p:scale>
        <p:origin x="1008" y="62"/>
      </p:cViewPr>
      <p:guideLst>
        <p:guide pos="3840"/>
        <p:guide orient="horz" pos="21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93"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notesMaster" Target="notesMasters/notesMaster1.xml"/><Relationship Id="rId9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92"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9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それでは高齢者の免許返納率に影響する地域・生活要因の探索的分析というテーマで発表します。</a:t>
            </a:r>
            <a:endParaRPr dirty="0"/>
          </a:p>
        </p:txBody>
      </p:sp>
      <p:sp>
        <p:nvSpPr>
          <p:cNvPr id="164" name="Google Shape;16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8030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左半分が生活環境、右半分が地域特性として考えた特徴量になります。</a:t>
            </a:r>
          </a:p>
        </p:txBody>
      </p:sp>
      <p:sp>
        <p:nvSpPr>
          <p:cNvPr id="4" name="スライド番号プレースホルダー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37926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こちらがクラスタリングの結果になります。クラスタ</a:t>
            </a:r>
            <a:r>
              <a:rPr kumimoji="1" lang="en-US" altLang="ja-JP" dirty="0"/>
              <a:t>0</a:t>
            </a:r>
            <a:r>
              <a:rPr kumimoji="1" lang="ja-JP" altLang="en-US" dirty="0"/>
              <a:t>が～～。クラスタ</a:t>
            </a:r>
            <a:r>
              <a:rPr kumimoji="1" lang="en-US" altLang="ja-JP" dirty="0"/>
              <a:t>1</a:t>
            </a:r>
            <a:r>
              <a:rPr kumimoji="1" lang="ja-JP" altLang="en-US" dirty="0"/>
              <a:t>が～～。クラスタ</a:t>
            </a:r>
            <a:r>
              <a:rPr kumimoji="1" lang="en-US" altLang="ja-JP" dirty="0"/>
              <a:t>2</a:t>
            </a:r>
            <a:r>
              <a:rPr kumimoji="1" lang="ja-JP" altLang="en-US" dirty="0"/>
              <a:t>が～～。クラスタ</a:t>
            </a:r>
            <a:r>
              <a:rPr kumimoji="1" lang="en-US" altLang="ja-JP" dirty="0"/>
              <a:t>3</a:t>
            </a:r>
            <a:r>
              <a:rPr kumimoji="1" lang="ja-JP" altLang="en-US" dirty="0"/>
              <a:t>が～～。</a:t>
            </a:r>
          </a:p>
        </p:txBody>
      </p:sp>
      <p:sp>
        <p:nvSpPr>
          <p:cNvPr id="4" name="スライド番号プレースホルダー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02188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shap</a:t>
            </a:r>
            <a:r>
              <a:rPr kumimoji="1" lang="ja-JP" altLang="en-US" dirty="0"/>
              <a:t>分析のまとめです。上の図のように、</a:t>
            </a:r>
            <a:r>
              <a:rPr kumimoji="1" lang="en-US" altLang="ja-JP" dirty="0" err="1"/>
              <a:t>shap</a:t>
            </a:r>
            <a:r>
              <a:rPr kumimoji="1" lang="ja-JP" altLang="en-US" dirty="0"/>
              <a:t>分析の結果は、目的変数に対して、各説明変数がどれぐらい寄与しているかを示していまして、そのうちの上位</a:t>
            </a:r>
            <a:r>
              <a:rPr kumimoji="1" lang="en-US" altLang="ja-JP" dirty="0"/>
              <a:t>3</a:t>
            </a:r>
            <a:r>
              <a:rPr kumimoji="1" lang="ja-JP" altLang="en-US" dirty="0"/>
              <a:t>つを全体データと各クラスタに対して得られた説明変数（特徴量）をまとめたのがこちらの表になります。赤字が地域特性。クラスタによっては</a:t>
            </a:r>
            <a:r>
              <a:rPr kumimoji="1" lang="en-US" altLang="ja-JP" dirty="0"/>
              <a:t>4</a:t>
            </a:r>
            <a:r>
              <a:rPr kumimoji="1" lang="ja-JP" altLang="en-US" dirty="0"/>
              <a:t>つ特徴量がありますが、それは同率で</a:t>
            </a:r>
            <a:r>
              <a:rPr kumimoji="1" lang="en-US" altLang="ja-JP" dirty="0"/>
              <a:t>3</a:t>
            </a:r>
            <a:r>
              <a:rPr kumimoji="1" lang="ja-JP" altLang="en-US" dirty="0"/>
              <a:t>位だった場合のものを入れています。</a:t>
            </a:r>
          </a:p>
        </p:txBody>
      </p:sp>
      <p:sp>
        <p:nvSpPr>
          <p:cNvPr id="4" name="スライド番号プレースホルダー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72951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さらに重回帰分析において、統計的に有意な特徴量を得た結果が表のようになりました。統計的特徴量を用いて、施策を考えます。</a:t>
            </a:r>
          </a:p>
        </p:txBody>
      </p:sp>
      <p:sp>
        <p:nvSpPr>
          <p:cNvPr id="4" name="スライド番号プレースホルダー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6998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それでは、施策について説明します。</a:t>
            </a:r>
            <a:endParaRPr kumimoji="1" lang="en-US" altLang="ja-JP" dirty="0"/>
          </a:p>
        </p:txBody>
      </p:sp>
      <p:sp>
        <p:nvSpPr>
          <p:cNvPr id="4" name="スライド番号プレースホルダー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763220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分析において、確実性の</a:t>
            </a:r>
          </a:p>
        </p:txBody>
      </p:sp>
      <p:sp>
        <p:nvSpPr>
          <p:cNvPr id="4" name="スライド番号プレースホルダー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90584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190592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それでは、全体の流れについて説明します。</a:t>
            </a:r>
            <a:endParaRPr kumimoji="1" lang="en-US" altLang="ja-JP" dirty="0"/>
          </a:p>
          <a:p>
            <a:r>
              <a:rPr kumimoji="1" lang="ja-JP" altLang="en-US" dirty="0"/>
              <a:t>背景と目的、分析、施策、最後に今後の展望と感想の順番で発表します。</a:t>
            </a:r>
          </a:p>
        </p:txBody>
      </p:sp>
      <p:sp>
        <p:nvSpPr>
          <p:cNvPr id="4" name="スライド番号プレースホルダー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642655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はじめに背景と目的になります。</a:t>
            </a:r>
          </a:p>
        </p:txBody>
      </p:sp>
      <p:sp>
        <p:nvSpPr>
          <p:cNvPr id="4" name="スライド番号プレースホルダー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39245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近年高齢化はますます高まっており、</a:t>
            </a:r>
            <a:r>
              <a:rPr kumimoji="1" lang="en-US" altLang="ja-JP" dirty="0"/>
              <a:t>2023</a:t>
            </a:r>
            <a:r>
              <a:rPr kumimoji="1" lang="ja-JP" altLang="en-US" dirty="0"/>
              <a:t>年で高齢者の割合は、</a:t>
            </a:r>
            <a:r>
              <a:rPr kumimoji="1" lang="en-US" altLang="ja-JP" dirty="0"/>
              <a:t>29%, 2070</a:t>
            </a:r>
            <a:r>
              <a:rPr kumimoji="1" lang="ja-JP" altLang="en-US" dirty="0"/>
              <a:t>年には約</a:t>
            </a:r>
            <a:r>
              <a:rPr kumimoji="1" lang="en-US" altLang="ja-JP" dirty="0"/>
              <a:t>40%</a:t>
            </a:r>
            <a:r>
              <a:rPr kumimoji="1" lang="ja-JP" altLang="en-US" dirty="0"/>
              <a:t>に近づくと予想されています。図はどの年齢層が死亡事故を引き起こしたのかっていう割合の推移を示しています。高齢者による事故件数の割合が赤枠で示している部分ですが、ここが平成</a:t>
            </a:r>
            <a:r>
              <a:rPr kumimoji="1" lang="en-US" altLang="ja-JP" dirty="0"/>
              <a:t>25</a:t>
            </a:r>
            <a:r>
              <a:rPr kumimoji="1" lang="ja-JP" altLang="en-US" dirty="0"/>
              <a:t>年（</a:t>
            </a:r>
            <a:r>
              <a:rPr kumimoji="1" lang="en-US" altLang="ja-JP" dirty="0"/>
              <a:t>2013</a:t>
            </a:r>
            <a:r>
              <a:rPr kumimoji="1" lang="ja-JP" altLang="en-US" dirty="0"/>
              <a:t>年）と比較して、令和</a:t>
            </a:r>
            <a:r>
              <a:rPr kumimoji="1" lang="en-US" altLang="ja-JP" dirty="0"/>
              <a:t>5</a:t>
            </a:r>
            <a:r>
              <a:rPr kumimoji="1" lang="ja-JP" altLang="en-US" dirty="0"/>
              <a:t>年では、徐々に大きくなってきています。死亡事故件数を減らすための一つの手段として、免許の自主返納が考えられます。</a:t>
            </a:r>
          </a:p>
        </p:txBody>
      </p:sp>
      <p:sp>
        <p:nvSpPr>
          <p:cNvPr id="4" name="スライド番号プレースホルダー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77099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現状、どれぐらい高齢者が免許を持っているかといいますと、高齢者の人口のうち半分ぐらいが免許を持っています。そのうち、免許返還しているひとの割合は全国で</a:t>
            </a:r>
            <a:r>
              <a:rPr kumimoji="1" lang="en-US" altLang="ja-JP" dirty="0"/>
              <a:t>1~3%</a:t>
            </a:r>
            <a:r>
              <a:rPr kumimoji="1" lang="ja-JP" altLang="en-US" dirty="0"/>
              <a:t>程度なんですね。なので、ほとんどの人が免許を返納していないということになります。</a:t>
            </a:r>
          </a:p>
        </p:txBody>
      </p:sp>
      <p:sp>
        <p:nvSpPr>
          <p:cNvPr id="4" name="スライド番号プレースホルダー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69989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返納率って地域ごとに偏りがあるのか？ってことになりますが、この左側の地図が都道府県ごとの返納率の分布になります。色が濃いほど返納率が高いことを示しているんですが、東京、大阪、福岡これら周辺が返納率が高いので、地域ごとにばらつきはありそうということが分かりました。</a:t>
            </a:r>
          </a:p>
        </p:txBody>
      </p:sp>
      <p:sp>
        <p:nvSpPr>
          <p:cNvPr id="4" name="スライド番号プレースホルダー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542894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これら背景を受けて、返納率と交通事故の死者数をプロットしてみたところ、左図のようになりました。横軸が返納率、縦軸が人口</a:t>
            </a:r>
            <a:r>
              <a:rPr kumimoji="1" lang="en-US" altLang="ja-JP" dirty="0"/>
              <a:t>50</a:t>
            </a:r>
            <a:r>
              <a:rPr kumimoji="1" lang="ja-JP" altLang="en-US" dirty="0"/>
              <a:t>万人当たりの交通事故死者数を示しています。赤線は回帰直線を示しています。相関係数は</a:t>
            </a:r>
            <a:r>
              <a:rPr kumimoji="1" lang="en-US" altLang="ja-JP" dirty="0"/>
              <a:t>-0.6</a:t>
            </a:r>
            <a:r>
              <a:rPr kumimoji="1" lang="ja-JP" altLang="en-US" dirty="0"/>
              <a:t>とある程度強い負の相関が出ました。で、右上にあるこの回帰式の結果から、返納率が</a:t>
            </a:r>
            <a:r>
              <a:rPr kumimoji="1" lang="en-US" altLang="ja-JP" dirty="0"/>
              <a:t>1%</a:t>
            </a:r>
            <a:r>
              <a:rPr kumimoji="1" lang="ja-JP" altLang="en-US" dirty="0"/>
              <a:t>上昇すると、人口</a:t>
            </a:r>
            <a:r>
              <a:rPr kumimoji="1" lang="en-US" altLang="ja-JP" dirty="0"/>
              <a:t>50</a:t>
            </a:r>
            <a:r>
              <a:rPr kumimoji="1" lang="ja-JP" altLang="en-US" dirty="0"/>
              <a:t>万人当たりの死亡者数は</a:t>
            </a:r>
            <a:r>
              <a:rPr kumimoji="1" lang="en-US" altLang="ja-JP" dirty="0"/>
              <a:t>-1.24</a:t>
            </a:r>
            <a:r>
              <a:rPr kumimoji="1" lang="ja-JP" altLang="en-US" dirty="0"/>
              <a:t>人となりました。これを人口換算すると、おおよそ</a:t>
            </a:r>
            <a:r>
              <a:rPr kumimoji="1" lang="en-US" altLang="ja-JP" dirty="0"/>
              <a:t>300</a:t>
            </a:r>
            <a:r>
              <a:rPr kumimoji="1" lang="ja-JP" altLang="en-US" dirty="0"/>
              <a:t>人程度なので、返納率が</a:t>
            </a:r>
            <a:r>
              <a:rPr kumimoji="1" lang="en-US" altLang="ja-JP" dirty="0"/>
              <a:t>1%</a:t>
            </a:r>
            <a:r>
              <a:rPr kumimoji="1" lang="ja-JP" altLang="en-US" dirty="0"/>
              <a:t>が上がれば、年間約</a:t>
            </a:r>
            <a:r>
              <a:rPr kumimoji="1" lang="en-US" altLang="ja-JP" dirty="0"/>
              <a:t>300</a:t>
            </a:r>
            <a:r>
              <a:rPr kumimoji="1" lang="ja-JP" altLang="en-US" dirty="0"/>
              <a:t>人の命が救える可能性があるんじゃないか？と。</a:t>
            </a:r>
            <a:endParaRPr kumimoji="1" lang="en-US" altLang="ja-JP" dirty="0"/>
          </a:p>
          <a:p>
            <a:r>
              <a:rPr kumimoji="1" lang="ja-JP" altLang="en-US" dirty="0"/>
              <a:t>ということで、目的変数を高齢者の免許返納率に設定し、都道府県別に分析することといたしました。</a:t>
            </a:r>
          </a:p>
        </p:txBody>
      </p:sp>
      <p:sp>
        <p:nvSpPr>
          <p:cNvPr id="4" name="スライド番号プレースホルダー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84838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続いて、分析について説明します</a:t>
            </a:r>
          </a:p>
        </p:txBody>
      </p:sp>
      <p:sp>
        <p:nvSpPr>
          <p:cNvPr id="4" name="スライド番号プレースホルダー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08469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分析フローはこのような流れになっています。前処理、特徴量エンジニアリング、相関分析、</a:t>
            </a:r>
            <a:r>
              <a:rPr kumimoji="1" lang="en-US" altLang="ja-JP" dirty="0"/>
              <a:t>PCA+</a:t>
            </a:r>
            <a:r>
              <a:rPr kumimoji="1" lang="ja-JP" altLang="en-US" dirty="0"/>
              <a:t>クラスタリング、</a:t>
            </a:r>
            <a:r>
              <a:rPr kumimoji="1" lang="en-US" altLang="ja-JP" dirty="0"/>
              <a:t>SHAP</a:t>
            </a:r>
            <a:r>
              <a:rPr kumimoji="1" lang="ja-JP" altLang="en-US" dirty="0"/>
              <a:t>分析で実行しました。</a:t>
            </a:r>
          </a:p>
        </p:txBody>
      </p:sp>
      <p:sp>
        <p:nvSpPr>
          <p:cNvPr id="4" name="スライド番号プレースホルダー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993873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セクション見出し">
  <p:cSld name="セクション見出し">
    <p:spTree>
      <p:nvGrpSpPr>
        <p:cNvPr id="1" name="Shape 58"/>
        <p:cNvGrpSpPr/>
        <p:nvPr/>
      </p:nvGrpSpPr>
      <p:grpSpPr>
        <a:xfrm>
          <a:off x="0" y="0"/>
          <a:ext cx="0" cy="0"/>
          <a:chOff x="0" y="0"/>
          <a:chExt cx="0" cy="0"/>
        </a:xfrm>
      </p:grpSpPr>
      <p:pic>
        <p:nvPicPr>
          <p:cNvPr id="59" name="Google Shape;59;p14" descr="アイコン&#10;&#10;自動的に生成された説明"/>
          <p:cNvPicPr preferRelativeResize="0"/>
          <p:nvPr/>
        </p:nvPicPr>
        <p:blipFill rotWithShape="1">
          <a:blip r:embed="rId2">
            <a:alphaModFix/>
          </a:blip>
          <a:srcRect/>
          <a:stretch/>
        </p:blipFill>
        <p:spPr>
          <a:xfrm>
            <a:off x="0" y="0"/>
            <a:ext cx="12192000" cy="6858000"/>
          </a:xfrm>
          <a:prstGeom prst="rect">
            <a:avLst/>
          </a:prstGeom>
          <a:solidFill>
            <a:srgbClr val="F5F6FA"/>
          </a:solidFill>
          <a:ln>
            <a:noFill/>
          </a:ln>
        </p:spPr>
      </p:pic>
      <p:grpSp>
        <p:nvGrpSpPr>
          <p:cNvPr id="60" name="Google Shape;60;p14"/>
          <p:cNvGrpSpPr/>
          <p:nvPr/>
        </p:nvGrpSpPr>
        <p:grpSpPr>
          <a:xfrm>
            <a:off x="10594554" y="179836"/>
            <a:ext cx="1307188" cy="471092"/>
            <a:chOff x="4864702" y="4299750"/>
            <a:chExt cx="1553439" cy="559837"/>
          </a:xfrm>
        </p:grpSpPr>
        <p:pic>
          <p:nvPicPr>
            <p:cNvPr id="61" name="Google Shape;61;p14"/>
            <p:cNvPicPr preferRelativeResize="0"/>
            <p:nvPr/>
          </p:nvPicPr>
          <p:blipFill rotWithShape="1">
            <a:blip r:embed="rId3">
              <a:alphaModFix/>
            </a:blip>
            <a:srcRect/>
            <a:stretch/>
          </p:blipFill>
          <p:spPr>
            <a:xfrm>
              <a:off x="5445260" y="4299750"/>
              <a:ext cx="972881" cy="558301"/>
            </a:xfrm>
            <a:prstGeom prst="rect">
              <a:avLst/>
            </a:prstGeom>
            <a:noFill/>
            <a:ln>
              <a:noFill/>
            </a:ln>
          </p:spPr>
        </p:pic>
        <p:pic>
          <p:nvPicPr>
            <p:cNvPr id="62" name="Google Shape;62;p14"/>
            <p:cNvPicPr preferRelativeResize="0"/>
            <p:nvPr/>
          </p:nvPicPr>
          <p:blipFill rotWithShape="1">
            <a:blip r:embed="rId4">
              <a:alphaModFix/>
            </a:blip>
            <a:srcRect/>
            <a:stretch/>
          </p:blipFill>
          <p:spPr>
            <a:xfrm>
              <a:off x="4864702" y="4301287"/>
              <a:ext cx="580558" cy="558300"/>
            </a:xfrm>
            <a:prstGeom prst="rect">
              <a:avLst/>
            </a:prstGeom>
            <a:noFill/>
            <a:ln>
              <a:noFill/>
            </a:ln>
          </p:spPr>
        </p:pic>
      </p:grpSp>
      <p:sp>
        <p:nvSpPr>
          <p:cNvPr id="63" name="Google Shape;63;p14"/>
          <p:cNvSpPr txBox="1">
            <a:spLocks noGrp="1"/>
          </p:cNvSpPr>
          <p:nvPr>
            <p:ph type="ctrTitle"/>
          </p:nvPr>
        </p:nvSpPr>
        <p:spPr>
          <a:xfrm>
            <a:off x="398744" y="3152001"/>
            <a:ext cx="3627078" cy="553998"/>
          </a:xfrm>
          <a:prstGeom prst="rect">
            <a:avLst/>
          </a:prstGeom>
          <a:noFill/>
          <a:ln>
            <a:noFill/>
          </a:ln>
        </p:spPr>
        <p:txBody>
          <a:bodyPr spcFirstLastPara="1" wrap="square" lIns="0" tIns="0" rIns="0" bIns="0" anchor="ctr" anchorCtr="0">
            <a:spAutoFit/>
          </a:bodyPr>
          <a:lstStyle>
            <a:lvl1pPr marR="0" lvl="0" algn="l" rtl="0">
              <a:lnSpc>
                <a:spcPct val="90000"/>
              </a:lnSpc>
              <a:spcBef>
                <a:spcPts val="0"/>
              </a:spcBef>
              <a:spcAft>
                <a:spcPts val="0"/>
              </a:spcAft>
              <a:buClr>
                <a:srgbClr val="002B60"/>
              </a:buClr>
              <a:buSzPts val="4000"/>
              <a:buFont typeface="Arial"/>
              <a:buNone/>
              <a:defRPr sz="4000" b="1" i="0" u="none" strike="noStrike" cap="none">
                <a:solidFill>
                  <a:srgbClr val="002B6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4" name="Google Shape;64;p14"/>
          <p:cNvSpPr/>
          <p:nvPr/>
        </p:nvSpPr>
        <p:spPr>
          <a:xfrm>
            <a:off x="11815190" y="6480026"/>
            <a:ext cx="376810" cy="379139"/>
          </a:xfrm>
          <a:prstGeom prst="rect">
            <a:avLst/>
          </a:prstGeom>
          <a:solidFill>
            <a:srgbClr val="007CE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5" name="Google Shape;65;p14"/>
          <p:cNvSpPr txBox="1"/>
          <p:nvPr/>
        </p:nvSpPr>
        <p:spPr>
          <a:xfrm>
            <a:off x="9390968" y="6608040"/>
            <a:ext cx="2297104" cy="123111"/>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800"/>
              <a:buFont typeface="Arial"/>
              <a:buNone/>
            </a:pPr>
            <a:r>
              <a:rPr lang="en-US" sz="800">
                <a:solidFill>
                  <a:srgbClr val="002B60"/>
                </a:solidFill>
                <a:latin typeface="Arial"/>
                <a:ea typeface="Arial"/>
                <a:cs typeface="Arial"/>
                <a:sym typeface="Arial"/>
              </a:rPr>
              <a:t>©2017-2025 kikagaku, Inc. All Rights Reserved.</a:t>
            </a:r>
            <a:endParaRPr sz="800" b="0" i="0" u="none" strike="noStrike" cap="none">
              <a:solidFill>
                <a:srgbClr val="002B60"/>
              </a:solidFill>
              <a:latin typeface="Arial"/>
              <a:ea typeface="Arial"/>
              <a:cs typeface="Arial"/>
              <a:sym typeface="Arial"/>
            </a:endParaRPr>
          </a:p>
        </p:txBody>
      </p:sp>
      <p:sp>
        <p:nvSpPr>
          <p:cNvPr id="66" name="Google Shape;66;p14"/>
          <p:cNvSpPr txBox="1"/>
          <p:nvPr/>
        </p:nvSpPr>
        <p:spPr>
          <a:xfrm>
            <a:off x="11838100" y="6487033"/>
            <a:ext cx="3286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chemeClr val="accent1"/>
                </a:solidFill>
                <a:latin typeface="Arial"/>
                <a:ea typeface="Arial"/>
                <a:cs typeface="Arial"/>
                <a:sym typeface="Arial"/>
              </a:rPr>
              <a:t>‹#›</a:t>
            </a:fld>
            <a:endParaRPr sz="800" b="0" i="0" u="none" strike="noStrike" cap="none">
              <a:solidFill>
                <a:schemeClr val="accen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p:cSld name="タイトルとコンテンツ">
    <p:spTree>
      <p:nvGrpSpPr>
        <p:cNvPr id="1" name="Shape 67"/>
        <p:cNvGrpSpPr/>
        <p:nvPr/>
      </p:nvGrpSpPr>
      <p:grpSpPr>
        <a:xfrm>
          <a:off x="0" y="0"/>
          <a:ext cx="0" cy="0"/>
          <a:chOff x="0" y="0"/>
          <a:chExt cx="0" cy="0"/>
        </a:xfrm>
      </p:grpSpPr>
      <p:sp>
        <p:nvSpPr>
          <p:cNvPr id="68" name="Google Shape;68;p15"/>
          <p:cNvSpPr/>
          <p:nvPr/>
        </p:nvSpPr>
        <p:spPr>
          <a:xfrm>
            <a:off x="128790" y="0"/>
            <a:ext cx="12063277" cy="848957"/>
          </a:xfrm>
          <a:custGeom>
            <a:avLst/>
            <a:gdLst/>
            <a:ahLst/>
            <a:cxnLst/>
            <a:rect l="l" t="t" r="r" b="b"/>
            <a:pathLst>
              <a:path w="12063277" h="842686" extrusionOk="0">
                <a:moveTo>
                  <a:pt x="0" y="0"/>
                </a:moveTo>
                <a:lnTo>
                  <a:pt x="12063277" y="0"/>
                </a:lnTo>
                <a:lnTo>
                  <a:pt x="12063277" y="842686"/>
                </a:lnTo>
                <a:lnTo>
                  <a:pt x="0" y="84268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9" name="Google Shape;69;p15"/>
          <p:cNvSpPr/>
          <p:nvPr/>
        </p:nvSpPr>
        <p:spPr>
          <a:xfrm rot="5400000" flipH="1">
            <a:off x="-352702" y="352695"/>
            <a:ext cx="846480" cy="141082"/>
          </a:xfrm>
          <a:prstGeom prst="rect">
            <a:avLst/>
          </a:prstGeom>
          <a:solidFill>
            <a:srgbClr val="007CE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70" name="Google Shape;70;p15"/>
          <p:cNvGrpSpPr/>
          <p:nvPr/>
        </p:nvGrpSpPr>
        <p:grpSpPr>
          <a:xfrm>
            <a:off x="10594554" y="179836"/>
            <a:ext cx="1307188" cy="471092"/>
            <a:chOff x="4864702" y="4299750"/>
            <a:chExt cx="1553439" cy="559837"/>
          </a:xfrm>
        </p:grpSpPr>
        <p:pic>
          <p:nvPicPr>
            <p:cNvPr id="71" name="Google Shape;71;p15"/>
            <p:cNvPicPr preferRelativeResize="0"/>
            <p:nvPr/>
          </p:nvPicPr>
          <p:blipFill rotWithShape="1">
            <a:blip r:embed="rId2">
              <a:alphaModFix/>
            </a:blip>
            <a:srcRect/>
            <a:stretch/>
          </p:blipFill>
          <p:spPr>
            <a:xfrm>
              <a:off x="5445260" y="4299750"/>
              <a:ext cx="972881" cy="558301"/>
            </a:xfrm>
            <a:prstGeom prst="rect">
              <a:avLst/>
            </a:prstGeom>
            <a:noFill/>
            <a:ln>
              <a:noFill/>
            </a:ln>
          </p:spPr>
        </p:pic>
        <p:pic>
          <p:nvPicPr>
            <p:cNvPr id="72" name="Google Shape;72;p15"/>
            <p:cNvPicPr preferRelativeResize="0"/>
            <p:nvPr/>
          </p:nvPicPr>
          <p:blipFill rotWithShape="1">
            <a:blip r:embed="rId3">
              <a:alphaModFix/>
            </a:blip>
            <a:srcRect/>
            <a:stretch/>
          </p:blipFill>
          <p:spPr>
            <a:xfrm>
              <a:off x="4864702" y="4301287"/>
              <a:ext cx="580558" cy="558300"/>
            </a:xfrm>
            <a:prstGeom prst="rect">
              <a:avLst/>
            </a:prstGeom>
            <a:noFill/>
            <a:ln>
              <a:noFill/>
            </a:ln>
          </p:spPr>
        </p:pic>
      </p:grpSp>
      <p:sp>
        <p:nvSpPr>
          <p:cNvPr id="73" name="Google Shape;73;p15"/>
          <p:cNvSpPr txBox="1">
            <a:spLocks noGrp="1"/>
          </p:cNvSpPr>
          <p:nvPr>
            <p:ph type="title"/>
          </p:nvPr>
        </p:nvSpPr>
        <p:spPr>
          <a:xfrm>
            <a:off x="367748" y="228851"/>
            <a:ext cx="10001604" cy="443198"/>
          </a:xfrm>
          <a:prstGeom prst="rect">
            <a:avLst/>
          </a:prstGeom>
          <a:noFill/>
          <a:ln>
            <a:noFill/>
          </a:ln>
        </p:spPr>
        <p:txBody>
          <a:bodyPr spcFirstLastPara="1" wrap="square" lIns="0" tIns="0" rIns="0" bIns="0" anchor="ctr" anchorCtr="0">
            <a:spAutoFit/>
          </a:bodyPr>
          <a:lstStyle>
            <a:lvl1pPr marR="0" lvl="0" algn="l" rtl="0">
              <a:lnSpc>
                <a:spcPct val="90000"/>
              </a:lnSpc>
              <a:spcBef>
                <a:spcPts val="0"/>
              </a:spcBef>
              <a:spcAft>
                <a:spcPts val="0"/>
              </a:spcAft>
              <a:buClr>
                <a:srgbClr val="002B60"/>
              </a:buClr>
              <a:buSzPts val="3200"/>
              <a:buFont typeface="Arial"/>
              <a:buNone/>
              <a:defRPr sz="3200" b="1" i="0" u="none" strike="noStrike" cap="none">
                <a:solidFill>
                  <a:srgbClr val="002B6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15"/>
          <p:cNvSpPr/>
          <p:nvPr/>
        </p:nvSpPr>
        <p:spPr>
          <a:xfrm rot="10800000">
            <a:off x="-1" y="846900"/>
            <a:ext cx="12192000" cy="108000"/>
          </a:xfrm>
          <a:custGeom>
            <a:avLst/>
            <a:gdLst/>
            <a:ahLst/>
            <a:cxnLst/>
            <a:rect l="l" t="t" r="r" b="b"/>
            <a:pathLst>
              <a:path w="12063277" h="842686" extrusionOk="0">
                <a:moveTo>
                  <a:pt x="0" y="0"/>
                </a:moveTo>
                <a:lnTo>
                  <a:pt x="12063277" y="0"/>
                </a:lnTo>
                <a:lnTo>
                  <a:pt x="12063277" y="842686"/>
                </a:lnTo>
                <a:lnTo>
                  <a:pt x="0" y="842686"/>
                </a:lnTo>
                <a:close/>
              </a:path>
            </a:pathLst>
          </a:custGeom>
          <a:gradFill>
            <a:gsLst>
              <a:gs pos="0">
                <a:srgbClr val="FEFEFE"/>
              </a:gs>
              <a:gs pos="19000">
                <a:srgbClr val="FEFEFE"/>
              </a:gs>
              <a:gs pos="76000">
                <a:srgbClr val="F5F8FD"/>
              </a:gs>
              <a:gs pos="84000">
                <a:srgbClr val="F0F4FC"/>
              </a:gs>
              <a:gs pos="95000">
                <a:srgbClr val="EDF2FB"/>
              </a:gs>
              <a:gs pos="100000">
                <a:srgbClr val="EAF0FA"/>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7_タイトルとコンテンツ">
  <p:cSld name="7_タイトルとコンテンツ">
    <p:spTree>
      <p:nvGrpSpPr>
        <p:cNvPr id="1" name="Shape 75"/>
        <p:cNvGrpSpPr/>
        <p:nvPr/>
      </p:nvGrpSpPr>
      <p:grpSpPr>
        <a:xfrm>
          <a:off x="0" y="0"/>
          <a:ext cx="0" cy="0"/>
          <a:chOff x="0" y="0"/>
          <a:chExt cx="0" cy="0"/>
        </a:xfrm>
      </p:grpSpPr>
      <p:sp>
        <p:nvSpPr>
          <p:cNvPr id="76" name="Google Shape;76;p16"/>
          <p:cNvSpPr/>
          <p:nvPr/>
        </p:nvSpPr>
        <p:spPr>
          <a:xfrm>
            <a:off x="1" y="0"/>
            <a:ext cx="7952074" cy="68580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7" name="Google Shape;77;p16"/>
          <p:cNvSpPr txBox="1">
            <a:spLocks noGrp="1"/>
          </p:cNvSpPr>
          <p:nvPr>
            <p:ph type="body" idx="1"/>
          </p:nvPr>
        </p:nvSpPr>
        <p:spPr>
          <a:xfrm>
            <a:off x="8345714" y="1850892"/>
            <a:ext cx="3438297" cy="4565782"/>
          </a:xfrm>
          <a:prstGeom prst="rect">
            <a:avLst/>
          </a:prstGeom>
          <a:noFill/>
          <a:ln>
            <a:noFill/>
          </a:ln>
        </p:spPr>
        <p:txBody>
          <a:bodyPr spcFirstLastPara="1" wrap="square" lIns="0" tIns="0" rIns="0" bIns="0" anchor="t" anchorCtr="0">
            <a:noAutofit/>
          </a:bodyPr>
          <a:lstStyle>
            <a:lvl1pPr marL="457200" marR="0" lvl="0" indent="-228600" algn="just" rtl="0">
              <a:lnSpc>
                <a:spcPct val="120000"/>
              </a:lnSpc>
              <a:spcBef>
                <a:spcPts val="0"/>
              </a:spcBef>
              <a:spcAft>
                <a:spcPts val="0"/>
              </a:spcAft>
              <a:buClr>
                <a:srgbClr val="002B60"/>
              </a:buClr>
              <a:buSzPts val="2400"/>
              <a:buFont typeface="Arial"/>
              <a:buNone/>
              <a:defRPr sz="2400" b="0" i="0" u="none" strike="noStrike" cap="none">
                <a:solidFill>
                  <a:srgbClr val="002B6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8" name="Google Shape;78;p16"/>
          <p:cNvSpPr txBox="1">
            <a:spLocks noGrp="1"/>
          </p:cNvSpPr>
          <p:nvPr>
            <p:ph type="body" idx="2"/>
          </p:nvPr>
        </p:nvSpPr>
        <p:spPr>
          <a:xfrm>
            <a:off x="8345714" y="1236664"/>
            <a:ext cx="3438297" cy="406265"/>
          </a:xfrm>
          <a:prstGeom prst="rect">
            <a:avLst/>
          </a:prstGeom>
          <a:noFill/>
          <a:ln>
            <a:noFill/>
          </a:ln>
        </p:spPr>
        <p:txBody>
          <a:bodyPr spcFirstLastPara="1" wrap="square" lIns="0" tIns="0" rIns="0" bIns="0" anchor="t" anchorCtr="0">
            <a:spAutoFit/>
          </a:bodyPr>
          <a:lstStyle>
            <a:lvl1pPr marL="457200" marR="0" lvl="0" indent="-228600" algn="l" rtl="0">
              <a:lnSpc>
                <a:spcPct val="110000"/>
              </a:lnSpc>
              <a:spcBef>
                <a:spcPts val="0"/>
              </a:spcBef>
              <a:spcAft>
                <a:spcPts val="0"/>
              </a:spcAft>
              <a:buClr>
                <a:srgbClr val="002B60"/>
              </a:buClr>
              <a:buSzPts val="2400"/>
              <a:buFont typeface="Arial"/>
              <a:buNone/>
              <a:defRPr sz="2400" b="1" i="0" u="none" strike="noStrike" cap="none">
                <a:solidFill>
                  <a:srgbClr val="002B60"/>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79" name="Google Shape;79;p16"/>
          <p:cNvSpPr/>
          <p:nvPr/>
        </p:nvSpPr>
        <p:spPr>
          <a:xfrm>
            <a:off x="128790" y="0"/>
            <a:ext cx="12063277" cy="848957"/>
          </a:xfrm>
          <a:custGeom>
            <a:avLst/>
            <a:gdLst/>
            <a:ahLst/>
            <a:cxnLst/>
            <a:rect l="l" t="t" r="r" b="b"/>
            <a:pathLst>
              <a:path w="12063277" h="842686" extrusionOk="0">
                <a:moveTo>
                  <a:pt x="0" y="0"/>
                </a:moveTo>
                <a:lnTo>
                  <a:pt x="12063277" y="0"/>
                </a:lnTo>
                <a:lnTo>
                  <a:pt x="12063277" y="842686"/>
                </a:lnTo>
                <a:lnTo>
                  <a:pt x="0" y="84268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0" name="Google Shape;80;p16"/>
          <p:cNvSpPr/>
          <p:nvPr/>
        </p:nvSpPr>
        <p:spPr>
          <a:xfrm rot="5400000" flipH="1">
            <a:off x="-352702" y="352695"/>
            <a:ext cx="846480" cy="141082"/>
          </a:xfrm>
          <a:prstGeom prst="rect">
            <a:avLst/>
          </a:prstGeom>
          <a:solidFill>
            <a:srgbClr val="007CE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81" name="Google Shape;81;p16"/>
          <p:cNvGrpSpPr/>
          <p:nvPr/>
        </p:nvGrpSpPr>
        <p:grpSpPr>
          <a:xfrm>
            <a:off x="10594554" y="179836"/>
            <a:ext cx="1307188" cy="471092"/>
            <a:chOff x="4864702" y="4299750"/>
            <a:chExt cx="1553439" cy="559837"/>
          </a:xfrm>
        </p:grpSpPr>
        <p:pic>
          <p:nvPicPr>
            <p:cNvPr id="82" name="Google Shape;82;p16"/>
            <p:cNvPicPr preferRelativeResize="0"/>
            <p:nvPr/>
          </p:nvPicPr>
          <p:blipFill rotWithShape="1">
            <a:blip r:embed="rId2">
              <a:alphaModFix/>
            </a:blip>
            <a:srcRect/>
            <a:stretch/>
          </p:blipFill>
          <p:spPr>
            <a:xfrm>
              <a:off x="5445260" y="4299750"/>
              <a:ext cx="972881" cy="558301"/>
            </a:xfrm>
            <a:prstGeom prst="rect">
              <a:avLst/>
            </a:prstGeom>
            <a:noFill/>
            <a:ln>
              <a:noFill/>
            </a:ln>
          </p:spPr>
        </p:pic>
        <p:pic>
          <p:nvPicPr>
            <p:cNvPr id="83" name="Google Shape;83;p16"/>
            <p:cNvPicPr preferRelativeResize="0"/>
            <p:nvPr/>
          </p:nvPicPr>
          <p:blipFill rotWithShape="1">
            <a:blip r:embed="rId3">
              <a:alphaModFix/>
            </a:blip>
            <a:srcRect/>
            <a:stretch/>
          </p:blipFill>
          <p:spPr>
            <a:xfrm>
              <a:off x="4864702" y="4301287"/>
              <a:ext cx="580558" cy="558300"/>
            </a:xfrm>
            <a:prstGeom prst="rect">
              <a:avLst/>
            </a:prstGeom>
            <a:noFill/>
            <a:ln>
              <a:noFill/>
            </a:ln>
          </p:spPr>
        </p:pic>
      </p:grpSp>
      <p:sp>
        <p:nvSpPr>
          <p:cNvPr id="84" name="Google Shape;84;p16"/>
          <p:cNvSpPr txBox="1">
            <a:spLocks noGrp="1"/>
          </p:cNvSpPr>
          <p:nvPr>
            <p:ph type="title"/>
          </p:nvPr>
        </p:nvSpPr>
        <p:spPr>
          <a:xfrm>
            <a:off x="367748" y="228851"/>
            <a:ext cx="10001604" cy="443198"/>
          </a:xfrm>
          <a:prstGeom prst="rect">
            <a:avLst/>
          </a:prstGeom>
          <a:noFill/>
          <a:ln>
            <a:noFill/>
          </a:ln>
        </p:spPr>
        <p:txBody>
          <a:bodyPr spcFirstLastPara="1" wrap="square" lIns="0" tIns="0" rIns="0" bIns="0" anchor="ctr" anchorCtr="0">
            <a:spAutoFit/>
          </a:bodyPr>
          <a:lstStyle>
            <a:lvl1pPr marR="0" lvl="0" algn="l" rtl="0">
              <a:lnSpc>
                <a:spcPct val="90000"/>
              </a:lnSpc>
              <a:spcBef>
                <a:spcPts val="0"/>
              </a:spcBef>
              <a:spcAft>
                <a:spcPts val="0"/>
              </a:spcAft>
              <a:buClr>
                <a:srgbClr val="002B60"/>
              </a:buClr>
              <a:buSzPts val="3200"/>
              <a:buFont typeface="Arial"/>
              <a:buNone/>
              <a:defRPr sz="3200" b="1" i="0" u="none" strike="noStrike" cap="none">
                <a:solidFill>
                  <a:srgbClr val="002B6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5" name="Google Shape;85;p16"/>
          <p:cNvSpPr/>
          <p:nvPr/>
        </p:nvSpPr>
        <p:spPr>
          <a:xfrm rot="10800000">
            <a:off x="7952072" y="846476"/>
            <a:ext cx="4239924" cy="108424"/>
          </a:xfrm>
          <a:custGeom>
            <a:avLst/>
            <a:gdLst/>
            <a:ahLst/>
            <a:cxnLst/>
            <a:rect l="l" t="t" r="r" b="b"/>
            <a:pathLst>
              <a:path w="12063277" h="842686" extrusionOk="0">
                <a:moveTo>
                  <a:pt x="0" y="0"/>
                </a:moveTo>
                <a:lnTo>
                  <a:pt x="12063277" y="0"/>
                </a:lnTo>
                <a:lnTo>
                  <a:pt x="12063277" y="842686"/>
                </a:lnTo>
                <a:lnTo>
                  <a:pt x="0" y="842686"/>
                </a:lnTo>
                <a:close/>
              </a:path>
            </a:pathLst>
          </a:custGeom>
          <a:gradFill>
            <a:gsLst>
              <a:gs pos="0">
                <a:srgbClr val="FFFFFF">
                  <a:alpha val="0"/>
                </a:srgbClr>
              </a:gs>
              <a:gs pos="76000">
                <a:srgbClr val="F5F8FD"/>
              </a:gs>
              <a:gs pos="84000">
                <a:srgbClr val="F0F4FC"/>
              </a:gs>
              <a:gs pos="95000">
                <a:srgbClr val="EDF2FB"/>
              </a:gs>
              <a:gs pos="100000">
                <a:srgbClr val="EAF0FA"/>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6" name="Google Shape;86;p16"/>
          <p:cNvSpPr/>
          <p:nvPr/>
        </p:nvSpPr>
        <p:spPr>
          <a:xfrm rot="10800000">
            <a:off x="0" y="848546"/>
            <a:ext cx="7952073" cy="92102"/>
          </a:xfrm>
          <a:custGeom>
            <a:avLst/>
            <a:gdLst/>
            <a:ahLst/>
            <a:cxnLst/>
            <a:rect l="l" t="t" r="r" b="b"/>
            <a:pathLst>
              <a:path w="12063277" h="842686" extrusionOk="0">
                <a:moveTo>
                  <a:pt x="0" y="0"/>
                </a:moveTo>
                <a:lnTo>
                  <a:pt x="12063277" y="0"/>
                </a:lnTo>
                <a:lnTo>
                  <a:pt x="12063277" y="842686"/>
                </a:lnTo>
                <a:lnTo>
                  <a:pt x="0" y="842686"/>
                </a:lnTo>
                <a:close/>
              </a:path>
            </a:pathLst>
          </a:custGeom>
          <a:gradFill>
            <a:gsLst>
              <a:gs pos="0">
                <a:srgbClr val="FFFFFF">
                  <a:alpha val="0"/>
                </a:srgbClr>
              </a:gs>
              <a:gs pos="76000">
                <a:srgbClr val="BFBFBF">
                  <a:alpha val="14901"/>
                </a:srgbClr>
              </a:gs>
              <a:gs pos="83000">
                <a:srgbClr val="BFBFBF">
                  <a:alpha val="24705"/>
                </a:srgbClr>
              </a:gs>
              <a:gs pos="95000">
                <a:srgbClr val="BFBFBF">
                  <a:alpha val="34901"/>
                </a:srgbClr>
              </a:gs>
              <a:gs pos="100000">
                <a:srgbClr val="BFBFBF">
                  <a:alpha val="44705"/>
                </a:srgbClr>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
        <p:cNvGrpSpPr/>
        <p:nvPr/>
      </p:nvGrpSpPr>
      <p:grpSpPr>
        <a:xfrm>
          <a:off x="0" y="0"/>
          <a:ext cx="0" cy="0"/>
          <a:chOff x="0" y="0"/>
          <a:chExt cx="0" cy="0"/>
        </a:xfrm>
      </p:grpSpPr>
      <p:sp>
        <p:nvSpPr>
          <p:cNvPr id="10" name="Google Shape;10;p12"/>
          <p:cNvSpPr/>
          <p:nvPr/>
        </p:nvSpPr>
        <p:spPr>
          <a:xfrm>
            <a:off x="11815190" y="6480026"/>
            <a:ext cx="376810" cy="379139"/>
          </a:xfrm>
          <a:prstGeom prst="rect">
            <a:avLst/>
          </a:prstGeom>
          <a:solidFill>
            <a:srgbClr val="007CE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 name="Google Shape;11;p12"/>
          <p:cNvSpPr txBox="1"/>
          <p:nvPr/>
        </p:nvSpPr>
        <p:spPr>
          <a:xfrm>
            <a:off x="9390968" y="6608040"/>
            <a:ext cx="2297104" cy="123111"/>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Arial"/>
                <a:ea typeface="Arial"/>
                <a:cs typeface="Arial"/>
                <a:sym typeface="Arial"/>
              </a:rPr>
              <a:t>©2017-2025 kikagaku, Inc. All Rights Reserved.</a:t>
            </a:r>
            <a:endParaRPr sz="800" b="0" i="0" u="none" strike="noStrike" cap="none">
              <a:solidFill>
                <a:schemeClr val="lt1"/>
              </a:solidFill>
              <a:latin typeface="Arial"/>
              <a:ea typeface="Arial"/>
              <a:cs typeface="Arial"/>
              <a:sym typeface="Arial"/>
            </a:endParaRPr>
          </a:p>
        </p:txBody>
      </p:sp>
      <p:sp>
        <p:nvSpPr>
          <p:cNvPr id="12" name="Google Shape;12;p12"/>
          <p:cNvSpPr txBox="1"/>
          <p:nvPr/>
        </p:nvSpPr>
        <p:spPr>
          <a:xfrm>
            <a:off x="11838100" y="6487033"/>
            <a:ext cx="328656"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fld id="{00000000-1234-1234-1234-123412341234}" type="slidenum">
              <a:rPr lang="en-US" sz="800" b="0" i="0" u="none" strike="noStrike" cap="none">
                <a:solidFill>
                  <a:schemeClr val="accent1"/>
                </a:solidFill>
                <a:latin typeface="Arial"/>
                <a:ea typeface="Arial"/>
                <a:cs typeface="Arial"/>
                <a:sym typeface="Arial"/>
              </a:rPr>
              <a:t>‹#›</a:t>
            </a:fld>
            <a:endParaRPr sz="800" b="0" i="0" u="none" strike="noStrike" cap="none">
              <a:solidFill>
                <a:schemeClr val="accent1"/>
              </a:solidFill>
              <a:latin typeface="Arial"/>
              <a:ea typeface="Arial"/>
              <a:cs typeface="Arial"/>
              <a:sym typeface="Arial"/>
            </a:endParaRPr>
          </a:p>
        </p:txBody>
      </p:sp>
      <p:grpSp>
        <p:nvGrpSpPr>
          <p:cNvPr id="13" name="Google Shape;13;p12"/>
          <p:cNvGrpSpPr/>
          <p:nvPr/>
        </p:nvGrpSpPr>
        <p:grpSpPr>
          <a:xfrm>
            <a:off x="11422558" y="-976366"/>
            <a:ext cx="769442" cy="426107"/>
            <a:chOff x="12957134" y="-976366"/>
            <a:chExt cx="769442" cy="426107"/>
          </a:xfrm>
        </p:grpSpPr>
        <p:sp>
          <p:nvSpPr>
            <p:cNvPr id="14" name="Google Shape;14;p12"/>
            <p:cNvSpPr txBox="1"/>
            <p:nvPr/>
          </p:nvSpPr>
          <p:spPr>
            <a:xfrm>
              <a:off x="12957135" y="-976366"/>
              <a:ext cx="76944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i="0" u="none" strike="noStrike" cap="none">
                  <a:solidFill>
                    <a:srgbClr val="002B60"/>
                  </a:solidFill>
                  <a:latin typeface="Arial"/>
                  <a:ea typeface="Arial"/>
                  <a:cs typeface="Arial"/>
                  <a:sym typeface="Arial"/>
                </a:rPr>
                <a:t>使用フォント</a:t>
              </a:r>
              <a:endParaRPr/>
            </a:p>
          </p:txBody>
        </p:sp>
        <p:cxnSp>
          <p:nvCxnSpPr>
            <p:cNvPr id="15" name="Google Shape;15;p12"/>
            <p:cNvCxnSpPr/>
            <p:nvPr/>
          </p:nvCxnSpPr>
          <p:spPr>
            <a:xfrm>
              <a:off x="12957134" y="-799298"/>
              <a:ext cx="769442" cy="0"/>
            </a:xfrm>
            <a:prstGeom prst="straightConnector1">
              <a:avLst/>
            </a:prstGeom>
            <a:noFill/>
            <a:ln w="9525" cap="flat" cmpd="sng">
              <a:solidFill>
                <a:srgbClr val="002B60"/>
              </a:solidFill>
              <a:prstDash val="solid"/>
              <a:miter lim="800000"/>
              <a:headEnd type="none" w="sm" len="sm"/>
              <a:tailEnd type="none" w="sm" len="sm"/>
            </a:ln>
          </p:spPr>
        </p:cxnSp>
        <p:sp>
          <p:nvSpPr>
            <p:cNvPr id="16" name="Google Shape;16;p12"/>
            <p:cNvSpPr txBox="1"/>
            <p:nvPr/>
          </p:nvSpPr>
          <p:spPr>
            <a:xfrm>
              <a:off x="12957135" y="-704147"/>
              <a:ext cx="64120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a:solidFill>
                    <a:srgbClr val="002B60"/>
                  </a:solidFill>
                  <a:latin typeface="Arial"/>
                  <a:ea typeface="Arial"/>
                  <a:cs typeface="Arial"/>
                  <a:sym typeface="Arial"/>
                </a:rPr>
                <a:t>游ゴシック</a:t>
              </a:r>
              <a:endParaRPr/>
            </a:p>
          </p:txBody>
        </p:sp>
      </p:grpSp>
      <p:grpSp>
        <p:nvGrpSpPr>
          <p:cNvPr id="17" name="Google Shape;17;p12"/>
          <p:cNvGrpSpPr/>
          <p:nvPr/>
        </p:nvGrpSpPr>
        <p:grpSpPr>
          <a:xfrm>
            <a:off x="0" y="-976366"/>
            <a:ext cx="2966482" cy="462596"/>
            <a:chOff x="0" y="-976366"/>
            <a:chExt cx="2177004" cy="462596"/>
          </a:xfrm>
        </p:grpSpPr>
        <p:sp>
          <p:nvSpPr>
            <p:cNvPr id="18" name="Google Shape;18;p12"/>
            <p:cNvSpPr txBox="1"/>
            <p:nvPr/>
          </p:nvSpPr>
          <p:spPr>
            <a:xfrm>
              <a:off x="1" y="-976366"/>
              <a:ext cx="1282402"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a:solidFill>
                    <a:srgbClr val="002B60"/>
                  </a:solidFill>
                  <a:latin typeface="Arial"/>
                  <a:ea typeface="Arial"/>
                  <a:cs typeface="Arial"/>
                  <a:sym typeface="Arial"/>
                </a:rPr>
                <a:t>基本使用色（ブルー）</a:t>
              </a:r>
              <a:endParaRPr/>
            </a:p>
          </p:txBody>
        </p:sp>
        <p:cxnSp>
          <p:nvCxnSpPr>
            <p:cNvPr id="19" name="Google Shape;19;p12"/>
            <p:cNvCxnSpPr/>
            <p:nvPr/>
          </p:nvCxnSpPr>
          <p:spPr>
            <a:xfrm>
              <a:off x="0" y="-799298"/>
              <a:ext cx="2177004" cy="0"/>
            </a:xfrm>
            <a:prstGeom prst="straightConnector1">
              <a:avLst/>
            </a:prstGeom>
            <a:noFill/>
            <a:ln w="9525" cap="flat" cmpd="sng">
              <a:solidFill>
                <a:srgbClr val="002B60"/>
              </a:solidFill>
              <a:prstDash val="solid"/>
              <a:miter lim="800000"/>
              <a:headEnd type="none" w="sm" len="sm"/>
              <a:tailEnd type="none" w="sm" len="sm"/>
            </a:ln>
          </p:spPr>
        </p:cxnSp>
        <p:sp>
          <p:nvSpPr>
            <p:cNvPr id="20" name="Google Shape;20;p12"/>
            <p:cNvSpPr/>
            <p:nvPr/>
          </p:nvSpPr>
          <p:spPr>
            <a:xfrm>
              <a:off x="5899" y="-732401"/>
              <a:ext cx="393701" cy="21863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 name="Google Shape;21;p12"/>
            <p:cNvSpPr/>
            <p:nvPr/>
          </p:nvSpPr>
          <p:spPr>
            <a:xfrm>
              <a:off x="450250" y="-732401"/>
              <a:ext cx="393701" cy="21863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 name="Google Shape;22;p12"/>
            <p:cNvSpPr/>
            <p:nvPr/>
          </p:nvSpPr>
          <p:spPr>
            <a:xfrm>
              <a:off x="894601" y="-732401"/>
              <a:ext cx="393701" cy="21863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 name="Google Shape;23;p12"/>
            <p:cNvSpPr/>
            <p:nvPr/>
          </p:nvSpPr>
          <p:spPr>
            <a:xfrm>
              <a:off x="1338952" y="-732401"/>
              <a:ext cx="393701" cy="21863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4" name="Google Shape;24;p12"/>
            <p:cNvSpPr/>
            <p:nvPr/>
          </p:nvSpPr>
          <p:spPr>
            <a:xfrm>
              <a:off x="1783303" y="-732401"/>
              <a:ext cx="393701" cy="218631"/>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25" name="Google Shape;25;p12"/>
          <p:cNvGrpSpPr/>
          <p:nvPr/>
        </p:nvGrpSpPr>
        <p:grpSpPr>
          <a:xfrm>
            <a:off x="3288753" y="-976366"/>
            <a:ext cx="1747459" cy="678581"/>
            <a:chOff x="2406273" y="-976366"/>
            <a:chExt cx="1282403" cy="678581"/>
          </a:xfrm>
        </p:grpSpPr>
        <p:sp>
          <p:nvSpPr>
            <p:cNvPr id="26" name="Google Shape;26;p12"/>
            <p:cNvSpPr txBox="1"/>
            <p:nvPr/>
          </p:nvSpPr>
          <p:spPr>
            <a:xfrm>
              <a:off x="2406938" y="-976366"/>
              <a:ext cx="384721"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a:solidFill>
                    <a:srgbClr val="002B60"/>
                  </a:solidFill>
                  <a:latin typeface="Arial"/>
                  <a:ea typeface="Arial"/>
                  <a:cs typeface="Arial"/>
                  <a:sym typeface="Arial"/>
                </a:rPr>
                <a:t>文字色</a:t>
              </a:r>
              <a:endParaRPr/>
            </a:p>
          </p:txBody>
        </p:sp>
        <p:cxnSp>
          <p:nvCxnSpPr>
            <p:cNvPr id="27" name="Google Shape;27;p12"/>
            <p:cNvCxnSpPr/>
            <p:nvPr/>
          </p:nvCxnSpPr>
          <p:spPr>
            <a:xfrm>
              <a:off x="2406937" y="-799298"/>
              <a:ext cx="1281739" cy="0"/>
            </a:xfrm>
            <a:prstGeom prst="straightConnector1">
              <a:avLst/>
            </a:prstGeom>
            <a:noFill/>
            <a:ln w="9525" cap="flat" cmpd="sng">
              <a:solidFill>
                <a:srgbClr val="002B60"/>
              </a:solidFill>
              <a:prstDash val="solid"/>
              <a:miter lim="800000"/>
              <a:headEnd type="none" w="sm" len="sm"/>
              <a:tailEnd type="none" w="sm" len="sm"/>
            </a:ln>
          </p:spPr>
        </p:cxnSp>
        <p:sp>
          <p:nvSpPr>
            <p:cNvPr id="28" name="Google Shape;28;p12"/>
            <p:cNvSpPr/>
            <p:nvPr/>
          </p:nvSpPr>
          <p:spPr>
            <a:xfrm>
              <a:off x="2406273" y="-732401"/>
              <a:ext cx="393701" cy="218631"/>
            </a:xfrm>
            <a:prstGeom prst="rect">
              <a:avLst/>
            </a:prstGeom>
            <a:solidFill>
              <a:srgbClr val="002B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9" name="Google Shape;29;p12"/>
            <p:cNvSpPr/>
            <p:nvPr/>
          </p:nvSpPr>
          <p:spPr>
            <a:xfrm>
              <a:off x="2850624" y="-732401"/>
              <a:ext cx="393701" cy="21863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 name="Google Shape;30;p12"/>
            <p:cNvSpPr/>
            <p:nvPr/>
          </p:nvSpPr>
          <p:spPr>
            <a:xfrm>
              <a:off x="3294975" y="-732401"/>
              <a:ext cx="393701" cy="21863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 name="Google Shape;31;p12"/>
            <p:cNvSpPr txBox="1"/>
            <p:nvPr/>
          </p:nvSpPr>
          <p:spPr>
            <a:xfrm>
              <a:off x="2850624" y="-482451"/>
              <a:ext cx="393701" cy="18466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※マイナス表記や注釈など</a:t>
              </a:r>
              <a:endParaRPr/>
            </a:p>
          </p:txBody>
        </p:sp>
        <p:sp>
          <p:nvSpPr>
            <p:cNvPr id="32" name="Google Shape;32;p12"/>
            <p:cNvSpPr txBox="1"/>
            <p:nvPr/>
          </p:nvSpPr>
          <p:spPr>
            <a:xfrm>
              <a:off x="3294975" y="-482451"/>
              <a:ext cx="393701" cy="18466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600">
                  <a:solidFill>
                    <a:schemeClr val="lt1"/>
                  </a:solidFill>
                  <a:latin typeface="Arial"/>
                  <a:ea typeface="Arial"/>
                  <a:cs typeface="Arial"/>
                  <a:sym typeface="Arial"/>
                </a:rPr>
                <a:t>※濃い色相上の文字など</a:t>
              </a:r>
              <a:endParaRPr sz="600">
                <a:solidFill>
                  <a:schemeClr val="lt1"/>
                </a:solidFill>
                <a:latin typeface="Arial"/>
                <a:ea typeface="Arial"/>
                <a:cs typeface="Arial"/>
                <a:sym typeface="Arial"/>
              </a:endParaRPr>
            </a:p>
          </p:txBody>
        </p:sp>
      </p:grpSp>
      <p:grpSp>
        <p:nvGrpSpPr>
          <p:cNvPr id="33" name="Google Shape;33;p12"/>
          <p:cNvGrpSpPr/>
          <p:nvPr/>
        </p:nvGrpSpPr>
        <p:grpSpPr>
          <a:xfrm>
            <a:off x="5358483" y="-976366"/>
            <a:ext cx="1353124" cy="462596"/>
            <a:chOff x="4689779" y="-976366"/>
            <a:chExt cx="993013" cy="462596"/>
          </a:xfrm>
        </p:grpSpPr>
        <p:grpSp>
          <p:nvGrpSpPr>
            <p:cNvPr id="34" name="Google Shape;34;p12"/>
            <p:cNvGrpSpPr/>
            <p:nvPr/>
          </p:nvGrpSpPr>
          <p:grpSpPr>
            <a:xfrm>
              <a:off x="4689779" y="-976366"/>
              <a:ext cx="458459" cy="462596"/>
              <a:chOff x="3916194" y="-976366"/>
              <a:chExt cx="458459" cy="462596"/>
            </a:xfrm>
          </p:grpSpPr>
          <p:sp>
            <p:nvSpPr>
              <p:cNvPr id="35" name="Google Shape;35;p12"/>
              <p:cNvSpPr txBox="1"/>
              <p:nvPr/>
            </p:nvSpPr>
            <p:spPr>
              <a:xfrm>
                <a:off x="3916194" y="-976366"/>
                <a:ext cx="458459"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a:solidFill>
                      <a:srgbClr val="002B60"/>
                    </a:solidFill>
                    <a:latin typeface="Arial"/>
                    <a:ea typeface="Arial"/>
                    <a:cs typeface="Arial"/>
                    <a:sym typeface="Arial"/>
                  </a:rPr>
                  <a:t>反対色1</a:t>
                </a:r>
                <a:endParaRPr sz="1000" b="1">
                  <a:solidFill>
                    <a:srgbClr val="002B60"/>
                  </a:solidFill>
                  <a:latin typeface="Arial"/>
                  <a:ea typeface="Arial"/>
                  <a:cs typeface="Arial"/>
                  <a:sym typeface="Arial"/>
                </a:endParaRPr>
              </a:p>
            </p:txBody>
          </p:sp>
          <p:sp>
            <p:nvSpPr>
              <p:cNvPr id="36" name="Google Shape;36;p12"/>
              <p:cNvSpPr/>
              <p:nvPr/>
            </p:nvSpPr>
            <p:spPr>
              <a:xfrm>
                <a:off x="3948573" y="-732401"/>
                <a:ext cx="393701" cy="218631"/>
              </a:xfrm>
              <a:prstGeom prst="rect">
                <a:avLst/>
              </a:prstGeom>
              <a:solidFill>
                <a:srgbClr val="FF6A1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37" name="Google Shape;37;p12"/>
              <p:cNvCxnSpPr/>
              <p:nvPr/>
            </p:nvCxnSpPr>
            <p:spPr>
              <a:xfrm>
                <a:off x="3948573" y="-799298"/>
                <a:ext cx="393701" cy="0"/>
              </a:xfrm>
              <a:prstGeom prst="straightConnector1">
                <a:avLst/>
              </a:prstGeom>
              <a:noFill/>
              <a:ln w="9525" cap="flat" cmpd="sng">
                <a:solidFill>
                  <a:srgbClr val="002B60"/>
                </a:solidFill>
                <a:prstDash val="solid"/>
                <a:miter lim="800000"/>
                <a:headEnd type="none" w="sm" len="sm"/>
                <a:tailEnd type="none" w="sm" len="sm"/>
              </a:ln>
            </p:spPr>
          </p:cxnSp>
        </p:grpSp>
        <p:grpSp>
          <p:nvGrpSpPr>
            <p:cNvPr id="38" name="Google Shape;38;p12"/>
            <p:cNvGrpSpPr/>
            <p:nvPr/>
          </p:nvGrpSpPr>
          <p:grpSpPr>
            <a:xfrm>
              <a:off x="5224333" y="-976366"/>
              <a:ext cx="458459" cy="462596"/>
              <a:chOff x="4528137" y="-976366"/>
              <a:chExt cx="458459" cy="462596"/>
            </a:xfrm>
          </p:grpSpPr>
          <p:sp>
            <p:nvSpPr>
              <p:cNvPr id="39" name="Google Shape;39;p12"/>
              <p:cNvSpPr txBox="1"/>
              <p:nvPr/>
            </p:nvSpPr>
            <p:spPr>
              <a:xfrm>
                <a:off x="4528137" y="-976366"/>
                <a:ext cx="458459"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a:solidFill>
                      <a:srgbClr val="002B60"/>
                    </a:solidFill>
                    <a:latin typeface="Arial"/>
                    <a:ea typeface="Arial"/>
                    <a:cs typeface="Arial"/>
                    <a:sym typeface="Arial"/>
                  </a:rPr>
                  <a:t>反対色2</a:t>
                </a:r>
                <a:endParaRPr sz="1000" b="1">
                  <a:solidFill>
                    <a:srgbClr val="002B60"/>
                  </a:solidFill>
                  <a:latin typeface="Arial"/>
                  <a:ea typeface="Arial"/>
                  <a:cs typeface="Arial"/>
                  <a:sym typeface="Arial"/>
                </a:endParaRPr>
              </a:p>
            </p:txBody>
          </p:sp>
          <p:sp>
            <p:nvSpPr>
              <p:cNvPr id="40" name="Google Shape;40;p12"/>
              <p:cNvSpPr/>
              <p:nvPr/>
            </p:nvSpPr>
            <p:spPr>
              <a:xfrm>
                <a:off x="4560516" y="-732401"/>
                <a:ext cx="393701" cy="21863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41" name="Google Shape;41;p12"/>
              <p:cNvCxnSpPr/>
              <p:nvPr/>
            </p:nvCxnSpPr>
            <p:spPr>
              <a:xfrm>
                <a:off x="4560516" y="-799298"/>
                <a:ext cx="393701" cy="0"/>
              </a:xfrm>
              <a:prstGeom prst="straightConnector1">
                <a:avLst/>
              </a:prstGeom>
              <a:noFill/>
              <a:ln w="9525" cap="flat" cmpd="sng">
                <a:solidFill>
                  <a:srgbClr val="002B60"/>
                </a:solidFill>
                <a:prstDash val="solid"/>
                <a:miter lim="800000"/>
                <a:headEnd type="none" w="sm" len="sm"/>
                <a:tailEnd type="none" w="sm" len="sm"/>
              </a:ln>
            </p:spPr>
          </p:cxnSp>
        </p:grpSp>
      </p:grpSp>
      <p:grpSp>
        <p:nvGrpSpPr>
          <p:cNvPr id="42" name="Google Shape;42;p12"/>
          <p:cNvGrpSpPr/>
          <p:nvPr/>
        </p:nvGrpSpPr>
        <p:grpSpPr>
          <a:xfrm>
            <a:off x="7033878" y="-976365"/>
            <a:ext cx="1282404" cy="462595"/>
            <a:chOff x="5389950" y="-976365"/>
            <a:chExt cx="941114" cy="462595"/>
          </a:xfrm>
        </p:grpSpPr>
        <p:sp>
          <p:nvSpPr>
            <p:cNvPr id="43" name="Google Shape;43;p12"/>
            <p:cNvSpPr txBox="1"/>
            <p:nvPr/>
          </p:nvSpPr>
          <p:spPr>
            <a:xfrm>
              <a:off x="5389951" y="-976365"/>
              <a:ext cx="941113"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a:solidFill>
                    <a:srgbClr val="002B60"/>
                  </a:solidFill>
                  <a:latin typeface="Arial"/>
                  <a:ea typeface="Arial"/>
                  <a:cs typeface="Arial"/>
                  <a:sym typeface="Arial"/>
                </a:rPr>
                <a:t>基本使用色（グレー）</a:t>
              </a:r>
              <a:endParaRPr/>
            </a:p>
          </p:txBody>
        </p:sp>
        <p:cxnSp>
          <p:nvCxnSpPr>
            <p:cNvPr id="44" name="Google Shape;44;p12"/>
            <p:cNvCxnSpPr/>
            <p:nvPr/>
          </p:nvCxnSpPr>
          <p:spPr>
            <a:xfrm>
              <a:off x="5389950" y="-799298"/>
              <a:ext cx="873440" cy="0"/>
            </a:xfrm>
            <a:prstGeom prst="straightConnector1">
              <a:avLst/>
            </a:prstGeom>
            <a:noFill/>
            <a:ln w="9525" cap="flat" cmpd="sng">
              <a:solidFill>
                <a:srgbClr val="002B60"/>
              </a:solidFill>
              <a:prstDash val="solid"/>
              <a:miter lim="800000"/>
              <a:headEnd type="none" w="sm" len="sm"/>
              <a:tailEnd type="none" w="sm" len="sm"/>
            </a:ln>
          </p:spPr>
        </p:cxnSp>
        <p:sp>
          <p:nvSpPr>
            <p:cNvPr id="45" name="Google Shape;45;p12"/>
            <p:cNvSpPr/>
            <p:nvPr/>
          </p:nvSpPr>
          <p:spPr>
            <a:xfrm>
              <a:off x="5395849" y="-732401"/>
              <a:ext cx="393701" cy="218631"/>
            </a:xfrm>
            <a:prstGeom prst="rect">
              <a:avLst/>
            </a:prstGeom>
            <a:solidFill>
              <a:srgbClr val="879BC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46" name="Google Shape;46;p12"/>
          <p:cNvGrpSpPr/>
          <p:nvPr/>
        </p:nvGrpSpPr>
        <p:grpSpPr>
          <a:xfrm>
            <a:off x="8638553" y="-976366"/>
            <a:ext cx="2461733" cy="462596"/>
            <a:chOff x="7070501" y="-976366"/>
            <a:chExt cx="1806586" cy="462596"/>
          </a:xfrm>
        </p:grpSpPr>
        <p:sp>
          <p:nvSpPr>
            <p:cNvPr id="47" name="Google Shape;47;p12"/>
            <p:cNvSpPr txBox="1"/>
            <p:nvPr/>
          </p:nvSpPr>
          <p:spPr>
            <a:xfrm>
              <a:off x="7070502" y="-976366"/>
              <a:ext cx="1806585" cy="15388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000" b="1">
                  <a:solidFill>
                    <a:srgbClr val="002B60"/>
                  </a:solidFill>
                  <a:latin typeface="Arial"/>
                  <a:ea typeface="Arial"/>
                  <a:cs typeface="Arial"/>
                  <a:sym typeface="Arial"/>
                </a:rPr>
                <a:t>比較色 </a:t>
              </a:r>
              <a:r>
                <a:rPr lang="en-US" sz="600">
                  <a:solidFill>
                    <a:srgbClr val="002B60"/>
                  </a:solidFill>
                  <a:latin typeface="Arial"/>
                  <a:ea typeface="Arial"/>
                  <a:cs typeface="Arial"/>
                  <a:sym typeface="Arial"/>
                </a:rPr>
                <a:t>※グラフや色の段階が必要な場合に使用</a:t>
              </a:r>
              <a:endParaRPr/>
            </a:p>
          </p:txBody>
        </p:sp>
        <p:cxnSp>
          <p:nvCxnSpPr>
            <p:cNvPr id="48" name="Google Shape;48;p12"/>
            <p:cNvCxnSpPr/>
            <p:nvPr/>
          </p:nvCxnSpPr>
          <p:spPr>
            <a:xfrm>
              <a:off x="7070501" y="-799298"/>
              <a:ext cx="1732653" cy="0"/>
            </a:xfrm>
            <a:prstGeom prst="straightConnector1">
              <a:avLst/>
            </a:prstGeom>
            <a:noFill/>
            <a:ln w="9525" cap="flat" cmpd="sng">
              <a:solidFill>
                <a:srgbClr val="002B60"/>
              </a:solidFill>
              <a:prstDash val="solid"/>
              <a:miter lim="800000"/>
              <a:headEnd type="none" w="sm" len="sm"/>
              <a:tailEnd type="none" w="sm" len="sm"/>
            </a:ln>
          </p:spPr>
        </p:cxnSp>
        <p:sp>
          <p:nvSpPr>
            <p:cNvPr id="49" name="Google Shape;49;p12"/>
            <p:cNvSpPr/>
            <p:nvPr/>
          </p:nvSpPr>
          <p:spPr>
            <a:xfrm>
              <a:off x="7076400" y="-732401"/>
              <a:ext cx="393701" cy="218631"/>
            </a:xfrm>
            <a:prstGeom prst="rect">
              <a:avLst/>
            </a:prstGeom>
            <a:solidFill>
              <a:srgbClr val="164B9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 name="Google Shape;50;p12"/>
            <p:cNvSpPr/>
            <p:nvPr/>
          </p:nvSpPr>
          <p:spPr>
            <a:xfrm>
              <a:off x="7520751" y="-732401"/>
              <a:ext cx="393701" cy="218631"/>
            </a:xfrm>
            <a:prstGeom prst="rect">
              <a:avLst/>
            </a:prstGeom>
            <a:solidFill>
              <a:srgbClr val="1D66D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 name="Google Shape;51;p12"/>
            <p:cNvSpPr/>
            <p:nvPr/>
          </p:nvSpPr>
          <p:spPr>
            <a:xfrm>
              <a:off x="7965102" y="-732401"/>
              <a:ext cx="393701" cy="218631"/>
            </a:xfrm>
            <a:prstGeom prst="rect">
              <a:avLst/>
            </a:prstGeom>
            <a:solidFill>
              <a:srgbClr val="4A88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 name="Google Shape;52;p12"/>
            <p:cNvSpPr/>
            <p:nvPr/>
          </p:nvSpPr>
          <p:spPr>
            <a:xfrm>
              <a:off x="8409453" y="-732401"/>
              <a:ext cx="393701" cy="218631"/>
            </a:xfrm>
            <a:prstGeom prst="rect">
              <a:avLst/>
            </a:prstGeom>
            <a:solidFill>
              <a:srgbClr val="89AFF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042">
          <p15:clr>
            <a:srgbClr val="F26B43"/>
          </p15:clr>
        </p15:guide>
        <p15:guide id="2" pos="7423">
          <p15:clr>
            <a:srgbClr val="F26B43"/>
          </p15:clr>
        </p15:guide>
        <p15:guide id="3" pos="25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8"/>
          <p:cNvSpPr txBox="1">
            <a:spLocks noGrp="1"/>
          </p:cNvSpPr>
          <p:nvPr>
            <p:ph type="ctrTitle"/>
          </p:nvPr>
        </p:nvSpPr>
        <p:spPr>
          <a:xfrm>
            <a:off x="408684" y="2733642"/>
            <a:ext cx="5077716" cy="553998"/>
          </a:xfrm>
          <a:prstGeom prst="rect">
            <a:avLst/>
          </a:prstGeom>
          <a:noFill/>
          <a:ln>
            <a:noFill/>
          </a:ln>
        </p:spPr>
        <p:txBody>
          <a:bodyPr spcFirstLastPara="1" wrap="square" lIns="0" tIns="0" rIns="0" bIns="0" anchor="ctr" anchorCtr="0">
            <a:spAutoFit/>
          </a:bodyPr>
          <a:lstStyle/>
          <a:p>
            <a:pPr marL="0" lvl="0" indent="0" algn="l" rtl="0">
              <a:lnSpc>
                <a:spcPct val="90000"/>
              </a:lnSpc>
              <a:spcBef>
                <a:spcPts val="0"/>
              </a:spcBef>
              <a:spcAft>
                <a:spcPts val="0"/>
              </a:spcAft>
              <a:buClr>
                <a:srgbClr val="002B60"/>
              </a:buClr>
              <a:buSzPts val="4000"/>
              <a:buFont typeface="Arial"/>
              <a:buNone/>
            </a:pPr>
            <a:r>
              <a:rPr lang="ja-JP" altLang="en-US" dirty="0">
                <a:latin typeface="Yu Gothic UI Semibold" panose="020B0700000000000000" pitchFamily="50" charset="-128"/>
                <a:ea typeface="Yu Gothic UI Semibold" panose="020B0700000000000000" pitchFamily="50" charset="-128"/>
              </a:rPr>
              <a:t>分析レポート（発表用）</a:t>
            </a:r>
            <a:endParaRPr dirty="0">
              <a:latin typeface="Yu Gothic UI Semibold" panose="020B0700000000000000" pitchFamily="50" charset="-128"/>
              <a:ea typeface="Yu Gothic UI Semibold" panose="020B0700000000000000" pitchFamily="50" charset="-128"/>
            </a:endParaRPr>
          </a:p>
        </p:txBody>
      </p:sp>
      <p:cxnSp>
        <p:nvCxnSpPr>
          <p:cNvPr id="167" name="Google Shape;167;p8"/>
          <p:cNvCxnSpPr/>
          <p:nvPr/>
        </p:nvCxnSpPr>
        <p:spPr>
          <a:xfrm>
            <a:off x="408684" y="3568148"/>
            <a:ext cx="9808742" cy="0"/>
          </a:xfrm>
          <a:prstGeom prst="straightConnector1">
            <a:avLst/>
          </a:prstGeom>
          <a:noFill/>
          <a:ln w="28575" cap="flat" cmpd="sng">
            <a:solidFill>
              <a:schemeClr val="lt1"/>
            </a:solidFill>
            <a:prstDash val="solid"/>
            <a:miter lim="800000"/>
            <a:headEnd type="none" w="sm" len="sm"/>
            <a:tailEnd type="none" w="sm" len="sm"/>
          </a:ln>
        </p:spPr>
      </p:cxnSp>
      <p:sp>
        <p:nvSpPr>
          <p:cNvPr id="168" name="Google Shape;168;p8"/>
          <p:cNvSpPr txBox="1"/>
          <p:nvPr/>
        </p:nvSpPr>
        <p:spPr>
          <a:xfrm>
            <a:off x="408684" y="3915476"/>
            <a:ext cx="10424073" cy="443198"/>
          </a:xfrm>
          <a:prstGeom prst="rect">
            <a:avLst/>
          </a:prstGeom>
          <a:noFill/>
          <a:ln>
            <a:noFill/>
          </a:ln>
        </p:spPr>
        <p:txBody>
          <a:bodyPr spcFirstLastPara="1" wrap="square" lIns="0" tIns="0" rIns="0" bIns="0" anchor="ctr" anchorCtr="0">
            <a:spAutoFit/>
          </a:bodyPr>
          <a:lstStyle/>
          <a:p>
            <a:pPr marL="0" marR="0" lvl="0" indent="0" rtl="0">
              <a:lnSpc>
                <a:spcPct val="90000"/>
              </a:lnSpc>
              <a:spcBef>
                <a:spcPts val="0"/>
              </a:spcBef>
              <a:spcAft>
                <a:spcPts val="0"/>
              </a:spcAft>
              <a:buClr>
                <a:srgbClr val="000000"/>
              </a:buClr>
              <a:buSzPts val="1600"/>
              <a:buFont typeface="Arial"/>
              <a:buNone/>
            </a:pPr>
            <a:r>
              <a:rPr lang="ja-JP" altLang="en-US" sz="3200" b="0" i="0" u="none" strike="noStrike" cap="none" dirty="0">
                <a:solidFill>
                  <a:schemeClr val="bg1"/>
                </a:solidFill>
                <a:latin typeface="Yu Gothic UI Semibold" panose="020B0700000000000000" pitchFamily="50" charset="-128"/>
                <a:ea typeface="Yu Gothic UI Semibold" panose="020B0700000000000000" pitchFamily="50" charset="-128"/>
                <a:sym typeface="Arial"/>
              </a:rPr>
              <a:t>高齢者の免許返納率に影響する地域・生活要因の探索的分析</a:t>
            </a:r>
          </a:p>
        </p:txBody>
      </p:sp>
      <p:sp>
        <p:nvSpPr>
          <p:cNvPr id="169" name="Google Shape;169;p8"/>
          <p:cNvSpPr txBox="1"/>
          <p:nvPr/>
        </p:nvSpPr>
        <p:spPr>
          <a:xfrm>
            <a:off x="408684" y="4917667"/>
            <a:ext cx="3410841" cy="387798"/>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002B60"/>
              </a:buClr>
              <a:buSzPts val="2800"/>
              <a:buFont typeface="Arial"/>
              <a:buNone/>
            </a:pPr>
            <a:r>
              <a:rPr lang="en-US" sz="2800" dirty="0">
                <a:solidFill>
                  <a:srgbClr val="002B60"/>
                </a:solidFill>
                <a:latin typeface="Yu Gothic UI Semibold" panose="020B0700000000000000" pitchFamily="50" charset="-128"/>
                <a:ea typeface="Yu Gothic UI Semibold" panose="020B0700000000000000" pitchFamily="50" charset="-128"/>
              </a:rPr>
              <a:t>2025_03 </a:t>
            </a:r>
            <a:r>
              <a:rPr lang="ja-JP" altLang="en-US" sz="2800" dirty="0">
                <a:solidFill>
                  <a:srgbClr val="002B60"/>
                </a:solidFill>
                <a:latin typeface="Yu Gothic UI Semibold" panose="020B0700000000000000" pitchFamily="50" charset="-128"/>
                <a:ea typeface="Yu Gothic UI Semibold" panose="020B0700000000000000" pitchFamily="50" charset="-128"/>
              </a:rPr>
              <a:t>川口哲史</a:t>
            </a:r>
            <a:endParaRPr sz="2800" b="0" dirty="0">
              <a:solidFill>
                <a:srgbClr val="002B60"/>
              </a:solidFill>
              <a:latin typeface="Yu Gothic UI Semibold" panose="020B0700000000000000" pitchFamily="50" charset="-128"/>
              <a:ea typeface="Yu Gothic UI Semibold" panose="020B0700000000000000" pitchFamily="50" charset="-128"/>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四角形: 角を丸くする 27">
            <a:extLst>
              <a:ext uri="{FF2B5EF4-FFF2-40B4-BE49-F238E27FC236}">
                <a16:creationId xmlns:a16="http://schemas.microsoft.com/office/drawing/2014/main" id="{39D588AE-BE27-43ED-BE03-22515C199EB6}"/>
              </a:ext>
            </a:extLst>
          </p:cNvPr>
          <p:cNvSpPr/>
          <p:nvPr/>
        </p:nvSpPr>
        <p:spPr>
          <a:xfrm>
            <a:off x="353907" y="2760133"/>
            <a:ext cx="11551777" cy="3842139"/>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BA5BE0E3-9A90-4CF2-AA94-47DD722ABA58}"/>
              </a:ext>
            </a:extLst>
          </p:cNvPr>
          <p:cNvSpPr>
            <a:spLocks noGrp="1"/>
          </p:cNvSpPr>
          <p:nvPr>
            <p:ph type="title"/>
          </p:nvPr>
        </p:nvSpPr>
        <p:spPr/>
        <p:txBody>
          <a:bodyPr/>
          <a:lstStyle/>
          <a:p>
            <a:r>
              <a:rPr kumimoji="1" lang="ja-JP" altLang="en-US" dirty="0">
                <a:latin typeface="Yu Gothic UI Semibold" panose="020B0700000000000000" pitchFamily="50" charset="-128"/>
                <a:ea typeface="Yu Gothic UI Semibold" panose="020B0700000000000000" pitchFamily="50" charset="-128"/>
              </a:rPr>
              <a:t>分析</a:t>
            </a:r>
            <a:r>
              <a:rPr kumimoji="1" lang="en-US" altLang="ja-JP" dirty="0">
                <a:latin typeface="Yu Gothic UI Semibold" panose="020B0700000000000000" pitchFamily="50" charset="-128"/>
                <a:ea typeface="Yu Gothic UI Semibold" panose="020B0700000000000000" pitchFamily="50" charset="-128"/>
              </a:rPr>
              <a:t>-</a:t>
            </a:r>
            <a:r>
              <a:rPr kumimoji="1" lang="ja-JP" altLang="en-US" dirty="0">
                <a:latin typeface="Yu Gothic UI Semibold" panose="020B0700000000000000" pitchFamily="50" charset="-128"/>
                <a:ea typeface="Yu Gothic UI Semibold" panose="020B0700000000000000" pitchFamily="50" charset="-128"/>
              </a:rPr>
              <a:t>特徴量作成のための仮説</a:t>
            </a:r>
          </a:p>
        </p:txBody>
      </p:sp>
      <p:sp>
        <p:nvSpPr>
          <p:cNvPr id="6" name="二等辺三角形 5">
            <a:extLst>
              <a:ext uri="{FF2B5EF4-FFF2-40B4-BE49-F238E27FC236}">
                <a16:creationId xmlns:a16="http://schemas.microsoft.com/office/drawing/2014/main" id="{85DC4431-34DE-4228-AFC1-6B060A283CB0}"/>
              </a:ext>
            </a:extLst>
          </p:cNvPr>
          <p:cNvSpPr/>
          <p:nvPr/>
        </p:nvSpPr>
        <p:spPr>
          <a:xfrm flipV="1">
            <a:off x="4768276" y="2192274"/>
            <a:ext cx="2655448" cy="294640"/>
          </a:xfrm>
          <a:prstGeom prst="triangle">
            <a:avLst>
              <a:gd name="adj" fmla="val 5000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latin typeface="Yu Gothic UI Semibold" panose="020B0700000000000000" pitchFamily="50" charset="-128"/>
              <a:ea typeface="Yu Gothic UI Semibold" panose="020B0700000000000000" pitchFamily="50" charset="-128"/>
            </a:endParaRPr>
          </a:p>
        </p:txBody>
      </p:sp>
      <p:sp>
        <p:nvSpPr>
          <p:cNvPr id="7" name="テキスト ボックス 6">
            <a:extLst>
              <a:ext uri="{FF2B5EF4-FFF2-40B4-BE49-F238E27FC236}">
                <a16:creationId xmlns:a16="http://schemas.microsoft.com/office/drawing/2014/main" id="{493B5D33-488A-4726-9763-D41CAC16E12C}"/>
              </a:ext>
            </a:extLst>
          </p:cNvPr>
          <p:cNvSpPr txBox="1"/>
          <p:nvPr/>
        </p:nvSpPr>
        <p:spPr>
          <a:xfrm>
            <a:off x="806596" y="3092673"/>
            <a:ext cx="1764589" cy="307777"/>
          </a:xfrm>
          <a:prstGeom prst="rect">
            <a:avLst/>
          </a:prstGeom>
          <a:noFill/>
        </p:spPr>
        <p:txBody>
          <a:bodyPr wrap="square" rtlCol="0">
            <a:spAutoFit/>
          </a:bodyPr>
          <a:lstStyle/>
          <a:p>
            <a:pPr algn="ctr"/>
            <a:r>
              <a:rPr kumimoji="1" lang="ja-JP" altLang="en-US" dirty="0">
                <a:latin typeface="Yu Gothic UI Semibold" panose="020B0700000000000000" pitchFamily="50" charset="-128"/>
                <a:ea typeface="Yu Gothic UI Semibold" panose="020B0700000000000000" pitchFamily="50" charset="-128"/>
              </a:rPr>
              <a:t>公共交通の利便性</a:t>
            </a:r>
            <a:endParaRPr kumimoji="1" lang="en-US" altLang="ja-JP" dirty="0">
              <a:latin typeface="Yu Gothic UI Semibold" panose="020B0700000000000000" pitchFamily="50" charset="-128"/>
              <a:ea typeface="Yu Gothic UI Semibold" panose="020B0700000000000000" pitchFamily="50" charset="-128"/>
            </a:endParaRPr>
          </a:p>
        </p:txBody>
      </p:sp>
      <p:sp>
        <p:nvSpPr>
          <p:cNvPr id="8" name="テキスト ボックス 7">
            <a:extLst>
              <a:ext uri="{FF2B5EF4-FFF2-40B4-BE49-F238E27FC236}">
                <a16:creationId xmlns:a16="http://schemas.microsoft.com/office/drawing/2014/main" id="{2CC99830-C449-488A-ADD9-BA1657F6498B}"/>
              </a:ext>
            </a:extLst>
          </p:cNvPr>
          <p:cNvSpPr txBox="1"/>
          <p:nvPr/>
        </p:nvSpPr>
        <p:spPr>
          <a:xfrm>
            <a:off x="3210141" y="3083148"/>
            <a:ext cx="2416522" cy="307777"/>
          </a:xfrm>
          <a:prstGeom prst="rect">
            <a:avLst/>
          </a:prstGeom>
          <a:noFill/>
        </p:spPr>
        <p:txBody>
          <a:bodyPr wrap="square" rtlCol="0">
            <a:spAutoFit/>
          </a:bodyPr>
          <a:lstStyle/>
          <a:p>
            <a:pPr algn="ctr"/>
            <a:r>
              <a:rPr kumimoji="1" lang="ja-JP" altLang="en-US" dirty="0">
                <a:latin typeface="Yu Gothic UI Semibold" panose="020B0700000000000000" pitchFamily="50" charset="-128"/>
                <a:ea typeface="Yu Gothic UI Semibold" panose="020B0700000000000000" pitchFamily="50" charset="-128"/>
              </a:rPr>
              <a:t>医療・買い物施設へのアクセス</a:t>
            </a:r>
            <a:endParaRPr kumimoji="1" lang="en-US" altLang="ja-JP" dirty="0">
              <a:latin typeface="Yu Gothic UI Semibold" panose="020B0700000000000000" pitchFamily="50" charset="-128"/>
              <a:ea typeface="Yu Gothic UI Semibold" panose="020B0700000000000000" pitchFamily="50" charset="-128"/>
            </a:endParaRPr>
          </a:p>
        </p:txBody>
      </p:sp>
      <p:sp>
        <p:nvSpPr>
          <p:cNvPr id="9" name="テキスト ボックス 8">
            <a:extLst>
              <a:ext uri="{FF2B5EF4-FFF2-40B4-BE49-F238E27FC236}">
                <a16:creationId xmlns:a16="http://schemas.microsoft.com/office/drawing/2014/main" id="{028711F7-C944-4C8E-85FF-B96AEE2E30B1}"/>
              </a:ext>
            </a:extLst>
          </p:cNvPr>
          <p:cNvSpPr txBox="1"/>
          <p:nvPr/>
        </p:nvSpPr>
        <p:spPr>
          <a:xfrm>
            <a:off x="6212766" y="3083147"/>
            <a:ext cx="2297989" cy="307777"/>
          </a:xfrm>
          <a:prstGeom prst="rect">
            <a:avLst/>
          </a:prstGeom>
          <a:noFill/>
        </p:spPr>
        <p:txBody>
          <a:bodyPr wrap="square" rtlCol="0">
            <a:spAutoFit/>
          </a:bodyPr>
          <a:lstStyle/>
          <a:p>
            <a:pPr algn="ctr"/>
            <a:r>
              <a:rPr kumimoji="1" lang="ja-JP" altLang="en-US" dirty="0">
                <a:latin typeface="Yu Gothic UI Semibold" panose="020B0700000000000000" pitchFamily="50" charset="-128"/>
                <a:ea typeface="Yu Gothic UI Semibold" panose="020B0700000000000000" pitchFamily="50" charset="-128"/>
              </a:rPr>
              <a:t>家族構成と高齢者の役割</a:t>
            </a:r>
            <a:endParaRPr kumimoji="1" lang="en-US" altLang="ja-JP" dirty="0">
              <a:latin typeface="Yu Gothic UI Semibold" panose="020B0700000000000000" pitchFamily="50" charset="-128"/>
              <a:ea typeface="Yu Gothic UI Semibold" panose="020B0700000000000000" pitchFamily="50" charset="-128"/>
            </a:endParaRPr>
          </a:p>
        </p:txBody>
      </p:sp>
      <p:sp>
        <p:nvSpPr>
          <p:cNvPr id="10" name="テキスト ボックス 9">
            <a:extLst>
              <a:ext uri="{FF2B5EF4-FFF2-40B4-BE49-F238E27FC236}">
                <a16:creationId xmlns:a16="http://schemas.microsoft.com/office/drawing/2014/main" id="{C730F4CF-152E-4BFC-BC2A-EB94E1469CBC}"/>
              </a:ext>
            </a:extLst>
          </p:cNvPr>
          <p:cNvSpPr txBox="1"/>
          <p:nvPr/>
        </p:nvSpPr>
        <p:spPr>
          <a:xfrm>
            <a:off x="9202564" y="3077425"/>
            <a:ext cx="2518122" cy="307777"/>
          </a:xfrm>
          <a:prstGeom prst="rect">
            <a:avLst/>
          </a:prstGeom>
          <a:noFill/>
        </p:spPr>
        <p:txBody>
          <a:bodyPr wrap="square" rtlCol="0">
            <a:spAutoFit/>
          </a:bodyPr>
          <a:lstStyle/>
          <a:p>
            <a:pPr algn="ctr"/>
            <a:r>
              <a:rPr kumimoji="1" lang="ja-JP" altLang="en-US" dirty="0">
                <a:latin typeface="Yu Gothic UI Semibold" panose="020B0700000000000000" pitchFamily="50" charset="-128"/>
                <a:ea typeface="Yu Gothic UI Semibold" panose="020B0700000000000000" pitchFamily="50" charset="-128"/>
              </a:rPr>
              <a:t>地域特性</a:t>
            </a:r>
            <a:endParaRPr kumimoji="1" lang="en-US" altLang="ja-JP" dirty="0">
              <a:latin typeface="Yu Gothic UI Semibold" panose="020B0700000000000000" pitchFamily="50" charset="-128"/>
              <a:ea typeface="Yu Gothic UI Semibold" panose="020B0700000000000000" pitchFamily="50" charset="-128"/>
            </a:endParaRPr>
          </a:p>
        </p:txBody>
      </p:sp>
      <p:sp>
        <p:nvSpPr>
          <p:cNvPr id="11" name="テキスト ボックス 10">
            <a:extLst>
              <a:ext uri="{FF2B5EF4-FFF2-40B4-BE49-F238E27FC236}">
                <a16:creationId xmlns:a16="http://schemas.microsoft.com/office/drawing/2014/main" id="{D6446FA2-8242-4CA9-B8A3-BEC5F225B94A}"/>
              </a:ext>
            </a:extLst>
          </p:cNvPr>
          <p:cNvSpPr txBox="1"/>
          <p:nvPr/>
        </p:nvSpPr>
        <p:spPr>
          <a:xfrm>
            <a:off x="1804408" y="1364405"/>
            <a:ext cx="8738488" cy="646331"/>
          </a:xfrm>
          <a:prstGeom prst="rect">
            <a:avLst/>
          </a:prstGeom>
          <a:noFill/>
        </p:spPr>
        <p:txBody>
          <a:bodyPr wrap="square" rtlCol="0">
            <a:spAutoFit/>
          </a:bodyPr>
          <a:lstStyle/>
          <a:p>
            <a:pPr algn="ctr"/>
            <a:r>
              <a:rPr kumimoji="1" lang="ja-JP" altLang="en-US" sz="1800" dirty="0">
                <a:latin typeface="Yu Gothic UI Semibold" panose="020B0700000000000000" pitchFamily="50" charset="-128"/>
                <a:ea typeface="Yu Gothic UI Semibold" panose="020B0700000000000000" pitchFamily="50" charset="-128"/>
              </a:rPr>
              <a:t>「返納しやすさ」は生活圏内での移動手段・支援体制・医療アクセスなど</a:t>
            </a:r>
            <a:endParaRPr kumimoji="1" lang="en-US" altLang="ja-JP" sz="1800" dirty="0">
              <a:latin typeface="Yu Gothic UI Semibold" panose="020B0700000000000000" pitchFamily="50" charset="-128"/>
              <a:ea typeface="Yu Gothic UI Semibold" panose="020B0700000000000000" pitchFamily="50" charset="-128"/>
            </a:endParaRPr>
          </a:p>
          <a:p>
            <a:pPr algn="ctr"/>
            <a:r>
              <a:rPr kumimoji="1" lang="ja-JP" altLang="en-US" sz="1800" dirty="0">
                <a:latin typeface="Yu Gothic UI Semibold" panose="020B0700000000000000" pitchFamily="50" charset="-128"/>
                <a:ea typeface="Yu Gothic UI Semibold" panose="020B0700000000000000" pitchFamily="50" charset="-128"/>
              </a:rPr>
              <a:t>複数の生活環境や地域特性に左右されていると考えた</a:t>
            </a:r>
          </a:p>
        </p:txBody>
      </p:sp>
      <p:sp>
        <p:nvSpPr>
          <p:cNvPr id="12" name="正方形/長方形 11">
            <a:extLst>
              <a:ext uri="{FF2B5EF4-FFF2-40B4-BE49-F238E27FC236}">
                <a16:creationId xmlns:a16="http://schemas.microsoft.com/office/drawing/2014/main" id="{671D2EA8-18C3-4356-8BE2-10FF9927F9FD}"/>
              </a:ext>
            </a:extLst>
          </p:cNvPr>
          <p:cNvSpPr/>
          <p:nvPr/>
        </p:nvSpPr>
        <p:spPr>
          <a:xfrm>
            <a:off x="613623" y="3350479"/>
            <a:ext cx="2150533" cy="119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latin typeface="Yu Gothic UI Semibold" panose="020B0700000000000000" pitchFamily="50" charset="-128"/>
                <a:ea typeface="Yu Gothic UI Semibold" panose="020B0700000000000000" pitchFamily="50" charset="-128"/>
              </a:rPr>
              <a:t>・バス</a:t>
            </a:r>
            <a:endParaRPr kumimoji="1" lang="en-US" altLang="ja-JP" dirty="0">
              <a:latin typeface="Yu Gothic UI Semibold" panose="020B0700000000000000" pitchFamily="50" charset="-128"/>
              <a:ea typeface="Yu Gothic UI Semibold" panose="020B0700000000000000" pitchFamily="50" charset="-128"/>
            </a:endParaRPr>
          </a:p>
          <a:p>
            <a:r>
              <a:rPr kumimoji="1" lang="ja-JP" altLang="en-US" dirty="0">
                <a:latin typeface="Yu Gothic UI Semibold" panose="020B0700000000000000" pitchFamily="50" charset="-128"/>
                <a:ea typeface="Yu Gothic UI Semibold" panose="020B0700000000000000" pitchFamily="50" charset="-128"/>
              </a:rPr>
              <a:t>・鉄道</a:t>
            </a:r>
            <a:endParaRPr kumimoji="1" lang="en-US" altLang="ja-JP" dirty="0">
              <a:latin typeface="Yu Gothic UI Semibold" panose="020B0700000000000000" pitchFamily="50" charset="-128"/>
              <a:ea typeface="Yu Gothic UI Semibold" panose="020B0700000000000000" pitchFamily="50" charset="-128"/>
            </a:endParaRPr>
          </a:p>
          <a:p>
            <a:r>
              <a:rPr kumimoji="1" lang="ja-JP" altLang="en-US" dirty="0">
                <a:latin typeface="Yu Gothic UI Semibold" panose="020B0700000000000000" pitchFamily="50" charset="-128"/>
                <a:ea typeface="Yu Gothic UI Semibold" panose="020B0700000000000000" pitchFamily="50" charset="-128"/>
              </a:rPr>
              <a:t>・地域交通</a:t>
            </a:r>
            <a:endParaRPr kumimoji="1" lang="en-US" altLang="ja-JP" dirty="0">
              <a:latin typeface="Yu Gothic UI Semibold" panose="020B0700000000000000" pitchFamily="50" charset="-128"/>
              <a:ea typeface="Yu Gothic UI Semibold" panose="020B0700000000000000" pitchFamily="50" charset="-128"/>
            </a:endParaRPr>
          </a:p>
        </p:txBody>
      </p:sp>
      <p:sp>
        <p:nvSpPr>
          <p:cNvPr id="13" name="正方形/長方形 12">
            <a:extLst>
              <a:ext uri="{FF2B5EF4-FFF2-40B4-BE49-F238E27FC236}">
                <a16:creationId xmlns:a16="http://schemas.microsoft.com/office/drawing/2014/main" id="{A9238F30-2402-415E-92E3-D6F846E197DF}"/>
              </a:ext>
            </a:extLst>
          </p:cNvPr>
          <p:cNvSpPr/>
          <p:nvPr/>
        </p:nvSpPr>
        <p:spPr>
          <a:xfrm>
            <a:off x="3343135" y="3350479"/>
            <a:ext cx="2150533" cy="119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latin typeface="Yu Gothic UI Semibold" panose="020B0700000000000000" pitchFamily="50" charset="-128"/>
                <a:ea typeface="Yu Gothic UI Semibold" panose="020B0700000000000000" pitchFamily="50" charset="-128"/>
              </a:rPr>
              <a:t>・病院が隣市にしかない</a:t>
            </a:r>
            <a:endParaRPr kumimoji="1" lang="en-US" altLang="ja-JP" dirty="0">
              <a:latin typeface="Yu Gothic UI Semibold" panose="020B0700000000000000" pitchFamily="50" charset="-128"/>
              <a:ea typeface="Yu Gothic UI Semibold" panose="020B0700000000000000" pitchFamily="50" charset="-128"/>
            </a:endParaRPr>
          </a:p>
          <a:p>
            <a:r>
              <a:rPr kumimoji="1" lang="ja-JP" altLang="en-US" dirty="0">
                <a:latin typeface="Yu Gothic UI Semibold" panose="020B0700000000000000" pitchFamily="50" charset="-128"/>
                <a:ea typeface="Yu Gothic UI Semibold" panose="020B0700000000000000" pitchFamily="50" charset="-128"/>
              </a:rPr>
              <a:t>・スーパーが遠い</a:t>
            </a:r>
            <a:endParaRPr kumimoji="1" lang="en-US" altLang="ja-JP" dirty="0">
              <a:latin typeface="Yu Gothic UI Semibold" panose="020B0700000000000000" pitchFamily="50" charset="-128"/>
              <a:ea typeface="Yu Gothic UI Semibold" panose="020B0700000000000000" pitchFamily="50" charset="-128"/>
            </a:endParaRPr>
          </a:p>
        </p:txBody>
      </p:sp>
      <p:sp>
        <p:nvSpPr>
          <p:cNvPr id="14" name="正方形/長方形 13">
            <a:extLst>
              <a:ext uri="{FF2B5EF4-FFF2-40B4-BE49-F238E27FC236}">
                <a16:creationId xmlns:a16="http://schemas.microsoft.com/office/drawing/2014/main" id="{65DB2000-EC60-40B1-8530-FB1940215765}"/>
              </a:ext>
            </a:extLst>
          </p:cNvPr>
          <p:cNvSpPr/>
          <p:nvPr/>
        </p:nvSpPr>
        <p:spPr>
          <a:xfrm>
            <a:off x="6339346" y="3350479"/>
            <a:ext cx="2150533" cy="119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latin typeface="Yu Gothic UI Semibold" panose="020B0700000000000000" pitchFamily="50" charset="-128"/>
                <a:ea typeface="Yu Gothic UI Semibold" panose="020B0700000000000000" pitchFamily="50" charset="-128"/>
              </a:rPr>
              <a:t>・三世代同居率</a:t>
            </a:r>
            <a:endParaRPr kumimoji="1" lang="en-US" altLang="ja-JP" dirty="0">
              <a:latin typeface="Yu Gothic UI Semibold" panose="020B0700000000000000" pitchFamily="50" charset="-128"/>
              <a:ea typeface="Yu Gothic UI Semibold" panose="020B0700000000000000" pitchFamily="50" charset="-128"/>
            </a:endParaRPr>
          </a:p>
          <a:p>
            <a:r>
              <a:rPr kumimoji="1" lang="ja-JP" altLang="en-US" dirty="0">
                <a:latin typeface="Yu Gothic UI Semibold" panose="020B0700000000000000" pitchFamily="50" charset="-128"/>
                <a:ea typeface="Yu Gothic UI Semibold" panose="020B0700000000000000" pitchFamily="50" charset="-128"/>
              </a:rPr>
              <a:t>・子供や孫の通学サポート</a:t>
            </a:r>
            <a:endParaRPr kumimoji="1" lang="en-US" altLang="ja-JP" dirty="0">
              <a:latin typeface="Yu Gothic UI Semibold" panose="020B0700000000000000" pitchFamily="50" charset="-128"/>
              <a:ea typeface="Yu Gothic UI Semibold" panose="020B0700000000000000" pitchFamily="50" charset="-128"/>
            </a:endParaRPr>
          </a:p>
        </p:txBody>
      </p:sp>
      <p:sp>
        <p:nvSpPr>
          <p:cNvPr id="16" name="正方形/長方形 15">
            <a:extLst>
              <a:ext uri="{FF2B5EF4-FFF2-40B4-BE49-F238E27FC236}">
                <a16:creationId xmlns:a16="http://schemas.microsoft.com/office/drawing/2014/main" id="{48E0EC71-ED7E-4C32-A3DC-02BE4D6BD857}"/>
              </a:ext>
            </a:extLst>
          </p:cNvPr>
          <p:cNvSpPr/>
          <p:nvPr/>
        </p:nvSpPr>
        <p:spPr>
          <a:xfrm>
            <a:off x="9202564" y="3350479"/>
            <a:ext cx="2518122" cy="1198434"/>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latin typeface="Yu Gothic UI Semibold" panose="020B0700000000000000" pitchFamily="50" charset="-128"/>
                <a:ea typeface="Yu Gothic UI Semibold" panose="020B0700000000000000" pitchFamily="50" charset="-128"/>
              </a:rPr>
              <a:t>・産業</a:t>
            </a:r>
            <a:endParaRPr kumimoji="1" lang="en-US" altLang="ja-JP" dirty="0">
              <a:latin typeface="Yu Gothic UI Semibold" panose="020B0700000000000000" pitchFamily="50" charset="-128"/>
              <a:ea typeface="Yu Gothic UI Semibold" panose="020B0700000000000000" pitchFamily="50" charset="-128"/>
            </a:endParaRPr>
          </a:p>
          <a:p>
            <a:r>
              <a:rPr kumimoji="1" lang="ja-JP" altLang="en-US" dirty="0">
                <a:latin typeface="Yu Gothic UI Semibold" panose="020B0700000000000000" pitchFamily="50" charset="-128"/>
                <a:ea typeface="Yu Gothic UI Semibold" panose="020B0700000000000000" pitchFamily="50" charset="-128"/>
              </a:rPr>
              <a:t>・都市構造など</a:t>
            </a:r>
          </a:p>
        </p:txBody>
      </p:sp>
      <p:pic>
        <p:nvPicPr>
          <p:cNvPr id="19" name="図 18">
            <a:extLst>
              <a:ext uri="{FF2B5EF4-FFF2-40B4-BE49-F238E27FC236}">
                <a16:creationId xmlns:a16="http://schemas.microsoft.com/office/drawing/2014/main" id="{AA98F8D2-E15E-4228-A7A1-27825559C3E8}"/>
              </a:ext>
            </a:extLst>
          </p:cNvPr>
          <p:cNvPicPr>
            <a:picLocks noChangeAspect="1"/>
          </p:cNvPicPr>
          <p:nvPr/>
        </p:nvPicPr>
        <p:blipFill>
          <a:blip r:embed="rId3"/>
          <a:stretch>
            <a:fillRect/>
          </a:stretch>
        </p:blipFill>
        <p:spPr>
          <a:xfrm>
            <a:off x="621596" y="4751395"/>
            <a:ext cx="1182812" cy="794174"/>
          </a:xfrm>
          <a:prstGeom prst="rect">
            <a:avLst/>
          </a:prstGeom>
        </p:spPr>
      </p:pic>
      <p:pic>
        <p:nvPicPr>
          <p:cNvPr id="21" name="図 20">
            <a:extLst>
              <a:ext uri="{FF2B5EF4-FFF2-40B4-BE49-F238E27FC236}">
                <a16:creationId xmlns:a16="http://schemas.microsoft.com/office/drawing/2014/main" id="{53CDCDAD-4B35-4271-BC31-AB1CE5C1136A}"/>
              </a:ext>
            </a:extLst>
          </p:cNvPr>
          <p:cNvPicPr>
            <a:picLocks noChangeAspect="1"/>
          </p:cNvPicPr>
          <p:nvPr/>
        </p:nvPicPr>
        <p:blipFill>
          <a:blip r:embed="rId4"/>
          <a:stretch>
            <a:fillRect/>
          </a:stretch>
        </p:blipFill>
        <p:spPr>
          <a:xfrm>
            <a:off x="1311028" y="5536862"/>
            <a:ext cx="1320800" cy="717634"/>
          </a:xfrm>
          <a:prstGeom prst="rect">
            <a:avLst/>
          </a:prstGeom>
        </p:spPr>
      </p:pic>
      <p:pic>
        <p:nvPicPr>
          <p:cNvPr id="23" name="図 22">
            <a:extLst>
              <a:ext uri="{FF2B5EF4-FFF2-40B4-BE49-F238E27FC236}">
                <a16:creationId xmlns:a16="http://schemas.microsoft.com/office/drawing/2014/main" id="{253D3D94-3EEB-4F6C-A4EB-D3F8E1529C3D}"/>
              </a:ext>
            </a:extLst>
          </p:cNvPr>
          <p:cNvPicPr>
            <a:picLocks noChangeAspect="1"/>
          </p:cNvPicPr>
          <p:nvPr/>
        </p:nvPicPr>
        <p:blipFill>
          <a:blip r:embed="rId5"/>
          <a:stretch>
            <a:fillRect/>
          </a:stretch>
        </p:blipFill>
        <p:spPr>
          <a:xfrm>
            <a:off x="4226452" y="4548913"/>
            <a:ext cx="1309738" cy="986670"/>
          </a:xfrm>
          <a:prstGeom prst="rect">
            <a:avLst/>
          </a:prstGeom>
        </p:spPr>
      </p:pic>
      <p:pic>
        <p:nvPicPr>
          <p:cNvPr id="25" name="図 24">
            <a:extLst>
              <a:ext uri="{FF2B5EF4-FFF2-40B4-BE49-F238E27FC236}">
                <a16:creationId xmlns:a16="http://schemas.microsoft.com/office/drawing/2014/main" id="{27995B77-2BF1-43E8-96A8-3A7372DC9E90}"/>
              </a:ext>
            </a:extLst>
          </p:cNvPr>
          <p:cNvPicPr>
            <a:picLocks noChangeAspect="1"/>
          </p:cNvPicPr>
          <p:nvPr/>
        </p:nvPicPr>
        <p:blipFill>
          <a:blip r:embed="rId6"/>
          <a:stretch>
            <a:fillRect/>
          </a:stretch>
        </p:blipFill>
        <p:spPr>
          <a:xfrm>
            <a:off x="3321260" y="5364015"/>
            <a:ext cx="1308750" cy="1036530"/>
          </a:xfrm>
          <a:prstGeom prst="rect">
            <a:avLst/>
          </a:prstGeom>
        </p:spPr>
      </p:pic>
      <p:pic>
        <p:nvPicPr>
          <p:cNvPr id="27" name="図 26">
            <a:extLst>
              <a:ext uri="{FF2B5EF4-FFF2-40B4-BE49-F238E27FC236}">
                <a16:creationId xmlns:a16="http://schemas.microsoft.com/office/drawing/2014/main" id="{E2CC664F-502E-486A-8603-62F55ABF87A9}"/>
              </a:ext>
            </a:extLst>
          </p:cNvPr>
          <p:cNvPicPr>
            <a:picLocks noChangeAspect="1"/>
          </p:cNvPicPr>
          <p:nvPr/>
        </p:nvPicPr>
        <p:blipFill>
          <a:blip r:embed="rId7"/>
          <a:stretch>
            <a:fillRect/>
          </a:stretch>
        </p:blipFill>
        <p:spPr>
          <a:xfrm>
            <a:off x="6607351" y="4644362"/>
            <a:ext cx="1508820" cy="1729306"/>
          </a:xfrm>
          <a:prstGeom prst="rect">
            <a:avLst/>
          </a:prstGeom>
        </p:spPr>
      </p:pic>
      <p:pic>
        <p:nvPicPr>
          <p:cNvPr id="5" name="図 4">
            <a:extLst>
              <a:ext uri="{FF2B5EF4-FFF2-40B4-BE49-F238E27FC236}">
                <a16:creationId xmlns:a16="http://schemas.microsoft.com/office/drawing/2014/main" id="{3A7D504B-EB62-4A0C-AE27-18BF68CF9E98}"/>
              </a:ext>
            </a:extLst>
          </p:cNvPr>
          <p:cNvPicPr>
            <a:picLocks noChangeAspect="1"/>
          </p:cNvPicPr>
          <p:nvPr/>
        </p:nvPicPr>
        <p:blipFill>
          <a:blip r:embed="rId8"/>
          <a:stretch>
            <a:fillRect/>
          </a:stretch>
        </p:blipFill>
        <p:spPr>
          <a:xfrm>
            <a:off x="9516454" y="4601670"/>
            <a:ext cx="1867826" cy="1867826"/>
          </a:xfrm>
          <a:prstGeom prst="rect">
            <a:avLst/>
          </a:prstGeom>
        </p:spPr>
      </p:pic>
    </p:spTree>
    <p:extLst>
      <p:ext uri="{BB962C8B-B14F-4D97-AF65-F5344CB8AC3E}">
        <p14:creationId xmlns:p14="http://schemas.microsoft.com/office/powerpoint/2010/main" val="3722460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6CF2DE-9442-4E25-9804-09A4205B5C67}"/>
              </a:ext>
            </a:extLst>
          </p:cNvPr>
          <p:cNvSpPr>
            <a:spLocks noGrp="1"/>
          </p:cNvSpPr>
          <p:nvPr>
            <p:ph type="title"/>
          </p:nvPr>
        </p:nvSpPr>
        <p:spPr/>
        <p:txBody>
          <a:bodyPr/>
          <a:lstStyle/>
          <a:p>
            <a:r>
              <a:rPr kumimoji="1" lang="ja-JP" altLang="en-US" dirty="0">
                <a:latin typeface="Yu Gothic UI Semibold" panose="020B0700000000000000" pitchFamily="50" charset="-128"/>
                <a:ea typeface="Yu Gothic UI Semibold" panose="020B0700000000000000" pitchFamily="50" charset="-128"/>
              </a:rPr>
              <a:t>分析</a:t>
            </a:r>
            <a:r>
              <a:rPr kumimoji="1" lang="en-US" altLang="ja-JP" dirty="0">
                <a:latin typeface="Yu Gothic UI Semibold" panose="020B0700000000000000" pitchFamily="50" charset="-128"/>
                <a:ea typeface="Yu Gothic UI Semibold" panose="020B0700000000000000" pitchFamily="50" charset="-128"/>
              </a:rPr>
              <a:t>-</a:t>
            </a:r>
            <a:r>
              <a:rPr kumimoji="1" lang="ja-JP" altLang="en-US" dirty="0">
                <a:latin typeface="Yu Gothic UI Semibold" panose="020B0700000000000000" pitchFamily="50" charset="-128"/>
                <a:ea typeface="Yu Gothic UI Semibold" panose="020B0700000000000000" pitchFamily="50" charset="-128"/>
              </a:rPr>
              <a:t>特徴量の作成</a:t>
            </a:r>
          </a:p>
        </p:txBody>
      </p:sp>
      <p:sp>
        <p:nvSpPr>
          <p:cNvPr id="3" name="四角形: 角を丸くする 2">
            <a:extLst>
              <a:ext uri="{FF2B5EF4-FFF2-40B4-BE49-F238E27FC236}">
                <a16:creationId xmlns:a16="http://schemas.microsoft.com/office/drawing/2014/main" id="{B3CA3789-0179-42CA-9E26-08D56110652A}"/>
              </a:ext>
            </a:extLst>
          </p:cNvPr>
          <p:cNvSpPr/>
          <p:nvPr/>
        </p:nvSpPr>
        <p:spPr>
          <a:xfrm>
            <a:off x="320112" y="944348"/>
            <a:ext cx="5703954" cy="1500717"/>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Semibold" panose="020B0700000000000000" pitchFamily="50" charset="-128"/>
              <a:ea typeface="Yu Gothic UI Semibold" panose="020B0700000000000000" pitchFamily="50" charset="-128"/>
            </a:endParaRPr>
          </a:p>
        </p:txBody>
      </p:sp>
      <p:sp>
        <p:nvSpPr>
          <p:cNvPr id="6" name="四角形: 角を丸くする 5">
            <a:extLst>
              <a:ext uri="{FF2B5EF4-FFF2-40B4-BE49-F238E27FC236}">
                <a16:creationId xmlns:a16="http://schemas.microsoft.com/office/drawing/2014/main" id="{B36BC8A4-72C5-4944-9C5D-5F7F900DBB7A}"/>
              </a:ext>
            </a:extLst>
          </p:cNvPr>
          <p:cNvSpPr/>
          <p:nvPr/>
        </p:nvSpPr>
        <p:spPr>
          <a:xfrm>
            <a:off x="320112" y="2616675"/>
            <a:ext cx="5703954" cy="1713014"/>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Semibold" panose="020B0700000000000000" pitchFamily="50" charset="-128"/>
              <a:ea typeface="Yu Gothic UI Semibold" panose="020B0700000000000000" pitchFamily="50" charset="-128"/>
            </a:endParaRPr>
          </a:p>
        </p:txBody>
      </p:sp>
      <p:sp>
        <p:nvSpPr>
          <p:cNvPr id="7" name="四角形: 角を丸くする 6">
            <a:extLst>
              <a:ext uri="{FF2B5EF4-FFF2-40B4-BE49-F238E27FC236}">
                <a16:creationId xmlns:a16="http://schemas.microsoft.com/office/drawing/2014/main" id="{22D14DC2-5711-481C-84AA-2745D9963DA7}"/>
              </a:ext>
            </a:extLst>
          </p:cNvPr>
          <p:cNvSpPr/>
          <p:nvPr/>
        </p:nvSpPr>
        <p:spPr>
          <a:xfrm>
            <a:off x="320112" y="4501300"/>
            <a:ext cx="5703953" cy="1713014"/>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latin typeface="Yu Gothic UI Semibold" panose="020B0700000000000000" pitchFamily="50" charset="-128"/>
              <a:ea typeface="Yu Gothic UI Semibold" panose="020B0700000000000000" pitchFamily="50" charset="-128"/>
            </a:endParaRPr>
          </a:p>
        </p:txBody>
      </p:sp>
      <p:sp>
        <p:nvSpPr>
          <p:cNvPr id="8" name="テキスト ボックス 7">
            <a:extLst>
              <a:ext uri="{FF2B5EF4-FFF2-40B4-BE49-F238E27FC236}">
                <a16:creationId xmlns:a16="http://schemas.microsoft.com/office/drawing/2014/main" id="{0D7F3600-7BB2-4D46-8813-AB7DED073CFC}"/>
              </a:ext>
            </a:extLst>
          </p:cNvPr>
          <p:cNvSpPr txBox="1"/>
          <p:nvPr/>
        </p:nvSpPr>
        <p:spPr>
          <a:xfrm>
            <a:off x="730763" y="1391096"/>
            <a:ext cx="1334406" cy="584775"/>
          </a:xfrm>
          <a:prstGeom prst="rect">
            <a:avLst/>
          </a:prstGeom>
          <a:noFill/>
        </p:spPr>
        <p:txBody>
          <a:bodyPr wrap="square" rtlCol="0">
            <a:spAutoFit/>
          </a:bodyPr>
          <a:lstStyle/>
          <a:p>
            <a:pPr algn="ctr"/>
            <a:r>
              <a:rPr kumimoji="1" lang="ja-JP" altLang="en-US" sz="1600" dirty="0">
                <a:latin typeface="Yu Gothic UI Semibold" panose="020B0700000000000000" pitchFamily="50" charset="-128"/>
                <a:ea typeface="Yu Gothic UI Semibold" panose="020B0700000000000000" pitchFamily="50" charset="-128"/>
              </a:rPr>
              <a:t>公共交通の</a:t>
            </a:r>
            <a:endParaRPr kumimoji="1" lang="en-US" altLang="ja-JP" sz="1600" dirty="0">
              <a:latin typeface="Yu Gothic UI Semibold" panose="020B0700000000000000" pitchFamily="50" charset="-128"/>
              <a:ea typeface="Yu Gothic UI Semibold" panose="020B0700000000000000" pitchFamily="50" charset="-128"/>
            </a:endParaRPr>
          </a:p>
          <a:p>
            <a:pPr algn="ctr"/>
            <a:r>
              <a:rPr kumimoji="1" lang="ja-JP" altLang="en-US" sz="1600" dirty="0">
                <a:latin typeface="Yu Gothic UI Semibold" panose="020B0700000000000000" pitchFamily="50" charset="-128"/>
                <a:ea typeface="Yu Gothic UI Semibold" panose="020B0700000000000000" pitchFamily="50" charset="-128"/>
              </a:rPr>
              <a:t>利便性</a:t>
            </a:r>
            <a:endParaRPr kumimoji="1" lang="en-US" altLang="ja-JP" sz="1600" dirty="0">
              <a:latin typeface="Yu Gothic UI Semibold" panose="020B0700000000000000" pitchFamily="50" charset="-128"/>
              <a:ea typeface="Yu Gothic UI Semibold" panose="020B0700000000000000" pitchFamily="50" charset="-128"/>
            </a:endParaRPr>
          </a:p>
        </p:txBody>
      </p:sp>
      <p:sp>
        <p:nvSpPr>
          <p:cNvPr id="9" name="正方形/長方形 8">
            <a:extLst>
              <a:ext uri="{FF2B5EF4-FFF2-40B4-BE49-F238E27FC236}">
                <a16:creationId xmlns:a16="http://schemas.microsoft.com/office/drawing/2014/main" id="{504F7669-B3DE-4F3E-BFCB-9D49455025AC}"/>
              </a:ext>
            </a:extLst>
          </p:cNvPr>
          <p:cNvSpPr/>
          <p:nvPr/>
        </p:nvSpPr>
        <p:spPr>
          <a:xfrm>
            <a:off x="2347622" y="1103489"/>
            <a:ext cx="3551919" cy="119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bg1"/>
                </a:solidFill>
                <a:latin typeface="Yu Gothic UI Semibold" panose="020B0700000000000000" pitchFamily="50" charset="-128"/>
                <a:ea typeface="Yu Gothic UI Semibold" panose="020B0700000000000000" pitchFamily="50" charset="-128"/>
              </a:rPr>
              <a:t>・車通勤率（都道府県別</a:t>
            </a:r>
            <a:r>
              <a:rPr kumimoji="1" lang="en-US" altLang="ja-JP" dirty="0">
                <a:solidFill>
                  <a:schemeClr val="bg1"/>
                </a:solidFill>
                <a:latin typeface="Yu Gothic UI Semibold" panose="020B0700000000000000" pitchFamily="50" charset="-128"/>
                <a:ea typeface="Yu Gothic UI Semibold" panose="020B0700000000000000" pitchFamily="50" charset="-128"/>
              </a:rPr>
              <a:t>, proxy</a:t>
            </a:r>
            <a:r>
              <a:rPr kumimoji="1" lang="ja-JP" altLang="en-US" dirty="0">
                <a:solidFill>
                  <a:schemeClr val="bg1"/>
                </a:solidFill>
                <a:latin typeface="Yu Gothic UI Semibold" panose="020B0700000000000000" pitchFamily="50" charset="-128"/>
                <a:ea typeface="Yu Gothic UI Semibold" panose="020B0700000000000000" pitchFamily="50" charset="-128"/>
              </a:rPr>
              <a:t>）</a:t>
            </a:r>
            <a:endParaRPr kumimoji="1" lang="en-US" altLang="ja-JP" dirty="0">
              <a:solidFill>
                <a:schemeClr val="bg1"/>
              </a:solidFill>
              <a:latin typeface="Yu Gothic UI Semibold" panose="020B0700000000000000" pitchFamily="50" charset="-128"/>
              <a:ea typeface="Yu Gothic UI Semibold" panose="020B0700000000000000" pitchFamily="50" charset="-128"/>
            </a:endParaRPr>
          </a:p>
          <a:p>
            <a:r>
              <a:rPr kumimoji="1" lang="ja-JP" altLang="en-US" dirty="0">
                <a:solidFill>
                  <a:schemeClr val="bg1"/>
                </a:solidFill>
                <a:latin typeface="Yu Gothic UI Semibold" panose="020B0700000000000000" pitchFamily="50" charset="-128"/>
                <a:ea typeface="Yu Gothic UI Semibold" panose="020B0700000000000000" pitchFamily="50" charset="-128"/>
              </a:rPr>
              <a:t>・バス利用率（都道府県別</a:t>
            </a:r>
            <a:r>
              <a:rPr kumimoji="1" lang="en-US" altLang="ja-JP" dirty="0">
                <a:solidFill>
                  <a:schemeClr val="bg1"/>
                </a:solidFill>
                <a:latin typeface="Yu Gothic UI Semibold" panose="020B0700000000000000" pitchFamily="50" charset="-128"/>
                <a:ea typeface="Yu Gothic UI Semibold" panose="020B0700000000000000" pitchFamily="50" charset="-128"/>
              </a:rPr>
              <a:t>, proxy</a:t>
            </a:r>
            <a:r>
              <a:rPr kumimoji="1" lang="ja-JP" altLang="en-US" dirty="0">
                <a:solidFill>
                  <a:schemeClr val="bg1"/>
                </a:solidFill>
                <a:latin typeface="Yu Gothic UI Semibold" panose="020B0700000000000000" pitchFamily="50" charset="-128"/>
                <a:ea typeface="Yu Gothic UI Semibold" panose="020B0700000000000000" pitchFamily="50" charset="-128"/>
              </a:rPr>
              <a:t>）</a:t>
            </a:r>
            <a:endParaRPr kumimoji="1" lang="en-US" altLang="ja-JP" dirty="0">
              <a:solidFill>
                <a:schemeClr val="bg1"/>
              </a:solidFill>
              <a:latin typeface="Yu Gothic UI Semibold" panose="020B0700000000000000" pitchFamily="50" charset="-128"/>
              <a:ea typeface="Yu Gothic UI Semibold" panose="020B0700000000000000" pitchFamily="50" charset="-128"/>
            </a:endParaRPr>
          </a:p>
          <a:p>
            <a:r>
              <a:rPr kumimoji="1" lang="ja-JP" altLang="en-US" dirty="0">
                <a:solidFill>
                  <a:schemeClr val="bg1"/>
                </a:solidFill>
                <a:latin typeface="Yu Gothic UI Semibold" panose="020B0700000000000000" pitchFamily="50" charset="-128"/>
                <a:ea typeface="Yu Gothic UI Semibold" panose="020B0700000000000000" pitchFamily="50" charset="-128"/>
              </a:rPr>
              <a:t>・鉄道利用率（都道府県別</a:t>
            </a:r>
            <a:r>
              <a:rPr kumimoji="1" lang="en-US" altLang="ja-JP" dirty="0">
                <a:solidFill>
                  <a:schemeClr val="bg1"/>
                </a:solidFill>
                <a:latin typeface="Yu Gothic UI Semibold" panose="020B0700000000000000" pitchFamily="50" charset="-128"/>
                <a:ea typeface="Yu Gothic UI Semibold" panose="020B0700000000000000" pitchFamily="50" charset="-128"/>
              </a:rPr>
              <a:t>, proxy</a:t>
            </a:r>
            <a:r>
              <a:rPr kumimoji="1" lang="ja-JP" altLang="en-US" dirty="0">
                <a:solidFill>
                  <a:schemeClr val="bg1"/>
                </a:solidFill>
                <a:latin typeface="Yu Gothic UI Semibold" panose="020B0700000000000000" pitchFamily="50" charset="-128"/>
                <a:ea typeface="Yu Gothic UI Semibold" panose="020B0700000000000000" pitchFamily="50" charset="-128"/>
              </a:rPr>
              <a:t>）</a:t>
            </a:r>
            <a:endParaRPr kumimoji="1" lang="en-US" altLang="ja-JP" dirty="0">
              <a:solidFill>
                <a:schemeClr val="bg1"/>
              </a:solidFill>
              <a:latin typeface="Yu Gothic UI Semibold" panose="020B0700000000000000" pitchFamily="50" charset="-128"/>
              <a:ea typeface="Yu Gothic UI Semibold" panose="020B0700000000000000" pitchFamily="50" charset="-128"/>
            </a:endParaRPr>
          </a:p>
        </p:txBody>
      </p:sp>
      <p:sp>
        <p:nvSpPr>
          <p:cNvPr id="12" name="テキスト ボックス 11">
            <a:extLst>
              <a:ext uri="{FF2B5EF4-FFF2-40B4-BE49-F238E27FC236}">
                <a16:creationId xmlns:a16="http://schemas.microsoft.com/office/drawing/2014/main" id="{C13965F2-1CC0-40A1-873E-27B60B89E003}"/>
              </a:ext>
            </a:extLst>
          </p:cNvPr>
          <p:cNvSpPr txBox="1"/>
          <p:nvPr/>
        </p:nvSpPr>
        <p:spPr>
          <a:xfrm>
            <a:off x="386459" y="3235895"/>
            <a:ext cx="1872709" cy="584775"/>
          </a:xfrm>
          <a:prstGeom prst="rect">
            <a:avLst/>
          </a:prstGeom>
          <a:noFill/>
        </p:spPr>
        <p:txBody>
          <a:bodyPr wrap="square" rtlCol="0">
            <a:spAutoFit/>
          </a:bodyPr>
          <a:lstStyle/>
          <a:p>
            <a:pPr algn="ctr"/>
            <a:r>
              <a:rPr kumimoji="1" lang="ja-JP" altLang="en-US" sz="1600" dirty="0">
                <a:latin typeface="Yu Gothic UI Semibold" panose="020B0700000000000000" pitchFamily="50" charset="-128"/>
                <a:ea typeface="Yu Gothic UI Semibold" panose="020B0700000000000000" pitchFamily="50" charset="-128"/>
              </a:rPr>
              <a:t>医療・買い物施設</a:t>
            </a:r>
            <a:endParaRPr kumimoji="1" lang="en-US" altLang="ja-JP" sz="1600" dirty="0">
              <a:latin typeface="Yu Gothic UI Semibold" panose="020B0700000000000000" pitchFamily="50" charset="-128"/>
              <a:ea typeface="Yu Gothic UI Semibold" panose="020B0700000000000000" pitchFamily="50" charset="-128"/>
            </a:endParaRPr>
          </a:p>
          <a:p>
            <a:pPr algn="ctr"/>
            <a:r>
              <a:rPr kumimoji="1" lang="ja-JP" altLang="en-US" sz="1600" dirty="0">
                <a:latin typeface="Yu Gothic UI Semibold" panose="020B0700000000000000" pitchFamily="50" charset="-128"/>
                <a:ea typeface="Yu Gothic UI Semibold" panose="020B0700000000000000" pitchFamily="50" charset="-128"/>
              </a:rPr>
              <a:t>へのアクセス</a:t>
            </a:r>
            <a:endParaRPr kumimoji="1" lang="en-US" altLang="ja-JP" sz="1600" dirty="0">
              <a:latin typeface="Yu Gothic UI Semibold" panose="020B0700000000000000" pitchFamily="50" charset="-128"/>
              <a:ea typeface="Yu Gothic UI Semibold" panose="020B0700000000000000" pitchFamily="50" charset="-128"/>
            </a:endParaRPr>
          </a:p>
        </p:txBody>
      </p:sp>
      <p:sp>
        <p:nvSpPr>
          <p:cNvPr id="13" name="正方形/長方形 12">
            <a:extLst>
              <a:ext uri="{FF2B5EF4-FFF2-40B4-BE49-F238E27FC236}">
                <a16:creationId xmlns:a16="http://schemas.microsoft.com/office/drawing/2014/main" id="{83F20E6D-C98E-4131-A809-CD83299F2FD4}"/>
              </a:ext>
            </a:extLst>
          </p:cNvPr>
          <p:cNvSpPr/>
          <p:nvPr/>
        </p:nvSpPr>
        <p:spPr>
          <a:xfrm>
            <a:off x="2325514" y="2929066"/>
            <a:ext cx="3551918" cy="119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bg1"/>
                </a:solidFill>
                <a:latin typeface="Yu Gothic UI Semibold" panose="020B0700000000000000" pitchFamily="50" charset="-128"/>
                <a:ea typeface="Yu Gothic UI Semibold" panose="020B0700000000000000" pitchFamily="50" charset="-128"/>
              </a:rPr>
              <a:t>・病院・診療所合計（人口</a:t>
            </a:r>
            <a:r>
              <a:rPr kumimoji="1" lang="en-US" altLang="ja-JP" dirty="0">
                <a:solidFill>
                  <a:schemeClr val="bg1"/>
                </a:solidFill>
                <a:latin typeface="Yu Gothic UI Semibold" panose="020B0700000000000000" pitchFamily="50" charset="-128"/>
                <a:ea typeface="Yu Gothic UI Semibold" panose="020B0700000000000000" pitchFamily="50" charset="-128"/>
              </a:rPr>
              <a:t>10</a:t>
            </a:r>
            <a:r>
              <a:rPr kumimoji="1" lang="ja-JP" altLang="en-US" dirty="0">
                <a:solidFill>
                  <a:schemeClr val="bg1"/>
                </a:solidFill>
                <a:latin typeface="Yu Gothic UI Semibold" panose="020B0700000000000000" pitchFamily="50" charset="-128"/>
                <a:ea typeface="Yu Gothic UI Semibold" panose="020B0700000000000000" pitchFamily="50" charset="-128"/>
              </a:rPr>
              <a:t>万人当たり）</a:t>
            </a:r>
            <a:endParaRPr kumimoji="1" lang="en-US" altLang="ja-JP" dirty="0">
              <a:solidFill>
                <a:schemeClr val="bg1"/>
              </a:solidFill>
              <a:latin typeface="Yu Gothic UI Semibold" panose="020B0700000000000000" pitchFamily="50" charset="-128"/>
              <a:ea typeface="Yu Gothic UI Semibold" panose="020B0700000000000000" pitchFamily="50" charset="-128"/>
            </a:endParaRPr>
          </a:p>
          <a:p>
            <a:r>
              <a:rPr kumimoji="1" lang="ja-JP" altLang="en-US" dirty="0">
                <a:solidFill>
                  <a:schemeClr val="bg1"/>
                </a:solidFill>
                <a:latin typeface="Yu Gothic UI Semibold" panose="020B0700000000000000" pitchFamily="50" charset="-128"/>
                <a:ea typeface="Yu Gothic UI Semibold" panose="020B0700000000000000" pitchFamily="50" charset="-128"/>
              </a:rPr>
              <a:t>・食料品アクセス困難人口率</a:t>
            </a:r>
            <a:r>
              <a:rPr kumimoji="1" lang="en-US" altLang="ja-JP" dirty="0">
                <a:solidFill>
                  <a:schemeClr val="bg1"/>
                </a:solidFill>
                <a:latin typeface="Yu Gothic UI Semibold" panose="020B0700000000000000" pitchFamily="50" charset="-128"/>
                <a:ea typeface="Yu Gothic UI Semibold" panose="020B0700000000000000" pitchFamily="50" charset="-128"/>
              </a:rPr>
              <a:t>※</a:t>
            </a:r>
          </a:p>
        </p:txBody>
      </p:sp>
      <p:sp>
        <p:nvSpPr>
          <p:cNvPr id="17" name="テキスト ボックス 16">
            <a:extLst>
              <a:ext uri="{FF2B5EF4-FFF2-40B4-BE49-F238E27FC236}">
                <a16:creationId xmlns:a16="http://schemas.microsoft.com/office/drawing/2014/main" id="{168D1D31-6430-4A4F-914B-FC899252772C}"/>
              </a:ext>
            </a:extLst>
          </p:cNvPr>
          <p:cNvSpPr txBox="1"/>
          <p:nvPr/>
        </p:nvSpPr>
        <p:spPr>
          <a:xfrm>
            <a:off x="520502" y="5102750"/>
            <a:ext cx="1567940" cy="584775"/>
          </a:xfrm>
          <a:prstGeom prst="rect">
            <a:avLst/>
          </a:prstGeom>
          <a:noFill/>
        </p:spPr>
        <p:txBody>
          <a:bodyPr wrap="square" rtlCol="0">
            <a:spAutoFit/>
          </a:bodyPr>
          <a:lstStyle/>
          <a:p>
            <a:pPr algn="ctr"/>
            <a:r>
              <a:rPr kumimoji="1" lang="ja-JP" altLang="en-US" sz="1600" dirty="0">
                <a:latin typeface="Yu Gothic UI Semibold" panose="020B0700000000000000" pitchFamily="50" charset="-128"/>
                <a:ea typeface="Yu Gothic UI Semibold" panose="020B0700000000000000" pitchFamily="50" charset="-128"/>
              </a:rPr>
              <a:t>家族構成と</a:t>
            </a:r>
            <a:endParaRPr kumimoji="1" lang="en-US" altLang="ja-JP" sz="1600" dirty="0">
              <a:latin typeface="Yu Gothic UI Semibold" panose="020B0700000000000000" pitchFamily="50" charset="-128"/>
              <a:ea typeface="Yu Gothic UI Semibold" panose="020B0700000000000000" pitchFamily="50" charset="-128"/>
            </a:endParaRPr>
          </a:p>
          <a:p>
            <a:pPr algn="ctr"/>
            <a:r>
              <a:rPr kumimoji="1" lang="ja-JP" altLang="en-US" sz="1600" dirty="0">
                <a:latin typeface="Yu Gothic UI Semibold" panose="020B0700000000000000" pitchFamily="50" charset="-128"/>
                <a:ea typeface="Yu Gothic UI Semibold" panose="020B0700000000000000" pitchFamily="50" charset="-128"/>
              </a:rPr>
              <a:t>高齢者の役割</a:t>
            </a:r>
            <a:endParaRPr kumimoji="1" lang="en-US" altLang="ja-JP" sz="1600" dirty="0">
              <a:latin typeface="Yu Gothic UI Semibold" panose="020B0700000000000000" pitchFamily="50" charset="-128"/>
              <a:ea typeface="Yu Gothic UI Semibold" panose="020B0700000000000000" pitchFamily="50" charset="-128"/>
            </a:endParaRPr>
          </a:p>
        </p:txBody>
      </p:sp>
      <p:sp>
        <p:nvSpPr>
          <p:cNvPr id="18" name="正方形/長方形 17">
            <a:extLst>
              <a:ext uri="{FF2B5EF4-FFF2-40B4-BE49-F238E27FC236}">
                <a16:creationId xmlns:a16="http://schemas.microsoft.com/office/drawing/2014/main" id="{691676FE-1024-4C8A-823F-1C60740F5E5F}"/>
              </a:ext>
            </a:extLst>
          </p:cNvPr>
          <p:cNvSpPr/>
          <p:nvPr/>
        </p:nvSpPr>
        <p:spPr>
          <a:xfrm>
            <a:off x="2325514" y="4795921"/>
            <a:ext cx="3551918" cy="119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bg1"/>
                </a:solidFill>
                <a:latin typeface="Yu Gothic UI Semibold" panose="020B0700000000000000" pitchFamily="50" charset="-128"/>
                <a:ea typeface="Yu Gothic UI Semibold" panose="020B0700000000000000" pitchFamily="50" charset="-128"/>
              </a:rPr>
              <a:t>・三世代世帯率</a:t>
            </a:r>
            <a:endParaRPr kumimoji="1" lang="en-US" altLang="ja-JP" dirty="0">
              <a:solidFill>
                <a:schemeClr val="bg1"/>
              </a:solidFill>
              <a:latin typeface="Yu Gothic UI Semibold" panose="020B0700000000000000" pitchFamily="50" charset="-128"/>
              <a:ea typeface="Yu Gothic UI Semibold" panose="020B0700000000000000" pitchFamily="50" charset="-128"/>
            </a:endParaRPr>
          </a:p>
          <a:p>
            <a:r>
              <a:rPr kumimoji="1" lang="ja-JP" altLang="en-US" dirty="0">
                <a:solidFill>
                  <a:schemeClr val="bg1"/>
                </a:solidFill>
                <a:latin typeface="Yu Gothic UI Semibold" panose="020B0700000000000000" pitchFamily="50" charset="-128"/>
                <a:ea typeface="Yu Gothic UI Semibold" panose="020B0700000000000000" pitchFamily="50" charset="-128"/>
              </a:rPr>
              <a:t>・</a:t>
            </a:r>
            <a:r>
              <a:rPr kumimoji="1" lang="en-US" altLang="ja-JP" dirty="0">
                <a:solidFill>
                  <a:schemeClr val="bg1"/>
                </a:solidFill>
                <a:latin typeface="Yu Gothic UI Semibold" panose="020B0700000000000000" pitchFamily="50" charset="-128"/>
                <a:ea typeface="Yu Gothic UI Semibold" panose="020B0700000000000000" pitchFamily="50" charset="-128"/>
              </a:rPr>
              <a:t>65</a:t>
            </a:r>
            <a:r>
              <a:rPr kumimoji="1" lang="ja-JP" altLang="en-US" dirty="0">
                <a:solidFill>
                  <a:schemeClr val="bg1"/>
                </a:solidFill>
                <a:latin typeface="Yu Gothic UI Semibold" panose="020B0700000000000000" pitchFamily="50" charset="-128"/>
                <a:ea typeface="Yu Gothic UI Semibold" panose="020B0700000000000000" pitchFamily="50" charset="-128"/>
              </a:rPr>
              <a:t>歳以上のみの世帯率</a:t>
            </a:r>
            <a:endParaRPr kumimoji="1" lang="en-US" altLang="ja-JP" dirty="0">
              <a:solidFill>
                <a:schemeClr val="bg1"/>
              </a:solidFill>
              <a:latin typeface="Yu Gothic UI Semibold" panose="020B0700000000000000" pitchFamily="50" charset="-128"/>
              <a:ea typeface="Yu Gothic UI Semibold" panose="020B0700000000000000" pitchFamily="50" charset="-128"/>
            </a:endParaRPr>
          </a:p>
          <a:p>
            <a:r>
              <a:rPr kumimoji="1" lang="ja-JP" altLang="en-US" dirty="0">
                <a:solidFill>
                  <a:schemeClr val="bg1"/>
                </a:solidFill>
                <a:latin typeface="Yu Gothic UI Semibold" panose="020B0700000000000000" pitchFamily="50" charset="-128"/>
                <a:ea typeface="Yu Gothic UI Semibold" panose="020B0700000000000000" pitchFamily="50" charset="-128"/>
              </a:rPr>
              <a:t>・高齢者単身率</a:t>
            </a:r>
            <a:endParaRPr kumimoji="1" lang="en-US" altLang="ja-JP" dirty="0">
              <a:solidFill>
                <a:schemeClr val="bg1"/>
              </a:solidFill>
              <a:latin typeface="Yu Gothic UI Semibold" panose="020B0700000000000000" pitchFamily="50" charset="-128"/>
              <a:ea typeface="Yu Gothic UI Semibold" panose="020B0700000000000000" pitchFamily="50" charset="-128"/>
            </a:endParaRPr>
          </a:p>
          <a:p>
            <a:r>
              <a:rPr kumimoji="1" lang="ja-JP" altLang="en-US" dirty="0">
                <a:solidFill>
                  <a:schemeClr val="bg1"/>
                </a:solidFill>
                <a:latin typeface="Yu Gothic UI Semibold" panose="020B0700000000000000" pitchFamily="50" charset="-128"/>
                <a:ea typeface="Yu Gothic UI Semibold" panose="020B0700000000000000" pitchFamily="50" charset="-128"/>
              </a:rPr>
              <a:t>・高齢者就業率</a:t>
            </a:r>
            <a:endParaRPr kumimoji="1" lang="en-US" altLang="ja-JP" dirty="0">
              <a:solidFill>
                <a:schemeClr val="bg1"/>
              </a:solidFill>
              <a:latin typeface="Yu Gothic UI Semibold" panose="020B0700000000000000" pitchFamily="50" charset="-128"/>
              <a:ea typeface="Yu Gothic UI Semibold" panose="020B0700000000000000" pitchFamily="50" charset="-128"/>
            </a:endParaRPr>
          </a:p>
        </p:txBody>
      </p:sp>
      <p:sp>
        <p:nvSpPr>
          <p:cNvPr id="19" name="テキスト ボックス 18">
            <a:extLst>
              <a:ext uri="{FF2B5EF4-FFF2-40B4-BE49-F238E27FC236}">
                <a16:creationId xmlns:a16="http://schemas.microsoft.com/office/drawing/2014/main" id="{E9CD98E0-ECA1-498B-A58B-EC1F23B273D8}"/>
              </a:ext>
            </a:extLst>
          </p:cNvPr>
          <p:cNvSpPr txBox="1"/>
          <p:nvPr/>
        </p:nvSpPr>
        <p:spPr>
          <a:xfrm>
            <a:off x="5247464" y="6196544"/>
            <a:ext cx="6170902" cy="600164"/>
          </a:xfrm>
          <a:prstGeom prst="rect">
            <a:avLst/>
          </a:prstGeom>
          <a:noFill/>
        </p:spPr>
        <p:txBody>
          <a:bodyPr wrap="square">
            <a:spAutoFit/>
          </a:bodyPr>
          <a:lstStyle/>
          <a:p>
            <a:r>
              <a:rPr lang="en-US" altLang="ja-JP" sz="1100" b="0" i="0" dirty="0">
                <a:solidFill>
                  <a:srgbClr val="000000"/>
                </a:solidFill>
                <a:effectLst/>
                <a:latin typeface="Yu Gothic UI Semibold" panose="020B0700000000000000" pitchFamily="50" charset="-128"/>
                <a:ea typeface="Yu Gothic UI Semibold" panose="020B0700000000000000" pitchFamily="50" charset="-128"/>
              </a:rPr>
              <a:t>※</a:t>
            </a:r>
            <a:r>
              <a:rPr lang="ja-JP" altLang="en-US" sz="1100" b="0" i="0" dirty="0">
                <a:solidFill>
                  <a:srgbClr val="000000"/>
                </a:solidFill>
                <a:effectLst/>
                <a:latin typeface="Yu Gothic UI Semibold" panose="020B0700000000000000" pitchFamily="50" charset="-128"/>
                <a:ea typeface="Yu Gothic UI Semibold" panose="020B0700000000000000" pitchFamily="50" charset="-128"/>
              </a:rPr>
              <a:t>食料品アクセス困難人口とは、店舗まで</a:t>
            </a:r>
            <a:r>
              <a:rPr lang="en-US" altLang="ja-JP" sz="1100" b="0" i="0" dirty="0">
                <a:solidFill>
                  <a:srgbClr val="000000"/>
                </a:solidFill>
                <a:effectLst/>
                <a:latin typeface="Yu Gothic UI Semibold" panose="020B0700000000000000" pitchFamily="50" charset="-128"/>
                <a:ea typeface="Yu Gothic UI Semibold" panose="020B0700000000000000" pitchFamily="50" charset="-128"/>
              </a:rPr>
              <a:t>500m</a:t>
            </a:r>
            <a:r>
              <a:rPr lang="ja-JP" altLang="en-US" sz="1100" b="0" i="0" dirty="0">
                <a:solidFill>
                  <a:srgbClr val="000000"/>
                </a:solidFill>
                <a:effectLst/>
                <a:latin typeface="Yu Gothic UI Semibold" panose="020B0700000000000000" pitchFamily="50" charset="-128"/>
                <a:ea typeface="Yu Gothic UI Semibold" panose="020B0700000000000000" pitchFamily="50" charset="-128"/>
              </a:rPr>
              <a:t>以上かつ自動車利用が困難な</a:t>
            </a:r>
            <a:r>
              <a:rPr lang="en-US" altLang="ja-JP" sz="1100" b="0" i="0" dirty="0">
                <a:solidFill>
                  <a:srgbClr val="000000"/>
                </a:solidFill>
                <a:effectLst/>
                <a:latin typeface="Yu Gothic UI Semibold" panose="020B0700000000000000" pitchFamily="50" charset="-128"/>
                <a:ea typeface="Yu Gothic UI Semibold" panose="020B0700000000000000" pitchFamily="50" charset="-128"/>
              </a:rPr>
              <a:t>65</a:t>
            </a:r>
            <a:r>
              <a:rPr lang="ja-JP" altLang="en-US" sz="1100" b="0" i="0" dirty="0">
                <a:solidFill>
                  <a:srgbClr val="000000"/>
                </a:solidFill>
                <a:effectLst/>
                <a:latin typeface="Yu Gothic UI Semibold" panose="020B0700000000000000" pitchFamily="50" charset="-128"/>
                <a:ea typeface="Yu Gothic UI Semibold" panose="020B0700000000000000" pitchFamily="50" charset="-128"/>
              </a:rPr>
              <a:t>歳以上高齢者を指す。店舗は、食肉、鮮魚、野菜・果実小売業、百貨店、総合スーパー、食料品スーパー、コンビニエンスストア、ドラッグストアが含まれ</a:t>
            </a:r>
            <a:r>
              <a:rPr lang="ja-JP" altLang="en-US" sz="1100" dirty="0">
                <a:latin typeface="Yu Gothic UI Semibold" panose="020B0700000000000000" pitchFamily="50" charset="-128"/>
                <a:ea typeface="Yu Gothic UI Semibold" panose="020B0700000000000000" pitchFamily="50" charset="-128"/>
              </a:rPr>
              <a:t>る</a:t>
            </a:r>
            <a:r>
              <a:rPr lang="ja-JP" altLang="en-US" sz="1100" b="0" i="0" dirty="0">
                <a:solidFill>
                  <a:srgbClr val="000000"/>
                </a:solidFill>
                <a:effectLst/>
                <a:latin typeface="Yu Gothic UI Semibold" panose="020B0700000000000000" pitchFamily="50" charset="-128"/>
                <a:ea typeface="Yu Gothic UI Semibold" panose="020B0700000000000000" pitchFamily="50" charset="-128"/>
              </a:rPr>
              <a:t>。</a:t>
            </a:r>
            <a:endParaRPr lang="ja-JP" altLang="en-US" sz="1100" dirty="0">
              <a:latin typeface="Yu Gothic UI Semibold" panose="020B0700000000000000" pitchFamily="50" charset="-128"/>
              <a:ea typeface="Yu Gothic UI Semibold" panose="020B0700000000000000" pitchFamily="50" charset="-128"/>
            </a:endParaRPr>
          </a:p>
        </p:txBody>
      </p:sp>
      <p:sp>
        <p:nvSpPr>
          <p:cNvPr id="21" name="四角形: 角を丸くする 20">
            <a:extLst>
              <a:ext uri="{FF2B5EF4-FFF2-40B4-BE49-F238E27FC236}">
                <a16:creationId xmlns:a16="http://schemas.microsoft.com/office/drawing/2014/main" id="{5C310933-4EAE-4195-A30D-F624A89414F5}"/>
              </a:ext>
            </a:extLst>
          </p:cNvPr>
          <p:cNvSpPr/>
          <p:nvPr/>
        </p:nvSpPr>
        <p:spPr>
          <a:xfrm>
            <a:off x="6306519" y="944348"/>
            <a:ext cx="5703953" cy="1500717"/>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latin typeface="Yu Gothic UI Semibold" panose="020B0700000000000000" pitchFamily="50" charset="-128"/>
              <a:ea typeface="Yu Gothic UI Semibold" panose="020B0700000000000000" pitchFamily="50" charset="-128"/>
            </a:endParaRPr>
          </a:p>
        </p:txBody>
      </p:sp>
      <p:sp>
        <p:nvSpPr>
          <p:cNvPr id="22" name="四角形: 角を丸くする 21">
            <a:extLst>
              <a:ext uri="{FF2B5EF4-FFF2-40B4-BE49-F238E27FC236}">
                <a16:creationId xmlns:a16="http://schemas.microsoft.com/office/drawing/2014/main" id="{03977A64-72B7-401B-8CC1-6DF95F9CFE97}"/>
              </a:ext>
            </a:extLst>
          </p:cNvPr>
          <p:cNvSpPr/>
          <p:nvPr/>
        </p:nvSpPr>
        <p:spPr>
          <a:xfrm>
            <a:off x="6309749" y="4483530"/>
            <a:ext cx="5766349" cy="171301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Semibold" panose="020B0700000000000000" pitchFamily="50" charset="-128"/>
              <a:ea typeface="Yu Gothic UI Semibold" panose="020B0700000000000000" pitchFamily="50" charset="-128"/>
            </a:endParaRPr>
          </a:p>
        </p:txBody>
      </p:sp>
      <p:sp>
        <p:nvSpPr>
          <p:cNvPr id="23" name="四角形: 角を丸くする 22">
            <a:extLst>
              <a:ext uri="{FF2B5EF4-FFF2-40B4-BE49-F238E27FC236}">
                <a16:creationId xmlns:a16="http://schemas.microsoft.com/office/drawing/2014/main" id="{66EFC7ED-232E-45C9-B0D9-CCBA5FD2C3D9}"/>
              </a:ext>
            </a:extLst>
          </p:cNvPr>
          <p:cNvSpPr/>
          <p:nvPr/>
        </p:nvSpPr>
        <p:spPr>
          <a:xfrm>
            <a:off x="6310379" y="2616676"/>
            <a:ext cx="5703953" cy="1713014"/>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Semibold" panose="020B0700000000000000" pitchFamily="50" charset="-128"/>
              <a:ea typeface="Yu Gothic UI Semibold" panose="020B0700000000000000" pitchFamily="50" charset="-128"/>
            </a:endParaRPr>
          </a:p>
        </p:txBody>
      </p:sp>
      <p:sp>
        <p:nvSpPr>
          <p:cNvPr id="24" name="テキスト ボックス 23">
            <a:extLst>
              <a:ext uri="{FF2B5EF4-FFF2-40B4-BE49-F238E27FC236}">
                <a16:creationId xmlns:a16="http://schemas.microsoft.com/office/drawing/2014/main" id="{00CD8ADA-5525-410C-94C6-2AA98BA2CCF1}"/>
              </a:ext>
            </a:extLst>
          </p:cNvPr>
          <p:cNvSpPr txBox="1"/>
          <p:nvPr/>
        </p:nvSpPr>
        <p:spPr>
          <a:xfrm>
            <a:off x="6510385" y="1525428"/>
            <a:ext cx="1254847" cy="338554"/>
          </a:xfrm>
          <a:prstGeom prst="rect">
            <a:avLst/>
          </a:prstGeom>
          <a:noFill/>
        </p:spPr>
        <p:txBody>
          <a:bodyPr wrap="square" rtlCol="0">
            <a:spAutoFit/>
          </a:bodyPr>
          <a:lstStyle/>
          <a:p>
            <a:pPr algn="ctr"/>
            <a:r>
              <a:rPr kumimoji="1" lang="ja-JP" altLang="en-US" sz="1600" dirty="0">
                <a:latin typeface="Yu Gothic UI Semibold" panose="020B0700000000000000" pitchFamily="50" charset="-128"/>
                <a:ea typeface="Yu Gothic UI Semibold" panose="020B0700000000000000" pitchFamily="50" charset="-128"/>
              </a:rPr>
              <a:t>地形</a:t>
            </a:r>
            <a:endParaRPr kumimoji="1" lang="en-US" altLang="ja-JP" sz="1600" dirty="0">
              <a:latin typeface="Yu Gothic UI Semibold" panose="020B0700000000000000" pitchFamily="50" charset="-128"/>
              <a:ea typeface="Yu Gothic UI Semibold" panose="020B0700000000000000" pitchFamily="50" charset="-128"/>
            </a:endParaRPr>
          </a:p>
        </p:txBody>
      </p:sp>
      <p:sp>
        <p:nvSpPr>
          <p:cNvPr id="25" name="テキスト ボックス 24">
            <a:extLst>
              <a:ext uri="{FF2B5EF4-FFF2-40B4-BE49-F238E27FC236}">
                <a16:creationId xmlns:a16="http://schemas.microsoft.com/office/drawing/2014/main" id="{9B20B52D-08B1-414E-9C22-CA791FF96BB7}"/>
              </a:ext>
            </a:extLst>
          </p:cNvPr>
          <p:cNvSpPr txBox="1"/>
          <p:nvPr/>
        </p:nvSpPr>
        <p:spPr>
          <a:xfrm>
            <a:off x="6392843" y="3265019"/>
            <a:ext cx="1502463" cy="338554"/>
          </a:xfrm>
          <a:prstGeom prst="rect">
            <a:avLst/>
          </a:prstGeom>
          <a:noFill/>
        </p:spPr>
        <p:txBody>
          <a:bodyPr wrap="square" rtlCol="0">
            <a:spAutoFit/>
          </a:bodyPr>
          <a:lstStyle/>
          <a:p>
            <a:pPr algn="ctr"/>
            <a:r>
              <a:rPr kumimoji="1" lang="ja-JP" altLang="en-US" sz="1600" dirty="0">
                <a:latin typeface="Yu Gothic UI Semibold" panose="020B0700000000000000" pitchFamily="50" charset="-128"/>
                <a:ea typeface="Yu Gothic UI Semibold" panose="020B0700000000000000" pitchFamily="50" charset="-128"/>
              </a:rPr>
              <a:t>都市構造</a:t>
            </a:r>
            <a:endParaRPr kumimoji="1" lang="en-US" altLang="ja-JP" sz="1600" dirty="0">
              <a:latin typeface="Yu Gothic UI Semibold" panose="020B0700000000000000" pitchFamily="50" charset="-128"/>
              <a:ea typeface="Yu Gothic UI Semibold" panose="020B0700000000000000" pitchFamily="50" charset="-128"/>
            </a:endParaRPr>
          </a:p>
        </p:txBody>
      </p:sp>
      <p:sp>
        <p:nvSpPr>
          <p:cNvPr id="26" name="テキスト ボックス 25">
            <a:extLst>
              <a:ext uri="{FF2B5EF4-FFF2-40B4-BE49-F238E27FC236}">
                <a16:creationId xmlns:a16="http://schemas.microsoft.com/office/drawing/2014/main" id="{FD742ED1-3D8C-4952-BFF3-BF16016C7476}"/>
              </a:ext>
            </a:extLst>
          </p:cNvPr>
          <p:cNvSpPr txBox="1"/>
          <p:nvPr/>
        </p:nvSpPr>
        <p:spPr>
          <a:xfrm>
            <a:off x="6607988" y="5188530"/>
            <a:ext cx="1072175" cy="338554"/>
          </a:xfrm>
          <a:prstGeom prst="rect">
            <a:avLst/>
          </a:prstGeom>
          <a:noFill/>
        </p:spPr>
        <p:txBody>
          <a:bodyPr wrap="square" rtlCol="0">
            <a:spAutoFit/>
          </a:bodyPr>
          <a:lstStyle/>
          <a:p>
            <a:pPr algn="ctr"/>
            <a:r>
              <a:rPr kumimoji="1" lang="ja-JP" altLang="en-US" sz="1600" dirty="0">
                <a:latin typeface="Yu Gothic UI Semibold" panose="020B0700000000000000" pitchFamily="50" charset="-128"/>
                <a:ea typeface="Yu Gothic UI Semibold" panose="020B0700000000000000" pitchFamily="50" charset="-128"/>
              </a:rPr>
              <a:t>産業</a:t>
            </a:r>
            <a:endParaRPr kumimoji="1" lang="en-US" altLang="ja-JP" sz="1600" dirty="0">
              <a:latin typeface="Yu Gothic UI Semibold" panose="020B0700000000000000" pitchFamily="50" charset="-128"/>
              <a:ea typeface="Yu Gothic UI Semibold" panose="020B0700000000000000" pitchFamily="50" charset="-128"/>
            </a:endParaRPr>
          </a:p>
        </p:txBody>
      </p:sp>
      <p:sp>
        <p:nvSpPr>
          <p:cNvPr id="27" name="正方形/長方形 26">
            <a:extLst>
              <a:ext uri="{FF2B5EF4-FFF2-40B4-BE49-F238E27FC236}">
                <a16:creationId xmlns:a16="http://schemas.microsoft.com/office/drawing/2014/main" id="{E63D7BA5-0A72-4CC8-A819-08BCED1645D0}"/>
              </a:ext>
            </a:extLst>
          </p:cNvPr>
          <p:cNvSpPr/>
          <p:nvPr/>
        </p:nvSpPr>
        <p:spPr>
          <a:xfrm>
            <a:off x="8027632" y="1075367"/>
            <a:ext cx="3844449" cy="119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bg1"/>
                </a:solidFill>
                <a:latin typeface="Yu Gothic UI Semibold" panose="020B0700000000000000" pitchFamily="50" charset="-128"/>
                <a:ea typeface="Yu Gothic UI Semibold" panose="020B0700000000000000" pitchFamily="50" charset="-128"/>
              </a:rPr>
              <a:t>・可住地面積比率（人が住める面積</a:t>
            </a:r>
            <a:r>
              <a:rPr kumimoji="1" lang="en-US" altLang="ja-JP" dirty="0">
                <a:solidFill>
                  <a:schemeClr val="bg1"/>
                </a:solidFill>
                <a:latin typeface="Yu Gothic UI Semibold" panose="020B0700000000000000" pitchFamily="50" charset="-128"/>
                <a:ea typeface="Yu Gothic UI Semibold" panose="020B0700000000000000" pitchFamily="50" charset="-128"/>
              </a:rPr>
              <a:t>/</a:t>
            </a:r>
            <a:r>
              <a:rPr kumimoji="1" lang="ja-JP" altLang="en-US" dirty="0">
                <a:solidFill>
                  <a:schemeClr val="bg1"/>
                </a:solidFill>
                <a:latin typeface="Yu Gothic UI Semibold" panose="020B0700000000000000" pitchFamily="50" charset="-128"/>
                <a:ea typeface="Yu Gothic UI Semibold" panose="020B0700000000000000" pitchFamily="50" charset="-128"/>
              </a:rPr>
              <a:t>総面積）</a:t>
            </a:r>
            <a:endParaRPr kumimoji="1" lang="en-US" altLang="ja-JP" dirty="0">
              <a:solidFill>
                <a:schemeClr val="bg1"/>
              </a:solidFill>
              <a:latin typeface="Yu Gothic UI Semibold" panose="020B0700000000000000" pitchFamily="50" charset="-128"/>
              <a:ea typeface="Yu Gothic UI Semibold" panose="020B0700000000000000" pitchFamily="50" charset="-128"/>
            </a:endParaRPr>
          </a:p>
          <a:p>
            <a:r>
              <a:rPr kumimoji="1" lang="ja-JP" altLang="en-US" dirty="0">
                <a:solidFill>
                  <a:schemeClr val="bg1"/>
                </a:solidFill>
                <a:latin typeface="Yu Gothic UI Semibold" panose="020B0700000000000000" pitchFamily="50" charset="-128"/>
                <a:ea typeface="Yu Gothic UI Semibold" panose="020B0700000000000000" pitchFamily="50" charset="-128"/>
              </a:rPr>
              <a:t>・離島の有無</a:t>
            </a:r>
            <a:endParaRPr kumimoji="1" lang="en-US" altLang="ja-JP" dirty="0">
              <a:solidFill>
                <a:schemeClr val="bg1"/>
              </a:solidFill>
              <a:latin typeface="Yu Gothic UI Semibold" panose="020B0700000000000000" pitchFamily="50" charset="-128"/>
              <a:ea typeface="Yu Gothic UI Semibold" panose="020B0700000000000000" pitchFamily="50" charset="-128"/>
            </a:endParaRPr>
          </a:p>
        </p:txBody>
      </p:sp>
      <p:sp>
        <p:nvSpPr>
          <p:cNvPr id="28" name="正方形/長方形 27">
            <a:extLst>
              <a:ext uri="{FF2B5EF4-FFF2-40B4-BE49-F238E27FC236}">
                <a16:creationId xmlns:a16="http://schemas.microsoft.com/office/drawing/2014/main" id="{884288BF-983B-45F0-B21D-251EEC6F0957}"/>
              </a:ext>
            </a:extLst>
          </p:cNvPr>
          <p:cNvSpPr/>
          <p:nvPr/>
        </p:nvSpPr>
        <p:spPr>
          <a:xfrm>
            <a:off x="8026516" y="2873965"/>
            <a:ext cx="3844449" cy="119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bg1"/>
                </a:solidFill>
                <a:latin typeface="Yu Gothic UI Semibold" panose="020B0700000000000000" pitchFamily="50" charset="-128"/>
                <a:ea typeface="Yu Gothic UI Semibold" panose="020B0700000000000000" pitchFamily="50" charset="-128"/>
              </a:rPr>
              <a:t>・政令指定都市の数（人口</a:t>
            </a:r>
            <a:r>
              <a:rPr kumimoji="1" lang="en-US" altLang="ja-JP" dirty="0">
                <a:solidFill>
                  <a:schemeClr val="bg1"/>
                </a:solidFill>
                <a:latin typeface="Yu Gothic UI Semibold" panose="020B0700000000000000" pitchFamily="50" charset="-128"/>
                <a:ea typeface="Yu Gothic UI Semibold" panose="020B0700000000000000" pitchFamily="50" charset="-128"/>
              </a:rPr>
              <a:t>50</a:t>
            </a:r>
            <a:r>
              <a:rPr kumimoji="1" lang="ja-JP" altLang="en-US" dirty="0">
                <a:solidFill>
                  <a:schemeClr val="bg1"/>
                </a:solidFill>
                <a:latin typeface="Yu Gothic UI Semibold" panose="020B0700000000000000" pitchFamily="50" charset="-128"/>
                <a:ea typeface="Yu Gothic UI Semibold" panose="020B0700000000000000" pitchFamily="50" charset="-128"/>
              </a:rPr>
              <a:t>万人以上の都市）</a:t>
            </a:r>
            <a:endParaRPr kumimoji="1" lang="en-US" altLang="ja-JP" dirty="0">
              <a:solidFill>
                <a:schemeClr val="bg1"/>
              </a:solidFill>
              <a:latin typeface="Yu Gothic UI Semibold" panose="020B0700000000000000" pitchFamily="50" charset="-128"/>
              <a:ea typeface="Yu Gothic UI Semibold" panose="020B0700000000000000" pitchFamily="50" charset="-128"/>
            </a:endParaRPr>
          </a:p>
        </p:txBody>
      </p:sp>
      <p:sp>
        <p:nvSpPr>
          <p:cNvPr id="29" name="正方形/長方形 28">
            <a:extLst>
              <a:ext uri="{FF2B5EF4-FFF2-40B4-BE49-F238E27FC236}">
                <a16:creationId xmlns:a16="http://schemas.microsoft.com/office/drawing/2014/main" id="{692FBE58-691F-486C-AD97-649E1004C9E4}"/>
              </a:ext>
            </a:extLst>
          </p:cNvPr>
          <p:cNvSpPr/>
          <p:nvPr/>
        </p:nvSpPr>
        <p:spPr>
          <a:xfrm>
            <a:off x="8026516" y="4758590"/>
            <a:ext cx="3844450" cy="11984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bg1"/>
                </a:solidFill>
                <a:latin typeface="Yu Gothic UI Semibold" panose="020B0700000000000000" pitchFamily="50" charset="-128"/>
                <a:ea typeface="Yu Gothic UI Semibold" panose="020B0700000000000000" pitchFamily="50" charset="-128"/>
              </a:rPr>
              <a:t>・外国人観光来客数</a:t>
            </a:r>
            <a:endParaRPr kumimoji="1" lang="en-US" altLang="ja-JP" dirty="0">
              <a:solidFill>
                <a:schemeClr val="bg1"/>
              </a:solidFill>
              <a:latin typeface="Yu Gothic UI Semibold" panose="020B0700000000000000" pitchFamily="50" charset="-128"/>
              <a:ea typeface="Yu Gothic UI Semibold" panose="020B0700000000000000" pitchFamily="50" charset="-128"/>
            </a:endParaRPr>
          </a:p>
          <a:p>
            <a:r>
              <a:rPr kumimoji="1" lang="ja-JP" altLang="en-US" dirty="0">
                <a:solidFill>
                  <a:schemeClr val="bg1"/>
                </a:solidFill>
                <a:latin typeface="Yu Gothic UI Semibold" panose="020B0700000000000000" pitchFamily="50" charset="-128"/>
                <a:ea typeface="Yu Gothic UI Semibold" panose="020B0700000000000000" pitchFamily="50" charset="-128"/>
              </a:rPr>
              <a:t>・第一次産業比率（農林水産業の比率）</a:t>
            </a:r>
            <a:endParaRPr kumimoji="1" lang="en-US" altLang="ja-JP" dirty="0">
              <a:solidFill>
                <a:schemeClr val="bg1"/>
              </a:solidFill>
              <a:latin typeface="Yu Gothic UI Semibold" panose="020B0700000000000000" pitchFamily="50" charset="-128"/>
              <a:ea typeface="Yu Gothic UI Semibold" panose="020B0700000000000000" pitchFamily="50" charset="-128"/>
            </a:endParaRPr>
          </a:p>
        </p:txBody>
      </p:sp>
    </p:spTree>
    <p:extLst>
      <p:ext uri="{BB962C8B-B14F-4D97-AF65-F5344CB8AC3E}">
        <p14:creationId xmlns:p14="http://schemas.microsoft.com/office/powerpoint/2010/main" val="2761717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四角形: 角を丸くする 20">
            <a:extLst>
              <a:ext uri="{FF2B5EF4-FFF2-40B4-BE49-F238E27FC236}">
                <a16:creationId xmlns:a16="http://schemas.microsoft.com/office/drawing/2014/main" id="{A228F423-66FF-4529-ABF8-56AAE2C5C90C}"/>
              </a:ext>
            </a:extLst>
          </p:cNvPr>
          <p:cNvSpPr/>
          <p:nvPr/>
        </p:nvSpPr>
        <p:spPr>
          <a:xfrm>
            <a:off x="690880" y="3736539"/>
            <a:ext cx="10613739" cy="1184002"/>
          </a:xfrm>
          <a:prstGeom prst="roundRect">
            <a:avLst/>
          </a:prstGeom>
          <a:solidFill>
            <a:schemeClr val="accent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1B91FF3F-8683-4877-8129-38EEDA7B45B9}"/>
              </a:ext>
            </a:extLst>
          </p:cNvPr>
          <p:cNvSpPr/>
          <p:nvPr/>
        </p:nvSpPr>
        <p:spPr>
          <a:xfrm>
            <a:off x="690880" y="2401074"/>
            <a:ext cx="10613739" cy="1200329"/>
          </a:xfrm>
          <a:prstGeom prst="roundRect">
            <a:avLst/>
          </a:prstGeom>
          <a:solidFill>
            <a:schemeClr val="accent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951B47FC-7E27-46EA-8963-279985BBCD84}"/>
              </a:ext>
            </a:extLst>
          </p:cNvPr>
          <p:cNvSpPr/>
          <p:nvPr/>
        </p:nvSpPr>
        <p:spPr>
          <a:xfrm>
            <a:off x="690880" y="1169597"/>
            <a:ext cx="10613739" cy="1096341"/>
          </a:xfrm>
          <a:prstGeom prst="roundRect">
            <a:avLst/>
          </a:prstGeom>
          <a:solidFill>
            <a:schemeClr val="accent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C06CB7E-8FE1-48FC-8BD9-41FD549CD589}"/>
              </a:ext>
            </a:extLst>
          </p:cNvPr>
          <p:cNvSpPr>
            <a:spLocks noGrp="1"/>
          </p:cNvSpPr>
          <p:nvPr>
            <p:ph type="title"/>
          </p:nvPr>
        </p:nvSpPr>
        <p:spPr/>
        <p:txBody>
          <a:bodyPr/>
          <a:lstStyle/>
          <a:p>
            <a:r>
              <a:rPr kumimoji="1" lang="ja-JP" altLang="en-US" dirty="0">
                <a:latin typeface="Yu Gothic UI Semibold" panose="020B0700000000000000" pitchFamily="50" charset="-128"/>
                <a:ea typeface="Yu Gothic UI Semibold" panose="020B0700000000000000" pitchFamily="50" charset="-128"/>
              </a:rPr>
              <a:t>分析</a:t>
            </a:r>
            <a:r>
              <a:rPr kumimoji="1" lang="en-US" altLang="ja-JP" dirty="0">
                <a:latin typeface="Yu Gothic UI Semibold" panose="020B0700000000000000" pitchFamily="50" charset="-128"/>
                <a:ea typeface="Yu Gothic UI Semibold" panose="020B0700000000000000" pitchFamily="50" charset="-128"/>
              </a:rPr>
              <a:t>-</a:t>
            </a:r>
            <a:r>
              <a:rPr kumimoji="1" lang="ja-JP" altLang="en-US" dirty="0">
                <a:latin typeface="Yu Gothic UI Semibold" panose="020B0700000000000000" pitchFamily="50" charset="-128"/>
                <a:ea typeface="Yu Gothic UI Semibold" panose="020B0700000000000000" pitchFamily="50" charset="-128"/>
              </a:rPr>
              <a:t>各クラスタの都道府県や特徴</a:t>
            </a:r>
          </a:p>
        </p:txBody>
      </p:sp>
      <p:sp>
        <p:nvSpPr>
          <p:cNvPr id="8" name="テキスト ボックス 7">
            <a:extLst>
              <a:ext uri="{FF2B5EF4-FFF2-40B4-BE49-F238E27FC236}">
                <a16:creationId xmlns:a16="http://schemas.microsoft.com/office/drawing/2014/main" id="{BF323637-0E66-4424-9754-91DE3D1EA6DD}"/>
              </a:ext>
            </a:extLst>
          </p:cNvPr>
          <p:cNvSpPr txBox="1"/>
          <p:nvPr/>
        </p:nvSpPr>
        <p:spPr>
          <a:xfrm>
            <a:off x="5176903" y="3861729"/>
            <a:ext cx="6155637" cy="923330"/>
          </a:xfrm>
          <a:prstGeom prst="rect">
            <a:avLst/>
          </a:prstGeom>
          <a:noFill/>
        </p:spPr>
        <p:txBody>
          <a:bodyPr wrap="square">
            <a:spAutoFit/>
          </a:bodyPr>
          <a:lstStyle/>
          <a:p>
            <a:r>
              <a:rPr lang="ja-JP" altLang="en-US" sz="1800" dirty="0">
                <a:latin typeface="Yu Gothic UI Semibold" panose="020B0700000000000000" pitchFamily="50" charset="-128"/>
                <a:ea typeface="Yu Gothic UI Semibold" panose="020B0700000000000000" pitchFamily="50" charset="-128"/>
              </a:rPr>
              <a:t>クラスタ</a:t>
            </a:r>
            <a:r>
              <a:rPr lang="en-US" altLang="ja-JP" sz="1800" dirty="0">
                <a:latin typeface="Yu Gothic UI Semibold" panose="020B0700000000000000" pitchFamily="50" charset="-128"/>
                <a:ea typeface="Yu Gothic UI Semibold" panose="020B0700000000000000" pitchFamily="50" charset="-128"/>
              </a:rPr>
              <a:t>2:</a:t>
            </a:r>
          </a:p>
          <a:p>
            <a:r>
              <a:rPr lang="ja-JP" altLang="en-US" sz="1800" dirty="0">
                <a:latin typeface="Yu Gothic UI Semibold" panose="020B0700000000000000" pitchFamily="50" charset="-128"/>
                <a:ea typeface="Yu Gothic UI Semibold" panose="020B0700000000000000" pitchFamily="50" charset="-128"/>
              </a:rPr>
              <a:t>北海道、宮城県、埼玉県、千葉県、静岡県、愛知県、京都府、兵庫県、奈良県、岡山県、広島県、香川県、福岡県、沖縄県</a:t>
            </a:r>
            <a:endParaRPr lang="en-US" altLang="ja-JP" sz="1800" dirty="0">
              <a:latin typeface="Yu Gothic UI Semibold" panose="020B0700000000000000" pitchFamily="50" charset="-128"/>
              <a:ea typeface="Yu Gothic UI Semibold" panose="020B0700000000000000" pitchFamily="50" charset="-128"/>
            </a:endParaRPr>
          </a:p>
        </p:txBody>
      </p:sp>
      <p:sp>
        <p:nvSpPr>
          <p:cNvPr id="10" name="テキスト ボックス 9">
            <a:extLst>
              <a:ext uri="{FF2B5EF4-FFF2-40B4-BE49-F238E27FC236}">
                <a16:creationId xmlns:a16="http://schemas.microsoft.com/office/drawing/2014/main" id="{892F2133-272E-4589-8FEB-791A24CF60B0}"/>
              </a:ext>
            </a:extLst>
          </p:cNvPr>
          <p:cNvSpPr txBox="1"/>
          <p:nvPr/>
        </p:nvSpPr>
        <p:spPr>
          <a:xfrm>
            <a:off x="5176903" y="1403537"/>
            <a:ext cx="5545667" cy="646331"/>
          </a:xfrm>
          <a:prstGeom prst="rect">
            <a:avLst/>
          </a:prstGeom>
          <a:noFill/>
        </p:spPr>
        <p:txBody>
          <a:bodyPr wrap="square">
            <a:spAutoFit/>
          </a:bodyPr>
          <a:lstStyle/>
          <a:p>
            <a:r>
              <a:rPr lang="ja-JP" altLang="en-US" sz="1800" dirty="0">
                <a:latin typeface="Yu Gothic UI Semibold" panose="020B0700000000000000" pitchFamily="50" charset="-128"/>
                <a:ea typeface="Yu Gothic UI Semibold" panose="020B0700000000000000" pitchFamily="50" charset="-128"/>
              </a:rPr>
              <a:t>クラスタ</a:t>
            </a:r>
            <a:r>
              <a:rPr lang="en-US" altLang="ja-JP" sz="1800" dirty="0">
                <a:latin typeface="Yu Gothic UI Semibold" panose="020B0700000000000000" pitchFamily="50" charset="-128"/>
                <a:ea typeface="Yu Gothic UI Semibold" panose="020B0700000000000000" pitchFamily="50" charset="-128"/>
              </a:rPr>
              <a:t>0:</a:t>
            </a:r>
          </a:p>
          <a:p>
            <a:r>
              <a:rPr lang="ja-JP" altLang="en-US" sz="1800" dirty="0">
                <a:latin typeface="Yu Gothic UI Semibold" panose="020B0700000000000000" pitchFamily="50" charset="-128"/>
                <a:ea typeface="Yu Gothic UI Semibold" panose="020B0700000000000000" pitchFamily="50" charset="-128"/>
              </a:rPr>
              <a:t>東京都、神奈川県、大阪府</a:t>
            </a:r>
            <a:endParaRPr lang="en-US" altLang="ja-JP" sz="1800" dirty="0">
              <a:latin typeface="Yu Gothic UI Semibold" panose="020B0700000000000000" pitchFamily="50" charset="-128"/>
              <a:ea typeface="Yu Gothic UI Semibold" panose="020B0700000000000000" pitchFamily="50" charset="-128"/>
            </a:endParaRPr>
          </a:p>
        </p:txBody>
      </p:sp>
      <p:sp>
        <p:nvSpPr>
          <p:cNvPr id="12" name="テキスト ボックス 11">
            <a:extLst>
              <a:ext uri="{FF2B5EF4-FFF2-40B4-BE49-F238E27FC236}">
                <a16:creationId xmlns:a16="http://schemas.microsoft.com/office/drawing/2014/main" id="{28DAFAED-E4D7-4247-9292-0C57A724089A}"/>
              </a:ext>
            </a:extLst>
          </p:cNvPr>
          <p:cNvSpPr txBox="1"/>
          <p:nvPr/>
        </p:nvSpPr>
        <p:spPr>
          <a:xfrm>
            <a:off x="5176903" y="2420535"/>
            <a:ext cx="5724806" cy="1200329"/>
          </a:xfrm>
          <a:prstGeom prst="rect">
            <a:avLst/>
          </a:prstGeom>
          <a:noFill/>
        </p:spPr>
        <p:txBody>
          <a:bodyPr wrap="square">
            <a:spAutoFit/>
          </a:bodyPr>
          <a:lstStyle/>
          <a:p>
            <a:r>
              <a:rPr lang="ja-JP" altLang="en-US" sz="1800" dirty="0">
                <a:latin typeface="Yu Gothic UI Semibold" panose="020B0700000000000000" pitchFamily="50" charset="-128"/>
                <a:ea typeface="Yu Gothic UI Semibold" panose="020B0700000000000000" pitchFamily="50" charset="-128"/>
              </a:rPr>
              <a:t>クラスタ</a:t>
            </a:r>
            <a:r>
              <a:rPr lang="en-US" altLang="ja-JP" sz="1800" dirty="0">
                <a:latin typeface="Yu Gothic UI Semibold" panose="020B0700000000000000" pitchFamily="50" charset="-128"/>
                <a:ea typeface="Yu Gothic UI Semibold" panose="020B0700000000000000" pitchFamily="50" charset="-128"/>
              </a:rPr>
              <a:t>1:</a:t>
            </a:r>
          </a:p>
          <a:p>
            <a:r>
              <a:rPr lang="zh-TW" altLang="en-US" sz="1800" dirty="0">
                <a:latin typeface="Yu Gothic UI Semibold" panose="020B0700000000000000" pitchFamily="50" charset="-128"/>
                <a:ea typeface="Yu Gothic UI Semibold" panose="020B0700000000000000" pitchFamily="50" charset="-128"/>
              </a:rPr>
              <a:t>岩手県</a:t>
            </a:r>
            <a:r>
              <a:rPr lang="ja-JP" altLang="en-US" sz="1800" dirty="0">
                <a:latin typeface="Yu Gothic UI Semibold" panose="020B0700000000000000" pitchFamily="50" charset="-128"/>
                <a:ea typeface="Yu Gothic UI Semibold" panose="020B0700000000000000" pitchFamily="50" charset="-128"/>
              </a:rPr>
              <a:t>、山形県、</a:t>
            </a:r>
            <a:r>
              <a:rPr lang="zh-TW" altLang="en-US" sz="1800" dirty="0">
                <a:latin typeface="Yu Gothic UI Semibold" panose="020B0700000000000000" pitchFamily="50" charset="-128"/>
                <a:ea typeface="Yu Gothic UI Semibold" panose="020B0700000000000000" pitchFamily="50" charset="-128"/>
              </a:rPr>
              <a:t>福島県</a:t>
            </a:r>
            <a:r>
              <a:rPr lang="ja-JP" altLang="en-US" sz="1800" dirty="0">
                <a:latin typeface="Yu Gothic UI Semibold" panose="020B0700000000000000" pitchFamily="50" charset="-128"/>
                <a:ea typeface="Yu Gothic UI Semibold" panose="020B0700000000000000" pitchFamily="50" charset="-128"/>
              </a:rPr>
              <a:t>、茨城県、栃木県、群馬県、新潟県、富山県、石川県、福井県、山梨県、長野県、岐阜県、三重県、滋賀県、鳥取県、佐賀県</a:t>
            </a:r>
          </a:p>
        </p:txBody>
      </p:sp>
      <p:sp>
        <p:nvSpPr>
          <p:cNvPr id="31" name="四角形: 角を丸くする 30">
            <a:extLst>
              <a:ext uri="{FF2B5EF4-FFF2-40B4-BE49-F238E27FC236}">
                <a16:creationId xmlns:a16="http://schemas.microsoft.com/office/drawing/2014/main" id="{EF9EB51F-CB66-43F2-8AA4-ED6983C327DE}"/>
              </a:ext>
            </a:extLst>
          </p:cNvPr>
          <p:cNvSpPr/>
          <p:nvPr/>
        </p:nvSpPr>
        <p:spPr>
          <a:xfrm>
            <a:off x="806104" y="5057603"/>
            <a:ext cx="10498515" cy="1265449"/>
          </a:xfrm>
          <a:prstGeom prst="roundRect">
            <a:avLst/>
          </a:prstGeom>
          <a:solidFill>
            <a:schemeClr val="accent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B106AA8D-C667-4EF3-A33B-AA9B3646F162}"/>
              </a:ext>
            </a:extLst>
          </p:cNvPr>
          <p:cNvSpPr txBox="1"/>
          <p:nvPr/>
        </p:nvSpPr>
        <p:spPr>
          <a:xfrm>
            <a:off x="5093628" y="5103379"/>
            <a:ext cx="5955222" cy="646331"/>
          </a:xfrm>
          <a:prstGeom prst="rect">
            <a:avLst/>
          </a:prstGeom>
          <a:noFill/>
        </p:spPr>
        <p:txBody>
          <a:bodyPr wrap="square">
            <a:spAutoFit/>
          </a:bodyPr>
          <a:lstStyle/>
          <a:p>
            <a:r>
              <a:rPr lang="ja-JP" altLang="en-US" sz="1200" dirty="0">
                <a:latin typeface="Yu Gothic UI Semibold" panose="020B0700000000000000" pitchFamily="50" charset="-128"/>
                <a:ea typeface="Yu Gothic UI Semibold" panose="020B0700000000000000" pitchFamily="50" charset="-128"/>
              </a:rPr>
              <a:t>クラスタ</a:t>
            </a:r>
            <a:r>
              <a:rPr lang="en-US" altLang="ja-JP" sz="1200" dirty="0">
                <a:latin typeface="Yu Gothic UI Semibold" panose="020B0700000000000000" pitchFamily="50" charset="-128"/>
                <a:ea typeface="Yu Gothic UI Semibold" panose="020B0700000000000000" pitchFamily="50" charset="-128"/>
              </a:rPr>
              <a:t>3:</a:t>
            </a:r>
          </a:p>
          <a:p>
            <a:r>
              <a:rPr lang="ja-JP" altLang="en-US" sz="1200" dirty="0">
                <a:latin typeface="Yu Gothic UI Semibold" panose="020B0700000000000000" pitchFamily="50" charset="-128"/>
                <a:ea typeface="Yu Gothic UI Semibold" panose="020B0700000000000000" pitchFamily="50" charset="-128"/>
              </a:rPr>
              <a:t>青森県、秋田県、和歌山県、島根県、山口県、徳島県、愛媛県、高知県、長崎県、熊本県、大分県、宮崎県、鹿児島県</a:t>
            </a:r>
            <a:endParaRPr lang="en-US" altLang="ja-JP" sz="1200" dirty="0">
              <a:latin typeface="Yu Gothic UI Semibold" panose="020B0700000000000000" pitchFamily="50" charset="-128"/>
              <a:ea typeface="Yu Gothic UI Semibold" panose="020B0700000000000000" pitchFamily="50" charset="-128"/>
            </a:endParaRPr>
          </a:p>
        </p:txBody>
      </p:sp>
      <p:sp>
        <p:nvSpPr>
          <p:cNvPr id="43" name="テキスト ボックス 42">
            <a:extLst>
              <a:ext uri="{FF2B5EF4-FFF2-40B4-BE49-F238E27FC236}">
                <a16:creationId xmlns:a16="http://schemas.microsoft.com/office/drawing/2014/main" id="{A1FB11D4-65B9-417D-95CD-3F1D161B57A8}"/>
              </a:ext>
            </a:extLst>
          </p:cNvPr>
          <p:cNvSpPr txBox="1"/>
          <p:nvPr/>
        </p:nvSpPr>
        <p:spPr>
          <a:xfrm>
            <a:off x="806104" y="1133820"/>
            <a:ext cx="4031756" cy="923330"/>
          </a:xfrm>
          <a:prstGeom prst="rect">
            <a:avLst/>
          </a:prstGeom>
          <a:noFill/>
        </p:spPr>
        <p:txBody>
          <a:bodyPr wrap="square">
            <a:spAutoFit/>
          </a:bodyPr>
          <a:lstStyle/>
          <a:p>
            <a:r>
              <a:rPr lang="ja-JP" altLang="en-US" sz="1800" dirty="0">
                <a:latin typeface="Yu Gothic UI Semibold" panose="020B0700000000000000" pitchFamily="50" charset="-128"/>
                <a:ea typeface="Yu Gothic UI Semibold" panose="020B0700000000000000" pitchFamily="50" charset="-128"/>
              </a:rPr>
              <a:t>クラスタ</a:t>
            </a:r>
            <a:r>
              <a:rPr lang="en-US" altLang="ja-JP" sz="1800" dirty="0">
                <a:latin typeface="Yu Gothic UI Semibold" panose="020B0700000000000000" pitchFamily="50" charset="-128"/>
                <a:ea typeface="Yu Gothic UI Semibold" panose="020B0700000000000000" pitchFamily="50" charset="-128"/>
              </a:rPr>
              <a:t>0</a:t>
            </a:r>
          </a:p>
          <a:p>
            <a:r>
              <a:rPr lang="ja-JP" altLang="en-US" sz="1800" dirty="0">
                <a:solidFill>
                  <a:schemeClr val="tx2">
                    <a:lumMod val="50000"/>
                  </a:schemeClr>
                </a:solidFill>
                <a:latin typeface="Yu Gothic UI Semibold" panose="020B0700000000000000" pitchFamily="50" charset="-128"/>
                <a:ea typeface="Yu Gothic UI Semibold" panose="020B0700000000000000" pitchFamily="50" charset="-128"/>
              </a:rPr>
              <a:t>大都市型</a:t>
            </a:r>
            <a:r>
              <a:rPr lang="ja-JP" altLang="en-US" sz="1800" dirty="0">
                <a:latin typeface="Yu Gothic UI Semibold" panose="020B0700000000000000" pitchFamily="50" charset="-128"/>
                <a:ea typeface="Yu Gothic UI Semibold" panose="020B0700000000000000" pitchFamily="50" charset="-128"/>
              </a:rPr>
              <a:t>。返納率が</a:t>
            </a:r>
            <a:r>
              <a:rPr lang="ja-JP" altLang="en-US" sz="1800" dirty="0">
                <a:solidFill>
                  <a:schemeClr val="tx2">
                    <a:lumMod val="50000"/>
                  </a:schemeClr>
                </a:solidFill>
                <a:latin typeface="Yu Gothic UI Semibold" panose="020B0700000000000000" pitchFamily="50" charset="-128"/>
                <a:ea typeface="Yu Gothic UI Semibold" panose="020B0700000000000000" pitchFamily="50" charset="-128"/>
              </a:rPr>
              <a:t>超高い</a:t>
            </a:r>
            <a:r>
              <a:rPr lang="ja-JP" altLang="en-US" sz="1800" dirty="0">
                <a:latin typeface="Yu Gothic UI Semibold" panose="020B0700000000000000" pitchFamily="50" charset="-128"/>
                <a:ea typeface="Yu Gothic UI Semibold" panose="020B0700000000000000" pitchFamily="50" charset="-128"/>
              </a:rPr>
              <a:t>。公共交通機関が発展している</a:t>
            </a:r>
          </a:p>
        </p:txBody>
      </p:sp>
      <p:sp>
        <p:nvSpPr>
          <p:cNvPr id="44" name="テキスト ボックス 43">
            <a:extLst>
              <a:ext uri="{FF2B5EF4-FFF2-40B4-BE49-F238E27FC236}">
                <a16:creationId xmlns:a16="http://schemas.microsoft.com/office/drawing/2014/main" id="{AC03F9AB-4F2E-4273-B4B4-D43AA37E0277}"/>
              </a:ext>
            </a:extLst>
          </p:cNvPr>
          <p:cNvSpPr txBox="1"/>
          <p:nvPr/>
        </p:nvSpPr>
        <p:spPr>
          <a:xfrm>
            <a:off x="806104" y="2420535"/>
            <a:ext cx="4031756" cy="923330"/>
          </a:xfrm>
          <a:prstGeom prst="rect">
            <a:avLst/>
          </a:prstGeom>
          <a:noFill/>
        </p:spPr>
        <p:txBody>
          <a:bodyPr wrap="square">
            <a:spAutoFit/>
          </a:bodyPr>
          <a:lstStyle/>
          <a:p>
            <a:r>
              <a:rPr lang="ja-JP" altLang="en-US" sz="1800" dirty="0">
                <a:latin typeface="Yu Gothic UI Semibold" panose="020B0700000000000000" pitchFamily="50" charset="-128"/>
                <a:ea typeface="Yu Gothic UI Semibold" panose="020B0700000000000000" pitchFamily="50" charset="-128"/>
              </a:rPr>
              <a:t>クラスタ</a:t>
            </a:r>
            <a:r>
              <a:rPr lang="en-US" altLang="ja-JP" sz="1800" dirty="0">
                <a:latin typeface="Yu Gothic UI Semibold" panose="020B0700000000000000" pitchFamily="50" charset="-128"/>
                <a:ea typeface="Yu Gothic UI Semibold" panose="020B0700000000000000" pitchFamily="50" charset="-128"/>
              </a:rPr>
              <a:t>1</a:t>
            </a:r>
          </a:p>
          <a:p>
            <a:r>
              <a:rPr lang="ja-JP" altLang="en-US" sz="1800" dirty="0">
                <a:latin typeface="Yu Gothic UI Semibold" panose="020B0700000000000000" pitchFamily="50" charset="-128"/>
                <a:ea typeface="Yu Gothic UI Semibold" panose="020B0700000000000000" pitchFamily="50" charset="-128"/>
              </a:rPr>
              <a:t>返納率</a:t>
            </a:r>
            <a:r>
              <a:rPr lang="ja-JP" altLang="en-US" sz="1800" dirty="0">
                <a:solidFill>
                  <a:srgbClr val="FF0000"/>
                </a:solidFill>
                <a:latin typeface="Yu Gothic UI Semibold" panose="020B0700000000000000" pitchFamily="50" charset="-128"/>
                <a:ea typeface="Yu Gothic UI Semibold" panose="020B0700000000000000" pitchFamily="50" charset="-128"/>
              </a:rPr>
              <a:t>低め</a:t>
            </a:r>
            <a:r>
              <a:rPr lang="ja-JP" altLang="en-US" sz="1800" dirty="0">
                <a:latin typeface="Yu Gothic UI Semibold" panose="020B0700000000000000" pitchFamily="50" charset="-128"/>
                <a:ea typeface="Yu Gothic UI Semibold" panose="020B0700000000000000" pitchFamily="50" charset="-128"/>
              </a:rPr>
              <a:t>。</a:t>
            </a:r>
            <a:r>
              <a:rPr lang="ja-JP" altLang="en-US" sz="1800" dirty="0">
                <a:solidFill>
                  <a:schemeClr val="tx2">
                    <a:lumMod val="50000"/>
                  </a:schemeClr>
                </a:solidFill>
                <a:latin typeface="Yu Gothic UI Semibold" panose="020B0700000000000000" pitchFamily="50" charset="-128"/>
                <a:ea typeface="Yu Gothic UI Semibold" panose="020B0700000000000000" pitchFamily="50" charset="-128"/>
              </a:rPr>
              <a:t>日常生活や仕事で使用し、家族同居が多い。</a:t>
            </a:r>
            <a:endParaRPr lang="ja-JP" altLang="en-US" sz="1800" dirty="0">
              <a:latin typeface="Yu Gothic UI Semibold" panose="020B0700000000000000" pitchFamily="50" charset="-128"/>
              <a:ea typeface="Yu Gothic UI Semibold" panose="020B0700000000000000" pitchFamily="50" charset="-128"/>
            </a:endParaRPr>
          </a:p>
        </p:txBody>
      </p:sp>
      <p:sp>
        <p:nvSpPr>
          <p:cNvPr id="45" name="テキスト ボックス 44">
            <a:extLst>
              <a:ext uri="{FF2B5EF4-FFF2-40B4-BE49-F238E27FC236}">
                <a16:creationId xmlns:a16="http://schemas.microsoft.com/office/drawing/2014/main" id="{C86095B8-808F-462B-B8D0-F184FB744887}"/>
              </a:ext>
            </a:extLst>
          </p:cNvPr>
          <p:cNvSpPr txBox="1"/>
          <p:nvPr/>
        </p:nvSpPr>
        <p:spPr>
          <a:xfrm>
            <a:off x="806104" y="3723230"/>
            <a:ext cx="4031756" cy="1200329"/>
          </a:xfrm>
          <a:prstGeom prst="rect">
            <a:avLst/>
          </a:prstGeom>
          <a:noFill/>
        </p:spPr>
        <p:txBody>
          <a:bodyPr wrap="square">
            <a:spAutoFit/>
          </a:bodyPr>
          <a:lstStyle/>
          <a:p>
            <a:r>
              <a:rPr lang="ja-JP" altLang="en-US" sz="1800" dirty="0">
                <a:latin typeface="Yu Gothic UI Semibold" panose="020B0700000000000000" pitchFamily="50" charset="-128"/>
                <a:ea typeface="Yu Gothic UI Semibold" panose="020B0700000000000000" pitchFamily="50" charset="-128"/>
              </a:rPr>
              <a:t>クラスタ</a:t>
            </a:r>
            <a:r>
              <a:rPr lang="en-US" altLang="ja-JP" sz="1800" dirty="0">
                <a:latin typeface="Yu Gothic UI Semibold" panose="020B0700000000000000" pitchFamily="50" charset="-128"/>
                <a:ea typeface="Yu Gothic UI Semibold" panose="020B0700000000000000" pitchFamily="50" charset="-128"/>
              </a:rPr>
              <a:t>2</a:t>
            </a:r>
          </a:p>
          <a:p>
            <a:r>
              <a:rPr lang="ja-JP" altLang="en-US" sz="1800" dirty="0">
                <a:latin typeface="Yu Gothic UI Semibold" panose="020B0700000000000000" pitchFamily="50" charset="-128"/>
                <a:ea typeface="Yu Gothic UI Semibold" panose="020B0700000000000000" pitchFamily="50" charset="-128"/>
              </a:rPr>
              <a:t>返納率高め。日常生活で車がなくても生活できる。政令指定都市の数は多い中核都市型</a:t>
            </a:r>
          </a:p>
        </p:txBody>
      </p:sp>
      <p:sp>
        <p:nvSpPr>
          <p:cNvPr id="46" name="テキスト ボックス 45">
            <a:extLst>
              <a:ext uri="{FF2B5EF4-FFF2-40B4-BE49-F238E27FC236}">
                <a16:creationId xmlns:a16="http://schemas.microsoft.com/office/drawing/2014/main" id="{5AA016BF-D1C9-4553-9684-2A8B1FC0FAEA}"/>
              </a:ext>
            </a:extLst>
          </p:cNvPr>
          <p:cNvSpPr txBox="1"/>
          <p:nvPr/>
        </p:nvSpPr>
        <p:spPr>
          <a:xfrm>
            <a:off x="806104" y="5044791"/>
            <a:ext cx="4031756" cy="1200329"/>
          </a:xfrm>
          <a:prstGeom prst="rect">
            <a:avLst/>
          </a:prstGeom>
          <a:noFill/>
        </p:spPr>
        <p:txBody>
          <a:bodyPr wrap="square">
            <a:spAutoFit/>
          </a:bodyPr>
          <a:lstStyle/>
          <a:p>
            <a:r>
              <a:rPr lang="ja-JP" altLang="en-US" sz="1800" dirty="0">
                <a:latin typeface="Yu Gothic UI Semibold" panose="020B0700000000000000" pitchFamily="50" charset="-128"/>
                <a:ea typeface="Yu Gothic UI Semibold" panose="020B0700000000000000" pitchFamily="50" charset="-128"/>
              </a:rPr>
              <a:t>クラスタ</a:t>
            </a:r>
            <a:r>
              <a:rPr lang="en-US" altLang="ja-JP" sz="1800" dirty="0">
                <a:latin typeface="Yu Gothic UI Semibold" panose="020B0700000000000000" pitchFamily="50" charset="-128"/>
                <a:ea typeface="Yu Gothic UI Semibold" panose="020B0700000000000000" pitchFamily="50" charset="-128"/>
              </a:rPr>
              <a:t>3</a:t>
            </a:r>
          </a:p>
          <a:p>
            <a:r>
              <a:rPr lang="ja-JP" altLang="en-US" sz="1800" dirty="0">
                <a:latin typeface="Yu Gothic UI Semibold" panose="020B0700000000000000" pitchFamily="50" charset="-128"/>
                <a:ea typeface="Yu Gothic UI Semibold" panose="020B0700000000000000" pitchFamily="50" charset="-128"/>
              </a:rPr>
              <a:t>返納率</a:t>
            </a:r>
            <a:r>
              <a:rPr lang="ja-JP" altLang="en-US" sz="1800" dirty="0">
                <a:solidFill>
                  <a:srgbClr val="FF0000"/>
                </a:solidFill>
                <a:latin typeface="Yu Gothic UI Semibold" panose="020B0700000000000000" pitchFamily="50" charset="-128"/>
                <a:ea typeface="Yu Gothic UI Semibold" panose="020B0700000000000000" pitchFamily="50" charset="-128"/>
              </a:rPr>
              <a:t>低め</a:t>
            </a:r>
            <a:r>
              <a:rPr lang="ja-JP" altLang="en-US" sz="1800" dirty="0">
                <a:latin typeface="Yu Gothic UI Semibold" panose="020B0700000000000000" pitchFamily="50" charset="-128"/>
                <a:ea typeface="Yu Gothic UI Semibold" panose="020B0700000000000000" pitchFamily="50" charset="-128"/>
              </a:rPr>
              <a:t>。</a:t>
            </a:r>
            <a:r>
              <a:rPr lang="ja-JP" altLang="en-US" sz="1800" dirty="0">
                <a:solidFill>
                  <a:schemeClr val="tx2">
                    <a:lumMod val="50000"/>
                  </a:schemeClr>
                </a:solidFill>
                <a:latin typeface="Yu Gothic UI Semibold" panose="020B0700000000000000" pitchFamily="50" charset="-128"/>
                <a:ea typeface="Yu Gothic UI Semibold" panose="020B0700000000000000" pitchFamily="50" charset="-128"/>
              </a:rPr>
              <a:t>日常生活で車がないと不便な地域</a:t>
            </a:r>
            <a:r>
              <a:rPr lang="ja-JP" altLang="en-US" sz="1800" dirty="0">
                <a:latin typeface="Yu Gothic UI Semibold" panose="020B0700000000000000" pitchFamily="50" charset="-128"/>
                <a:ea typeface="Yu Gothic UI Semibold" panose="020B0700000000000000" pitchFamily="50" charset="-128"/>
              </a:rPr>
              <a:t>に在住。高齢者のみの世帯が多い。また、第一次産業比率も高い</a:t>
            </a:r>
            <a:endParaRPr lang="en-US" altLang="ja-JP" sz="1800" dirty="0">
              <a:latin typeface="Yu Gothic UI Semibold" panose="020B0700000000000000" pitchFamily="50" charset="-128"/>
              <a:ea typeface="Yu Gothic UI Semibold" panose="020B0700000000000000" pitchFamily="50" charset="-128"/>
            </a:endParaRPr>
          </a:p>
        </p:txBody>
      </p:sp>
      <p:sp>
        <p:nvSpPr>
          <p:cNvPr id="47" name="四角形: 角を丸くする 46">
            <a:extLst>
              <a:ext uri="{FF2B5EF4-FFF2-40B4-BE49-F238E27FC236}">
                <a16:creationId xmlns:a16="http://schemas.microsoft.com/office/drawing/2014/main" id="{C7A981EA-79AD-4432-9237-10F87BAE8052}"/>
              </a:ext>
            </a:extLst>
          </p:cNvPr>
          <p:cNvSpPr/>
          <p:nvPr/>
        </p:nvSpPr>
        <p:spPr>
          <a:xfrm>
            <a:off x="690880" y="5055678"/>
            <a:ext cx="10613739" cy="1265449"/>
          </a:xfrm>
          <a:prstGeom prst="roundRect">
            <a:avLst/>
          </a:prstGeom>
          <a:solidFill>
            <a:schemeClr val="accent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C50F2EB1-352C-42A2-8DAE-D5E80AF437AB}"/>
              </a:ext>
            </a:extLst>
          </p:cNvPr>
          <p:cNvSpPr txBox="1"/>
          <p:nvPr/>
        </p:nvSpPr>
        <p:spPr>
          <a:xfrm>
            <a:off x="806104" y="5042866"/>
            <a:ext cx="4031756" cy="923330"/>
          </a:xfrm>
          <a:prstGeom prst="rect">
            <a:avLst/>
          </a:prstGeom>
          <a:noFill/>
        </p:spPr>
        <p:txBody>
          <a:bodyPr wrap="square">
            <a:spAutoFit/>
          </a:bodyPr>
          <a:lstStyle/>
          <a:p>
            <a:r>
              <a:rPr lang="ja-JP" altLang="en-US" sz="1800" dirty="0">
                <a:latin typeface="Yu Gothic UI Semibold" panose="020B0700000000000000" pitchFamily="50" charset="-128"/>
                <a:ea typeface="Yu Gothic UI Semibold" panose="020B0700000000000000" pitchFamily="50" charset="-128"/>
              </a:rPr>
              <a:t>クラスタ</a:t>
            </a:r>
            <a:r>
              <a:rPr lang="en-US" altLang="ja-JP" sz="1800" dirty="0">
                <a:latin typeface="Yu Gothic UI Semibold" panose="020B0700000000000000" pitchFamily="50" charset="-128"/>
                <a:ea typeface="Yu Gothic UI Semibold" panose="020B0700000000000000" pitchFamily="50" charset="-128"/>
              </a:rPr>
              <a:t>3</a:t>
            </a:r>
          </a:p>
          <a:p>
            <a:r>
              <a:rPr lang="ja-JP" altLang="en-US" sz="1800" dirty="0">
                <a:latin typeface="Yu Gothic UI Semibold" panose="020B0700000000000000" pitchFamily="50" charset="-128"/>
                <a:ea typeface="Yu Gothic UI Semibold" panose="020B0700000000000000" pitchFamily="50" charset="-128"/>
              </a:rPr>
              <a:t>返納率</a:t>
            </a:r>
            <a:r>
              <a:rPr lang="ja-JP" altLang="en-US" sz="1800" dirty="0">
                <a:solidFill>
                  <a:srgbClr val="FF0000"/>
                </a:solidFill>
                <a:latin typeface="Yu Gothic UI Semibold" panose="020B0700000000000000" pitchFamily="50" charset="-128"/>
                <a:ea typeface="Yu Gothic UI Semibold" panose="020B0700000000000000" pitchFamily="50" charset="-128"/>
              </a:rPr>
              <a:t>低め</a:t>
            </a:r>
            <a:r>
              <a:rPr lang="ja-JP" altLang="en-US" sz="1800" dirty="0">
                <a:latin typeface="Yu Gothic UI Semibold" panose="020B0700000000000000" pitchFamily="50" charset="-128"/>
                <a:ea typeface="Yu Gothic UI Semibold" panose="020B0700000000000000" pitchFamily="50" charset="-128"/>
              </a:rPr>
              <a:t>。</a:t>
            </a:r>
            <a:r>
              <a:rPr lang="ja-JP" altLang="en-US" sz="1800" dirty="0">
                <a:solidFill>
                  <a:schemeClr val="tx2">
                    <a:lumMod val="50000"/>
                  </a:schemeClr>
                </a:solidFill>
                <a:latin typeface="Yu Gothic UI Semibold" panose="020B0700000000000000" pitchFamily="50" charset="-128"/>
                <a:ea typeface="Yu Gothic UI Semibold" panose="020B0700000000000000" pitchFamily="50" charset="-128"/>
              </a:rPr>
              <a:t>日常生活で車がないと不便な地域</a:t>
            </a:r>
            <a:r>
              <a:rPr lang="ja-JP" altLang="en-US" sz="1800" dirty="0">
                <a:latin typeface="Yu Gothic UI Semibold" panose="020B0700000000000000" pitchFamily="50" charset="-128"/>
                <a:ea typeface="Yu Gothic UI Semibold" panose="020B0700000000000000" pitchFamily="50" charset="-128"/>
              </a:rPr>
              <a:t>に在住。高齢者が多い</a:t>
            </a:r>
            <a:endParaRPr lang="en-US" altLang="ja-JP" sz="1800" dirty="0">
              <a:latin typeface="Yu Gothic UI Semibold" panose="020B0700000000000000" pitchFamily="50" charset="-128"/>
              <a:ea typeface="Yu Gothic UI Semibold" panose="020B0700000000000000" pitchFamily="50" charset="-128"/>
            </a:endParaRPr>
          </a:p>
        </p:txBody>
      </p:sp>
      <p:sp>
        <p:nvSpPr>
          <p:cNvPr id="52" name="テキスト ボックス 51">
            <a:extLst>
              <a:ext uri="{FF2B5EF4-FFF2-40B4-BE49-F238E27FC236}">
                <a16:creationId xmlns:a16="http://schemas.microsoft.com/office/drawing/2014/main" id="{0DCD41E1-E335-4652-9308-949BB74470F3}"/>
              </a:ext>
            </a:extLst>
          </p:cNvPr>
          <p:cNvSpPr txBox="1"/>
          <p:nvPr/>
        </p:nvSpPr>
        <p:spPr>
          <a:xfrm>
            <a:off x="5176903" y="5198382"/>
            <a:ext cx="6029577" cy="923330"/>
          </a:xfrm>
          <a:prstGeom prst="rect">
            <a:avLst/>
          </a:prstGeom>
          <a:noFill/>
        </p:spPr>
        <p:txBody>
          <a:bodyPr wrap="square">
            <a:spAutoFit/>
          </a:bodyPr>
          <a:lstStyle/>
          <a:p>
            <a:r>
              <a:rPr lang="ja-JP" altLang="en-US" sz="1800" dirty="0">
                <a:latin typeface="Yu Gothic UI Semibold" panose="020B0700000000000000" pitchFamily="50" charset="-128"/>
                <a:ea typeface="Yu Gothic UI Semibold" panose="020B0700000000000000" pitchFamily="50" charset="-128"/>
              </a:rPr>
              <a:t>クラスタ</a:t>
            </a:r>
            <a:r>
              <a:rPr lang="en-US" altLang="ja-JP" sz="1800" dirty="0">
                <a:latin typeface="Yu Gothic UI Semibold" panose="020B0700000000000000" pitchFamily="50" charset="-128"/>
                <a:ea typeface="Yu Gothic UI Semibold" panose="020B0700000000000000" pitchFamily="50" charset="-128"/>
              </a:rPr>
              <a:t>3:</a:t>
            </a:r>
          </a:p>
          <a:p>
            <a:r>
              <a:rPr lang="ja-JP" altLang="en-US" sz="1800" dirty="0">
                <a:latin typeface="Yu Gothic UI Semibold" panose="020B0700000000000000" pitchFamily="50" charset="-128"/>
                <a:ea typeface="Yu Gothic UI Semibold" panose="020B0700000000000000" pitchFamily="50" charset="-128"/>
              </a:rPr>
              <a:t>青森県、秋田県、和歌山県、島根県、山口県、徳島県、愛媛県、高知県、長崎県、熊本県、大分県、宮崎県、鹿児島県</a:t>
            </a:r>
            <a:endParaRPr lang="en-US" altLang="ja-JP" sz="1800" dirty="0">
              <a:latin typeface="Yu Gothic UI Semibold" panose="020B0700000000000000" pitchFamily="50" charset="-128"/>
              <a:ea typeface="Yu Gothic UI Semibold" panose="020B0700000000000000" pitchFamily="50" charset="-128"/>
            </a:endParaRPr>
          </a:p>
        </p:txBody>
      </p:sp>
    </p:spTree>
    <p:extLst>
      <p:ext uri="{BB962C8B-B14F-4D97-AF65-F5344CB8AC3E}">
        <p14:creationId xmlns:p14="http://schemas.microsoft.com/office/powerpoint/2010/main" val="202338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A33AD8-483D-41F6-8528-EA540F494171}"/>
              </a:ext>
            </a:extLst>
          </p:cNvPr>
          <p:cNvSpPr>
            <a:spLocks noGrp="1"/>
          </p:cNvSpPr>
          <p:nvPr>
            <p:ph type="title"/>
          </p:nvPr>
        </p:nvSpPr>
        <p:spPr>
          <a:xfrm>
            <a:off x="367748" y="228851"/>
            <a:ext cx="10001604" cy="443198"/>
          </a:xfrm>
        </p:spPr>
        <p:txBody>
          <a:bodyPr/>
          <a:lstStyle/>
          <a:p>
            <a:r>
              <a:rPr kumimoji="1" lang="ja-JP" altLang="en-US" dirty="0">
                <a:latin typeface="Yu Gothic UI Semibold" panose="020B0700000000000000" pitchFamily="50" charset="-128"/>
                <a:ea typeface="Yu Gothic UI Semibold" panose="020B0700000000000000" pitchFamily="50" charset="-128"/>
              </a:rPr>
              <a:t>分析結果</a:t>
            </a:r>
            <a:r>
              <a:rPr kumimoji="1" lang="en-US" altLang="ja-JP" dirty="0">
                <a:latin typeface="Yu Gothic UI Semibold" panose="020B0700000000000000" pitchFamily="50" charset="-128"/>
                <a:ea typeface="Yu Gothic UI Semibold" panose="020B0700000000000000" pitchFamily="50" charset="-128"/>
              </a:rPr>
              <a:t>-SHAP</a:t>
            </a:r>
            <a:r>
              <a:rPr kumimoji="1" lang="ja-JP" altLang="en-US" dirty="0">
                <a:latin typeface="Yu Gothic UI Semibold" panose="020B0700000000000000" pitchFamily="50" charset="-128"/>
                <a:ea typeface="Yu Gothic UI Semibold" panose="020B0700000000000000" pitchFamily="50" charset="-128"/>
              </a:rPr>
              <a:t>分析まとめ</a:t>
            </a:r>
          </a:p>
        </p:txBody>
      </p:sp>
      <p:graphicFrame>
        <p:nvGraphicFramePr>
          <p:cNvPr id="3" name="表 22">
            <a:extLst>
              <a:ext uri="{FF2B5EF4-FFF2-40B4-BE49-F238E27FC236}">
                <a16:creationId xmlns:a16="http://schemas.microsoft.com/office/drawing/2014/main" id="{F07D73CB-B11E-424A-BC43-5284CF6F78DB}"/>
              </a:ext>
            </a:extLst>
          </p:cNvPr>
          <p:cNvGraphicFramePr>
            <a:graphicFrameLocks noGrp="1"/>
          </p:cNvGraphicFramePr>
          <p:nvPr>
            <p:extLst>
              <p:ext uri="{D42A27DB-BD31-4B8C-83A1-F6EECF244321}">
                <p14:modId xmlns:p14="http://schemas.microsoft.com/office/powerpoint/2010/main" val="1004496922"/>
              </p:ext>
            </p:extLst>
          </p:nvPr>
        </p:nvGraphicFramePr>
        <p:xfrm>
          <a:off x="319483" y="3708783"/>
          <a:ext cx="11553034" cy="2283718"/>
        </p:xfrm>
        <a:graphic>
          <a:graphicData uri="http://schemas.openxmlformats.org/drawingml/2006/table">
            <a:tbl>
              <a:tblPr firstRow="1" bandRow="1">
                <a:tableStyleId>{7DE857E8-386F-4D4D-8DA7-B4BD2BB4B752}</a:tableStyleId>
              </a:tblPr>
              <a:tblGrid>
                <a:gridCol w="1455599">
                  <a:extLst>
                    <a:ext uri="{9D8B030D-6E8A-4147-A177-3AD203B41FA5}">
                      <a16:colId xmlns:a16="http://schemas.microsoft.com/office/drawing/2014/main" val="719239335"/>
                    </a:ext>
                  </a:extLst>
                </a:gridCol>
                <a:gridCol w="1546559">
                  <a:extLst>
                    <a:ext uri="{9D8B030D-6E8A-4147-A177-3AD203B41FA5}">
                      <a16:colId xmlns:a16="http://schemas.microsoft.com/office/drawing/2014/main" val="4117915734"/>
                    </a:ext>
                  </a:extLst>
                </a:gridCol>
                <a:gridCol w="2125363">
                  <a:extLst>
                    <a:ext uri="{9D8B030D-6E8A-4147-A177-3AD203B41FA5}">
                      <a16:colId xmlns:a16="http://schemas.microsoft.com/office/drawing/2014/main" val="1627715416"/>
                    </a:ext>
                  </a:extLst>
                </a:gridCol>
                <a:gridCol w="2067697">
                  <a:extLst>
                    <a:ext uri="{9D8B030D-6E8A-4147-A177-3AD203B41FA5}">
                      <a16:colId xmlns:a16="http://schemas.microsoft.com/office/drawing/2014/main" val="2850243573"/>
                    </a:ext>
                  </a:extLst>
                </a:gridCol>
                <a:gridCol w="2117124">
                  <a:extLst>
                    <a:ext uri="{9D8B030D-6E8A-4147-A177-3AD203B41FA5}">
                      <a16:colId xmlns:a16="http://schemas.microsoft.com/office/drawing/2014/main" val="3695456551"/>
                    </a:ext>
                  </a:extLst>
                </a:gridCol>
                <a:gridCol w="2240692">
                  <a:extLst>
                    <a:ext uri="{9D8B030D-6E8A-4147-A177-3AD203B41FA5}">
                      <a16:colId xmlns:a16="http://schemas.microsoft.com/office/drawing/2014/main" val="2312911751"/>
                    </a:ext>
                  </a:extLst>
                </a:gridCol>
              </a:tblGrid>
              <a:tr h="429768">
                <a:tc>
                  <a:txBody>
                    <a:bodyPr/>
                    <a:lstStyle/>
                    <a:p>
                      <a:pPr algn="ctr"/>
                      <a:endParaRPr kumimoji="1" lang="ja-JP" altLang="en-US">
                        <a:latin typeface="Yu Gothic UI Semibold" panose="020B0700000000000000" pitchFamily="50" charset="-128"/>
                        <a:ea typeface="Yu Gothic UI Semibold" panose="020B0700000000000000" pitchFamily="50" charset="-128"/>
                      </a:endParaRPr>
                    </a:p>
                  </a:txBody>
                  <a:tcPr anchor="ctr"/>
                </a:tc>
                <a:tc>
                  <a:txBody>
                    <a:bodyPr/>
                    <a:lstStyle/>
                    <a:p>
                      <a:pPr algn="ctr"/>
                      <a:r>
                        <a:rPr kumimoji="1" lang="ja-JP" altLang="en-US" sz="1600" dirty="0">
                          <a:latin typeface="Yu Gothic UI Semibold" panose="020B0700000000000000" pitchFamily="50" charset="-128"/>
                          <a:ea typeface="Yu Gothic UI Semibold" panose="020B0700000000000000" pitchFamily="50" charset="-128"/>
                        </a:rPr>
                        <a:t>全体</a:t>
                      </a:r>
                    </a:p>
                  </a:txBody>
                  <a:tcPr anchor="ctr"/>
                </a:tc>
                <a:tc>
                  <a:txBody>
                    <a:bodyPr/>
                    <a:lstStyle/>
                    <a:p>
                      <a:pPr algn="ctr"/>
                      <a:r>
                        <a:rPr kumimoji="1" lang="ja-JP" altLang="en-US" sz="1600" dirty="0">
                          <a:latin typeface="Yu Gothic UI Semibold" panose="020B0700000000000000" pitchFamily="50" charset="-128"/>
                          <a:ea typeface="Yu Gothic UI Semibold" panose="020B0700000000000000" pitchFamily="50" charset="-128"/>
                        </a:rPr>
                        <a:t>クラスタ</a:t>
                      </a:r>
                      <a:r>
                        <a:rPr kumimoji="1" lang="en-US" altLang="ja-JP" sz="1600" dirty="0">
                          <a:latin typeface="Yu Gothic UI Semibold" panose="020B0700000000000000" pitchFamily="50" charset="-128"/>
                          <a:ea typeface="Yu Gothic UI Semibold" panose="020B0700000000000000" pitchFamily="50" charset="-128"/>
                        </a:rPr>
                        <a:t>0</a:t>
                      </a:r>
                    </a:p>
                    <a:p>
                      <a:pPr algn="ctr"/>
                      <a:r>
                        <a:rPr kumimoji="1" lang="ja-JP" altLang="en-US" sz="1400" dirty="0">
                          <a:latin typeface="Yu Gothic UI Semibold" panose="020B0700000000000000" pitchFamily="50" charset="-128"/>
                          <a:ea typeface="Yu Gothic UI Semibold" panose="020B0700000000000000" pitchFamily="50" charset="-128"/>
                        </a:rPr>
                        <a:t>（大都市）</a:t>
                      </a:r>
                    </a:p>
                  </a:txBody>
                  <a:tcPr anchor="ctr"/>
                </a:tc>
                <a:tc>
                  <a:txBody>
                    <a:bodyPr/>
                    <a:lstStyle/>
                    <a:p>
                      <a:pPr algn="ctr"/>
                      <a:r>
                        <a:rPr kumimoji="1" lang="ja-JP" altLang="en-US" sz="1600" dirty="0">
                          <a:latin typeface="Yu Gothic UI Semibold" panose="020B0700000000000000" pitchFamily="50" charset="-128"/>
                          <a:ea typeface="Yu Gothic UI Semibold" panose="020B0700000000000000" pitchFamily="50" charset="-128"/>
                        </a:rPr>
                        <a:t>クラスタ</a:t>
                      </a:r>
                      <a:r>
                        <a:rPr kumimoji="1" lang="en-US" altLang="ja-JP" sz="1600" dirty="0">
                          <a:latin typeface="Yu Gothic UI Semibold" panose="020B0700000000000000" pitchFamily="50" charset="-128"/>
                          <a:ea typeface="Yu Gothic UI Semibold" panose="020B0700000000000000" pitchFamily="50" charset="-128"/>
                        </a:rPr>
                        <a:t>1</a:t>
                      </a:r>
                    </a:p>
                    <a:p>
                      <a:pPr algn="ctr"/>
                      <a:r>
                        <a:rPr kumimoji="1" lang="ja-JP" altLang="en-US" sz="1400" dirty="0">
                          <a:latin typeface="Yu Gothic UI Semibold" panose="020B0700000000000000" pitchFamily="50" charset="-128"/>
                          <a:ea typeface="Yu Gothic UI Semibold" panose="020B0700000000000000" pitchFamily="50" charset="-128"/>
                        </a:rPr>
                        <a:t>（田舎、家族同居）</a:t>
                      </a:r>
                    </a:p>
                  </a:txBody>
                  <a:tcPr anchor="ctr"/>
                </a:tc>
                <a:tc>
                  <a:txBody>
                    <a:bodyPr/>
                    <a:lstStyle/>
                    <a:p>
                      <a:pPr algn="ctr"/>
                      <a:r>
                        <a:rPr kumimoji="1" lang="ja-JP" altLang="en-US" sz="1600" dirty="0">
                          <a:latin typeface="Yu Gothic UI Semibold" panose="020B0700000000000000" pitchFamily="50" charset="-128"/>
                          <a:ea typeface="Yu Gothic UI Semibold" panose="020B0700000000000000" pitchFamily="50" charset="-128"/>
                        </a:rPr>
                        <a:t>クラスタ</a:t>
                      </a:r>
                      <a:r>
                        <a:rPr kumimoji="1" lang="en-US" altLang="ja-JP" sz="1600" dirty="0">
                          <a:latin typeface="Yu Gothic UI Semibold" panose="020B0700000000000000" pitchFamily="50" charset="-128"/>
                          <a:ea typeface="Yu Gothic UI Semibold" panose="020B0700000000000000" pitchFamily="50" charset="-128"/>
                        </a:rPr>
                        <a:t>2</a:t>
                      </a:r>
                    </a:p>
                    <a:p>
                      <a:pPr algn="ctr"/>
                      <a:r>
                        <a:rPr kumimoji="1" lang="ja-JP" altLang="en-US" sz="1400" dirty="0">
                          <a:latin typeface="Yu Gothic UI Semibold" panose="020B0700000000000000" pitchFamily="50" charset="-128"/>
                          <a:ea typeface="Yu Gothic UI Semibold" panose="020B0700000000000000" pitchFamily="50" charset="-128"/>
                        </a:rPr>
                        <a:t>（地方都市）</a:t>
                      </a:r>
                    </a:p>
                  </a:txBody>
                  <a:tcPr anchor="ctr"/>
                </a:tc>
                <a:tc>
                  <a:txBody>
                    <a:bodyPr/>
                    <a:lstStyle/>
                    <a:p>
                      <a:pPr algn="ctr"/>
                      <a:r>
                        <a:rPr kumimoji="1" lang="ja-JP" altLang="en-US" sz="1600" dirty="0">
                          <a:latin typeface="Yu Gothic UI Semibold" panose="020B0700000000000000" pitchFamily="50" charset="-128"/>
                          <a:ea typeface="Yu Gothic UI Semibold" panose="020B0700000000000000" pitchFamily="50" charset="-128"/>
                        </a:rPr>
                        <a:t>クラスタ</a:t>
                      </a:r>
                      <a:r>
                        <a:rPr kumimoji="1" lang="en-US" altLang="ja-JP" sz="1600" dirty="0">
                          <a:latin typeface="Yu Gothic UI Semibold" panose="020B0700000000000000" pitchFamily="50" charset="-128"/>
                          <a:ea typeface="Yu Gothic UI Semibold" panose="020B0700000000000000" pitchFamily="50" charset="-128"/>
                        </a:rPr>
                        <a:t>3</a:t>
                      </a:r>
                    </a:p>
                    <a:p>
                      <a:pPr algn="ctr"/>
                      <a:r>
                        <a:rPr kumimoji="1" lang="ja-JP" altLang="en-US" sz="1400" dirty="0">
                          <a:latin typeface="Yu Gothic UI Semibold" panose="020B0700000000000000" pitchFamily="50" charset="-128"/>
                          <a:ea typeface="Yu Gothic UI Semibold" panose="020B0700000000000000" pitchFamily="50" charset="-128"/>
                        </a:rPr>
                        <a:t>（田舎、高齢者多）</a:t>
                      </a:r>
                    </a:p>
                  </a:txBody>
                  <a:tcPr anchor="ctr"/>
                </a:tc>
                <a:extLst>
                  <a:ext uri="{0D108BD9-81ED-4DB2-BD59-A6C34878D82A}">
                    <a16:rowId xmlns:a16="http://schemas.microsoft.com/office/drawing/2014/main" val="2615184782"/>
                  </a:ext>
                </a:extLst>
              </a:tr>
              <a:tr h="588836">
                <a:tc>
                  <a:txBody>
                    <a:bodyPr/>
                    <a:lstStyle/>
                    <a:p>
                      <a:pPr algn="ctr"/>
                      <a:r>
                        <a:rPr kumimoji="1" lang="ja-JP" altLang="en-US" sz="1600" dirty="0">
                          <a:latin typeface="Yu Gothic UI Semibold" panose="020B0700000000000000" pitchFamily="50" charset="-128"/>
                          <a:ea typeface="Yu Gothic UI Semibold" panose="020B0700000000000000" pitchFamily="50" charset="-128"/>
                        </a:rPr>
                        <a:t>精度</a:t>
                      </a:r>
                      <a:endParaRPr kumimoji="1" lang="en-US" altLang="ja-JP" sz="1600" dirty="0">
                        <a:latin typeface="Yu Gothic UI Semibold" panose="020B0700000000000000" pitchFamily="50" charset="-128"/>
                        <a:ea typeface="Yu Gothic UI Semibold" panose="020B0700000000000000" pitchFamily="50" charset="-128"/>
                      </a:endParaRPr>
                    </a:p>
                    <a:p>
                      <a:pPr algn="ctr"/>
                      <a:r>
                        <a:rPr kumimoji="1" lang="ja-JP" altLang="en-US" sz="1600" dirty="0">
                          <a:latin typeface="Yu Gothic UI Semibold" panose="020B0700000000000000" pitchFamily="50" charset="-128"/>
                          <a:ea typeface="Yu Gothic UI Semibold" panose="020B0700000000000000" pitchFamily="50" charset="-128"/>
                        </a:rPr>
                        <a:t>（決定係数）</a:t>
                      </a:r>
                    </a:p>
                  </a:txBody>
                  <a:tcPr anchor="ctr"/>
                </a:tc>
                <a:tc>
                  <a:txBody>
                    <a:bodyPr/>
                    <a:lstStyle/>
                    <a:p>
                      <a:pPr algn="ctr"/>
                      <a:r>
                        <a:rPr kumimoji="1" lang="en-US" altLang="ja-JP" sz="1800" dirty="0">
                          <a:latin typeface="Yu Gothic UI Semibold" panose="020B0700000000000000" pitchFamily="50" charset="-128"/>
                          <a:ea typeface="Yu Gothic UI Semibold" panose="020B0700000000000000" pitchFamily="50" charset="-128"/>
                        </a:rPr>
                        <a:t>0.93</a:t>
                      </a:r>
                      <a:endParaRPr kumimoji="1" lang="ja-JP" altLang="en-US" sz="1800" dirty="0">
                        <a:latin typeface="Yu Gothic UI Semibold" panose="020B0700000000000000" pitchFamily="50" charset="-128"/>
                        <a:ea typeface="Yu Gothic UI Semibold" panose="020B0700000000000000" pitchFamily="50" charset="-128"/>
                      </a:endParaRPr>
                    </a:p>
                  </a:txBody>
                  <a:tcPr anchor="ctr"/>
                </a:tc>
                <a:tc>
                  <a:txBody>
                    <a:bodyPr/>
                    <a:lstStyle/>
                    <a:p>
                      <a:pPr algn="ctr"/>
                      <a:r>
                        <a:rPr kumimoji="1" lang="en-US" altLang="ja-JP" sz="1800" dirty="0">
                          <a:latin typeface="Yu Gothic UI Semibold" panose="020B0700000000000000" pitchFamily="50" charset="-128"/>
                          <a:ea typeface="Yu Gothic UI Semibold" panose="020B0700000000000000" pitchFamily="50" charset="-128"/>
                        </a:rPr>
                        <a:t>0.78</a:t>
                      </a:r>
                      <a:endParaRPr kumimoji="1" lang="ja-JP" altLang="en-US" sz="1800" dirty="0">
                        <a:latin typeface="Yu Gothic UI Semibold" panose="020B0700000000000000" pitchFamily="50" charset="-128"/>
                        <a:ea typeface="Yu Gothic UI Semibold" panose="020B0700000000000000" pitchFamily="50" charset="-128"/>
                      </a:endParaRPr>
                    </a:p>
                  </a:txBody>
                  <a:tcPr anchor="ctr"/>
                </a:tc>
                <a:tc>
                  <a:txBody>
                    <a:bodyPr/>
                    <a:lstStyle/>
                    <a:p>
                      <a:pPr algn="ctr"/>
                      <a:r>
                        <a:rPr kumimoji="1" lang="en-US" altLang="ja-JP" sz="1800" dirty="0">
                          <a:latin typeface="Yu Gothic UI Semibold" panose="020B0700000000000000" pitchFamily="50" charset="-128"/>
                          <a:ea typeface="Yu Gothic UI Semibold" panose="020B0700000000000000" pitchFamily="50" charset="-128"/>
                        </a:rPr>
                        <a:t>0.81</a:t>
                      </a:r>
                      <a:endParaRPr kumimoji="1" lang="ja-JP" altLang="en-US" sz="1800" dirty="0">
                        <a:latin typeface="Yu Gothic UI Semibold" panose="020B0700000000000000" pitchFamily="50" charset="-128"/>
                        <a:ea typeface="Yu Gothic UI Semibold" panose="020B0700000000000000" pitchFamily="50" charset="-128"/>
                      </a:endParaRPr>
                    </a:p>
                  </a:txBody>
                  <a:tcPr anchor="ctr"/>
                </a:tc>
                <a:tc>
                  <a:txBody>
                    <a:bodyPr/>
                    <a:lstStyle/>
                    <a:p>
                      <a:pPr algn="ctr"/>
                      <a:r>
                        <a:rPr kumimoji="1" lang="en-US" altLang="ja-JP" sz="1800" dirty="0">
                          <a:latin typeface="Yu Gothic UI Semibold" panose="020B0700000000000000" pitchFamily="50" charset="-128"/>
                          <a:ea typeface="Yu Gothic UI Semibold" panose="020B0700000000000000" pitchFamily="50" charset="-128"/>
                        </a:rPr>
                        <a:t>0.84</a:t>
                      </a:r>
                      <a:endParaRPr kumimoji="1" lang="ja-JP" altLang="en-US" sz="1800" dirty="0">
                        <a:latin typeface="Yu Gothic UI Semibold" panose="020B0700000000000000" pitchFamily="50" charset="-128"/>
                        <a:ea typeface="Yu Gothic UI Semibold" panose="020B0700000000000000" pitchFamily="50" charset="-128"/>
                      </a:endParaRPr>
                    </a:p>
                  </a:txBody>
                  <a:tcPr anchor="ctr"/>
                </a:tc>
                <a:tc>
                  <a:txBody>
                    <a:bodyPr/>
                    <a:lstStyle/>
                    <a:p>
                      <a:pPr algn="ctr"/>
                      <a:r>
                        <a:rPr kumimoji="1" lang="en-US" altLang="ja-JP" sz="1800" dirty="0">
                          <a:latin typeface="Yu Gothic UI Semibold" panose="020B0700000000000000" pitchFamily="50" charset="-128"/>
                          <a:ea typeface="Yu Gothic UI Semibold" panose="020B0700000000000000" pitchFamily="50" charset="-128"/>
                        </a:rPr>
                        <a:t>0.89</a:t>
                      </a:r>
                      <a:endParaRPr kumimoji="1" lang="ja-JP" altLang="en-US" sz="1800" dirty="0">
                        <a:latin typeface="Yu Gothic UI Semibold" panose="020B0700000000000000" pitchFamily="50" charset="-128"/>
                        <a:ea typeface="Yu Gothic UI Semibold" panose="020B0700000000000000" pitchFamily="50" charset="-128"/>
                      </a:endParaRPr>
                    </a:p>
                  </a:txBody>
                  <a:tcPr anchor="ctr"/>
                </a:tc>
                <a:extLst>
                  <a:ext uri="{0D108BD9-81ED-4DB2-BD59-A6C34878D82A}">
                    <a16:rowId xmlns:a16="http://schemas.microsoft.com/office/drawing/2014/main" val="2614021749"/>
                  </a:ext>
                </a:extLst>
              </a:tr>
              <a:tr h="1146242">
                <a:tc>
                  <a:txBody>
                    <a:bodyPr/>
                    <a:lstStyle/>
                    <a:p>
                      <a:pPr algn="ctr"/>
                      <a:r>
                        <a:rPr kumimoji="1" lang="en-US" altLang="ja-JP" sz="1600" dirty="0">
                          <a:latin typeface="Yu Gothic UI Semibold" panose="020B0700000000000000" pitchFamily="50" charset="-128"/>
                          <a:ea typeface="Yu Gothic UI Semibold" panose="020B0700000000000000" pitchFamily="50" charset="-128"/>
                        </a:rPr>
                        <a:t>SHAP value</a:t>
                      </a:r>
                    </a:p>
                    <a:p>
                      <a:pPr algn="ctr"/>
                      <a:r>
                        <a:rPr kumimoji="1" lang="ja-JP" altLang="en-US" sz="1600" dirty="0">
                          <a:latin typeface="Yu Gothic UI Semibold" panose="020B0700000000000000" pitchFamily="50" charset="-128"/>
                          <a:ea typeface="Yu Gothic UI Semibold" panose="020B0700000000000000" pitchFamily="50" charset="-128"/>
                        </a:rPr>
                        <a:t>（上位</a:t>
                      </a:r>
                      <a:r>
                        <a:rPr kumimoji="1" lang="en-US" altLang="ja-JP" sz="1600" dirty="0">
                          <a:latin typeface="Yu Gothic UI Semibold" panose="020B0700000000000000" pitchFamily="50" charset="-128"/>
                          <a:ea typeface="Yu Gothic UI Semibold" panose="020B0700000000000000" pitchFamily="50" charset="-128"/>
                        </a:rPr>
                        <a:t>3</a:t>
                      </a:r>
                      <a:r>
                        <a:rPr kumimoji="1" lang="ja-JP" altLang="en-US" sz="1600" dirty="0">
                          <a:latin typeface="Yu Gothic UI Semibold" panose="020B0700000000000000" pitchFamily="50" charset="-128"/>
                          <a:ea typeface="Yu Gothic UI Semibold" panose="020B0700000000000000" pitchFamily="50" charset="-128"/>
                        </a:rPr>
                        <a:t>位）</a:t>
                      </a:r>
                    </a:p>
                  </a:txBody>
                  <a:tcPr anchor="ctr"/>
                </a:tc>
                <a:tc>
                  <a:txBody>
                    <a:bodyPr/>
                    <a:lstStyle/>
                    <a:p>
                      <a:pPr algn="l"/>
                      <a:r>
                        <a:rPr kumimoji="1" lang="ja-JP" altLang="en-US" dirty="0">
                          <a:solidFill>
                            <a:schemeClr val="tx1"/>
                          </a:solidFill>
                          <a:latin typeface="Yu Gothic UI Semibold" panose="020B0700000000000000" pitchFamily="50" charset="-128"/>
                          <a:ea typeface="Yu Gothic UI Semibold" panose="020B0700000000000000" pitchFamily="50" charset="-128"/>
                        </a:rPr>
                        <a:t>・車通勤率</a:t>
                      </a:r>
                      <a:endParaRPr kumimoji="1" lang="en-US" altLang="ja-JP" dirty="0">
                        <a:solidFill>
                          <a:schemeClr val="tx1"/>
                        </a:solidFill>
                        <a:latin typeface="Yu Gothic UI Semibold" panose="020B0700000000000000" pitchFamily="50" charset="-128"/>
                        <a:ea typeface="Yu Gothic UI Semibold" panose="020B0700000000000000" pitchFamily="50" charset="-128"/>
                      </a:endParaRPr>
                    </a:p>
                    <a:p>
                      <a:pPr algn="l"/>
                      <a:r>
                        <a:rPr kumimoji="1" lang="ja-JP" altLang="en-US" dirty="0">
                          <a:solidFill>
                            <a:srgbClr val="FF0000"/>
                          </a:solidFill>
                          <a:latin typeface="Yu Gothic UI Semibold" panose="020B0700000000000000" pitchFamily="50" charset="-128"/>
                          <a:ea typeface="Yu Gothic UI Semibold" panose="020B0700000000000000" pitchFamily="50" charset="-128"/>
                        </a:rPr>
                        <a:t>・第一次産業比率</a:t>
                      </a:r>
                      <a:endParaRPr kumimoji="1" lang="en-US" altLang="ja-JP" dirty="0">
                        <a:solidFill>
                          <a:srgbClr val="FF0000"/>
                        </a:solidFill>
                        <a:latin typeface="Yu Gothic UI Semibold" panose="020B0700000000000000" pitchFamily="50" charset="-128"/>
                        <a:ea typeface="Yu Gothic UI Semibold" panose="020B0700000000000000" pitchFamily="50" charset="-128"/>
                      </a:endParaRPr>
                    </a:p>
                    <a:p>
                      <a:pPr algn="l"/>
                      <a:r>
                        <a:rPr kumimoji="1" lang="ja-JP" altLang="en-US" dirty="0">
                          <a:solidFill>
                            <a:schemeClr val="tx1"/>
                          </a:solidFill>
                          <a:latin typeface="Yu Gothic UI Semibold" panose="020B0700000000000000" pitchFamily="50" charset="-128"/>
                          <a:ea typeface="Yu Gothic UI Semibold" panose="020B0700000000000000" pitchFamily="50" charset="-128"/>
                        </a:rPr>
                        <a:t>・高齢者就業率</a:t>
                      </a:r>
                      <a:endParaRPr kumimoji="1" lang="en-US" altLang="ja-JP" dirty="0">
                        <a:solidFill>
                          <a:schemeClr val="tx1"/>
                        </a:solidFill>
                        <a:latin typeface="Yu Gothic UI Semibold" panose="020B0700000000000000" pitchFamily="50" charset="-128"/>
                        <a:ea typeface="Yu Gothic UI Semibold" panose="020B0700000000000000" pitchFamily="50" charset="-128"/>
                      </a:endParaRPr>
                    </a:p>
                  </a:txBody>
                  <a:tcPr anchor="ctr"/>
                </a:tc>
                <a:tc>
                  <a:txBody>
                    <a:bodyPr/>
                    <a:lstStyle/>
                    <a:p>
                      <a:pPr algn="l"/>
                      <a:r>
                        <a:rPr kumimoji="1" lang="ja-JP" altLang="en-US" dirty="0">
                          <a:solidFill>
                            <a:srgbClr val="FF0000"/>
                          </a:solidFill>
                          <a:latin typeface="Yu Gothic UI Semibold" panose="020B0700000000000000" pitchFamily="50" charset="-128"/>
                          <a:ea typeface="Yu Gothic UI Semibold" panose="020B0700000000000000" pitchFamily="50" charset="-128"/>
                        </a:rPr>
                        <a:t>・政令指定都市の数</a:t>
                      </a:r>
                      <a:endParaRPr kumimoji="1" lang="en-US" altLang="ja-JP" dirty="0">
                        <a:solidFill>
                          <a:srgbClr val="FF0000"/>
                        </a:solidFill>
                        <a:latin typeface="Yu Gothic UI Semibold" panose="020B0700000000000000" pitchFamily="50" charset="-128"/>
                        <a:ea typeface="Yu Gothic UI Semibold" panose="020B0700000000000000" pitchFamily="50" charset="-128"/>
                      </a:endParaRPr>
                    </a:p>
                    <a:p>
                      <a:pPr algn="l"/>
                      <a:r>
                        <a:rPr kumimoji="1" lang="ja-JP" altLang="en-US" dirty="0">
                          <a:latin typeface="Yu Gothic UI Semibold" panose="020B0700000000000000" pitchFamily="50" charset="-128"/>
                          <a:ea typeface="Yu Gothic UI Semibold" panose="020B0700000000000000" pitchFamily="50" charset="-128"/>
                        </a:rPr>
                        <a:t>・食料アクセス困難人口率</a:t>
                      </a:r>
                      <a:endParaRPr kumimoji="1" lang="en-US" altLang="ja-JP" dirty="0">
                        <a:latin typeface="Yu Gothic UI Semibold" panose="020B0700000000000000" pitchFamily="50" charset="-128"/>
                        <a:ea typeface="Yu Gothic UI Semibold" panose="020B0700000000000000" pitchFamily="50" charset="-128"/>
                      </a:endParaRPr>
                    </a:p>
                    <a:p>
                      <a:pPr algn="l"/>
                      <a:r>
                        <a:rPr kumimoji="1" lang="ja-JP" altLang="en-US" dirty="0">
                          <a:latin typeface="Yu Gothic UI Semibold" panose="020B0700000000000000" pitchFamily="50" charset="-128"/>
                          <a:ea typeface="Yu Gothic UI Semibold" panose="020B0700000000000000" pitchFamily="50" charset="-128"/>
                        </a:rPr>
                        <a:t>・高齢者就業率</a:t>
                      </a:r>
                      <a:endParaRPr kumimoji="1" lang="en-US" altLang="ja-JP" dirty="0">
                        <a:latin typeface="Yu Gothic UI Semibold" panose="020B0700000000000000" pitchFamily="50" charset="-128"/>
                        <a:ea typeface="Yu Gothic UI Semibold" panose="020B0700000000000000" pitchFamily="50" charset="-128"/>
                      </a:endParaRPr>
                    </a:p>
                  </a:txBody>
                  <a:tcPr anchor="ctr"/>
                </a:tc>
                <a:tc>
                  <a:txBody>
                    <a:bodyPr/>
                    <a:lstStyle/>
                    <a:p>
                      <a:pPr algn="l"/>
                      <a:r>
                        <a:rPr kumimoji="1" lang="ja-JP" altLang="en-US" dirty="0">
                          <a:solidFill>
                            <a:srgbClr val="FF0000"/>
                          </a:solidFill>
                          <a:latin typeface="Yu Gothic UI Semibold" panose="020B0700000000000000" pitchFamily="50" charset="-128"/>
                          <a:ea typeface="Yu Gothic UI Semibold" panose="020B0700000000000000" pitchFamily="50" charset="-128"/>
                        </a:rPr>
                        <a:t>・離島の有無</a:t>
                      </a:r>
                      <a:endParaRPr kumimoji="1" lang="en-US" altLang="ja-JP" dirty="0">
                        <a:solidFill>
                          <a:srgbClr val="FF0000"/>
                        </a:solidFill>
                        <a:latin typeface="Yu Gothic UI Semibold" panose="020B0700000000000000" pitchFamily="50" charset="-128"/>
                        <a:ea typeface="Yu Gothic UI Semibold" panose="020B0700000000000000" pitchFamily="50" charset="-128"/>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dirty="0">
                          <a:latin typeface="Yu Gothic UI Semibold" panose="020B0700000000000000" pitchFamily="50" charset="-128"/>
                          <a:ea typeface="Yu Gothic UI Semibold" panose="020B0700000000000000" pitchFamily="50" charset="-128"/>
                        </a:rPr>
                        <a:t>・</a:t>
                      </a:r>
                      <a:r>
                        <a:rPr kumimoji="1" lang="en-US" altLang="ja-JP" dirty="0">
                          <a:latin typeface="Yu Gothic UI Semibold" panose="020B0700000000000000" pitchFamily="50" charset="-128"/>
                          <a:ea typeface="Yu Gothic UI Semibold" panose="020B0700000000000000" pitchFamily="50" charset="-128"/>
                        </a:rPr>
                        <a:t>65</a:t>
                      </a:r>
                      <a:r>
                        <a:rPr kumimoji="1" lang="ja-JP" altLang="en-US" dirty="0">
                          <a:latin typeface="Yu Gothic UI Semibold" panose="020B0700000000000000" pitchFamily="50" charset="-128"/>
                          <a:ea typeface="Yu Gothic UI Semibold" panose="020B0700000000000000" pitchFamily="50" charset="-128"/>
                        </a:rPr>
                        <a:t>歳以上のみの世帯率</a:t>
                      </a:r>
                      <a:endParaRPr kumimoji="1" lang="en-US" altLang="ja-JP" dirty="0">
                        <a:latin typeface="Yu Gothic UI Semibold" panose="020B0700000000000000" pitchFamily="50" charset="-128"/>
                        <a:ea typeface="Yu Gothic UI Semibold" panose="020B0700000000000000" pitchFamily="50" charset="-128"/>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dirty="0">
                          <a:latin typeface="Yu Gothic UI Semibold" panose="020B0700000000000000" pitchFamily="50" charset="-128"/>
                          <a:ea typeface="Yu Gothic UI Semibold" panose="020B0700000000000000" pitchFamily="50" charset="-128"/>
                        </a:rPr>
                        <a:t>・病院・診療所</a:t>
                      </a:r>
                      <a:r>
                        <a:rPr kumimoji="1" lang="en-US" altLang="ja-JP" dirty="0">
                          <a:latin typeface="Yu Gothic UI Semibold" panose="020B0700000000000000" pitchFamily="50" charset="-128"/>
                          <a:ea typeface="Yu Gothic UI Semibold" panose="020B0700000000000000" pitchFamily="50" charset="-128"/>
                        </a:rPr>
                        <a:t>_</a:t>
                      </a:r>
                      <a:r>
                        <a:rPr kumimoji="1" lang="ja-JP" altLang="en-US" dirty="0">
                          <a:latin typeface="Yu Gothic UI Semibold" panose="020B0700000000000000" pitchFamily="50" charset="-128"/>
                          <a:ea typeface="Yu Gothic UI Semibold" panose="020B0700000000000000" pitchFamily="50" charset="-128"/>
                        </a:rPr>
                        <a:t>合計</a:t>
                      </a:r>
                      <a:endParaRPr kumimoji="1" lang="en-US" altLang="ja-JP" dirty="0">
                        <a:latin typeface="Yu Gothic UI Semibold" panose="020B0700000000000000" pitchFamily="50" charset="-128"/>
                        <a:ea typeface="Yu Gothic UI Semibold" panose="020B0700000000000000" pitchFamily="50" charset="-128"/>
                      </a:endParaRPr>
                    </a:p>
                    <a:p>
                      <a:pPr algn="l"/>
                      <a:r>
                        <a:rPr kumimoji="1" lang="ja-JP" altLang="en-US" dirty="0">
                          <a:solidFill>
                            <a:srgbClr val="FF0000"/>
                          </a:solidFill>
                          <a:latin typeface="Yu Gothic UI Semibold" panose="020B0700000000000000" pitchFamily="50" charset="-128"/>
                          <a:ea typeface="Yu Gothic UI Semibold" panose="020B0700000000000000" pitchFamily="50" charset="-128"/>
                        </a:rPr>
                        <a:t>・第一次産業比率</a:t>
                      </a:r>
                      <a:endParaRPr kumimoji="1" lang="en-US" altLang="ja-JP" dirty="0">
                        <a:solidFill>
                          <a:srgbClr val="FF0000"/>
                        </a:solidFill>
                        <a:latin typeface="Yu Gothic UI Semibold" panose="020B0700000000000000" pitchFamily="50" charset="-128"/>
                        <a:ea typeface="Yu Gothic UI Semibold" panose="020B0700000000000000"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dirty="0">
                          <a:latin typeface="Yu Gothic UI Semibold" panose="020B0700000000000000" pitchFamily="50" charset="-128"/>
                          <a:ea typeface="Yu Gothic UI Semibold" panose="020B0700000000000000" pitchFamily="50" charset="-128"/>
                        </a:rPr>
                        <a:t>・</a:t>
                      </a:r>
                      <a:r>
                        <a:rPr kumimoji="1" lang="en-US" altLang="ja-JP" dirty="0">
                          <a:latin typeface="Yu Gothic UI Semibold" panose="020B0700000000000000" pitchFamily="50" charset="-128"/>
                          <a:ea typeface="Yu Gothic UI Semibold" panose="020B0700000000000000" pitchFamily="50" charset="-128"/>
                        </a:rPr>
                        <a:t>65</a:t>
                      </a:r>
                      <a:r>
                        <a:rPr kumimoji="1" lang="ja-JP" altLang="en-US" dirty="0">
                          <a:latin typeface="Yu Gothic UI Semibold" panose="020B0700000000000000" pitchFamily="50" charset="-128"/>
                          <a:ea typeface="Yu Gothic UI Semibold" panose="020B0700000000000000" pitchFamily="50" charset="-128"/>
                        </a:rPr>
                        <a:t>歳以上のみの世帯率</a:t>
                      </a:r>
                      <a:endParaRPr kumimoji="1" lang="en-US" altLang="ja-JP" dirty="0">
                        <a:latin typeface="Yu Gothic UI Semibold" panose="020B0700000000000000" pitchFamily="50" charset="-128"/>
                        <a:ea typeface="Yu Gothic UI Semibold" panose="020B0700000000000000" pitchFamily="50" charset="-128"/>
                      </a:endParaRPr>
                    </a:p>
                    <a:p>
                      <a:pPr algn="l"/>
                      <a:r>
                        <a:rPr kumimoji="1" lang="ja-JP" altLang="en-US" dirty="0">
                          <a:solidFill>
                            <a:srgbClr val="FF0000"/>
                          </a:solidFill>
                          <a:latin typeface="Yu Gothic UI Semibold" panose="020B0700000000000000" pitchFamily="50" charset="-128"/>
                          <a:ea typeface="Yu Gothic UI Semibold" panose="020B0700000000000000" pitchFamily="50" charset="-128"/>
                        </a:rPr>
                        <a:t>・第一次産業比率</a:t>
                      </a:r>
                      <a:endParaRPr kumimoji="1" lang="en-US" altLang="ja-JP" dirty="0">
                        <a:solidFill>
                          <a:srgbClr val="FF0000"/>
                        </a:solidFill>
                        <a:latin typeface="Yu Gothic UI Semibold" panose="020B0700000000000000" pitchFamily="50" charset="-128"/>
                        <a:ea typeface="Yu Gothic UI Semibold" panose="020B0700000000000000" pitchFamily="50" charset="-128"/>
                      </a:endParaRPr>
                    </a:p>
                    <a:p>
                      <a:pPr algn="l"/>
                      <a:r>
                        <a:rPr kumimoji="1" lang="ja-JP" altLang="en-US" dirty="0">
                          <a:latin typeface="Yu Gothic UI Semibold" panose="020B0700000000000000" pitchFamily="50" charset="-128"/>
                          <a:ea typeface="Yu Gothic UI Semibold" panose="020B0700000000000000" pitchFamily="50" charset="-128"/>
                        </a:rPr>
                        <a:t>・車通勤率</a:t>
                      </a:r>
                    </a:p>
                  </a:txBody>
                  <a:tcPr anchor="ctr"/>
                </a:tc>
                <a:tc>
                  <a:txBody>
                    <a:bodyPr/>
                    <a:lstStyle/>
                    <a:p>
                      <a:pPr algn="l"/>
                      <a:r>
                        <a:rPr kumimoji="1" lang="ja-JP" altLang="en-US" dirty="0">
                          <a:solidFill>
                            <a:srgbClr val="FF0000"/>
                          </a:solidFill>
                          <a:latin typeface="Yu Gothic UI Semibold" panose="020B0700000000000000" pitchFamily="50" charset="-128"/>
                          <a:ea typeface="Yu Gothic UI Semibold" panose="020B0700000000000000" pitchFamily="50" charset="-128"/>
                        </a:rPr>
                        <a:t>・第一次産業比率</a:t>
                      </a:r>
                      <a:endParaRPr kumimoji="1" lang="en-US" altLang="ja-JP" dirty="0">
                        <a:solidFill>
                          <a:srgbClr val="FF0000"/>
                        </a:solidFill>
                        <a:latin typeface="Yu Gothic UI Semibold" panose="020B0700000000000000" pitchFamily="50" charset="-128"/>
                        <a:ea typeface="Yu Gothic UI Semibold" panose="020B0700000000000000" pitchFamily="50" charset="-128"/>
                      </a:endParaRPr>
                    </a:p>
                    <a:p>
                      <a:pPr algn="l"/>
                      <a:r>
                        <a:rPr kumimoji="1" lang="ja-JP" altLang="en-US" dirty="0">
                          <a:latin typeface="Yu Gothic UI Semibold" panose="020B0700000000000000" pitchFamily="50" charset="-128"/>
                          <a:ea typeface="Yu Gothic UI Semibold" panose="020B0700000000000000" pitchFamily="50" charset="-128"/>
                        </a:rPr>
                        <a:t>・高齢者就業率</a:t>
                      </a:r>
                      <a:endParaRPr kumimoji="1" lang="en-US" altLang="ja-JP" dirty="0">
                        <a:latin typeface="Yu Gothic UI Semibold" panose="020B0700000000000000" pitchFamily="50" charset="-128"/>
                        <a:ea typeface="Yu Gothic UI Semibold" panose="020B0700000000000000" pitchFamily="50" charset="-128"/>
                      </a:endParaRPr>
                    </a:p>
                    <a:p>
                      <a:pPr algn="l"/>
                      <a:r>
                        <a:rPr kumimoji="1" lang="ja-JP" altLang="en-US" dirty="0">
                          <a:latin typeface="Yu Gothic UI Semibold" panose="020B0700000000000000" pitchFamily="50" charset="-128"/>
                          <a:ea typeface="Yu Gothic UI Semibold" panose="020B0700000000000000" pitchFamily="50" charset="-128"/>
                        </a:rPr>
                        <a:t>・外国人観光来客数</a:t>
                      </a:r>
                      <a:endParaRPr kumimoji="1" lang="en-US" altLang="ja-JP" dirty="0">
                        <a:latin typeface="Yu Gothic UI Semibold" panose="020B0700000000000000" pitchFamily="50" charset="-128"/>
                        <a:ea typeface="Yu Gothic UI Semibold" panose="020B0700000000000000" pitchFamily="50" charset="-128"/>
                      </a:endParaRPr>
                    </a:p>
                    <a:p>
                      <a:pPr algn="l"/>
                      <a:r>
                        <a:rPr kumimoji="1" lang="ja-JP" altLang="en-US" dirty="0">
                          <a:solidFill>
                            <a:schemeClr val="tx1"/>
                          </a:solidFill>
                          <a:latin typeface="Yu Gothic UI Semibold" panose="020B0700000000000000" pitchFamily="50" charset="-128"/>
                          <a:ea typeface="Yu Gothic UI Semibold" panose="020B0700000000000000" pitchFamily="50" charset="-128"/>
                        </a:rPr>
                        <a:t>・食料アクセス困難人口率</a:t>
                      </a:r>
                    </a:p>
                  </a:txBody>
                  <a:tcPr anchor="ctr"/>
                </a:tc>
                <a:extLst>
                  <a:ext uri="{0D108BD9-81ED-4DB2-BD59-A6C34878D82A}">
                    <a16:rowId xmlns:a16="http://schemas.microsoft.com/office/drawing/2014/main" val="567884919"/>
                  </a:ext>
                </a:extLst>
              </a:tr>
            </a:tbl>
          </a:graphicData>
        </a:graphic>
      </p:graphicFrame>
      <p:pic>
        <p:nvPicPr>
          <p:cNvPr id="6" name="図 5">
            <a:extLst>
              <a:ext uri="{FF2B5EF4-FFF2-40B4-BE49-F238E27FC236}">
                <a16:creationId xmlns:a16="http://schemas.microsoft.com/office/drawing/2014/main" id="{BC23EC54-F534-4A6A-905A-CDF136084778}"/>
              </a:ext>
            </a:extLst>
          </p:cNvPr>
          <p:cNvPicPr>
            <a:picLocks noChangeAspect="1"/>
          </p:cNvPicPr>
          <p:nvPr/>
        </p:nvPicPr>
        <p:blipFill>
          <a:blip r:embed="rId3"/>
          <a:stretch>
            <a:fillRect/>
          </a:stretch>
        </p:blipFill>
        <p:spPr>
          <a:xfrm>
            <a:off x="3756140" y="958496"/>
            <a:ext cx="3805948" cy="2540672"/>
          </a:xfrm>
          <a:prstGeom prst="rect">
            <a:avLst/>
          </a:prstGeom>
        </p:spPr>
      </p:pic>
      <p:sp>
        <p:nvSpPr>
          <p:cNvPr id="7" name="吹き出し: 角を丸めた四角形 6">
            <a:extLst>
              <a:ext uri="{FF2B5EF4-FFF2-40B4-BE49-F238E27FC236}">
                <a16:creationId xmlns:a16="http://schemas.microsoft.com/office/drawing/2014/main" id="{9E6D4DA0-8390-4634-9DFD-86009B183F2C}"/>
              </a:ext>
            </a:extLst>
          </p:cNvPr>
          <p:cNvSpPr/>
          <p:nvPr/>
        </p:nvSpPr>
        <p:spPr>
          <a:xfrm>
            <a:off x="7846568" y="1036031"/>
            <a:ext cx="3705352" cy="635543"/>
          </a:xfrm>
          <a:prstGeom prst="wedgeRoundRectCallout">
            <a:avLst>
              <a:gd name="adj1" fmla="val -55198"/>
              <a:gd name="adj2" fmla="val 236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Yu Gothic UI Semibold" panose="020B0700000000000000" pitchFamily="50" charset="-128"/>
                <a:ea typeface="Yu Gothic UI Semibold" panose="020B0700000000000000" pitchFamily="50" charset="-128"/>
              </a:rPr>
              <a:t>SHAP value</a:t>
            </a:r>
            <a:r>
              <a:rPr kumimoji="1" lang="ja-JP" altLang="en-US" dirty="0">
                <a:latin typeface="Yu Gothic UI Semibold" panose="020B0700000000000000" pitchFamily="50" charset="-128"/>
                <a:ea typeface="Yu Gothic UI Semibold" panose="020B0700000000000000" pitchFamily="50" charset="-128"/>
              </a:rPr>
              <a:t>（左図は全体の</a:t>
            </a:r>
            <a:r>
              <a:rPr kumimoji="1" lang="en-US" altLang="ja-JP" dirty="0">
                <a:latin typeface="Yu Gothic UI Semibold" panose="020B0700000000000000" pitchFamily="50" charset="-128"/>
                <a:ea typeface="Yu Gothic UI Semibold" panose="020B0700000000000000" pitchFamily="50" charset="-128"/>
              </a:rPr>
              <a:t>SHAP</a:t>
            </a:r>
            <a:r>
              <a:rPr kumimoji="1" lang="ja-JP" altLang="en-US" dirty="0">
                <a:latin typeface="Yu Gothic UI Semibold" panose="020B0700000000000000" pitchFamily="50" charset="-128"/>
                <a:ea typeface="Yu Gothic UI Semibold" panose="020B0700000000000000" pitchFamily="50" charset="-128"/>
              </a:rPr>
              <a:t>）のうち</a:t>
            </a:r>
            <a:endParaRPr kumimoji="1" lang="en-US" altLang="ja-JP" dirty="0">
              <a:latin typeface="Yu Gothic UI Semibold" panose="020B0700000000000000" pitchFamily="50" charset="-128"/>
              <a:ea typeface="Yu Gothic UI Semibold" panose="020B0700000000000000" pitchFamily="50" charset="-128"/>
            </a:endParaRPr>
          </a:p>
          <a:p>
            <a:pPr algn="ctr"/>
            <a:r>
              <a:rPr kumimoji="1" lang="ja-JP" altLang="en-US" dirty="0">
                <a:solidFill>
                  <a:schemeClr val="tx2">
                    <a:lumMod val="50000"/>
                  </a:schemeClr>
                </a:solidFill>
                <a:latin typeface="Yu Gothic UI Semibold" panose="020B0700000000000000" pitchFamily="50" charset="-128"/>
                <a:ea typeface="Yu Gothic UI Semibold" panose="020B0700000000000000" pitchFamily="50" charset="-128"/>
              </a:rPr>
              <a:t>上位</a:t>
            </a:r>
            <a:r>
              <a:rPr kumimoji="1" lang="en-US" altLang="ja-JP" dirty="0">
                <a:solidFill>
                  <a:schemeClr val="tx2">
                    <a:lumMod val="50000"/>
                  </a:schemeClr>
                </a:solidFill>
                <a:latin typeface="Yu Gothic UI Semibold" panose="020B0700000000000000" pitchFamily="50" charset="-128"/>
                <a:ea typeface="Yu Gothic UI Semibold" panose="020B0700000000000000" pitchFamily="50" charset="-128"/>
              </a:rPr>
              <a:t>3</a:t>
            </a:r>
            <a:r>
              <a:rPr kumimoji="1" lang="ja-JP" altLang="en-US" dirty="0">
                <a:solidFill>
                  <a:schemeClr val="tx2">
                    <a:lumMod val="50000"/>
                  </a:schemeClr>
                </a:solidFill>
                <a:latin typeface="Yu Gothic UI Semibold" panose="020B0700000000000000" pitchFamily="50" charset="-128"/>
                <a:ea typeface="Yu Gothic UI Semibold" panose="020B0700000000000000" pitchFamily="50" charset="-128"/>
              </a:rPr>
              <a:t>位</a:t>
            </a:r>
            <a:r>
              <a:rPr kumimoji="1" lang="ja-JP" altLang="en-US" dirty="0">
                <a:latin typeface="Yu Gothic UI Semibold" panose="020B0700000000000000" pitchFamily="50" charset="-128"/>
                <a:ea typeface="Yu Gothic UI Semibold" panose="020B0700000000000000" pitchFamily="50" charset="-128"/>
              </a:rPr>
              <a:t>をそれぞれ表にまとめた</a:t>
            </a:r>
          </a:p>
        </p:txBody>
      </p:sp>
      <p:sp>
        <p:nvSpPr>
          <p:cNvPr id="8" name="フローチャート: 処理 7">
            <a:extLst>
              <a:ext uri="{FF2B5EF4-FFF2-40B4-BE49-F238E27FC236}">
                <a16:creationId xmlns:a16="http://schemas.microsoft.com/office/drawing/2014/main" id="{92ACA4A2-5B7A-4D08-8464-79E4C0B611FA}"/>
              </a:ext>
            </a:extLst>
          </p:cNvPr>
          <p:cNvSpPr/>
          <p:nvPr/>
        </p:nvSpPr>
        <p:spPr>
          <a:xfrm>
            <a:off x="3685032" y="1036031"/>
            <a:ext cx="3877056" cy="681263"/>
          </a:xfrm>
          <a:prstGeom prst="flowChartProcess">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Semibold" panose="020B0700000000000000" pitchFamily="50" charset="-128"/>
              <a:ea typeface="Yu Gothic UI Semibold" panose="020B0700000000000000" pitchFamily="50" charset="-128"/>
            </a:endParaRPr>
          </a:p>
        </p:txBody>
      </p:sp>
      <p:sp>
        <p:nvSpPr>
          <p:cNvPr id="10" name="テキスト ボックス 9">
            <a:extLst>
              <a:ext uri="{FF2B5EF4-FFF2-40B4-BE49-F238E27FC236}">
                <a16:creationId xmlns:a16="http://schemas.microsoft.com/office/drawing/2014/main" id="{AA59C81A-C8FC-4862-A46D-1A3299CDD0AC}"/>
              </a:ext>
            </a:extLst>
          </p:cNvPr>
          <p:cNvSpPr txBox="1"/>
          <p:nvPr/>
        </p:nvSpPr>
        <p:spPr>
          <a:xfrm>
            <a:off x="9475470" y="5992501"/>
            <a:ext cx="2270760" cy="307777"/>
          </a:xfrm>
          <a:prstGeom prst="rect">
            <a:avLst/>
          </a:prstGeom>
          <a:noFill/>
        </p:spPr>
        <p:txBody>
          <a:bodyPr wrap="square" rtlCol="0">
            <a:spAutoFit/>
          </a:bodyPr>
          <a:lstStyle/>
          <a:p>
            <a:r>
              <a:rPr kumimoji="1" lang="en-US" altLang="ja-JP" dirty="0">
                <a:solidFill>
                  <a:srgbClr val="FF0000"/>
                </a:solidFill>
                <a:latin typeface="Yu Gothic UI Semibold" panose="020B0700000000000000" pitchFamily="50" charset="-128"/>
                <a:ea typeface="Yu Gothic UI Semibold" panose="020B0700000000000000" pitchFamily="50" charset="-128"/>
              </a:rPr>
              <a:t>※</a:t>
            </a:r>
            <a:r>
              <a:rPr kumimoji="1" lang="ja-JP" altLang="en-US" dirty="0">
                <a:solidFill>
                  <a:srgbClr val="FF0000"/>
                </a:solidFill>
                <a:latin typeface="Yu Gothic UI Semibold" panose="020B0700000000000000" pitchFamily="50" charset="-128"/>
                <a:ea typeface="Yu Gothic UI Semibold" panose="020B0700000000000000" pitchFamily="50" charset="-128"/>
              </a:rPr>
              <a:t>赤字は地域特性の特徴量</a:t>
            </a:r>
          </a:p>
        </p:txBody>
      </p:sp>
      <p:sp>
        <p:nvSpPr>
          <p:cNvPr id="11" name="テキスト ボックス 10">
            <a:extLst>
              <a:ext uri="{FF2B5EF4-FFF2-40B4-BE49-F238E27FC236}">
                <a16:creationId xmlns:a16="http://schemas.microsoft.com/office/drawing/2014/main" id="{5CE40F2C-7372-4CFD-BB1F-B70D5528786B}"/>
              </a:ext>
            </a:extLst>
          </p:cNvPr>
          <p:cNvSpPr txBox="1"/>
          <p:nvPr/>
        </p:nvSpPr>
        <p:spPr>
          <a:xfrm>
            <a:off x="4157663" y="3429000"/>
            <a:ext cx="3305175" cy="338554"/>
          </a:xfrm>
          <a:prstGeom prst="rect">
            <a:avLst/>
          </a:prstGeom>
          <a:noFill/>
        </p:spPr>
        <p:txBody>
          <a:bodyPr wrap="square" rtlCol="0">
            <a:spAutoFit/>
          </a:bodyPr>
          <a:lstStyle/>
          <a:p>
            <a:pPr algn="ctr"/>
            <a:r>
              <a:rPr kumimoji="1" lang="ja-JP" altLang="en-US" sz="1600" dirty="0">
                <a:latin typeface="Yu Gothic UI Semibold" panose="020B0700000000000000" pitchFamily="50" charset="-128"/>
                <a:ea typeface="Yu Gothic UI Semibold" panose="020B0700000000000000" pitchFamily="50" charset="-128"/>
              </a:rPr>
              <a:t>表</a:t>
            </a:r>
            <a:r>
              <a:rPr kumimoji="1" lang="en-US" altLang="ja-JP" sz="1600" dirty="0">
                <a:latin typeface="Yu Gothic UI Semibold" panose="020B0700000000000000" pitchFamily="50" charset="-128"/>
                <a:ea typeface="Yu Gothic UI Semibold" panose="020B0700000000000000" pitchFamily="50" charset="-128"/>
              </a:rPr>
              <a:t>. </a:t>
            </a:r>
            <a:r>
              <a:rPr kumimoji="1" lang="ja-JP" altLang="en-US" sz="1600" dirty="0">
                <a:latin typeface="Yu Gothic UI Semibold" panose="020B0700000000000000" pitchFamily="50" charset="-128"/>
                <a:ea typeface="Yu Gothic UI Semibold" panose="020B0700000000000000" pitchFamily="50" charset="-128"/>
              </a:rPr>
              <a:t>精度と</a:t>
            </a:r>
            <a:r>
              <a:rPr kumimoji="1" lang="en-US" altLang="ja-JP" sz="1600" dirty="0">
                <a:latin typeface="Yu Gothic UI Semibold" panose="020B0700000000000000" pitchFamily="50" charset="-128"/>
                <a:ea typeface="Yu Gothic UI Semibold" panose="020B0700000000000000" pitchFamily="50" charset="-128"/>
              </a:rPr>
              <a:t>SHAP</a:t>
            </a:r>
            <a:r>
              <a:rPr kumimoji="1" lang="ja-JP" altLang="en-US" sz="1600" dirty="0">
                <a:latin typeface="Yu Gothic UI Semibold" panose="020B0700000000000000" pitchFamily="50" charset="-128"/>
                <a:ea typeface="Yu Gothic UI Semibold" panose="020B0700000000000000" pitchFamily="50" charset="-128"/>
              </a:rPr>
              <a:t>値</a:t>
            </a:r>
          </a:p>
        </p:txBody>
      </p:sp>
      <p:sp>
        <p:nvSpPr>
          <p:cNvPr id="9" name="テキスト ボックス 8">
            <a:extLst>
              <a:ext uri="{FF2B5EF4-FFF2-40B4-BE49-F238E27FC236}">
                <a16:creationId xmlns:a16="http://schemas.microsoft.com/office/drawing/2014/main" id="{40CDA374-B84A-451F-84EC-498E002477D0}"/>
              </a:ext>
            </a:extLst>
          </p:cNvPr>
          <p:cNvSpPr txBox="1"/>
          <p:nvPr/>
        </p:nvSpPr>
        <p:spPr>
          <a:xfrm>
            <a:off x="9257537" y="6202116"/>
            <a:ext cx="2706626" cy="307777"/>
          </a:xfrm>
          <a:prstGeom prst="rect">
            <a:avLst/>
          </a:prstGeom>
          <a:noFill/>
        </p:spPr>
        <p:txBody>
          <a:bodyPr wrap="square">
            <a:spAutoFit/>
          </a:bodyPr>
          <a:lstStyle/>
          <a:p>
            <a:r>
              <a:rPr kumimoji="1" lang="en-US" altLang="ja-JP" sz="1400" dirty="0">
                <a:latin typeface="Yu Gothic UI Semibold" panose="020B0700000000000000" pitchFamily="50" charset="-128"/>
                <a:ea typeface="Yu Gothic UI Semibold" panose="020B0700000000000000" pitchFamily="50" charset="-128"/>
              </a:rPr>
              <a:t>※</a:t>
            </a:r>
            <a:r>
              <a:rPr kumimoji="1" lang="ja-JP" altLang="en-US" sz="1400" dirty="0">
                <a:latin typeface="Yu Gothic UI Semibold" panose="020B0700000000000000" pitchFamily="50" charset="-128"/>
                <a:ea typeface="Yu Gothic UI Semibold" panose="020B0700000000000000" pitchFamily="50" charset="-128"/>
              </a:rPr>
              <a:t>同率</a:t>
            </a:r>
            <a:r>
              <a:rPr kumimoji="1" lang="en-US" altLang="ja-JP" sz="1400" dirty="0">
                <a:latin typeface="Yu Gothic UI Semibold" panose="020B0700000000000000" pitchFamily="50" charset="-128"/>
                <a:ea typeface="Yu Gothic UI Semibold" panose="020B0700000000000000" pitchFamily="50" charset="-128"/>
              </a:rPr>
              <a:t>3</a:t>
            </a:r>
            <a:r>
              <a:rPr kumimoji="1" lang="ja-JP" altLang="en-US" sz="1400" dirty="0">
                <a:latin typeface="Yu Gothic UI Semibold" panose="020B0700000000000000" pitchFamily="50" charset="-128"/>
                <a:ea typeface="Yu Gothic UI Semibold" panose="020B0700000000000000" pitchFamily="50" charset="-128"/>
              </a:rPr>
              <a:t>位の特徴量は複数記載</a:t>
            </a:r>
          </a:p>
        </p:txBody>
      </p:sp>
    </p:spTree>
    <p:extLst>
      <p:ext uri="{BB962C8B-B14F-4D97-AF65-F5344CB8AC3E}">
        <p14:creationId xmlns:p14="http://schemas.microsoft.com/office/powerpoint/2010/main" val="1689120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9D8BEB-B03E-4CC4-B869-404E935B5F18}"/>
              </a:ext>
            </a:extLst>
          </p:cNvPr>
          <p:cNvSpPr>
            <a:spLocks noGrp="1"/>
          </p:cNvSpPr>
          <p:nvPr>
            <p:ph type="title"/>
          </p:nvPr>
        </p:nvSpPr>
        <p:spPr/>
        <p:txBody>
          <a:bodyPr/>
          <a:lstStyle/>
          <a:p>
            <a:r>
              <a:rPr kumimoji="1" lang="ja-JP" altLang="en-US" dirty="0">
                <a:latin typeface="Yu Gothic UI Semibold" panose="020B0700000000000000" pitchFamily="50" charset="-128"/>
                <a:ea typeface="Yu Gothic UI Semibold" panose="020B0700000000000000" pitchFamily="50" charset="-128"/>
              </a:rPr>
              <a:t>施策</a:t>
            </a:r>
            <a:r>
              <a:rPr kumimoji="1" lang="en-US" altLang="ja-JP" dirty="0">
                <a:latin typeface="Yu Gothic UI Semibold" panose="020B0700000000000000" pitchFamily="50" charset="-128"/>
                <a:ea typeface="Yu Gothic UI Semibold" panose="020B0700000000000000" pitchFamily="50" charset="-128"/>
              </a:rPr>
              <a:t>-</a:t>
            </a:r>
            <a:r>
              <a:rPr kumimoji="1" lang="ja-JP" altLang="en-US" dirty="0">
                <a:latin typeface="Yu Gothic UI Semibold" panose="020B0700000000000000" pitchFamily="50" charset="-128"/>
                <a:ea typeface="Yu Gothic UI Semibold" panose="020B0700000000000000" pitchFamily="50" charset="-128"/>
              </a:rPr>
              <a:t>意思決定支援</a:t>
            </a:r>
          </a:p>
        </p:txBody>
      </p:sp>
      <p:sp>
        <p:nvSpPr>
          <p:cNvPr id="3" name="テキスト ボックス 2">
            <a:extLst>
              <a:ext uri="{FF2B5EF4-FFF2-40B4-BE49-F238E27FC236}">
                <a16:creationId xmlns:a16="http://schemas.microsoft.com/office/drawing/2014/main" id="{B0A9225F-FE09-49D1-B2A5-7D57144B8E10}"/>
              </a:ext>
            </a:extLst>
          </p:cNvPr>
          <p:cNvSpPr txBox="1"/>
          <p:nvPr/>
        </p:nvSpPr>
        <p:spPr>
          <a:xfrm>
            <a:off x="1277083" y="1616668"/>
            <a:ext cx="9637832" cy="400110"/>
          </a:xfrm>
          <a:prstGeom prst="rect">
            <a:avLst/>
          </a:prstGeom>
          <a:noFill/>
        </p:spPr>
        <p:txBody>
          <a:bodyPr wrap="square" rtlCol="0">
            <a:spAutoFit/>
          </a:bodyPr>
          <a:lstStyle/>
          <a:p>
            <a:pPr algn="ctr"/>
            <a:r>
              <a:rPr kumimoji="1" lang="ja-JP" altLang="en-US" sz="2000" dirty="0">
                <a:latin typeface="Yu Gothic UI Semibold" panose="020B0700000000000000" pitchFamily="50" charset="-128"/>
                <a:ea typeface="Yu Gothic UI Semibold" panose="020B0700000000000000" pitchFamily="50" charset="-128"/>
              </a:rPr>
              <a:t>重回帰分析をして、統計的に有意な特徴量が得られた</a:t>
            </a:r>
          </a:p>
        </p:txBody>
      </p:sp>
      <p:sp>
        <p:nvSpPr>
          <p:cNvPr id="8" name="テキスト ボックス 7">
            <a:extLst>
              <a:ext uri="{FF2B5EF4-FFF2-40B4-BE49-F238E27FC236}">
                <a16:creationId xmlns:a16="http://schemas.microsoft.com/office/drawing/2014/main" id="{349A3D6B-01BC-4135-AFD9-1B319D707631}"/>
              </a:ext>
            </a:extLst>
          </p:cNvPr>
          <p:cNvSpPr txBox="1"/>
          <p:nvPr/>
        </p:nvSpPr>
        <p:spPr>
          <a:xfrm>
            <a:off x="9570719" y="4115718"/>
            <a:ext cx="2270760" cy="307777"/>
          </a:xfrm>
          <a:prstGeom prst="rect">
            <a:avLst/>
          </a:prstGeom>
          <a:noFill/>
        </p:spPr>
        <p:txBody>
          <a:bodyPr wrap="square" rtlCol="0">
            <a:spAutoFit/>
          </a:bodyPr>
          <a:lstStyle/>
          <a:p>
            <a:r>
              <a:rPr kumimoji="1" lang="en-US" altLang="ja-JP" dirty="0">
                <a:solidFill>
                  <a:srgbClr val="FF0000"/>
                </a:solidFill>
                <a:latin typeface="Yu Gothic UI Semibold" panose="020B0700000000000000" pitchFamily="50" charset="-128"/>
                <a:ea typeface="Yu Gothic UI Semibold" panose="020B0700000000000000" pitchFamily="50" charset="-128"/>
              </a:rPr>
              <a:t>※</a:t>
            </a:r>
            <a:r>
              <a:rPr kumimoji="1" lang="ja-JP" altLang="en-US" dirty="0">
                <a:solidFill>
                  <a:srgbClr val="FF0000"/>
                </a:solidFill>
                <a:latin typeface="Yu Gothic UI Semibold" panose="020B0700000000000000" pitchFamily="50" charset="-128"/>
                <a:ea typeface="Yu Gothic UI Semibold" panose="020B0700000000000000" pitchFamily="50" charset="-128"/>
              </a:rPr>
              <a:t>赤字は地域特性の特徴量</a:t>
            </a:r>
          </a:p>
        </p:txBody>
      </p:sp>
      <p:graphicFrame>
        <p:nvGraphicFramePr>
          <p:cNvPr id="9" name="表 22">
            <a:extLst>
              <a:ext uri="{FF2B5EF4-FFF2-40B4-BE49-F238E27FC236}">
                <a16:creationId xmlns:a16="http://schemas.microsoft.com/office/drawing/2014/main" id="{7F305869-4F57-4436-AAF7-924F78E2B097}"/>
              </a:ext>
            </a:extLst>
          </p:cNvPr>
          <p:cNvGraphicFramePr>
            <a:graphicFrameLocks noGrp="1"/>
          </p:cNvGraphicFramePr>
          <p:nvPr>
            <p:extLst>
              <p:ext uri="{D42A27DB-BD31-4B8C-83A1-F6EECF244321}">
                <p14:modId xmlns:p14="http://schemas.microsoft.com/office/powerpoint/2010/main" val="2459545370"/>
              </p:ext>
            </p:extLst>
          </p:nvPr>
        </p:nvGraphicFramePr>
        <p:xfrm>
          <a:off x="531873" y="2572795"/>
          <a:ext cx="11128252" cy="2724407"/>
        </p:xfrm>
        <a:graphic>
          <a:graphicData uri="http://schemas.openxmlformats.org/drawingml/2006/table">
            <a:tbl>
              <a:tblPr firstRow="1" bandRow="1">
                <a:tableStyleId>{7DE857E8-386F-4D4D-8DA7-B4BD2BB4B752}</a:tableStyleId>
              </a:tblPr>
              <a:tblGrid>
                <a:gridCol w="1402080">
                  <a:extLst>
                    <a:ext uri="{9D8B030D-6E8A-4147-A177-3AD203B41FA5}">
                      <a16:colId xmlns:a16="http://schemas.microsoft.com/office/drawing/2014/main" val="719239335"/>
                    </a:ext>
                  </a:extLst>
                </a:gridCol>
                <a:gridCol w="1544320">
                  <a:extLst>
                    <a:ext uri="{9D8B030D-6E8A-4147-A177-3AD203B41FA5}">
                      <a16:colId xmlns:a16="http://schemas.microsoft.com/office/drawing/2014/main" val="4117915734"/>
                    </a:ext>
                  </a:extLst>
                </a:gridCol>
                <a:gridCol w="2152088">
                  <a:extLst>
                    <a:ext uri="{9D8B030D-6E8A-4147-A177-3AD203B41FA5}">
                      <a16:colId xmlns:a16="http://schemas.microsoft.com/office/drawing/2014/main" val="1627715416"/>
                    </a:ext>
                  </a:extLst>
                </a:gridCol>
                <a:gridCol w="2060091">
                  <a:extLst>
                    <a:ext uri="{9D8B030D-6E8A-4147-A177-3AD203B41FA5}">
                      <a16:colId xmlns:a16="http://schemas.microsoft.com/office/drawing/2014/main" val="2850243573"/>
                    </a:ext>
                  </a:extLst>
                </a:gridCol>
                <a:gridCol w="2163565">
                  <a:extLst>
                    <a:ext uri="{9D8B030D-6E8A-4147-A177-3AD203B41FA5}">
                      <a16:colId xmlns:a16="http://schemas.microsoft.com/office/drawing/2014/main" val="3695456551"/>
                    </a:ext>
                  </a:extLst>
                </a:gridCol>
                <a:gridCol w="1806108">
                  <a:extLst>
                    <a:ext uri="{9D8B030D-6E8A-4147-A177-3AD203B41FA5}">
                      <a16:colId xmlns:a16="http://schemas.microsoft.com/office/drawing/2014/main" val="2312911751"/>
                    </a:ext>
                  </a:extLst>
                </a:gridCol>
              </a:tblGrid>
              <a:tr h="487031">
                <a:tc>
                  <a:txBody>
                    <a:bodyPr/>
                    <a:lstStyle/>
                    <a:p>
                      <a:pPr algn="ctr"/>
                      <a:endParaRPr kumimoji="1" lang="ja-JP" altLang="en-US" dirty="0">
                        <a:latin typeface="Yu Gothic UI Semibold" panose="020B0700000000000000" pitchFamily="50" charset="-128"/>
                        <a:ea typeface="Yu Gothic UI Semibold" panose="020B0700000000000000" pitchFamily="50" charset="-128"/>
                      </a:endParaRPr>
                    </a:p>
                  </a:txBody>
                  <a:tcPr anchor="ctr"/>
                </a:tc>
                <a:tc>
                  <a:txBody>
                    <a:bodyPr/>
                    <a:lstStyle/>
                    <a:p>
                      <a:pPr algn="ctr"/>
                      <a:r>
                        <a:rPr kumimoji="1" lang="ja-JP" altLang="en-US" sz="1600" dirty="0">
                          <a:latin typeface="Yu Gothic UI Semibold" panose="020B0700000000000000" pitchFamily="50" charset="-128"/>
                          <a:ea typeface="Yu Gothic UI Semibold" panose="020B0700000000000000" pitchFamily="50" charset="-128"/>
                        </a:rPr>
                        <a:t>全体</a:t>
                      </a:r>
                    </a:p>
                  </a:txBody>
                  <a:tcPr anchor="ctr"/>
                </a:tc>
                <a:tc>
                  <a:txBody>
                    <a:bodyPr/>
                    <a:lstStyle/>
                    <a:p>
                      <a:pPr algn="ctr"/>
                      <a:r>
                        <a:rPr kumimoji="1" lang="ja-JP" altLang="en-US" sz="1600" dirty="0">
                          <a:latin typeface="Yu Gothic UI Semibold" panose="020B0700000000000000" pitchFamily="50" charset="-128"/>
                          <a:ea typeface="Yu Gothic UI Semibold" panose="020B0700000000000000" pitchFamily="50" charset="-128"/>
                        </a:rPr>
                        <a:t>クラスタ</a:t>
                      </a:r>
                      <a:r>
                        <a:rPr kumimoji="1" lang="en-US" altLang="ja-JP" sz="1600" dirty="0">
                          <a:latin typeface="Yu Gothic UI Semibold" panose="020B0700000000000000" pitchFamily="50" charset="-128"/>
                          <a:ea typeface="Yu Gothic UI Semibold" panose="020B0700000000000000" pitchFamily="50" charset="-128"/>
                        </a:rPr>
                        <a:t>0</a:t>
                      </a:r>
                    </a:p>
                    <a:p>
                      <a:pPr algn="ctr"/>
                      <a:r>
                        <a:rPr kumimoji="1" lang="ja-JP" altLang="en-US" sz="1400" dirty="0">
                          <a:latin typeface="Yu Gothic UI Semibold" panose="020B0700000000000000" pitchFamily="50" charset="-128"/>
                          <a:ea typeface="Yu Gothic UI Semibold" panose="020B0700000000000000" pitchFamily="50" charset="-128"/>
                        </a:rPr>
                        <a:t>（大都市）</a:t>
                      </a:r>
                    </a:p>
                  </a:txBody>
                  <a:tcPr anchor="ctr"/>
                </a:tc>
                <a:tc>
                  <a:txBody>
                    <a:bodyPr/>
                    <a:lstStyle/>
                    <a:p>
                      <a:pPr algn="ctr"/>
                      <a:r>
                        <a:rPr kumimoji="1" lang="ja-JP" altLang="en-US" sz="1600" dirty="0">
                          <a:latin typeface="Yu Gothic UI Semibold" panose="020B0700000000000000" pitchFamily="50" charset="-128"/>
                          <a:ea typeface="Yu Gothic UI Semibold" panose="020B0700000000000000" pitchFamily="50" charset="-128"/>
                        </a:rPr>
                        <a:t>クラスタ</a:t>
                      </a:r>
                      <a:r>
                        <a:rPr kumimoji="1" lang="en-US" altLang="ja-JP" sz="1600" dirty="0">
                          <a:latin typeface="Yu Gothic UI Semibold" panose="020B0700000000000000" pitchFamily="50" charset="-128"/>
                          <a:ea typeface="Yu Gothic UI Semibold" panose="020B0700000000000000" pitchFamily="50" charset="-128"/>
                        </a:rPr>
                        <a:t>1</a:t>
                      </a:r>
                    </a:p>
                    <a:p>
                      <a:pPr algn="ctr"/>
                      <a:r>
                        <a:rPr kumimoji="1" lang="ja-JP" altLang="en-US" sz="1400" dirty="0">
                          <a:latin typeface="Yu Gothic UI Semibold" panose="020B0700000000000000" pitchFamily="50" charset="-128"/>
                          <a:ea typeface="Yu Gothic UI Semibold" panose="020B0700000000000000" pitchFamily="50" charset="-128"/>
                        </a:rPr>
                        <a:t>（田舎、家族同居）</a:t>
                      </a:r>
                    </a:p>
                  </a:txBody>
                  <a:tcPr anchor="ctr"/>
                </a:tc>
                <a:tc>
                  <a:txBody>
                    <a:bodyPr/>
                    <a:lstStyle/>
                    <a:p>
                      <a:pPr algn="ctr"/>
                      <a:r>
                        <a:rPr kumimoji="1" lang="ja-JP" altLang="en-US" sz="1600" dirty="0">
                          <a:latin typeface="Yu Gothic UI Semibold" panose="020B0700000000000000" pitchFamily="50" charset="-128"/>
                          <a:ea typeface="Yu Gothic UI Semibold" panose="020B0700000000000000" pitchFamily="50" charset="-128"/>
                        </a:rPr>
                        <a:t>クラスタ</a:t>
                      </a:r>
                      <a:r>
                        <a:rPr kumimoji="1" lang="en-US" altLang="ja-JP" sz="1600" dirty="0">
                          <a:latin typeface="Yu Gothic UI Semibold" panose="020B0700000000000000" pitchFamily="50" charset="-128"/>
                          <a:ea typeface="Yu Gothic UI Semibold" panose="020B0700000000000000" pitchFamily="50" charset="-128"/>
                        </a:rPr>
                        <a:t>2</a:t>
                      </a:r>
                    </a:p>
                    <a:p>
                      <a:pPr algn="ctr"/>
                      <a:r>
                        <a:rPr kumimoji="1" lang="ja-JP" altLang="en-US" sz="1400" dirty="0">
                          <a:latin typeface="Yu Gothic UI Semibold" panose="020B0700000000000000" pitchFamily="50" charset="-128"/>
                          <a:ea typeface="Yu Gothic UI Semibold" panose="020B0700000000000000" pitchFamily="50" charset="-128"/>
                        </a:rPr>
                        <a:t>（地方都市）</a:t>
                      </a:r>
                    </a:p>
                  </a:txBody>
                  <a:tcPr anchor="ctr"/>
                </a:tc>
                <a:tc>
                  <a:txBody>
                    <a:bodyPr/>
                    <a:lstStyle/>
                    <a:p>
                      <a:pPr algn="ctr"/>
                      <a:r>
                        <a:rPr kumimoji="1" lang="ja-JP" altLang="en-US" sz="1600" dirty="0">
                          <a:latin typeface="Yu Gothic UI Semibold" panose="020B0700000000000000" pitchFamily="50" charset="-128"/>
                          <a:ea typeface="Yu Gothic UI Semibold" panose="020B0700000000000000" pitchFamily="50" charset="-128"/>
                        </a:rPr>
                        <a:t>クラスタ</a:t>
                      </a:r>
                      <a:r>
                        <a:rPr kumimoji="1" lang="en-US" altLang="ja-JP" sz="1600" dirty="0">
                          <a:latin typeface="Yu Gothic UI Semibold" panose="020B0700000000000000" pitchFamily="50" charset="-128"/>
                          <a:ea typeface="Yu Gothic UI Semibold" panose="020B0700000000000000" pitchFamily="50" charset="-128"/>
                        </a:rPr>
                        <a:t>3</a:t>
                      </a:r>
                    </a:p>
                    <a:p>
                      <a:pPr algn="ctr"/>
                      <a:r>
                        <a:rPr kumimoji="1" lang="ja-JP" altLang="en-US" sz="1400" dirty="0">
                          <a:latin typeface="Yu Gothic UI Semibold" panose="020B0700000000000000" pitchFamily="50" charset="-128"/>
                          <a:ea typeface="Yu Gothic UI Semibold" panose="020B0700000000000000" pitchFamily="50" charset="-128"/>
                        </a:rPr>
                        <a:t>（田舎、高齢者多）</a:t>
                      </a:r>
                    </a:p>
                  </a:txBody>
                  <a:tcPr anchor="ctr"/>
                </a:tc>
                <a:extLst>
                  <a:ext uri="{0D108BD9-81ED-4DB2-BD59-A6C34878D82A}">
                    <a16:rowId xmlns:a16="http://schemas.microsoft.com/office/drawing/2014/main" val="2615184782"/>
                  </a:ext>
                </a:extLst>
              </a:tr>
              <a:tr h="1017527">
                <a:tc>
                  <a:txBody>
                    <a:bodyPr/>
                    <a:lstStyle/>
                    <a:p>
                      <a:pPr algn="ctr"/>
                      <a:r>
                        <a:rPr kumimoji="1" lang="en-US" altLang="ja-JP" sz="1600" dirty="0">
                          <a:solidFill>
                            <a:schemeClr val="tx1"/>
                          </a:solidFill>
                          <a:latin typeface="Yu Gothic UI Semibold" panose="020B0700000000000000" pitchFamily="50" charset="-128"/>
                          <a:ea typeface="Yu Gothic UI Semibold" panose="020B0700000000000000" pitchFamily="50" charset="-128"/>
                        </a:rPr>
                        <a:t>SHAP value</a:t>
                      </a:r>
                    </a:p>
                    <a:p>
                      <a:pPr algn="ctr"/>
                      <a:r>
                        <a:rPr kumimoji="1" lang="ja-JP" altLang="en-US" sz="1600" dirty="0">
                          <a:solidFill>
                            <a:schemeClr val="tx1"/>
                          </a:solidFill>
                          <a:latin typeface="Yu Gothic UI Semibold" panose="020B0700000000000000" pitchFamily="50" charset="-128"/>
                          <a:ea typeface="Yu Gothic UI Semibold" panose="020B0700000000000000" pitchFamily="50" charset="-128"/>
                        </a:rPr>
                        <a:t>（上位</a:t>
                      </a:r>
                      <a:r>
                        <a:rPr kumimoji="1" lang="en-US" altLang="ja-JP" sz="1600" dirty="0">
                          <a:solidFill>
                            <a:schemeClr val="tx1"/>
                          </a:solidFill>
                          <a:latin typeface="Yu Gothic UI Semibold" panose="020B0700000000000000" pitchFamily="50" charset="-128"/>
                          <a:ea typeface="Yu Gothic UI Semibold" panose="020B0700000000000000" pitchFamily="50" charset="-128"/>
                        </a:rPr>
                        <a:t>3</a:t>
                      </a:r>
                      <a:r>
                        <a:rPr kumimoji="1" lang="ja-JP" altLang="en-US" sz="1600" dirty="0">
                          <a:solidFill>
                            <a:schemeClr val="tx1"/>
                          </a:solidFill>
                          <a:latin typeface="Yu Gothic UI Semibold" panose="020B0700000000000000" pitchFamily="50" charset="-128"/>
                          <a:ea typeface="Yu Gothic UI Semibold" panose="020B0700000000000000" pitchFamily="50" charset="-128"/>
                        </a:rPr>
                        <a:t>位）</a:t>
                      </a:r>
                    </a:p>
                  </a:txBody>
                  <a:tcPr anchor="ctr"/>
                </a:tc>
                <a:tc>
                  <a:txBody>
                    <a:bodyPr/>
                    <a:lstStyle/>
                    <a:p>
                      <a:pPr algn="l"/>
                      <a:r>
                        <a:rPr kumimoji="1" lang="ja-JP" altLang="en-US" dirty="0">
                          <a:solidFill>
                            <a:schemeClr val="tx1"/>
                          </a:solidFill>
                          <a:latin typeface="Yu Gothic UI Semibold" panose="020B0700000000000000" pitchFamily="50" charset="-128"/>
                          <a:ea typeface="Yu Gothic UI Semibold" panose="020B0700000000000000" pitchFamily="50" charset="-128"/>
                        </a:rPr>
                        <a:t>・車通勤率</a:t>
                      </a:r>
                      <a:endParaRPr kumimoji="1" lang="en-US" altLang="ja-JP" dirty="0">
                        <a:solidFill>
                          <a:schemeClr val="tx1"/>
                        </a:solidFill>
                        <a:latin typeface="Yu Gothic UI Semibold" panose="020B0700000000000000" pitchFamily="50" charset="-128"/>
                        <a:ea typeface="Yu Gothic UI Semibold" panose="020B0700000000000000" pitchFamily="50" charset="-128"/>
                      </a:endParaRPr>
                    </a:p>
                    <a:p>
                      <a:pPr algn="l"/>
                      <a:r>
                        <a:rPr kumimoji="1" lang="ja-JP" altLang="en-US" dirty="0">
                          <a:solidFill>
                            <a:schemeClr val="tx1"/>
                          </a:solidFill>
                          <a:latin typeface="Yu Gothic UI Semibold" panose="020B0700000000000000" pitchFamily="50" charset="-128"/>
                          <a:ea typeface="Yu Gothic UI Semibold" panose="020B0700000000000000" pitchFamily="50" charset="-128"/>
                        </a:rPr>
                        <a:t>・第一次産業比率</a:t>
                      </a:r>
                      <a:endParaRPr kumimoji="1" lang="en-US" altLang="ja-JP" dirty="0">
                        <a:solidFill>
                          <a:schemeClr val="tx1"/>
                        </a:solidFill>
                        <a:latin typeface="Yu Gothic UI Semibold" panose="020B0700000000000000" pitchFamily="50" charset="-128"/>
                        <a:ea typeface="Yu Gothic UI Semibold" panose="020B0700000000000000" pitchFamily="50" charset="-128"/>
                      </a:endParaRPr>
                    </a:p>
                    <a:p>
                      <a:pPr algn="l"/>
                      <a:r>
                        <a:rPr kumimoji="1" lang="ja-JP" altLang="en-US" dirty="0">
                          <a:solidFill>
                            <a:schemeClr val="tx1"/>
                          </a:solidFill>
                          <a:latin typeface="Yu Gothic UI Semibold" panose="020B0700000000000000" pitchFamily="50" charset="-128"/>
                          <a:ea typeface="Yu Gothic UI Semibold" panose="020B0700000000000000" pitchFamily="50" charset="-128"/>
                        </a:rPr>
                        <a:t>・高齢者就業率</a:t>
                      </a:r>
                      <a:endParaRPr kumimoji="1" lang="en-US" altLang="ja-JP" dirty="0">
                        <a:solidFill>
                          <a:schemeClr val="tx1"/>
                        </a:solidFill>
                        <a:latin typeface="Yu Gothic UI Semibold" panose="020B0700000000000000" pitchFamily="50" charset="-128"/>
                        <a:ea typeface="Yu Gothic UI Semibold" panose="020B0700000000000000" pitchFamily="50" charset="-128"/>
                      </a:endParaRPr>
                    </a:p>
                  </a:txBody>
                  <a:tcPr anchor="ctr"/>
                </a:tc>
                <a:tc>
                  <a:txBody>
                    <a:bodyPr/>
                    <a:lstStyle/>
                    <a:p>
                      <a:pPr algn="l"/>
                      <a:r>
                        <a:rPr kumimoji="1" lang="ja-JP" altLang="en-US" dirty="0">
                          <a:solidFill>
                            <a:schemeClr val="tx1"/>
                          </a:solidFill>
                          <a:latin typeface="Yu Gothic UI Semibold" panose="020B0700000000000000" pitchFamily="50" charset="-128"/>
                          <a:ea typeface="Yu Gothic UI Semibold" panose="020B0700000000000000" pitchFamily="50" charset="-128"/>
                        </a:rPr>
                        <a:t>・政令指定都市の数</a:t>
                      </a:r>
                      <a:endParaRPr kumimoji="1" lang="en-US" altLang="ja-JP" dirty="0">
                        <a:solidFill>
                          <a:schemeClr val="tx1"/>
                        </a:solidFill>
                        <a:latin typeface="Yu Gothic UI Semibold" panose="020B0700000000000000" pitchFamily="50" charset="-128"/>
                        <a:ea typeface="Yu Gothic UI Semibold" panose="020B0700000000000000" pitchFamily="50" charset="-128"/>
                      </a:endParaRPr>
                    </a:p>
                    <a:p>
                      <a:pPr algn="l"/>
                      <a:r>
                        <a:rPr kumimoji="1" lang="ja-JP" altLang="en-US" dirty="0">
                          <a:solidFill>
                            <a:schemeClr val="tx1"/>
                          </a:solidFill>
                          <a:latin typeface="Yu Gothic UI Semibold" panose="020B0700000000000000" pitchFamily="50" charset="-128"/>
                          <a:ea typeface="Yu Gothic UI Semibold" panose="020B0700000000000000" pitchFamily="50" charset="-128"/>
                        </a:rPr>
                        <a:t>・食料アクセス困難人口率</a:t>
                      </a:r>
                      <a:endParaRPr kumimoji="1" lang="en-US" altLang="ja-JP" dirty="0">
                        <a:solidFill>
                          <a:schemeClr val="tx1"/>
                        </a:solidFill>
                        <a:latin typeface="Yu Gothic UI Semibold" panose="020B0700000000000000" pitchFamily="50" charset="-128"/>
                        <a:ea typeface="Yu Gothic UI Semibold" panose="020B0700000000000000" pitchFamily="50" charset="-128"/>
                      </a:endParaRPr>
                    </a:p>
                    <a:p>
                      <a:pPr algn="l"/>
                      <a:r>
                        <a:rPr kumimoji="1" lang="ja-JP" altLang="en-US" dirty="0">
                          <a:solidFill>
                            <a:schemeClr val="tx1"/>
                          </a:solidFill>
                          <a:latin typeface="Yu Gothic UI Semibold" panose="020B0700000000000000" pitchFamily="50" charset="-128"/>
                          <a:ea typeface="Yu Gothic UI Semibold" panose="020B0700000000000000" pitchFamily="50" charset="-128"/>
                        </a:rPr>
                        <a:t>・高齢者就業率</a:t>
                      </a:r>
                      <a:endParaRPr kumimoji="1" lang="en-US" altLang="ja-JP" dirty="0">
                        <a:solidFill>
                          <a:schemeClr val="tx1"/>
                        </a:solidFill>
                        <a:latin typeface="Yu Gothic UI Semibold" panose="020B0700000000000000" pitchFamily="50" charset="-128"/>
                        <a:ea typeface="Yu Gothic UI Semibold" panose="020B0700000000000000" pitchFamily="50" charset="-128"/>
                      </a:endParaRPr>
                    </a:p>
                  </a:txBody>
                  <a:tcPr anchor="ctr"/>
                </a:tc>
                <a:tc>
                  <a:txBody>
                    <a:bodyPr/>
                    <a:lstStyle/>
                    <a:p>
                      <a:pPr algn="l"/>
                      <a:r>
                        <a:rPr kumimoji="1" lang="ja-JP" altLang="en-US" dirty="0">
                          <a:solidFill>
                            <a:schemeClr val="tx1"/>
                          </a:solidFill>
                          <a:latin typeface="Yu Gothic UI Semibold" panose="020B0700000000000000" pitchFamily="50" charset="-128"/>
                          <a:ea typeface="Yu Gothic UI Semibold" panose="020B0700000000000000" pitchFamily="50" charset="-128"/>
                        </a:rPr>
                        <a:t>・離島の有無</a:t>
                      </a:r>
                      <a:endParaRPr kumimoji="1" lang="en-US" altLang="ja-JP" dirty="0">
                        <a:solidFill>
                          <a:schemeClr val="tx1"/>
                        </a:solidFill>
                        <a:latin typeface="Yu Gothic UI Semibold" panose="020B0700000000000000" pitchFamily="50" charset="-128"/>
                        <a:ea typeface="Yu Gothic UI Semibold" panose="020B0700000000000000" pitchFamily="50" charset="-128"/>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dirty="0">
                          <a:solidFill>
                            <a:schemeClr val="tx1"/>
                          </a:solidFill>
                          <a:latin typeface="Yu Gothic UI Semibold" panose="020B0700000000000000" pitchFamily="50" charset="-128"/>
                          <a:ea typeface="Yu Gothic UI Semibold" panose="020B0700000000000000" pitchFamily="50" charset="-128"/>
                        </a:rPr>
                        <a:t>・</a:t>
                      </a:r>
                      <a:r>
                        <a:rPr kumimoji="1" lang="en-US" altLang="ja-JP" dirty="0">
                          <a:solidFill>
                            <a:schemeClr val="tx1"/>
                          </a:solidFill>
                          <a:latin typeface="Yu Gothic UI Semibold" panose="020B0700000000000000" pitchFamily="50" charset="-128"/>
                          <a:ea typeface="Yu Gothic UI Semibold" panose="020B0700000000000000" pitchFamily="50" charset="-128"/>
                        </a:rPr>
                        <a:t>65</a:t>
                      </a:r>
                      <a:r>
                        <a:rPr kumimoji="1" lang="ja-JP" altLang="en-US" dirty="0">
                          <a:solidFill>
                            <a:schemeClr val="tx1"/>
                          </a:solidFill>
                          <a:latin typeface="Yu Gothic UI Semibold" panose="020B0700000000000000" pitchFamily="50" charset="-128"/>
                          <a:ea typeface="Yu Gothic UI Semibold" panose="020B0700000000000000" pitchFamily="50" charset="-128"/>
                        </a:rPr>
                        <a:t>歳以上のみの世帯率</a:t>
                      </a:r>
                      <a:endParaRPr kumimoji="1" lang="en-US" altLang="ja-JP" dirty="0">
                        <a:solidFill>
                          <a:schemeClr val="tx1"/>
                        </a:solidFill>
                        <a:latin typeface="Yu Gothic UI Semibold" panose="020B0700000000000000" pitchFamily="50" charset="-128"/>
                        <a:ea typeface="Yu Gothic UI Semibold" panose="020B0700000000000000" pitchFamily="50" charset="-128"/>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dirty="0">
                          <a:solidFill>
                            <a:schemeClr val="tx1"/>
                          </a:solidFill>
                          <a:latin typeface="Yu Gothic UI Semibold" panose="020B0700000000000000" pitchFamily="50" charset="-128"/>
                          <a:ea typeface="Yu Gothic UI Semibold" panose="020B0700000000000000" pitchFamily="50" charset="-128"/>
                        </a:rPr>
                        <a:t>・病院・診療所</a:t>
                      </a:r>
                      <a:r>
                        <a:rPr kumimoji="1" lang="en-US" altLang="ja-JP" dirty="0">
                          <a:solidFill>
                            <a:schemeClr val="tx1"/>
                          </a:solidFill>
                          <a:latin typeface="Yu Gothic UI Semibold" panose="020B0700000000000000" pitchFamily="50" charset="-128"/>
                          <a:ea typeface="Yu Gothic UI Semibold" panose="020B0700000000000000" pitchFamily="50" charset="-128"/>
                        </a:rPr>
                        <a:t>_</a:t>
                      </a:r>
                      <a:r>
                        <a:rPr kumimoji="1" lang="ja-JP" altLang="en-US" dirty="0">
                          <a:solidFill>
                            <a:schemeClr val="tx1"/>
                          </a:solidFill>
                          <a:latin typeface="Yu Gothic UI Semibold" panose="020B0700000000000000" pitchFamily="50" charset="-128"/>
                          <a:ea typeface="Yu Gothic UI Semibold" panose="020B0700000000000000" pitchFamily="50" charset="-128"/>
                        </a:rPr>
                        <a:t>合計</a:t>
                      </a:r>
                      <a:endParaRPr kumimoji="1" lang="en-US" altLang="ja-JP" dirty="0">
                        <a:solidFill>
                          <a:schemeClr val="tx1"/>
                        </a:solidFill>
                        <a:latin typeface="Yu Gothic UI Semibold" panose="020B0700000000000000" pitchFamily="50" charset="-128"/>
                        <a:ea typeface="Yu Gothic UI Semibold" panose="020B0700000000000000" pitchFamily="50" charset="-128"/>
                      </a:endParaRPr>
                    </a:p>
                    <a:p>
                      <a:pPr algn="l"/>
                      <a:r>
                        <a:rPr kumimoji="1" lang="ja-JP" altLang="en-US" dirty="0">
                          <a:solidFill>
                            <a:schemeClr val="tx1"/>
                          </a:solidFill>
                          <a:latin typeface="Yu Gothic UI Semibold" panose="020B0700000000000000" pitchFamily="50" charset="-128"/>
                          <a:ea typeface="Yu Gothic UI Semibold" panose="020B0700000000000000" pitchFamily="50" charset="-128"/>
                        </a:rPr>
                        <a:t>・第一次産業比率</a:t>
                      </a:r>
                      <a:endParaRPr kumimoji="1" lang="en-US" altLang="ja-JP" dirty="0">
                        <a:solidFill>
                          <a:schemeClr val="tx1"/>
                        </a:solidFill>
                        <a:latin typeface="Yu Gothic UI Semibold" panose="020B0700000000000000" pitchFamily="50" charset="-128"/>
                        <a:ea typeface="Yu Gothic UI Semibold" panose="020B0700000000000000" pitchFamily="50"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dirty="0">
                          <a:solidFill>
                            <a:schemeClr val="tx1"/>
                          </a:solidFill>
                          <a:latin typeface="Yu Gothic UI Semibold" panose="020B0700000000000000" pitchFamily="50" charset="-128"/>
                          <a:ea typeface="Yu Gothic UI Semibold" panose="020B0700000000000000" pitchFamily="50" charset="-128"/>
                        </a:rPr>
                        <a:t>・</a:t>
                      </a:r>
                      <a:r>
                        <a:rPr kumimoji="1" lang="en-US" altLang="ja-JP" dirty="0">
                          <a:solidFill>
                            <a:schemeClr val="tx1"/>
                          </a:solidFill>
                          <a:latin typeface="Yu Gothic UI Semibold" panose="020B0700000000000000" pitchFamily="50" charset="-128"/>
                          <a:ea typeface="Yu Gothic UI Semibold" panose="020B0700000000000000" pitchFamily="50" charset="-128"/>
                        </a:rPr>
                        <a:t>65</a:t>
                      </a:r>
                      <a:r>
                        <a:rPr kumimoji="1" lang="ja-JP" altLang="en-US" dirty="0">
                          <a:solidFill>
                            <a:schemeClr val="tx1"/>
                          </a:solidFill>
                          <a:latin typeface="Yu Gothic UI Semibold" panose="020B0700000000000000" pitchFamily="50" charset="-128"/>
                          <a:ea typeface="Yu Gothic UI Semibold" panose="020B0700000000000000" pitchFamily="50" charset="-128"/>
                        </a:rPr>
                        <a:t>歳以上のみの世帯率</a:t>
                      </a:r>
                      <a:endParaRPr kumimoji="1" lang="en-US" altLang="ja-JP" dirty="0">
                        <a:solidFill>
                          <a:schemeClr val="tx1"/>
                        </a:solidFill>
                        <a:latin typeface="Yu Gothic UI Semibold" panose="020B0700000000000000" pitchFamily="50" charset="-128"/>
                        <a:ea typeface="Yu Gothic UI Semibold" panose="020B0700000000000000" pitchFamily="50" charset="-128"/>
                      </a:endParaRPr>
                    </a:p>
                    <a:p>
                      <a:pPr algn="l"/>
                      <a:r>
                        <a:rPr kumimoji="1" lang="ja-JP" altLang="en-US" dirty="0">
                          <a:solidFill>
                            <a:schemeClr val="tx1"/>
                          </a:solidFill>
                          <a:latin typeface="Yu Gothic UI Semibold" panose="020B0700000000000000" pitchFamily="50" charset="-128"/>
                          <a:ea typeface="Yu Gothic UI Semibold" panose="020B0700000000000000" pitchFamily="50" charset="-128"/>
                        </a:rPr>
                        <a:t>・第一次産業比率</a:t>
                      </a:r>
                      <a:endParaRPr kumimoji="1" lang="en-US" altLang="ja-JP" dirty="0">
                        <a:solidFill>
                          <a:schemeClr val="tx1"/>
                        </a:solidFill>
                        <a:latin typeface="Yu Gothic UI Semibold" panose="020B0700000000000000" pitchFamily="50" charset="-128"/>
                        <a:ea typeface="Yu Gothic UI Semibold" panose="020B0700000000000000" pitchFamily="50" charset="-128"/>
                      </a:endParaRPr>
                    </a:p>
                    <a:p>
                      <a:pPr algn="l"/>
                      <a:r>
                        <a:rPr kumimoji="1" lang="ja-JP" altLang="en-US" dirty="0">
                          <a:solidFill>
                            <a:schemeClr val="tx1"/>
                          </a:solidFill>
                          <a:latin typeface="Yu Gothic UI Semibold" panose="020B0700000000000000" pitchFamily="50" charset="-128"/>
                          <a:ea typeface="Yu Gothic UI Semibold" panose="020B0700000000000000" pitchFamily="50" charset="-128"/>
                        </a:rPr>
                        <a:t>・車通勤率</a:t>
                      </a:r>
                    </a:p>
                  </a:txBody>
                  <a:tcPr anchor="ctr"/>
                </a:tc>
                <a:tc>
                  <a:txBody>
                    <a:bodyPr/>
                    <a:lstStyle/>
                    <a:p>
                      <a:pPr algn="l"/>
                      <a:r>
                        <a:rPr kumimoji="1" lang="ja-JP" altLang="en-US" dirty="0">
                          <a:solidFill>
                            <a:schemeClr val="tx1"/>
                          </a:solidFill>
                          <a:latin typeface="Yu Gothic UI Semibold" panose="020B0700000000000000" pitchFamily="50" charset="-128"/>
                          <a:ea typeface="Yu Gothic UI Semibold" panose="020B0700000000000000" pitchFamily="50" charset="-128"/>
                        </a:rPr>
                        <a:t>・第一次産業比率</a:t>
                      </a:r>
                      <a:endParaRPr kumimoji="1" lang="en-US" altLang="ja-JP" dirty="0">
                        <a:solidFill>
                          <a:schemeClr val="tx1"/>
                        </a:solidFill>
                        <a:latin typeface="Yu Gothic UI Semibold" panose="020B0700000000000000" pitchFamily="50" charset="-128"/>
                        <a:ea typeface="Yu Gothic UI Semibold" panose="020B0700000000000000" pitchFamily="50" charset="-128"/>
                      </a:endParaRPr>
                    </a:p>
                    <a:p>
                      <a:pPr algn="l"/>
                      <a:r>
                        <a:rPr kumimoji="1" lang="ja-JP" altLang="en-US" dirty="0">
                          <a:solidFill>
                            <a:schemeClr val="tx1"/>
                          </a:solidFill>
                          <a:latin typeface="Yu Gothic UI Semibold" panose="020B0700000000000000" pitchFamily="50" charset="-128"/>
                          <a:ea typeface="Yu Gothic UI Semibold" panose="020B0700000000000000" pitchFamily="50" charset="-128"/>
                        </a:rPr>
                        <a:t>・高齢者就業率</a:t>
                      </a:r>
                      <a:endParaRPr kumimoji="1" lang="en-US" altLang="ja-JP" dirty="0">
                        <a:solidFill>
                          <a:schemeClr val="tx1"/>
                        </a:solidFill>
                        <a:latin typeface="Yu Gothic UI Semibold" panose="020B0700000000000000" pitchFamily="50" charset="-128"/>
                        <a:ea typeface="Yu Gothic UI Semibold" panose="020B0700000000000000" pitchFamily="50" charset="-128"/>
                      </a:endParaRPr>
                    </a:p>
                    <a:p>
                      <a:pPr algn="l"/>
                      <a:r>
                        <a:rPr kumimoji="1" lang="ja-JP" altLang="en-US" dirty="0">
                          <a:solidFill>
                            <a:schemeClr val="tx1"/>
                          </a:solidFill>
                          <a:latin typeface="Yu Gothic UI Semibold" panose="020B0700000000000000" pitchFamily="50" charset="-128"/>
                          <a:ea typeface="Yu Gothic UI Semibold" panose="020B0700000000000000" pitchFamily="50" charset="-128"/>
                        </a:rPr>
                        <a:t>・外国人観光来客数</a:t>
                      </a:r>
                      <a:endParaRPr kumimoji="1" lang="en-US" altLang="ja-JP" dirty="0">
                        <a:solidFill>
                          <a:schemeClr val="tx1"/>
                        </a:solidFill>
                        <a:latin typeface="Yu Gothic UI Semibold" panose="020B0700000000000000" pitchFamily="50" charset="-128"/>
                        <a:ea typeface="Yu Gothic UI Semibold" panose="020B0700000000000000" pitchFamily="50" charset="-128"/>
                      </a:endParaRPr>
                    </a:p>
                    <a:p>
                      <a:pPr algn="l"/>
                      <a:r>
                        <a:rPr kumimoji="1" lang="ja-JP" altLang="en-US" dirty="0">
                          <a:solidFill>
                            <a:schemeClr val="tx1"/>
                          </a:solidFill>
                          <a:latin typeface="Yu Gothic UI Semibold" panose="020B0700000000000000" pitchFamily="50" charset="-128"/>
                          <a:ea typeface="Yu Gothic UI Semibold" panose="020B0700000000000000" pitchFamily="50" charset="-128"/>
                        </a:rPr>
                        <a:t>・食料アクセス困難人口率</a:t>
                      </a:r>
                    </a:p>
                  </a:txBody>
                  <a:tcPr anchor="ctr"/>
                </a:tc>
                <a:extLst>
                  <a:ext uri="{0D108BD9-81ED-4DB2-BD59-A6C34878D82A}">
                    <a16:rowId xmlns:a16="http://schemas.microsoft.com/office/drawing/2014/main" val="567884919"/>
                  </a:ext>
                </a:extLst>
              </a:tr>
              <a:tr h="1017527">
                <a:tc>
                  <a:txBody>
                    <a:bodyPr/>
                    <a:lstStyle/>
                    <a:p>
                      <a:pPr algn="ctr"/>
                      <a:r>
                        <a:rPr kumimoji="1" lang="ja-JP" altLang="en-US" sz="1600" dirty="0">
                          <a:latin typeface="Yu Gothic UI Semibold" panose="020B0700000000000000" pitchFamily="50" charset="-128"/>
                          <a:ea typeface="Yu Gothic UI Semibold" panose="020B0700000000000000" pitchFamily="50" charset="-128"/>
                        </a:rPr>
                        <a:t>統計的に有意</a:t>
                      </a:r>
                      <a:endParaRPr kumimoji="1" lang="en-US" altLang="ja-JP" sz="1600" dirty="0">
                        <a:latin typeface="Yu Gothic UI Semibold" panose="020B0700000000000000" pitchFamily="50" charset="-128"/>
                        <a:ea typeface="Yu Gothic UI Semibold" panose="020B0700000000000000" pitchFamily="50" charset="-128"/>
                      </a:endParaRPr>
                    </a:p>
                    <a:p>
                      <a:pPr algn="ctr"/>
                      <a:r>
                        <a:rPr kumimoji="1" lang="ja-JP" altLang="en-US" sz="1600" dirty="0">
                          <a:latin typeface="Yu Gothic UI Semibold" panose="020B0700000000000000" pitchFamily="50" charset="-128"/>
                          <a:ea typeface="Yu Gothic UI Semibold" panose="020B0700000000000000" pitchFamily="50" charset="-128"/>
                        </a:rPr>
                        <a:t>な特徴量</a:t>
                      </a:r>
                      <a:endParaRPr kumimoji="1" lang="en-US" altLang="ja-JP" sz="1600" dirty="0">
                        <a:latin typeface="Yu Gothic UI Semibold" panose="020B0700000000000000" pitchFamily="50" charset="-128"/>
                        <a:ea typeface="Yu Gothic UI Semibold" panose="020B0700000000000000" pitchFamily="50" charset="-128"/>
                      </a:endParaRPr>
                    </a:p>
                  </a:txBody>
                  <a:tcPr anchor="ctr"/>
                </a:tc>
                <a:tc>
                  <a:txBody>
                    <a:bodyPr/>
                    <a:lstStyle/>
                    <a:p>
                      <a:pPr algn="l"/>
                      <a:r>
                        <a:rPr kumimoji="1" lang="ja-JP" altLang="en-US" dirty="0">
                          <a:solidFill>
                            <a:srgbClr val="FF0000"/>
                          </a:solidFill>
                          <a:latin typeface="Yu Gothic UI Semibold" panose="020B0700000000000000" pitchFamily="50" charset="-128"/>
                          <a:ea typeface="Yu Gothic UI Semibold" panose="020B0700000000000000" pitchFamily="50" charset="-128"/>
                        </a:rPr>
                        <a:t>・車通勤率</a:t>
                      </a:r>
                      <a:endParaRPr kumimoji="1" lang="en-US" altLang="ja-JP" dirty="0">
                        <a:solidFill>
                          <a:srgbClr val="FF0000"/>
                        </a:solidFill>
                        <a:latin typeface="Yu Gothic UI Semibold" panose="020B0700000000000000" pitchFamily="50" charset="-128"/>
                        <a:ea typeface="Yu Gothic UI Semibold" panose="020B0700000000000000" pitchFamily="50" charset="-128"/>
                      </a:endParaRPr>
                    </a:p>
                    <a:p>
                      <a:pPr algn="l"/>
                      <a:r>
                        <a:rPr kumimoji="1" lang="ja-JP" altLang="en-US" dirty="0">
                          <a:solidFill>
                            <a:srgbClr val="FF0000"/>
                          </a:solidFill>
                          <a:latin typeface="Yu Gothic UI Semibold" panose="020B0700000000000000" pitchFamily="50" charset="-128"/>
                          <a:ea typeface="Yu Gothic UI Semibold" panose="020B0700000000000000" pitchFamily="50" charset="-128"/>
                        </a:rPr>
                        <a:t>・第一次産業比率</a:t>
                      </a:r>
                      <a:endParaRPr kumimoji="1" lang="en-US" altLang="ja-JP" dirty="0">
                        <a:solidFill>
                          <a:srgbClr val="FF0000"/>
                        </a:solidFill>
                        <a:latin typeface="Yu Gothic UI Semibold" panose="020B0700000000000000" pitchFamily="50" charset="-128"/>
                        <a:ea typeface="Yu Gothic UI Semibold" panose="020B0700000000000000" pitchFamily="50" charset="-128"/>
                      </a:endParaRPr>
                    </a:p>
                  </a:txBody>
                  <a:tcPr anchor="ctr"/>
                </a:tc>
                <a:tc>
                  <a:txBody>
                    <a:bodyPr/>
                    <a:lstStyle/>
                    <a:p>
                      <a:pPr algn="ctr"/>
                      <a:r>
                        <a:rPr kumimoji="1" lang="en-US" altLang="ja-JP" dirty="0">
                          <a:latin typeface="Yu Gothic UI Semibold" panose="020B0700000000000000" pitchFamily="50" charset="-128"/>
                          <a:ea typeface="Yu Gothic UI Semibold" panose="020B0700000000000000" pitchFamily="50" charset="-128"/>
                        </a:rPr>
                        <a:t>---</a:t>
                      </a:r>
                    </a:p>
                    <a:p>
                      <a:pPr algn="ctr"/>
                      <a:r>
                        <a:rPr kumimoji="1" lang="ja-JP" altLang="en-US" dirty="0">
                          <a:latin typeface="Yu Gothic UI Semibold" panose="020B0700000000000000" pitchFamily="50" charset="-128"/>
                          <a:ea typeface="Yu Gothic UI Semibold" panose="020B0700000000000000" pitchFamily="50" charset="-128"/>
                        </a:rPr>
                        <a:t>（データ不足）</a:t>
                      </a:r>
                      <a:endParaRPr kumimoji="1" lang="en-US" altLang="ja-JP" dirty="0">
                        <a:latin typeface="Yu Gothic UI Semibold" panose="020B0700000000000000" pitchFamily="50" charset="-128"/>
                        <a:ea typeface="Yu Gothic UI Semibold" panose="020B0700000000000000" pitchFamily="50" charset="-128"/>
                      </a:endParaRPr>
                    </a:p>
                  </a:txBody>
                  <a:tcPr anchor="ctr"/>
                </a:tc>
                <a:tc>
                  <a:txBody>
                    <a:bodyPr/>
                    <a:lstStyle/>
                    <a:p>
                      <a:pPr algn="l"/>
                      <a:r>
                        <a:rPr kumimoji="1" lang="ja-JP" altLang="en-US" dirty="0">
                          <a:solidFill>
                            <a:schemeClr val="tx1"/>
                          </a:solidFill>
                          <a:latin typeface="Yu Gothic UI Semibold" panose="020B0700000000000000" pitchFamily="50" charset="-128"/>
                          <a:ea typeface="Yu Gothic UI Semibold" panose="020B0700000000000000" pitchFamily="50" charset="-128"/>
                        </a:rPr>
                        <a:t>・離島の有無</a:t>
                      </a:r>
                      <a:endParaRPr kumimoji="1" lang="en-US" altLang="ja-JP" dirty="0">
                        <a:solidFill>
                          <a:schemeClr val="tx1"/>
                        </a:solidFill>
                        <a:latin typeface="Yu Gothic UI Semibold" panose="020B0700000000000000" pitchFamily="50" charset="-128"/>
                        <a:ea typeface="Yu Gothic UI Semibold" panose="020B0700000000000000" pitchFamily="50" charset="-128"/>
                      </a:endParaRPr>
                    </a:p>
                    <a:p>
                      <a:pPr algn="l"/>
                      <a:r>
                        <a:rPr kumimoji="1" lang="ja-JP" altLang="en-US" dirty="0">
                          <a:solidFill>
                            <a:srgbClr val="FF0000"/>
                          </a:solidFill>
                          <a:latin typeface="Yu Gothic UI Semibold" panose="020B0700000000000000" pitchFamily="50" charset="-128"/>
                          <a:ea typeface="Yu Gothic UI Semibold" panose="020B0700000000000000" pitchFamily="50" charset="-128"/>
                        </a:rPr>
                        <a:t>・</a:t>
                      </a:r>
                      <a:r>
                        <a:rPr kumimoji="1" lang="en-US" altLang="ja-JP" dirty="0">
                          <a:solidFill>
                            <a:srgbClr val="FF0000"/>
                          </a:solidFill>
                          <a:latin typeface="Yu Gothic UI Semibold" panose="020B0700000000000000" pitchFamily="50" charset="-128"/>
                          <a:ea typeface="Yu Gothic UI Semibold" panose="020B0700000000000000" pitchFamily="50" charset="-128"/>
                        </a:rPr>
                        <a:t>65</a:t>
                      </a:r>
                      <a:r>
                        <a:rPr kumimoji="1" lang="ja-JP" altLang="en-US" dirty="0">
                          <a:solidFill>
                            <a:srgbClr val="FF0000"/>
                          </a:solidFill>
                          <a:latin typeface="Yu Gothic UI Semibold" panose="020B0700000000000000" pitchFamily="50" charset="-128"/>
                          <a:ea typeface="Yu Gothic UI Semibold" panose="020B0700000000000000" pitchFamily="50" charset="-128"/>
                        </a:rPr>
                        <a:t>歳以上のみの世帯率</a:t>
                      </a:r>
                      <a:endParaRPr kumimoji="1" lang="en-US" altLang="ja-JP" dirty="0">
                        <a:solidFill>
                          <a:srgbClr val="FF0000"/>
                        </a:solidFill>
                        <a:latin typeface="Yu Gothic UI Semibold" panose="020B0700000000000000" pitchFamily="50" charset="-128"/>
                        <a:ea typeface="Yu Gothic UI Semibold" panose="020B0700000000000000" pitchFamily="50" charset="-128"/>
                      </a:endParaRPr>
                    </a:p>
                    <a:p>
                      <a:pPr algn="l"/>
                      <a:r>
                        <a:rPr kumimoji="1" lang="ja-JP" altLang="en-US" dirty="0">
                          <a:latin typeface="Yu Gothic UI Semibold" panose="020B0700000000000000" pitchFamily="50" charset="-128"/>
                          <a:ea typeface="Yu Gothic UI Semibold" panose="020B0700000000000000" pitchFamily="50" charset="-128"/>
                        </a:rPr>
                        <a:t>・病院・診療所</a:t>
                      </a:r>
                      <a:r>
                        <a:rPr kumimoji="1" lang="en-US" altLang="ja-JP" dirty="0">
                          <a:latin typeface="Yu Gothic UI Semibold" panose="020B0700000000000000" pitchFamily="50" charset="-128"/>
                          <a:ea typeface="Yu Gothic UI Semibold" panose="020B0700000000000000" pitchFamily="50" charset="-128"/>
                        </a:rPr>
                        <a:t>_</a:t>
                      </a:r>
                      <a:r>
                        <a:rPr kumimoji="1" lang="ja-JP" altLang="en-US" dirty="0">
                          <a:latin typeface="Yu Gothic UI Semibold" panose="020B0700000000000000" pitchFamily="50" charset="-128"/>
                          <a:ea typeface="Yu Gothic UI Semibold" panose="020B0700000000000000" pitchFamily="50" charset="-128"/>
                        </a:rPr>
                        <a:t>合計</a:t>
                      </a:r>
                    </a:p>
                  </a:txBody>
                  <a:tcPr anchor="ctr"/>
                </a:tc>
                <a:tc>
                  <a:txBody>
                    <a:bodyPr/>
                    <a:lstStyle/>
                    <a:p>
                      <a:pPr algn="l"/>
                      <a:r>
                        <a:rPr kumimoji="1" lang="ja-JP" altLang="en-US" dirty="0">
                          <a:solidFill>
                            <a:schemeClr val="tx1"/>
                          </a:solidFill>
                          <a:latin typeface="Yu Gothic UI Semibold" panose="020B0700000000000000" pitchFamily="50" charset="-128"/>
                          <a:ea typeface="Yu Gothic UI Semibold" panose="020B0700000000000000" pitchFamily="50" charset="-128"/>
                        </a:rPr>
                        <a:t>なし</a:t>
                      </a:r>
                      <a:endParaRPr kumimoji="1" lang="en-US" altLang="ja-JP" dirty="0">
                        <a:solidFill>
                          <a:schemeClr val="tx1"/>
                        </a:solidFill>
                        <a:latin typeface="Yu Gothic UI Semibold" panose="020B0700000000000000" pitchFamily="50" charset="-128"/>
                        <a:ea typeface="Yu Gothic UI Semibold" panose="020B0700000000000000" pitchFamily="50" charset="-128"/>
                      </a:endParaRPr>
                    </a:p>
                  </a:txBody>
                  <a:tcPr anchor="ctr"/>
                </a:tc>
                <a:tc>
                  <a:txBody>
                    <a:bodyPr/>
                    <a:lstStyle/>
                    <a:p>
                      <a:pPr algn="l"/>
                      <a:r>
                        <a:rPr kumimoji="1" lang="ja-JP" altLang="en-US" dirty="0">
                          <a:solidFill>
                            <a:schemeClr val="tx1"/>
                          </a:solidFill>
                          <a:latin typeface="Yu Gothic UI Semibold" panose="020B0700000000000000" pitchFamily="50" charset="-128"/>
                          <a:ea typeface="Yu Gothic UI Semibold" panose="020B0700000000000000" pitchFamily="50" charset="-128"/>
                        </a:rPr>
                        <a:t>なし</a:t>
                      </a:r>
                      <a:endParaRPr kumimoji="1" lang="en-US" altLang="ja-JP" dirty="0">
                        <a:solidFill>
                          <a:schemeClr val="tx1"/>
                        </a:solidFill>
                        <a:latin typeface="Yu Gothic UI Semibold" panose="020B0700000000000000" pitchFamily="50" charset="-128"/>
                        <a:ea typeface="Yu Gothic UI Semibold" panose="020B0700000000000000" pitchFamily="50" charset="-128"/>
                      </a:endParaRPr>
                    </a:p>
                  </a:txBody>
                  <a:tcPr anchor="ctr"/>
                </a:tc>
                <a:extLst>
                  <a:ext uri="{0D108BD9-81ED-4DB2-BD59-A6C34878D82A}">
                    <a16:rowId xmlns:a16="http://schemas.microsoft.com/office/drawing/2014/main" val="1516130222"/>
                  </a:ext>
                </a:extLst>
              </a:tr>
            </a:tbl>
          </a:graphicData>
        </a:graphic>
      </p:graphicFrame>
      <p:sp>
        <p:nvSpPr>
          <p:cNvPr id="10" name="テキスト ボックス 9">
            <a:extLst>
              <a:ext uri="{FF2B5EF4-FFF2-40B4-BE49-F238E27FC236}">
                <a16:creationId xmlns:a16="http://schemas.microsoft.com/office/drawing/2014/main" id="{3646DF70-2BB4-478F-82D0-73732A2C1F4C}"/>
              </a:ext>
            </a:extLst>
          </p:cNvPr>
          <p:cNvSpPr txBox="1"/>
          <p:nvPr/>
        </p:nvSpPr>
        <p:spPr>
          <a:xfrm>
            <a:off x="4274521" y="2234241"/>
            <a:ext cx="3642959" cy="338554"/>
          </a:xfrm>
          <a:prstGeom prst="rect">
            <a:avLst/>
          </a:prstGeom>
          <a:noFill/>
        </p:spPr>
        <p:txBody>
          <a:bodyPr wrap="square" rtlCol="0">
            <a:spAutoFit/>
          </a:bodyPr>
          <a:lstStyle/>
          <a:p>
            <a:pPr algn="ctr"/>
            <a:r>
              <a:rPr kumimoji="1" lang="ja-JP" altLang="en-US" sz="1600" dirty="0">
                <a:latin typeface="Yu Gothic UI Semibold" panose="020B0700000000000000" pitchFamily="50" charset="-128"/>
                <a:ea typeface="Yu Gothic UI Semibold" panose="020B0700000000000000" pitchFamily="50" charset="-128"/>
              </a:rPr>
              <a:t>表</a:t>
            </a:r>
            <a:r>
              <a:rPr kumimoji="1" lang="en-US" altLang="ja-JP" sz="1600" dirty="0">
                <a:latin typeface="Yu Gothic UI Semibold" panose="020B0700000000000000" pitchFamily="50" charset="-128"/>
                <a:ea typeface="Yu Gothic UI Semibold" panose="020B0700000000000000" pitchFamily="50" charset="-128"/>
              </a:rPr>
              <a:t>. </a:t>
            </a:r>
            <a:r>
              <a:rPr kumimoji="1" lang="ja-JP" altLang="en-US" sz="1600" dirty="0">
                <a:latin typeface="Yu Gothic UI Semibold" panose="020B0700000000000000" pitchFamily="50" charset="-128"/>
                <a:ea typeface="Yu Gothic UI Semibold" panose="020B0700000000000000" pitchFamily="50" charset="-128"/>
              </a:rPr>
              <a:t>各</a:t>
            </a:r>
            <a:r>
              <a:rPr kumimoji="1" lang="en-US" altLang="ja-JP" sz="1600" dirty="0">
                <a:latin typeface="Yu Gothic UI Semibold" panose="020B0700000000000000" pitchFamily="50" charset="-128"/>
                <a:ea typeface="Yu Gothic UI Semibold" panose="020B0700000000000000" pitchFamily="50" charset="-128"/>
              </a:rPr>
              <a:t>SHAP</a:t>
            </a:r>
            <a:r>
              <a:rPr kumimoji="1" lang="ja-JP" altLang="en-US" sz="1600" dirty="0">
                <a:latin typeface="Yu Gothic UI Semibold" panose="020B0700000000000000" pitchFamily="50" charset="-128"/>
                <a:ea typeface="Yu Gothic UI Semibold" panose="020B0700000000000000" pitchFamily="50" charset="-128"/>
              </a:rPr>
              <a:t>値と統計的に有意な特徴量</a:t>
            </a:r>
          </a:p>
        </p:txBody>
      </p:sp>
    </p:spTree>
    <p:extLst>
      <p:ext uri="{BB962C8B-B14F-4D97-AF65-F5344CB8AC3E}">
        <p14:creationId xmlns:p14="http://schemas.microsoft.com/office/powerpoint/2010/main" val="658512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215;g33b58e9c19d_0_0">
            <a:extLst>
              <a:ext uri="{FF2B5EF4-FFF2-40B4-BE49-F238E27FC236}">
                <a16:creationId xmlns:a16="http://schemas.microsoft.com/office/drawing/2014/main" id="{8048751B-CEA0-4D7D-A10E-D46AEECDB545}"/>
              </a:ext>
            </a:extLst>
          </p:cNvPr>
          <p:cNvSpPr/>
          <p:nvPr/>
        </p:nvSpPr>
        <p:spPr>
          <a:xfrm>
            <a:off x="802132" y="4653616"/>
            <a:ext cx="10368068" cy="43874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Yu Gothic UI Semibold" panose="020B0700000000000000" pitchFamily="50" charset="-128"/>
              <a:ea typeface="Yu Gothic UI Semibold" panose="020B0700000000000000" pitchFamily="50" charset="-128"/>
              <a:sym typeface="Arial"/>
            </a:endParaRPr>
          </a:p>
        </p:txBody>
      </p:sp>
      <p:sp>
        <p:nvSpPr>
          <p:cNvPr id="2" name="タイトル 1">
            <a:extLst>
              <a:ext uri="{FF2B5EF4-FFF2-40B4-BE49-F238E27FC236}">
                <a16:creationId xmlns:a16="http://schemas.microsoft.com/office/drawing/2014/main" id="{78AADF13-D91E-42DC-A30F-D67A19976CA1}"/>
              </a:ext>
            </a:extLst>
          </p:cNvPr>
          <p:cNvSpPr>
            <a:spLocks noGrp="1"/>
          </p:cNvSpPr>
          <p:nvPr>
            <p:ph type="title"/>
          </p:nvPr>
        </p:nvSpPr>
        <p:spPr>
          <a:xfrm>
            <a:off x="339173" y="205576"/>
            <a:ext cx="10001604" cy="443198"/>
          </a:xfrm>
        </p:spPr>
        <p:txBody>
          <a:bodyPr/>
          <a:lstStyle/>
          <a:p>
            <a:r>
              <a:rPr kumimoji="1" lang="ja-JP" altLang="en-US" dirty="0">
                <a:latin typeface="Yu Gothic UI Semibold" panose="020B0700000000000000" pitchFamily="50" charset="-128"/>
                <a:ea typeface="Yu Gothic UI Semibold" panose="020B0700000000000000" pitchFamily="50" charset="-128"/>
              </a:rPr>
              <a:t>目次</a:t>
            </a:r>
          </a:p>
        </p:txBody>
      </p:sp>
      <p:sp>
        <p:nvSpPr>
          <p:cNvPr id="6" name="Google Shape;215;g33b58e9c19d_0_0">
            <a:extLst>
              <a:ext uri="{FF2B5EF4-FFF2-40B4-BE49-F238E27FC236}">
                <a16:creationId xmlns:a16="http://schemas.microsoft.com/office/drawing/2014/main" id="{AE288D1A-0309-44AE-84A2-99BEF1029595}"/>
              </a:ext>
            </a:extLst>
          </p:cNvPr>
          <p:cNvSpPr/>
          <p:nvPr/>
        </p:nvSpPr>
        <p:spPr>
          <a:xfrm>
            <a:off x="802132" y="1765078"/>
            <a:ext cx="10368068" cy="43874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Yu Gothic UI Semibold" panose="020B0700000000000000" pitchFamily="50" charset="-128"/>
              <a:ea typeface="Yu Gothic UI Semibold" panose="020B0700000000000000" pitchFamily="50" charset="-128"/>
              <a:sym typeface="Arial"/>
            </a:endParaRPr>
          </a:p>
        </p:txBody>
      </p:sp>
      <p:sp>
        <p:nvSpPr>
          <p:cNvPr id="7" name="Google Shape;216;g33b58e9c19d_0_0">
            <a:extLst>
              <a:ext uri="{FF2B5EF4-FFF2-40B4-BE49-F238E27FC236}">
                <a16:creationId xmlns:a16="http://schemas.microsoft.com/office/drawing/2014/main" id="{D06456D2-5D6D-49BA-8342-AFF9B7DBA460}"/>
              </a:ext>
            </a:extLst>
          </p:cNvPr>
          <p:cNvSpPr/>
          <p:nvPr/>
        </p:nvSpPr>
        <p:spPr>
          <a:xfrm>
            <a:off x="802132" y="1345979"/>
            <a:ext cx="10368068" cy="419099"/>
          </a:xfrm>
          <a:prstGeom prst="rect">
            <a:avLst/>
          </a:prstGeom>
          <a:solidFill>
            <a:schemeClr val="bg1">
              <a:lumMod val="50000"/>
              <a:lumOff val="50000"/>
            </a:schemeClr>
          </a:solidFill>
          <a:ln>
            <a:noFill/>
          </a:ln>
        </p:spPr>
        <p:txBody>
          <a:bodyPr spcFirstLastPara="1" wrap="square" lIns="91425" tIns="45700" rIns="91425" bIns="0" anchor="ctr" anchorCtr="0">
            <a:noAutofit/>
          </a:bodyPr>
          <a:lstStyle/>
          <a:p>
            <a:pPr marL="0" marR="0" lvl="0" indent="0" rtl="0">
              <a:spcBef>
                <a:spcPts val="0"/>
              </a:spcBef>
              <a:spcAft>
                <a:spcPts val="0"/>
              </a:spcAft>
              <a:buNone/>
            </a:pPr>
            <a:r>
              <a:rPr lang="ja-JP" altLang="en-US" sz="2400" b="1" dirty="0">
                <a:solidFill>
                  <a:schemeClr val="accent1"/>
                </a:solidFill>
                <a:latin typeface="Yu Gothic UI Semibold" panose="020B0700000000000000" pitchFamily="50" charset="-128"/>
                <a:ea typeface="Yu Gothic UI Semibold" panose="020B0700000000000000" pitchFamily="50" charset="-128"/>
              </a:rPr>
              <a:t>背景と目的</a:t>
            </a:r>
            <a:r>
              <a:rPr lang="en-US" altLang="ja-JP" sz="2400" b="1" dirty="0">
                <a:solidFill>
                  <a:schemeClr val="accent1"/>
                </a:solidFill>
                <a:latin typeface="Yu Gothic UI Semibold" panose="020B0700000000000000" pitchFamily="50" charset="-128"/>
                <a:ea typeface="Yu Gothic UI Semibold" panose="020B0700000000000000" pitchFamily="50" charset="-128"/>
              </a:rPr>
              <a:t>-</a:t>
            </a:r>
            <a:r>
              <a:rPr lang="ja-JP" altLang="en-US" sz="2400" b="1" dirty="0">
                <a:solidFill>
                  <a:schemeClr val="accent1"/>
                </a:solidFill>
                <a:latin typeface="Yu Gothic UI Semibold" panose="020B0700000000000000" pitchFamily="50" charset="-128"/>
                <a:ea typeface="Yu Gothic UI Semibold" panose="020B0700000000000000" pitchFamily="50" charset="-128"/>
              </a:rPr>
              <a:t>高齢者の免許保有と返納の地域差</a:t>
            </a:r>
            <a:endParaRPr sz="2400" b="1" dirty="0">
              <a:solidFill>
                <a:schemeClr val="accent1"/>
              </a:solidFill>
              <a:latin typeface="Yu Gothic UI Semibold" panose="020B0700000000000000" pitchFamily="50" charset="-128"/>
              <a:ea typeface="Yu Gothic UI Semibold" panose="020B0700000000000000" pitchFamily="50" charset="-128"/>
              <a:sym typeface="Arial"/>
            </a:endParaRPr>
          </a:p>
        </p:txBody>
      </p:sp>
      <p:sp>
        <p:nvSpPr>
          <p:cNvPr id="8" name="Google Shape;218;g33b58e9c19d_0_0">
            <a:extLst>
              <a:ext uri="{FF2B5EF4-FFF2-40B4-BE49-F238E27FC236}">
                <a16:creationId xmlns:a16="http://schemas.microsoft.com/office/drawing/2014/main" id="{97568BEE-F32C-481D-AB49-C9FCD976609A}"/>
              </a:ext>
            </a:extLst>
          </p:cNvPr>
          <p:cNvSpPr txBox="1"/>
          <p:nvPr/>
        </p:nvSpPr>
        <p:spPr>
          <a:xfrm>
            <a:off x="807212" y="1738958"/>
            <a:ext cx="10357908" cy="46228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ja-JP" altLang="en-US" sz="1800" dirty="0">
                <a:solidFill>
                  <a:schemeClr val="lt1"/>
                </a:solidFill>
                <a:latin typeface="Yu Gothic UI Semibold" panose="020B0700000000000000" pitchFamily="50" charset="-128"/>
                <a:ea typeface="Yu Gothic UI Semibold" panose="020B0700000000000000" pitchFamily="50" charset="-128"/>
              </a:rPr>
              <a:t>　都道府県別の返納率、免許保有率、高齢化率の可視化</a:t>
            </a:r>
            <a:endParaRPr lang="en-US" altLang="ja-JP" sz="1800" dirty="0">
              <a:solidFill>
                <a:schemeClr val="lt1"/>
              </a:solidFill>
              <a:latin typeface="Yu Gothic UI Semibold" panose="020B0700000000000000" pitchFamily="50" charset="-128"/>
              <a:ea typeface="Yu Gothic UI Semibold" panose="020B0700000000000000" pitchFamily="50" charset="-128"/>
            </a:endParaRPr>
          </a:p>
        </p:txBody>
      </p:sp>
      <p:sp>
        <p:nvSpPr>
          <p:cNvPr id="10" name="Google Shape;215;g33b58e9c19d_0_0">
            <a:extLst>
              <a:ext uri="{FF2B5EF4-FFF2-40B4-BE49-F238E27FC236}">
                <a16:creationId xmlns:a16="http://schemas.microsoft.com/office/drawing/2014/main" id="{450D72E0-0199-427F-9A73-DDA4516AD9F9}"/>
              </a:ext>
            </a:extLst>
          </p:cNvPr>
          <p:cNvSpPr/>
          <p:nvPr/>
        </p:nvSpPr>
        <p:spPr>
          <a:xfrm>
            <a:off x="802132" y="3092730"/>
            <a:ext cx="10368068" cy="62446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Yu Gothic UI Semibold" panose="020B0700000000000000" pitchFamily="50" charset="-128"/>
              <a:ea typeface="Yu Gothic UI Semibold" panose="020B0700000000000000" pitchFamily="50" charset="-128"/>
              <a:sym typeface="Arial"/>
            </a:endParaRPr>
          </a:p>
        </p:txBody>
      </p:sp>
      <p:sp>
        <p:nvSpPr>
          <p:cNvPr id="11" name="Google Shape;216;g33b58e9c19d_0_0">
            <a:extLst>
              <a:ext uri="{FF2B5EF4-FFF2-40B4-BE49-F238E27FC236}">
                <a16:creationId xmlns:a16="http://schemas.microsoft.com/office/drawing/2014/main" id="{CF07546C-5831-40B3-BED1-0F2ACAED7781}"/>
              </a:ext>
            </a:extLst>
          </p:cNvPr>
          <p:cNvSpPr/>
          <p:nvPr/>
        </p:nvSpPr>
        <p:spPr>
          <a:xfrm>
            <a:off x="802132" y="2746783"/>
            <a:ext cx="10368068" cy="419099"/>
          </a:xfrm>
          <a:prstGeom prst="rect">
            <a:avLst/>
          </a:prstGeom>
          <a:solidFill>
            <a:schemeClr val="tx1">
              <a:lumMod val="75000"/>
            </a:schemeClr>
          </a:solidFill>
          <a:ln>
            <a:noFill/>
          </a:ln>
        </p:spPr>
        <p:txBody>
          <a:bodyPr spcFirstLastPara="1" wrap="square" lIns="91425" tIns="45700" rIns="91425" bIns="0" anchor="ctr" anchorCtr="0">
            <a:noAutofit/>
          </a:bodyPr>
          <a:lstStyle/>
          <a:p>
            <a:pPr marL="0" marR="0" lvl="0" indent="0" rtl="0">
              <a:spcBef>
                <a:spcPts val="0"/>
              </a:spcBef>
              <a:spcAft>
                <a:spcPts val="0"/>
              </a:spcAft>
              <a:buNone/>
            </a:pPr>
            <a:r>
              <a:rPr lang="ja-JP" altLang="en-US" sz="2400" b="1" dirty="0">
                <a:solidFill>
                  <a:schemeClr val="accent1"/>
                </a:solidFill>
                <a:latin typeface="Yu Gothic UI Semibold" panose="020B0700000000000000" pitchFamily="50" charset="-128"/>
                <a:ea typeface="Yu Gothic UI Semibold" panose="020B0700000000000000" pitchFamily="50" charset="-128"/>
              </a:rPr>
              <a:t>分析</a:t>
            </a:r>
            <a:r>
              <a:rPr lang="en-US" altLang="ja-JP" sz="2400" b="1" dirty="0">
                <a:solidFill>
                  <a:schemeClr val="accent1"/>
                </a:solidFill>
                <a:latin typeface="Yu Gothic UI Semibold" panose="020B0700000000000000" pitchFamily="50" charset="-128"/>
                <a:ea typeface="Yu Gothic UI Semibold" panose="020B0700000000000000" pitchFamily="50" charset="-128"/>
              </a:rPr>
              <a:t>-</a:t>
            </a:r>
            <a:r>
              <a:rPr lang="ja-JP" altLang="en-US" sz="2400" b="1" dirty="0">
                <a:solidFill>
                  <a:schemeClr val="accent1"/>
                </a:solidFill>
                <a:latin typeface="Yu Gothic UI Semibold" panose="020B0700000000000000" pitchFamily="50" charset="-128"/>
                <a:ea typeface="Yu Gothic UI Semibold" panose="020B0700000000000000" pitchFamily="50" charset="-128"/>
              </a:rPr>
              <a:t>地域別にみる返納しにくさの構造分析</a:t>
            </a:r>
            <a:endParaRPr sz="2400" b="1" dirty="0">
              <a:solidFill>
                <a:schemeClr val="accent1"/>
              </a:solidFill>
              <a:latin typeface="Yu Gothic UI Semibold" panose="020B0700000000000000" pitchFamily="50" charset="-128"/>
              <a:ea typeface="Yu Gothic UI Semibold" panose="020B0700000000000000" pitchFamily="50" charset="-128"/>
              <a:sym typeface="Arial"/>
            </a:endParaRPr>
          </a:p>
        </p:txBody>
      </p:sp>
      <p:sp>
        <p:nvSpPr>
          <p:cNvPr id="12" name="Google Shape;218;g33b58e9c19d_0_0">
            <a:extLst>
              <a:ext uri="{FF2B5EF4-FFF2-40B4-BE49-F238E27FC236}">
                <a16:creationId xmlns:a16="http://schemas.microsoft.com/office/drawing/2014/main" id="{7E6018AA-6B84-461E-8630-10E44340B054}"/>
              </a:ext>
            </a:extLst>
          </p:cNvPr>
          <p:cNvSpPr txBox="1"/>
          <p:nvPr/>
        </p:nvSpPr>
        <p:spPr>
          <a:xfrm>
            <a:off x="802132" y="3165882"/>
            <a:ext cx="10368068" cy="584393"/>
          </a:xfrm>
          <a:prstGeom prst="rect">
            <a:avLst/>
          </a:prstGeom>
          <a:noFill/>
          <a:ln>
            <a:noFill/>
          </a:ln>
        </p:spPr>
        <p:txBody>
          <a:bodyPr spcFirstLastPara="1" wrap="square" lIns="0" tIns="0" rIns="0" bIns="0" anchor="ctr" anchorCtr="0">
            <a:noAutofit/>
          </a:bodyPr>
          <a:lstStyle/>
          <a:p>
            <a:pPr lvl="0" algn="just">
              <a:buSzPts val="1000"/>
              <a:tabLst>
                <a:tab pos="457200" algn="l"/>
              </a:tabLst>
            </a:pPr>
            <a:r>
              <a:rPr lang="ja-JP" altLang="en-US" sz="1800" kern="100" dirty="0">
                <a:solidFill>
                  <a:schemeClr val="bg1"/>
                </a:solidFill>
                <a:effectLst/>
                <a:latin typeface="Yu Gothic UI Semibold" panose="020B0700000000000000" pitchFamily="50" charset="-128"/>
                <a:ea typeface="Yu Gothic UI Semibold" panose="020B0700000000000000" pitchFamily="50" charset="-128"/>
                <a:cs typeface="Times New Roman" panose="02020603050405020304" pitchFamily="18" charset="0"/>
              </a:rPr>
              <a:t>　特徴量の作成、</a:t>
            </a:r>
            <a:r>
              <a:rPr lang="en-US" altLang="ja-JP" sz="1800" kern="100" dirty="0">
                <a:solidFill>
                  <a:schemeClr val="bg1"/>
                </a:solidFill>
                <a:effectLst/>
                <a:latin typeface="Yu Gothic UI Semibold" panose="020B0700000000000000" pitchFamily="50" charset="-128"/>
                <a:ea typeface="Yu Gothic UI Semibold" panose="020B0700000000000000" pitchFamily="50" charset="-128"/>
                <a:cs typeface="Times New Roman" panose="02020603050405020304" pitchFamily="18" charset="0"/>
              </a:rPr>
              <a:t>SHAP</a:t>
            </a:r>
            <a:r>
              <a:rPr lang="ja-JP" altLang="en-US" sz="1800" kern="100" dirty="0">
                <a:solidFill>
                  <a:schemeClr val="bg1"/>
                </a:solidFill>
                <a:latin typeface="Yu Gothic UI Semibold" panose="020B0700000000000000" pitchFamily="50" charset="-128"/>
                <a:ea typeface="Yu Gothic UI Semibold" panose="020B0700000000000000" pitchFamily="50" charset="-128"/>
                <a:cs typeface="Times New Roman" panose="02020603050405020304" pitchFamily="18" charset="0"/>
              </a:rPr>
              <a:t>分析</a:t>
            </a:r>
            <a:endParaRPr lang="ja-JP" altLang="ja-JP" sz="1800" kern="100" dirty="0">
              <a:solidFill>
                <a:schemeClr val="bg1"/>
              </a:solidFill>
              <a:effectLst/>
              <a:latin typeface="Yu Gothic UI Semibold" panose="020B0700000000000000" pitchFamily="50" charset="-128"/>
              <a:ea typeface="Yu Gothic UI Semibold" panose="020B0700000000000000" pitchFamily="50" charset="-128"/>
              <a:cs typeface="Times New Roman" panose="02020603050405020304" pitchFamily="18" charset="0"/>
            </a:endParaRPr>
          </a:p>
        </p:txBody>
      </p:sp>
      <p:sp>
        <p:nvSpPr>
          <p:cNvPr id="13" name="二等辺三角形 12">
            <a:extLst>
              <a:ext uri="{FF2B5EF4-FFF2-40B4-BE49-F238E27FC236}">
                <a16:creationId xmlns:a16="http://schemas.microsoft.com/office/drawing/2014/main" id="{798D15FF-1A9A-4089-946A-89CC595B9B4E}"/>
              </a:ext>
            </a:extLst>
          </p:cNvPr>
          <p:cNvSpPr/>
          <p:nvPr/>
        </p:nvSpPr>
        <p:spPr>
          <a:xfrm flipV="1">
            <a:off x="4878726" y="2419887"/>
            <a:ext cx="2214880" cy="232163"/>
          </a:xfrm>
          <a:prstGeom prst="triangle">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Semibold" panose="020B0700000000000000" pitchFamily="50" charset="-128"/>
              <a:ea typeface="Yu Gothic UI Semibold" panose="020B0700000000000000" pitchFamily="50" charset="-128"/>
            </a:endParaRPr>
          </a:p>
        </p:txBody>
      </p:sp>
      <p:sp>
        <p:nvSpPr>
          <p:cNvPr id="19" name="Google Shape;216;g33b58e9c19d_0_0">
            <a:extLst>
              <a:ext uri="{FF2B5EF4-FFF2-40B4-BE49-F238E27FC236}">
                <a16:creationId xmlns:a16="http://schemas.microsoft.com/office/drawing/2014/main" id="{CC9E5C5B-97CF-40B7-9CB1-448AB7241229}"/>
              </a:ext>
            </a:extLst>
          </p:cNvPr>
          <p:cNvSpPr/>
          <p:nvPr/>
        </p:nvSpPr>
        <p:spPr>
          <a:xfrm>
            <a:off x="802132" y="4244523"/>
            <a:ext cx="10368068" cy="419099"/>
          </a:xfrm>
          <a:prstGeom prst="rect">
            <a:avLst/>
          </a:prstGeom>
          <a:solidFill>
            <a:schemeClr val="accent5">
              <a:lumMod val="75000"/>
            </a:schemeClr>
          </a:solidFill>
          <a:ln>
            <a:noFill/>
          </a:ln>
        </p:spPr>
        <p:txBody>
          <a:bodyPr spcFirstLastPara="1" wrap="square" lIns="91425" tIns="45700" rIns="91425" bIns="0" anchor="ctr" anchorCtr="0">
            <a:noAutofit/>
          </a:bodyPr>
          <a:lstStyle/>
          <a:p>
            <a:pPr marL="0" marR="0" lvl="0" indent="0" rtl="0">
              <a:spcBef>
                <a:spcPts val="0"/>
              </a:spcBef>
              <a:spcAft>
                <a:spcPts val="0"/>
              </a:spcAft>
              <a:buNone/>
            </a:pPr>
            <a:r>
              <a:rPr lang="ja-JP" altLang="en-US" sz="2400" b="1" dirty="0">
                <a:solidFill>
                  <a:schemeClr val="accent1"/>
                </a:solidFill>
                <a:latin typeface="Yu Gothic UI Semibold" panose="020B0700000000000000" pitchFamily="50" charset="-128"/>
                <a:ea typeface="Yu Gothic UI Semibold" panose="020B0700000000000000" pitchFamily="50" charset="-128"/>
              </a:rPr>
              <a:t>施策</a:t>
            </a:r>
            <a:r>
              <a:rPr lang="en-US" altLang="ja-JP" sz="2400" b="1" dirty="0">
                <a:solidFill>
                  <a:schemeClr val="accent1"/>
                </a:solidFill>
                <a:latin typeface="Yu Gothic UI Semibold" panose="020B0700000000000000" pitchFamily="50" charset="-128"/>
                <a:ea typeface="Yu Gothic UI Semibold" panose="020B0700000000000000" pitchFamily="50" charset="-128"/>
              </a:rPr>
              <a:t>-</a:t>
            </a:r>
            <a:r>
              <a:rPr lang="ja-JP" altLang="en-US" sz="2400" b="1" dirty="0">
                <a:solidFill>
                  <a:schemeClr val="accent1"/>
                </a:solidFill>
                <a:latin typeface="Yu Gothic UI Semibold" panose="020B0700000000000000" pitchFamily="50" charset="-128"/>
                <a:ea typeface="Yu Gothic UI Semibold" panose="020B0700000000000000" pitchFamily="50" charset="-128"/>
              </a:rPr>
              <a:t>意思決定支援</a:t>
            </a:r>
            <a:endParaRPr sz="2400" b="1" dirty="0">
              <a:solidFill>
                <a:schemeClr val="accent1"/>
              </a:solidFill>
              <a:latin typeface="Yu Gothic UI Semibold" panose="020B0700000000000000" pitchFamily="50" charset="-128"/>
              <a:ea typeface="Yu Gothic UI Semibold" panose="020B0700000000000000" pitchFamily="50" charset="-128"/>
              <a:sym typeface="Arial"/>
            </a:endParaRPr>
          </a:p>
        </p:txBody>
      </p:sp>
      <p:sp>
        <p:nvSpPr>
          <p:cNvPr id="20" name="Google Shape;218;g33b58e9c19d_0_0">
            <a:extLst>
              <a:ext uri="{FF2B5EF4-FFF2-40B4-BE49-F238E27FC236}">
                <a16:creationId xmlns:a16="http://schemas.microsoft.com/office/drawing/2014/main" id="{4ADB4539-92DD-459B-B176-C784F5C31B5C}"/>
              </a:ext>
            </a:extLst>
          </p:cNvPr>
          <p:cNvSpPr txBox="1"/>
          <p:nvPr/>
        </p:nvSpPr>
        <p:spPr>
          <a:xfrm>
            <a:off x="807212" y="4654479"/>
            <a:ext cx="10357908" cy="465433"/>
          </a:xfrm>
          <a:prstGeom prst="rect">
            <a:avLst/>
          </a:prstGeom>
          <a:noFill/>
          <a:ln>
            <a:noFill/>
          </a:ln>
        </p:spPr>
        <p:txBody>
          <a:bodyPr spcFirstLastPara="1" wrap="square" lIns="0" tIns="0" rIns="0" bIns="0" anchor="ctr" anchorCtr="0">
            <a:noAutofit/>
          </a:bodyPr>
          <a:lstStyle/>
          <a:p>
            <a:pPr lvl="0" algn="just">
              <a:buSzPts val="1000"/>
              <a:tabLst>
                <a:tab pos="457200" algn="l"/>
              </a:tabLst>
            </a:pPr>
            <a:r>
              <a:rPr lang="ja-JP" altLang="en-US" sz="1800" kern="100" dirty="0">
                <a:solidFill>
                  <a:schemeClr val="bg1"/>
                </a:solidFill>
                <a:effectLst/>
                <a:latin typeface="Yu Gothic UI Semibold" panose="020B0700000000000000" pitchFamily="50" charset="-128"/>
                <a:ea typeface="Yu Gothic UI Semibold" panose="020B0700000000000000" pitchFamily="50" charset="-128"/>
                <a:cs typeface="Times New Roman" panose="02020603050405020304" pitchFamily="18" charset="0"/>
              </a:rPr>
              <a:t>　各クラスタごとの意思決定支援</a:t>
            </a:r>
            <a:endParaRPr lang="en-US" altLang="ja-JP" sz="1800" kern="100" dirty="0">
              <a:solidFill>
                <a:schemeClr val="bg1"/>
              </a:solidFill>
              <a:effectLst/>
              <a:latin typeface="Yu Gothic UI Semibold" panose="020B0700000000000000" pitchFamily="50" charset="-128"/>
              <a:ea typeface="Yu Gothic UI Semibold" panose="020B0700000000000000" pitchFamily="50" charset="-128"/>
              <a:cs typeface="Times New Roman" panose="02020603050405020304" pitchFamily="18" charset="0"/>
            </a:endParaRPr>
          </a:p>
        </p:txBody>
      </p:sp>
      <p:sp>
        <p:nvSpPr>
          <p:cNvPr id="21" name="二等辺三角形 20">
            <a:extLst>
              <a:ext uri="{FF2B5EF4-FFF2-40B4-BE49-F238E27FC236}">
                <a16:creationId xmlns:a16="http://schemas.microsoft.com/office/drawing/2014/main" id="{009EF3F2-7EA8-4A41-A7F8-14D2F4B4FBB0}"/>
              </a:ext>
            </a:extLst>
          </p:cNvPr>
          <p:cNvSpPr/>
          <p:nvPr/>
        </p:nvSpPr>
        <p:spPr>
          <a:xfrm flipV="1">
            <a:off x="4878726" y="3930393"/>
            <a:ext cx="2214880" cy="232163"/>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Semibold" panose="020B0700000000000000" pitchFamily="50" charset="-128"/>
              <a:ea typeface="Yu Gothic UI Semibold" panose="020B0700000000000000" pitchFamily="50" charset="-128"/>
            </a:endParaRPr>
          </a:p>
        </p:txBody>
      </p:sp>
      <p:sp>
        <p:nvSpPr>
          <p:cNvPr id="25" name="Google Shape;216;g33b58e9c19d_0_0">
            <a:extLst>
              <a:ext uri="{FF2B5EF4-FFF2-40B4-BE49-F238E27FC236}">
                <a16:creationId xmlns:a16="http://schemas.microsoft.com/office/drawing/2014/main" id="{0CDF0373-9A05-417C-9C26-3314C2EBCD1E}"/>
              </a:ext>
            </a:extLst>
          </p:cNvPr>
          <p:cNvSpPr/>
          <p:nvPr/>
        </p:nvSpPr>
        <p:spPr>
          <a:xfrm>
            <a:off x="802132" y="5549596"/>
            <a:ext cx="10368068" cy="419099"/>
          </a:xfrm>
          <a:prstGeom prst="rect">
            <a:avLst/>
          </a:prstGeom>
          <a:solidFill>
            <a:srgbClr val="000000"/>
          </a:solidFill>
          <a:ln>
            <a:noFill/>
          </a:ln>
        </p:spPr>
        <p:txBody>
          <a:bodyPr spcFirstLastPara="1" wrap="square" lIns="91425" tIns="45700" rIns="91425" bIns="0" anchor="ctr" anchorCtr="0">
            <a:noAutofit/>
          </a:bodyPr>
          <a:lstStyle/>
          <a:p>
            <a:pPr marL="0" marR="0" lvl="0" indent="0" rtl="0">
              <a:spcBef>
                <a:spcPts val="0"/>
              </a:spcBef>
              <a:spcAft>
                <a:spcPts val="0"/>
              </a:spcAft>
              <a:buNone/>
            </a:pPr>
            <a:r>
              <a:rPr lang="ja-JP" altLang="en-US" sz="2400" b="1" dirty="0">
                <a:solidFill>
                  <a:schemeClr val="accent1"/>
                </a:solidFill>
                <a:latin typeface="Yu Gothic UI Semibold" panose="020B0700000000000000" pitchFamily="50" charset="-128"/>
                <a:ea typeface="Yu Gothic UI Semibold" panose="020B0700000000000000" pitchFamily="50" charset="-128"/>
              </a:rPr>
              <a:t>今後の展望と感想</a:t>
            </a:r>
            <a:endParaRPr sz="2400" b="1" dirty="0">
              <a:solidFill>
                <a:schemeClr val="accent1"/>
              </a:solidFill>
              <a:latin typeface="Yu Gothic UI Semibold" panose="020B0700000000000000" pitchFamily="50" charset="-128"/>
              <a:ea typeface="Yu Gothic UI Semibold" panose="020B0700000000000000" pitchFamily="50" charset="-128"/>
              <a:sym typeface="Arial"/>
            </a:endParaRPr>
          </a:p>
        </p:txBody>
      </p:sp>
      <p:sp>
        <p:nvSpPr>
          <p:cNvPr id="27" name="二等辺三角形 26">
            <a:extLst>
              <a:ext uri="{FF2B5EF4-FFF2-40B4-BE49-F238E27FC236}">
                <a16:creationId xmlns:a16="http://schemas.microsoft.com/office/drawing/2014/main" id="{F93F020D-FBE6-44FA-B056-A7AA206210A3}"/>
              </a:ext>
            </a:extLst>
          </p:cNvPr>
          <p:cNvSpPr/>
          <p:nvPr/>
        </p:nvSpPr>
        <p:spPr>
          <a:xfrm flipV="1">
            <a:off x="4878726" y="5230040"/>
            <a:ext cx="2214880" cy="232163"/>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Semibold" panose="020B0700000000000000" pitchFamily="50" charset="-128"/>
              <a:ea typeface="Yu Gothic UI Semibold" panose="020B0700000000000000" pitchFamily="50" charset="-128"/>
            </a:endParaRPr>
          </a:p>
        </p:txBody>
      </p:sp>
      <p:sp>
        <p:nvSpPr>
          <p:cNvPr id="3" name="正方形/長方形 2">
            <a:extLst>
              <a:ext uri="{FF2B5EF4-FFF2-40B4-BE49-F238E27FC236}">
                <a16:creationId xmlns:a16="http://schemas.microsoft.com/office/drawing/2014/main" id="{DBA9B5E1-D789-446A-896C-C327889C4603}"/>
              </a:ext>
            </a:extLst>
          </p:cNvPr>
          <p:cNvSpPr/>
          <p:nvPr/>
        </p:nvSpPr>
        <p:spPr>
          <a:xfrm>
            <a:off x="0" y="5210990"/>
            <a:ext cx="12192000" cy="985755"/>
          </a:xfrm>
          <a:prstGeom prst="rect">
            <a:avLst/>
          </a:prstGeom>
          <a:solidFill>
            <a:schemeClr val="accent4">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E07DAE3-BD8A-41FC-8EE1-4ABE2EA3B4AF}"/>
              </a:ext>
            </a:extLst>
          </p:cNvPr>
          <p:cNvSpPr/>
          <p:nvPr/>
        </p:nvSpPr>
        <p:spPr>
          <a:xfrm>
            <a:off x="0" y="1024889"/>
            <a:ext cx="12192000" cy="2790893"/>
          </a:xfrm>
          <a:prstGeom prst="rect">
            <a:avLst/>
          </a:prstGeom>
          <a:solidFill>
            <a:schemeClr val="accent4">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43730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9D8BEB-B03E-4CC4-B869-404E935B5F18}"/>
              </a:ext>
            </a:extLst>
          </p:cNvPr>
          <p:cNvSpPr>
            <a:spLocks noGrp="1"/>
          </p:cNvSpPr>
          <p:nvPr>
            <p:ph type="title"/>
          </p:nvPr>
        </p:nvSpPr>
        <p:spPr/>
        <p:txBody>
          <a:bodyPr/>
          <a:lstStyle/>
          <a:p>
            <a:r>
              <a:rPr kumimoji="1" lang="ja-JP" altLang="en-US" dirty="0">
                <a:latin typeface="Yu Gothic UI Semibold" panose="020B0700000000000000" pitchFamily="50" charset="-128"/>
                <a:ea typeface="Yu Gothic UI Semibold" panose="020B0700000000000000" pitchFamily="50" charset="-128"/>
              </a:rPr>
              <a:t>施策</a:t>
            </a:r>
            <a:r>
              <a:rPr kumimoji="1" lang="en-US" altLang="ja-JP" dirty="0">
                <a:latin typeface="Yu Gothic UI Semibold" panose="020B0700000000000000" pitchFamily="50" charset="-128"/>
                <a:ea typeface="Yu Gothic UI Semibold" panose="020B0700000000000000" pitchFamily="50" charset="-128"/>
              </a:rPr>
              <a:t>-</a:t>
            </a:r>
            <a:r>
              <a:rPr kumimoji="1" lang="ja-JP" altLang="en-US" dirty="0">
                <a:latin typeface="Yu Gothic UI Semibold" panose="020B0700000000000000" pitchFamily="50" charset="-128"/>
                <a:ea typeface="Yu Gothic UI Semibold" panose="020B0700000000000000" pitchFamily="50" charset="-128"/>
              </a:rPr>
              <a:t>意思決定支援</a:t>
            </a:r>
          </a:p>
        </p:txBody>
      </p:sp>
      <p:sp>
        <p:nvSpPr>
          <p:cNvPr id="6" name="矢印: 下 5">
            <a:extLst>
              <a:ext uri="{FF2B5EF4-FFF2-40B4-BE49-F238E27FC236}">
                <a16:creationId xmlns:a16="http://schemas.microsoft.com/office/drawing/2014/main" id="{78A76F82-AC8F-477E-975A-A14A2DB22819}"/>
              </a:ext>
            </a:extLst>
          </p:cNvPr>
          <p:cNvSpPr/>
          <p:nvPr/>
        </p:nvSpPr>
        <p:spPr>
          <a:xfrm>
            <a:off x="5460240" y="3473536"/>
            <a:ext cx="1123690" cy="905364"/>
          </a:xfrm>
          <a:prstGeom prst="downArrow">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9" name="表 22">
            <a:extLst>
              <a:ext uri="{FF2B5EF4-FFF2-40B4-BE49-F238E27FC236}">
                <a16:creationId xmlns:a16="http://schemas.microsoft.com/office/drawing/2014/main" id="{7F305869-4F57-4436-AAF7-924F78E2B097}"/>
              </a:ext>
            </a:extLst>
          </p:cNvPr>
          <p:cNvGraphicFramePr>
            <a:graphicFrameLocks noGrp="1"/>
          </p:cNvGraphicFramePr>
          <p:nvPr>
            <p:extLst>
              <p:ext uri="{D42A27DB-BD31-4B8C-83A1-F6EECF244321}">
                <p14:modId xmlns:p14="http://schemas.microsoft.com/office/powerpoint/2010/main" val="3500228388"/>
              </p:ext>
            </p:extLst>
          </p:nvPr>
        </p:nvGraphicFramePr>
        <p:xfrm>
          <a:off x="627997" y="1408694"/>
          <a:ext cx="11128252" cy="1566167"/>
        </p:xfrm>
        <a:graphic>
          <a:graphicData uri="http://schemas.openxmlformats.org/drawingml/2006/table">
            <a:tbl>
              <a:tblPr firstRow="1" bandRow="1">
                <a:tableStyleId>{7DE857E8-386F-4D4D-8DA7-B4BD2BB4B752}</a:tableStyleId>
              </a:tblPr>
              <a:tblGrid>
                <a:gridCol w="1402080">
                  <a:extLst>
                    <a:ext uri="{9D8B030D-6E8A-4147-A177-3AD203B41FA5}">
                      <a16:colId xmlns:a16="http://schemas.microsoft.com/office/drawing/2014/main" val="719239335"/>
                    </a:ext>
                  </a:extLst>
                </a:gridCol>
                <a:gridCol w="1544320">
                  <a:extLst>
                    <a:ext uri="{9D8B030D-6E8A-4147-A177-3AD203B41FA5}">
                      <a16:colId xmlns:a16="http://schemas.microsoft.com/office/drawing/2014/main" val="4117915734"/>
                    </a:ext>
                  </a:extLst>
                </a:gridCol>
                <a:gridCol w="2152088">
                  <a:extLst>
                    <a:ext uri="{9D8B030D-6E8A-4147-A177-3AD203B41FA5}">
                      <a16:colId xmlns:a16="http://schemas.microsoft.com/office/drawing/2014/main" val="1627715416"/>
                    </a:ext>
                  </a:extLst>
                </a:gridCol>
                <a:gridCol w="2060091">
                  <a:extLst>
                    <a:ext uri="{9D8B030D-6E8A-4147-A177-3AD203B41FA5}">
                      <a16:colId xmlns:a16="http://schemas.microsoft.com/office/drawing/2014/main" val="2850243573"/>
                    </a:ext>
                  </a:extLst>
                </a:gridCol>
                <a:gridCol w="2163565">
                  <a:extLst>
                    <a:ext uri="{9D8B030D-6E8A-4147-A177-3AD203B41FA5}">
                      <a16:colId xmlns:a16="http://schemas.microsoft.com/office/drawing/2014/main" val="3695456551"/>
                    </a:ext>
                  </a:extLst>
                </a:gridCol>
                <a:gridCol w="1806108">
                  <a:extLst>
                    <a:ext uri="{9D8B030D-6E8A-4147-A177-3AD203B41FA5}">
                      <a16:colId xmlns:a16="http://schemas.microsoft.com/office/drawing/2014/main" val="2312911751"/>
                    </a:ext>
                  </a:extLst>
                </a:gridCol>
              </a:tblGrid>
              <a:tr h="487031">
                <a:tc>
                  <a:txBody>
                    <a:bodyPr/>
                    <a:lstStyle/>
                    <a:p>
                      <a:pPr algn="ctr"/>
                      <a:endParaRPr kumimoji="1" lang="ja-JP" altLang="en-US" dirty="0">
                        <a:latin typeface="Yu Gothic UI Semibold" panose="020B0700000000000000" pitchFamily="50" charset="-128"/>
                        <a:ea typeface="Yu Gothic UI Semibold" panose="020B0700000000000000" pitchFamily="50" charset="-128"/>
                      </a:endParaRPr>
                    </a:p>
                  </a:txBody>
                  <a:tcPr anchor="ctr"/>
                </a:tc>
                <a:tc>
                  <a:txBody>
                    <a:bodyPr/>
                    <a:lstStyle/>
                    <a:p>
                      <a:pPr algn="ctr"/>
                      <a:r>
                        <a:rPr kumimoji="1" lang="ja-JP" altLang="en-US" sz="1600" dirty="0">
                          <a:latin typeface="Yu Gothic UI Semibold" panose="020B0700000000000000" pitchFamily="50" charset="-128"/>
                          <a:ea typeface="Yu Gothic UI Semibold" panose="020B0700000000000000" pitchFamily="50" charset="-128"/>
                        </a:rPr>
                        <a:t>全体</a:t>
                      </a:r>
                    </a:p>
                  </a:txBody>
                  <a:tcPr anchor="ctr"/>
                </a:tc>
                <a:tc>
                  <a:txBody>
                    <a:bodyPr/>
                    <a:lstStyle/>
                    <a:p>
                      <a:pPr algn="ctr"/>
                      <a:r>
                        <a:rPr kumimoji="1" lang="ja-JP" altLang="en-US" sz="1600" dirty="0">
                          <a:latin typeface="Yu Gothic UI Semibold" panose="020B0700000000000000" pitchFamily="50" charset="-128"/>
                          <a:ea typeface="Yu Gothic UI Semibold" panose="020B0700000000000000" pitchFamily="50" charset="-128"/>
                        </a:rPr>
                        <a:t>クラスタ</a:t>
                      </a:r>
                      <a:r>
                        <a:rPr kumimoji="1" lang="en-US" altLang="ja-JP" sz="1600" dirty="0">
                          <a:latin typeface="Yu Gothic UI Semibold" panose="020B0700000000000000" pitchFamily="50" charset="-128"/>
                          <a:ea typeface="Yu Gothic UI Semibold" panose="020B0700000000000000" pitchFamily="50" charset="-128"/>
                        </a:rPr>
                        <a:t>0</a:t>
                      </a:r>
                    </a:p>
                    <a:p>
                      <a:pPr algn="ctr"/>
                      <a:r>
                        <a:rPr kumimoji="1" lang="ja-JP" altLang="en-US" sz="1400" dirty="0">
                          <a:latin typeface="Yu Gothic UI Semibold" panose="020B0700000000000000" pitchFamily="50" charset="-128"/>
                          <a:ea typeface="Yu Gothic UI Semibold" panose="020B0700000000000000" pitchFamily="50" charset="-128"/>
                        </a:rPr>
                        <a:t>（大都市）</a:t>
                      </a:r>
                    </a:p>
                  </a:txBody>
                  <a:tcPr anchor="ctr"/>
                </a:tc>
                <a:tc>
                  <a:txBody>
                    <a:bodyPr/>
                    <a:lstStyle/>
                    <a:p>
                      <a:pPr algn="ctr"/>
                      <a:r>
                        <a:rPr kumimoji="1" lang="ja-JP" altLang="en-US" sz="1600" dirty="0">
                          <a:latin typeface="Yu Gothic UI Semibold" panose="020B0700000000000000" pitchFamily="50" charset="-128"/>
                          <a:ea typeface="Yu Gothic UI Semibold" panose="020B0700000000000000" pitchFamily="50" charset="-128"/>
                        </a:rPr>
                        <a:t>クラスタ</a:t>
                      </a:r>
                      <a:r>
                        <a:rPr kumimoji="1" lang="en-US" altLang="ja-JP" sz="1600" dirty="0">
                          <a:latin typeface="Yu Gothic UI Semibold" panose="020B0700000000000000" pitchFamily="50" charset="-128"/>
                          <a:ea typeface="Yu Gothic UI Semibold" panose="020B0700000000000000" pitchFamily="50" charset="-128"/>
                        </a:rPr>
                        <a:t>1</a:t>
                      </a:r>
                    </a:p>
                    <a:p>
                      <a:pPr algn="ctr"/>
                      <a:r>
                        <a:rPr kumimoji="1" lang="ja-JP" altLang="en-US" sz="1400" dirty="0">
                          <a:latin typeface="Yu Gothic UI Semibold" panose="020B0700000000000000" pitchFamily="50" charset="-128"/>
                          <a:ea typeface="Yu Gothic UI Semibold" panose="020B0700000000000000" pitchFamily="50" charset="-128"/>
                        </a:rPr>
                        <a:t>（田舎、家族同居）</a:t>
                      </a:r>
                    </a:p>
                  </a:txBody>
                  <a:tcPr anchor="ctr"/>
                </a:tc>
                <a:tc>
                  <a:txBody>
                    <a:bodyPr/>
                    <a:lstStyle/>
                    <a:p>
                      <a:pPr algn="ctr"/>
                      <a:r>
                        <a:rPr kumimoji="1" lang="ja-JP" altLang="en-US" sz="1600" dirty="0">
                          <a:latin typeface="Yu Gothic UI Semibold" panose="020B0700000000000000" pitchFamily="50" charset="-128"/>
                          <a:ea typeface="Yu Gothic UI Semibold" panose="020B0700000000000000" pitchFamily="50" charset="-128"/>
                        </a:rPr>
                        <a:t>クラスタ</a:t>
                      </a:r>
                      <a:r>
                        <a:rPr kumimoji="1" lang="en-US" altLang="ja-JP" sz="1600" dirty="0">
                          <a:latin typeface="Yu Gothic UI Semibold" panose="020B0700000000000000" pitchFamily="50" charset="-128"/>
                          <a:ea typeface="Yu Gothic UI Semibold" panose="020B0700000000000000" pitchFamily="50" charset="-128"/>
                        </a:rPr>
                        <a:t>2</a:t>
                      </a:r>
                    </a:p>
                    <a:p>
                      <a:pPr algn="ctr"/>
                      <a:r>
                        <a:rPr kumimoji="1" lang="ja-JP" altLang="en-US" sz="1400" dirty="0">
                          <a:latin typeface="Yu Gothic UI Semibold" panose="020B0700000000000000" pitchFamily="50" charset="-128"/>
                          <a:ea typeface="Yu Gothic UI Semibold" panose="020B0700000000000000" pitchFamily="50" charset="-128"/>
                        </a:rPr>
                        <a:t>（地方都市）</a:t>
                      </a:r>
                    </a:p>
                  </a:txBody>
                  <a:tcPr anchor="ctr"/>
                </a:tc>
                <a:tc>
                  <a:txBody>
                    <a:bodyPr/>
                    <a:lstStyle/>
                    <a:p>
                      <a:pPr algn="ctr"/>
                      <a:r>
                        <a:rPr kumimoji="1" lang="ja-JP" altLang="en-US" sz="1600" dirty="0">
                          <a:latin typeface="Yu Gothic UI Semibold" panose="020B0700000000000000" pitchFamily="50" charset="-128"/>
                          <a:ea typeface="Yu Gothic UI Semibold" panose="020B0700000000000000" pitchFamily="50" charset="-128"/>
                        </a:rPr>
                        <a:t>クラスタ</a:t>
                      </a:r>
                      <a:r>
                        <a:rPr kumimoji="1" lang="en-US" altLang="ja-JP" sz="1600" dirty="0">
                          <a:latin typeface="Yu Gothic UI Semibold" panose="020B0700000000000000" pitchFamily="50" charset="-128"/>
                          <a:ea typeface="Yu Gothic UI Semibold" panose="020B0700000000000000" pitchFamily="50" charset="-128"/>
                        </a:rPr>
                        <a:t>3</a:t>
                      </a:r>
                    </a:p>
                    <a:p>
                      <a:pPr algn="ctr"/>
                      <a:r>
                        <a:rPr kumimoji="1" lang="ja-JP" altLang="en-US" sz="1400" dirty="0">
                          <a:latin typeface="Yu Gothic UI Semibold" panose="020B0700000000000000" pitchFamily="50" charset="-128"/>
                          <a:ea typeface="Yu Gothic UI Semibold" panose="020B0700000000000000" pitchFamily="50" charset="-128"/>
                        </a:rPr>
                        <a:t>（田舎、高齢者多）</a:t>
                      </a:r>
                    </a:p>
                  </a:txBody>
                  <a:tcPr anchor="ctr"/>
                </a:tc>
                <a:extLst>
                  <a:ext uri="{0D108BD9-81ED-4DB2-BD59-A6C34878D82A}">
                    <a16:rowId xmlns:a16="http://schemas.microsoft.com/office/drawing/2014/main" val="2615184782"/>
                  </a:ext>
                </a:extLst>
              </a:tr>
              <a:tr h="1017527">
                <a:tc>
                  <a:txBody>
                    <a:bodyPr/>
                    <a:lstStyle/>
                    <a:p>
                      <a:pPr algn="ctr"/>
                      <a:r>
                        <a:rPr kumimoji="1" lang="ja-JP" altLang="en-US" sz="1600" dirty="0">
                          <a:latin typeface="Yu Gothic UI Semibold" panose="020B0700000000000000" pitchFamily="50" charset="-128"/>
                          <a:ea typeface="Yu Gothic UI Semibold" panose="020B0700000000000000" pitchFamily="50" charset="-128"/>
                        </a:rPr>
                        <a:t>統計的に有意</a:t>
                      </a:r>
                      <a:endParaRPr kumimoji="1" lang="en-US" altLang="ja-JP" sz="1600" dirty="0">
                        <a:latin typeface="Yu Gothic UI Semibold" panose="020B0700000000000000" pitchFamily="50" charset="-128"/>
                        <a:ea typeface="Yu Gothic UI Semibold" panose="020B0700000000000000" pitchFamily="50" charset="-128"/>
                      </a:endParaRPr>
                    </a:p>
                    <a:p>
                      <a:pPr algn="ctr"/>
                      <a:r>
                        <a:rPr kumimoji="1" lang="ja-JP" altLang="en-US" sz="1600" dirty="0">
                          <a:latin typeface="Yu Gothic UI Semibold" panose="020B0700000000000000" pitchFamily="50" charset="-128"/>
                          <a:ea typeface="Yu Gothic UI Semibold" panose="020B0700000000000000" pitchFamily="50" charset="-128"/>
                        </a:rPr>
                        <a:t>な特徴量</a:t>
                      </a:r>
                      <a:endParaRPr kumimoji="1" lang="en-US" altLang="ja-JP" sz="1600" dirty="0">
                        <a:latin typeface="Yu Gothic UI Semibold" panose="020B0700000000000000" pitchFamily="50" charset="-128"/>
                        <a:ea typeface="Yu Gothic UI Semibold" panose="020B0700000000000000" pitchFamily="50" charset="-128"/>
                      </a:endParaRPr>
                    </a:p>
                  </a:txBody>
                  <a:tcPr anchor="ctr"/>
                </a:tc>
                <a:tc>
                  <a:txBody>
                    <a:bodyPr/>
                    <a:lstStyle/>
                    <a:p>
                      <a:pPr algn="l"/>
                      <a:r>
                        <a:rPr kumimoji="1" lang="ja-JP" altLang="en-US" dirty="0">
                          <a:solidFill>
                            <a:srgbClr val="FF0000"/>
                          </a:solidFill>
                          <a:latin typeface="Yu Gothic UI Semibold" panose="020B0700000000000000" pitchFamily="50" charset="-128"/>
                          <a:ea typeface="Yu Gothic UI Semibold" panose="020B0700000000000000" pitchFamily="50" charset="-128"/>
                        </a:rPr>
                        <a:t>・車通勤率</a:t>
                      </a:r>
                      <a:endParaRPr kumimoji="1" lang="en-US" altLang="ja-JP" dirty="0">
                        <a:solidFill>
                          <a:srgbClr val="FF0000"/>
                        </a:solidFill>
                        <a:latin typeface="Yu Gothic UI Semibold" panose="020B0700000000000000" pitchFamily="50" charset="-128"/>
                        <a:ea typeface="Yu Gothic UI Semibold" panose="020B0700000000000000" pitchFamily="50" charset="-128"/>
                      </a:endParaRPr>
                    </a:p>
                    <a:p>
                      <a:pPr algn="l"/>
                      <a:r>
                        <a:rPr kumimoji="1" lang="ja-JP" altLang="en-US" dirty="0">
                          <a:solidFill>
                            <a:srgbClr val="FF0000"/>
                          </a:solidFill>
                          <a:latin typeface="Yu Gothic UI Semibold" panose="020B0700000000000000" pitchFamily="50" charset="-128"/>
                          <a:ea typeface="Yu Gothic UI Semibold" panose="020B0700000000000000" pitchFamily="50" charset="-128"/>
                        </a:rPr>
                        <a:t>・第一次産業比率</a:t>
                      </a:r>
                      <a:endParaRPr kumimoji="1" lang="en-US" altLang="ja-JP" dirty="0">
                        <a:solidFill>
                          <a:srgbClr val="FF0000"/>
                        </a:solidFill>
                        <a:latin typeface="Yu Gothic UI Semibold" panose="020B0700000000000000" pitchFamily="50" charset="-128"/>
                        <a:ea typeface="Yu Gothic UI Semibold" panose="020B0700000000000000" pitchFamily="50" charset="-128"/>
                      </a:endParaRPr>
                    </a:p>
                  </a:txBody>
                  <a:tcPr anchor="ctr"/>
                </a:tc>
                <a:tc>
                  <a:txBody>
                    <a:bodyPr/>
                    <a:lstStyle/>
                    <a:p>
                      <a:pPr algn="ctr"/>
                      <a:r>
                        <a:rPr kumimoji="1" lang="en-US" altLang="ja-JP" dirty="0">
                          <a:latin typeface="Yu Gothic UI Semibold" panose="020B0700000000000000" pitchFamily="50" charset="-128"/>
                          <a:ea typeface="Yu Gothic UI Semibold" panose="020B0700000000000000" pitchFamily="50" charset="-128"/>
                        </a:rPr>
                        <a:t>---</a:t>
                      </a:r>
                    </a:p>
                    <a:p>
                      <a:pPr algn="ctr"/>
                      <a:r>
                        <a:rPr kumimoji="1" lang="ja-JP" altLang="en-US" dirty="0">
                          <a:latin typeface="Yu Gothic UI Semibold" panose="020B0700000000000000" pitchFamily="50" charset="-128"/>
                          <a:ea typeface="Yu Gothic UI Semibold" panose="020B0700000000000000" pitchFamily="50" charset="-128"/>
                        </a:rPr>
                        <a:t>（データ不足）</a:t>
                      </a:r>
                      <a:endParaRPr kumimoji="1" lang="en-US" altLang="ja-JP" dirty="0">
                        <a:latin typeface="Yu Gothic UI Semibold" panose="020B0700000000000000" pitchFamily="50" charset="-128"/>
                        <a:ea typeface="Yu Gothic UI Semibold" panose="020B0700000000000000" pitchFamily="50" charset="-128"/>
                      </a:endParaRPr>
                    </a:p>
                  </a:txBody>
                  <a:tcPr anchor="ctr"/>
                </a:tc>
                <a:tc>
                  <a:txBody>
                    <a:bodyPr/>
                    <a:lstStyle/>
                    <a:p>
                      <a:pPr algn="l"/>
                      <a:r>
                        <a:rPr kumimoji="1" lang="ja-JP" altLang="en-US" dirty="0">
                          <a:solidFill>
                            <a:schemeClr val="tx1"/>
                          </a:solidFill>
                          <a:latin typeface="Yu Gothic UI Semibold" panose="020B0700000000000000" pitchFamily="50" charset="-128"/>
                          <a:ea typeface="Yu Gothic UI Semibold" panose="020B0700000000000000" pitchFamily="50" charset="-128"/>
                        </a:rPr>
                        <a:t>・離島の有無</a:t>
                      </a:r>
                      <a:endParaRPr kumimoji="1" lang="en-US" altLang="ja-JP" dirty="0">
                        <a:solidFill>
                          <a:schemeClr val="tx1"/>
                        </a:solidFill>
                        <a:latin typeface="Yu Gothic UI Semibold" panose="020B0700000000000000" pitchFamily="50" charset="-128"/>
                        <a:ea typeface="Yu Gothic UI Semibold" panose="020B0700000000000000" pitchFamily="50" charset="-128"/>
                      </a:endParaRPr>
                    </a:p>
                    <a:p>
                      <a:pPr algn="l"/>
                      <a:r>
                        <a:rPr kumimoji="1" lang="ja-JP" altLang="en-US" dirty="0">
                          <a:solidFill>
                            <a:srgbClr val="FF0000"/>
                          </a:solidFill>
                          <a:latin typeface="Yu Gothic UI Semibold" panose="020B0700000000000000" pitchFamily="50" charset="-128"/>
                          <a:ea typeface="Yu Gothic UI Semibold" panose="020B0700000000000000" pitchFamily="50" charset="-128"/>
                        </a:rPr>
                        <a:t>・</a:t>
                      </a:r>
                      <a:r>
                        <a:rPr kumimoji="1" lang="en-US" altLang="ja-JP" dirty="0">
                          <a:solidFill>
                            <a:srgbClr val="FF0000"/>
                          </a:solidFill>
                          <a:latin typeface="Yu Gothic UI Semibold" panose="020B0700000000000000" pitchFamily="50" charset="-128"/>
                          <a:ea typeface="Yu Gothic UI Semibold" panose="020B0700000000000000" pitchFamily="50" charset="-128"/>
                        </a:rPr>
                        <a:t>65</a:t>
                      </a:r>
                      <a:r>
                        <a:rPr kumimoji="1" lang="ja-JP" altLang="en-US" dirty="0">
                          <a:solidFill>
                            <a:srgbClr val="FF0000"/>
                          </a:solidFill>
                          <a:latin typeface="Yu Gothic UI Semibold" panose="020B0700000000000000" pitchFamily="50" charset="-128"/>
                          <a:ea typeface="Yu Gothic UI Semibold" panose="020B0700000000000000" pitchFamily="50" charset="-128"/>
                        </a:rPr>
                        <a:t>歳以上のみの世帯率</a:t>
                      </a:r>
                      <a:endParaRPr kumimoji="1" lang="en-US" altLang="ja-JP" dirty="0">
                        <a:solidFill>
                          <a:srgbClr val="FF0000"/>
                        </a:solidFill>
                        <a:latin typeface="Yu Gothic UI Semibold" panose="020B0700000000000000" pitchFamily="50" charset="-128"/>
                        <a:ea typeface="Yu Gothic UI Semibold" panose="020B0700000000000000" pitchFamily="50" charset="-128"/>
                      </a:endParaRPr>
                    </a:p>
                    <a:p>
                      <a:pPr algn="l"/>
                      <a:r>
                        <a:rPr kumimoji="1" lang="ja-JP" altLang="en-US" dirty="0">
                          <a:latin typeface="Yu Gothic UI Semibold" panose="020B0700000000000000" pitchFamily="50" charset="-128"/>
                          <a:ea typeface="Yu Gothic UI Semibold" panose="020B0700000000000000" pitchFamily="50" charset="-128"/>
                        </a:rPr>
                        <a:t>・病院・診療所</a:t>
                      </a:r>
                      <a:r>
                        <a:rPr kumimoji="1" lang="en-US" altLang="ja-JP" dirty="0">
                          <a:latin typeface="Yu Gothic UI Semibold" panose="020B0700000000000000" pitchFamily="50" charset="-128"/>
                          <a:ea typeface="Yu Gothic UI Semibold" panose="020B0700000000000000" pitchFamily="50" charset="-128"/>
                        </a:rPr>
                        <a:t>_</a:t>
                      </a:r>
                      <a:r>
                        <a:rPr kumimoji="1" lang="ja-JP" altLang="en-US" dirty="0">
                          <a:latin typeface="Yu Gothic UI Semibold" panose="020B0700000000000000" pitchFamily="50" charset="-128"/>
                          <a:ea typeface="Yu Gothic UI Semibold" panose="020B0700000000000000" pitchFamily="50" charset="-128"/>
                        </a:rPr>
                        <a:t>合計</a:t>
                      </a:r>
                    </a:p>
                  </a:txBody>
                  <a:tcPr anchor="ctr"/>
                </a:tc>
                <a:tc>
                  <a:txBody>
                    <a:bodyPr/>
                    <a:lstStyle/>
                    <a:p>
                      <a:pPr algn="l"/>
                      <a:r>
                        <a:rPr kumimoji="1" lang="ja-JP" altLang="en-US" dirty="0">
                          <a:solidFill>
                            <a:schemeClr val="tx1"/>
                          </a:solidFill>
                          <a:latin typeface="Yu Gothic UI Semibold" panose="020B0700000000000000" pitchFamily="50" charset="-128"/>
                          <a:ea typeface="Yu Gothic UI Semibold" panose="020B0700000000000000" pitchFamily="50" charset="-128"/>
                        </a:rPr>
                        <a:t>なし</a:t>
                      </a:r>
                      <a:endParaRPr kumimoji="1" lang="en-US" altLang="ja-JP" dirty="0">
                        <a:solidFill>
                          <a:schemeClr val="tx1"/>
                        </a:solidFill>
                        <a:latin typeface="Yu Gothic UI Semibold" panose="020B0700000000000000" pitchFamily="50" charset="-128"/>
                        <a:ea typeface="Yu Gothic UI Semibold" panose="020B0700000000000000" pitchFamily="50" charset="-128"/>
                      </a:endParaRPr>
                    </a:p>
                  </a:txBody>
                  <a:tcPr anchor="ctr"/>
                </a:tc>
                <a:tc>
                  <a:txBody>
                    <a:bodyPr/>
                    <a:lstStyle/>
                    <a:p>
                      <a:pPr algn="l"/>
                      <a:r>
                        <a:rPr kumimoji="1" lang="ja-JP" altLang="en-US" dirty="0">
                          <a:solidFill>
                            <a:schemeClr val="tx1"/>
                          </a:solidFill>
                          <a:latin typeface="Yu Gothic UI Semibold" panose="020B0700000000000000" pitchFamily="50" charset="-128"/>
                          <a:ea typeface="Yu Gothic UI Semibold" panose="020B0700000000000000" pitchFamily="50" charset="-128"/>
                        </a:rPr>
                        <a:t>なし</a:t>
                      </a:r>
                      <a:endParaRPr kumimoji="1" lang="en-US" altLang="ja-JP" dirty="0">
                        <a:solidFill>
                          <a:schemeClr val="tx1"/>
                        </a:solidFill>
                        <a:latin typeface="Yu Gothic UI Semibold" panose="020B0700000000000000" pitchFamily="50" charset="-128"/>
                        <a:ea typeface="Yu Gothic UI Semibold" panose="020B0700000000000000" pitchFamily="50" charset="-128"/>
                      </a:endParaRPr>
                    </a:p>
                  </a:txBody>
                  <a:tcPr anchor="ctr"/>
                </a:tc>
                <a:extLst>
                  <a:ext uri="{0D108BD9-81ED-4DB2-BD59-A6C34878D82A}">
                    <a16:rowId xmlns:a16="http://schemas.microsoft.com/office/drawing/2014/main" val="1516130222"/>
                  </a:ext>
                </a:extLst>
              </a:tr>
            </a:tbl>
          </a:graphicData>
        </a:graphic>
      </p:graphicFrame>
      <p:sp>
        <p:nvSpPr>
          <p:cNvPr id="10" name="テキスト ボックス 9">
            <a:extLst>
              <a:ext uri="{FF2B5EF4-FFF2-40B4-BE49-F238E27FC236}">
                <a16:creationId xmlns:a16="http://schemas.microsoft.com/office/drawing/2014/main" id="{8BF1BDEA-6AD5-46DB-BC8D-889A39570549}"/>
              </a:ext>
            </a:extLst>
          </p:cNvPr>
          <p:cNvSpPr txBox="1"/>
          <p:nvPr/>
        </p:nvSpPr>
        <p:spPr>
          <a:xfrm>
            <a:off x="2746036" y="4666222"/>
            <a:ext cx="6552098" cy="10156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000" b="0" i="0" u="none" strike="noStrike" cap="none" normalizeH="0" baseline="0" dirty="0">
                <a:ln>
                  <a:noFill/>
                </a:ln>
                <a:solidFill>
                  <a:schemeClr val="tx1"/>
                </a:solidFill>
                <a:effectLst/>
                <a:latin typeface="Yu Gothic UI Semibold" panose="020B0700000000000000" pitchFamily="50" charset="-128"/>
                <a:ea typeface="Yu Gothic UI Semibold" panose="020B0700000000000000" pitchFamily="50" charset="-128"/>
              </a:rPr>
              <a:t>車通勤率が高い地域ほど、免許返納率は低い</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sz="2000" b="0" i="0" u="none" strike="noStrike" cap="none" normalizeH="0" baseline="0" dirty="0">
                <a:ln>
                  <a:noFill/>
                </a:ln>
                <a:solidFill>
                  <a:schemeClr val="tx1"/>
                </a:solidFill>
                <a:effectLst/>
                <a:latin typeface="Yu Gothic UI Semibold" panose="020B0700000000000000" pitchFamily="50" charset="-128"/>
                <a:ea typeface="Yu Gothic UI Semibold" panose="020B0700000000000000" pitchFamily="50" charset="-128"/>
              </a:rPr>
              <a:t>65</a:t>
            </a:r>
            <a:r>
              <a:rPr kumimoji="0" lang="ja-JP" altLang="en-US" sz="2000" b="0" i="0" u="none" strike="noStrike" cap="none" normalizeH="0" baseline="0" dirty="0">
                <a:ln>
                  <a:noFill/>
                </a:ln>
                <a:solidFill>
                  <a:schemeClr val="tx1"/>
                </a:solidFill>
                <a:effectLst/>
                <a:latin typeface="Yu Gothic UI Semibold" panose="020B0700000000000000" pitchFamily="50" charset="-128"/>
                <a:ea typeface="Yu Gothic UI Semibold" panose="020B0700000000000000" pitchFamily="50" charset="-128"/>
              </a:rPr>
              <a:t>歳以上のみの世帯率が高い</a:t>
            </a:r>
            <a:r>
              <a:rPr kumimoji="0" lang="ja-JP" altLang="ja-JP" sz="2000" b="0" i="0" u="none" strike="noStrike" cap="none" normalizeH="0" baseline="0" dirty="0">
                <a:ln>
                  <a:noFill/>
                </a:ln>
                <a:solidFill>
                  <a:schemeClr val="tx1"/>
                </a:solidFill>
                <a:effectLst/>
                <a:latin typeface="Yu Gothic UI Semibold" panose="020B0700000000000000" pitchFamily="50" charset="-128"/>
                <a:ea typeface="Yu Gothic UI Semibold" panose="020B0700000000000000" pitchFamily="50" charset="-128"/>
              </a:rPr>
              <a:t>地域ほど、免許返納率は</a:t>
            </a:r>
            <a:r>
              <a:rPr kumimoji="0" lang="ja-JP" altLang="en-US" sz="2000" b="0" i="0" u="none" strike="noStrike" cap="none" normalizeH="0" baseline="0" dirty="0">
                <a:ln>
                  <a:noFill/>
                </a:ln>
                <a:solidFill>
                  <a:schemeClr val="tx1"/>
                </a:solidFill>
                <a:effectLst/>
                <a:latin typeface="Yu Gothic UI Semibold" panose="020B0700000000000000" pitchFamily="50" charset="-128"/>
                <a:ea typeface="Yu Gothic UI Semibold" panose="020B0700000000000000" pitchFamily="50" charset="-128"/>
              </a:rPr>
              <a:t>低い</a:t>
            </a:r>
            <a:endParaRPr kumimoji="0" lang="en-US" altLang="ja-JP" sz="2000" b="0" i="0" u="none" strike="noStrike" cap="none" normalizeH="0" baseline="0" dirty="0">
              <a:ln>
                <a:noFill/>
              </a:ln>
              <a:solidFill>
                <a:schemeClr val="tx1"/>
              </a:solidFill>
              <a:effectLst/>
              <a:latin typeface="Yu Gothic UI Semibold" panose="020B0700000000000000" pitchFamily="50" charset="-128"/>
              <a:ea typeface="Yu Gothic UI Semibold" panose="020B0700000000000000" pitchFamily="50" charset="-12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en-US" sz="2000" b="0" i="0" u="none" strike="noStrike" cap="none" normalizeH="0" baseline="0" dirty="0">
                <a:ln>
                  <a:noFill/>
                </a:ln>
                <a:solidFill>
                  <a:schemeClr val="tx1"/>
                </a:solidFill>
                <a:effectLst/>
                <a:latin typeface="Yu Gothic UI Semibold" panose="020B0700000000000000" pitchFamily="50" charset="-128"/>
                <a:ea typeface="Yu Gothic UI Semibold" panose="020B0700000000000000" pitchFamily="50" charset="-128"/>
              </a:rPr>
              <a:t>第一次産業比率が高い地域ほど、免許返納率は低い</a:t>
            </a:r>
            <a:endParaRPr kumimoji="0" lang="en-US" altLang="ja-JP" sz="2000" b="0" i="0" u="none" strike="noStrike" cap="none" normalizeH="0" baseline="0" dirty="0">
              <a:ln>
                <a:noFill/>
              </a:ln>
              <a:solidFill>
                <a:schemeClr val="tx1"/>
              </a:solidFill>
              <a:effectLst/>
              <a:latin typeface="Yu Gothic UI Semibold" panose="020B0700000000000000" pitchFamily="50" charset="-128"/>
              <a:ea typeface="Yu Gothic UI Semibold" panose="020B0700000000000000" pitchFamily="50" charset="-128"/>
            </a:endParaRPr>
          </a:p>
        </p:txBody>
      </p:sp>
      <p:sp>
        <p:nvSpPr>
          <p:cNvPr id="7" name="吹き出し: 角を丸めた四角形 6">
            <a:extLst>
              <a:ext uri="{FF2B5EF4-FFF2-40B4-BE49-F238E27FC236}">
                <a16:creationId xmlns:a16="http://schemas.microsoft.com/office/drawing/2014/main" id="{BDE697E3-FF87-400F-BC29-313ABD1732F0}"/>
              </a:ext>
            </a:extLst>
          </p:cNvPr>
          <p:cNvSpPr/>
          <p:nvPr/>
        </p:nvSpPr>
        <p:spPr>
          <a:xfrm>
            <a:off x="7005237" y="3404107"/>
            <a:ext cx="2428364" cy="819682"/>
          </a:xfrm>
          <a:prstGeom prst="wedgeRoundRectCallout">
            <a:avLst>
              <a:gd name="adj1" fmla="val -62824"/>
              <a:gd name="adj2" fmla="val -1295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latin typeface="Yu Gothic UI Semibold" panose="020B0700000000000000" pitchFamily="50" charset="-128"/>
                <a:ea typeface="Yu Gothic UI Semibold" panose="020B0700000000000000" pitchFamily="50" charset="-128"/>
              </a:rPr>
              <a:t>施策を</a:t>
            </a:r>
            <a:r>
              <a:rPr kumimoji="1" lang="en-US" altLang="ja-JP" sz="2000" dirty="0">
                <a:latin typeface="Yu Gothic UI Semibold" panose="020B0700000000000000" pitchFamily="50" charset="-128"/>
                <a:ea typeface="Yu Gothic UI Semibold" panose="020B0700000000000000" pitchFamily="50" charset="-128"/>
              </a:rPr>
              <a:t>3</a:t>
            </a:r>
            <a:r>
              <a:rPr kumimoji="1" lang="ja-JP" altLang="en-US" sz="2000" dirty="0">
                <a:latin typeface="Yu Gothic UI Semibold" panose="020B0700000000000000" pitchFamily="50" charset="-128"/>
                <a:ea typeface="Yu Gothic UI Semibold" panose="020B0700000000000000" pitchFamily="50" charset="-128"/>
              </a:rPr>
              <a:t>つに絞り</a:t>
            </a:r>
            <a:endParaRPr kumimoji="1" lang="en-US" altLang="ja-JP" sz="2000" dirty="0">
              <a:latin typeface="Yu Gothic UI Semibold" panose="020B0700000000000000" pitchFamily="50" charset="-128"/>
              <a:ea typeface="Yu Gothic UI Semibold" panose="020B0700000000000000" pitchFamily="50" charset="-128"/>
            </a:endParaRPr>
          </a:p>
          <a:p>
            <a:pPr algn="ctr"/>
            <a:r>
              <a:rPr kumimoji="1" lang="ja-JP" altLang="en-US" sz="2000" dirty="0">
                <a:latin typeface="Yu Gothic UI Semibold" panose="020B0700000000000000" pitchFamily="50" charset="-128"/>
                <a:ea typeface="Yu Gothic UI Semibold" panose="020B0700000000000000" pitchFamily="50" charset="-128"/>
              </a:rPr>
              <a:t>影響関係を調べた</a:t>
            </a:r>
          </a:p>
        </p:txBody>
      </p:sp>
    </p:spTree>
    <p:extLst>
      <p:ext uri="{BB962C8B-B14F-4D97-AF65-F5344CB8AC3E}">
        <p14:creationId xmlns:p14="http://schemas.microsoft.com/office/powerpoint/2010/main" val="614431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3CCA0B-2BE1-4C90-ADC2-AC149521134F}"/>
              </a:ext>
            </a:extLst>
          </p:cNvPr>
          <p:cNvSpPr>
            <a:spLocks noGrp="1"/>
          </p:cNvSpPr>
          <p:nvPr>
            <p:ph type="title"/>
          </p:nvPr>
        </p:nvSpPr>
        <p:spPr/>
        <p:txBody>
          <a:bodyPr/>
          <a:lstStyle/>
          <a:p>
            <a:r>
              <a:rPr kumimoji="1" lang="ja-JP" altLang="en-US" dirty="0">
                <a:latin typeface="Yu Gothic UI Semibold" panose="020B0700000000000000" pitchFamily="50" charset="-128"/>
                <a:ea typeface="Yu Gothic UI Semibold" panose="020B0700000000000000" pitchFamily="50" charset="-128"/>
              </a:rPr>
              <a:t>施策</a:t>
            </a:r>
            <a:r>
              <a:rPr kumimoji="1" lang="en-US" altLang="ja-JP" dirty="0">
                <a:latin typeface="Yu Gothic UI Semibold" panose="020B0700000000000000" pitchFamily="50" charset="-128"/>
                <a:ea typeface="Yu Gothic UI Semibold" panose="020B0700000000000000" pitchFamily="50" charset="-128"/>
              </a:rPr>
              <a:t>-</a:t>
            </a:r>
            <a:r>
              <a:rPr kumimoji="1" lang="ja-JP" altLang="en-US" dirty="0">
                <a:latin typeface="Yu Gothic UI Semibold" panose="020B0700000000000000" pitchFamily="50" charset="-128"/>
                <a:ea typeface="Yu Gothic UI Semibold" panose="020B0700000000000000" pitchFamily="50" charset="-128"/>
              </a:rPr>
              <a:t>意思決定支援まとめ</a:t>
            </a:r>
          </a:p>
        </p:txBody>
      </p:sp>
      <p:sp>
        <p:nvSpPr>
          <p:cNvPr id="16" name="テキスト ボックス 15">
            <a:extLst>
              <a:ext uri="{FF2B5EF4-FFF2-40B4-BE49-F238E27FC236}">
                <a16:creationId xmlns:a16="http://schemas.microsoft.com/office/drawing/2014/main" id="{4AB4ABB1-04E7-40CD-B664-08F9E4379655}"/>
              </a:ext>
            </a:extLst>
          </p:cNvPr>
          <p:cNvSpPr txBox="1"/>
          <p:nvPr/>
        </p:nvSpPr>
        <p:spPr>
          <a:xfrm>
            <a:off x="353129" y="3403146"/>
            <a:ext cx="11485736" cy="1938992"/>
          </a:xfrm>
          <a:prstGeom prst="rect">
            <a:avLst/>
          </a:prstGeom>
          <a:solidFill>
            <a:schemeClr val="bg1">
              <a:lumMod val="10000"/>
              <a:lumOff val="90000"/>
            </a:schemeClr>
          </a:solidFill>
        </p:spPr>
        <p:txBody>
          <a:bodyPr wrap="square" rtlCol="0">
            <a:spAutoFit/>
          </a:bodyPr>
          <a:lstStyle/>
          <a:p>
            <a:r>
              <a:rPr kumimoji="1" lang="ja-JP" altLang="en-US" sz="2000" dirty="0">
                <a:latin typeface="Yu Gothic UI Semibold" panose="020B0700000000000000" pitchFamily="50" charset="-128"/>
                <a:ea typeface="Yu Gothic UI Semibold" panose="020B0700000000000000" pitchFamily="50" charset="-128"/>
              </a:rPr>
              <a:t>免許制度の見直し（</a:t>
            </a:r>
            <a:r>
              <a:rPr kumimoji="1" lang="ja-JP" altLang="en-US" sz="2000" dirty="0">
                <a:solidFill>
                  <a:srgbClr val="FF0000"/>
                </a:solidFill>
                <a:latin typeface="Yu Gothic UI Semibold" panose="020B0700000000000000" pitchFamily="50" charset="-128"/>
                <a:ea typeface="Yu Gothic UI Semibold" panose="020B0700000000000000" pitchFamily="50" charset="-128"/>
              </a:rPr>
              <a:t>現実的対応策</a:t>
            </a:r>
            <a:r>
              <a:rPr kumimoji="1" lang="ja-JP" altLang="en-US" sz="2000" dirty="0">
                <a:latin typeface="Yu Gothic UI Semibold" panose="020B0700000000000000" pitchFamily="50" charset="-128"/>
                <a:ea typeface="Yu Gothic UI Semibold" panose="020B0700000000000000" pitchFamily="50" charset="-128"/>
              </a:rPr>
              <a:t>）と 技術的支援（</a:t>
            </a:r>
            <a:r>
              <a:rPr kumimoji="1" lang="ja-JP" altLang="en-US" sz="2000" dirty="0">
                <a:solidFill>
                  <a:srgbClr val="FF0000"/>
                </a:solidFill>
                <a:latin typeface="Yu Gothic UI Semibold" panose="020B0700000000000000" pitchFamily="50" charset="-128"/>
                <a:ea typeface="Yu Gothic UI Semibold" panose="020B0700000000000000" pitchFamily="50" charset="-128"/>
              </a:rPr>
              <a:t>将来的対応策</a:t>
            </a:r>
            <a:r>
              <a:rPr kumimoji="1" lang="ja-JP" altLang="en-US" sz="2000" dirty="0">
                <a:latin typeface="Yu Gothic UI Semibold" panose="020B0700000000000000" pitchFamily="50" charset="-128"/>
                <a:ea typeface="Yu Gothic UI Semibold" panose="020B0700000000000000" pitchFamily="50" charset="-128"/>
              </a:rPr>
              <a:t>）の</a:t>
            </a:r>
            <a:r>
              <a:rPr kumimoji="1" lang="en-US" altLang="ja-JP" sz="2000" dirty="0">
                <a:latin typeface="Yu Gothic UI Semibold" panose="020B0700000000000000" pitchFamily="50" charset="-128"/>
                <a:ea typeface="Yu Gothic UI Semibold" panose="020B0700000000000000" pitchFamily="50" charset="-128"/>
              </a:rPr>
              <a:t>2</a:t>
            </a:r>
            <a:r>
              <a:rPr kumimoji="1" lang="ja-JP" altLang="en-US" sz="2000" dirty="0">
                <a:latin typeface="Yu Gothic UI Semibold" panose="020B0700000000000000" pitchFamily="50" charset="-128"/>
                <a:ea typeface="Yu Gothic UI Semibold" panose="020B0700000000000000" pitchFamily="50" charset="-128"/>
              </a:rPr>
              <a:t>本立てで包括的に対応可能</a:t>
            </a:r>
            <a:endParaRPr kumimoji="1" lang="en-US" altLang="ja-JP" sz="2000" dirty="0">
              <a:latin typeface="Yu Gothic UI Semibold" panose="020B0700000000000000" pitchFamily="50" charset="-128"/>
              <a:ea typeface="Yu Gothic UI Semibold" panose="020B0700000000000000" pitchFamily="50" charset="-128"/>
            </a:endParaRPr>
          </a:p>
          <a:p>
            <a:endParaRPr kumimoji="1" lang="en-US" altLang="ja-JP" sz="2000" dirty="0">
              <a:latin typeface="Yu Gothic UI Semibold" panose="020B0700000000000000" pitchFamily="50" charset="-128"/>
              <a:ea typeface="Yu Gothic UI Semibold" panose="020B0700000000000000" pitchFamily="50" charset="-128"/>
            </a:endParaRPr>
          </a:p>
          <a:p>
            <a:r>
              <a:rPr kumimoji="1" lang="ja-JP" altLang="en-US" sz="2000" dirty="0">
                <a:latin typeface="Yu Gothic UI Semibold" panose="020B0700000000000000" pitchFamily="50" charset="-128"/>
                <a:ea typeface="Yu Gothic UI Semibold" panose="020B0700000000000000" pitchFamily="50" charset="-128"/>
              </a:rPr>
              <a:t>・免許制度：免許返納制度の促進・</a:t>
            </a:r>
            <a:r>
              <a:rPr kumimoji="1" lang="en-US" altLang="ja-JP" sz="2000" dirty="0">
                <a:latin typeface="Yu Gothic UI Semibold" panose="020B0700000000000000" pitchFamily="50" charset="-128"/>
                <a:ea typeface="Yu Gothic UI Semibold" panose="020B0700000000000000" pitchFamily="50" charset="-128"/>
              </a:rPr>
              <a:t>PR</a:t>
            </a:r>
            <a:r>
              <a:rPr kumimoji="1" lang="ja-JP" altLang="en-US" sz="2000" dirty="0">
                <a:latin typeface="Yu Gothic UI Semibold" panose="020B0700000000000000" pitchFamily="50" charset="-128"/>
                <a:ea typeface="Yu Gothic UI Semibold" panose="020B0700000000000000" pitchFamily="50" charset="-128"/>
              </a:rPr>
              <a:t>とサポートカー限定免許の義務化</a:t>
            </a:r>
            <a:endParaRPr kumimoji="1" lang="en-US" altLang="ja-JP" sz="2000" dirty="0">
              <a:latin typeface="Yu Gothic UI Semibold" panose="020B0700000000000000" pitchFamily="50" charset="-128"/>
              <a:ea typeface="Yu Gothic UI Semibold" panose="020B0700000000000000" pitchFamily="50" charset="-128"/>
            </a:endParaRPr>
          </a:p>
          <a:p>
            <a:r>
              <a:rPr kumimoji="1" lang="ja-JP" altLang="en-US" sz="2000" dirty="0">
                <a:latin typeface="Yu Gothic UI Semibold" panose="020B0700000000000000" pitchFamily="50" charset="-128"/>
                <a:ea typeface="Yu Gothic UI Semibold" panose="020B0700000000000000" pitchFamily="50" charset="-128"/>
              </a:rPr>
              <a:t>⇒地域によらず、死亡事故を減らすことが可能（現実的対応策）</a:t>
            </a:r>
            <a:endParaRPr kumimoji="1" lang="en-US" altLang="ja-JP" sz="2000" dirty="0">
              <a:latin typeface="Yu Gothic UI Semibold" panose="020B0700000000000000" pitchFamily="50" charset="-128"/>
              <a:ea typeface="Yu Gothic UI Semibold" panose="020B0700000000000000" pitchFamily="50" charset="-128"/>
            </a:endParaRPr>
          </a:p>
          <a:p>
            <a:r>
              <a:rPr kumimoji="1" lang="ja-JP" altLang="en-US" sz="2000" dirty="0">
                <a:latin typeface="Yu Gothic UI Semibold" panose="020B0700000000000000" pitchFamily="50" charset="-128"/>
                <a:ea typeface="Yu Gothic UI Semibold" panose="020B0700000000000000" pitchFamily="50" charset="-128"/>
              </a:rPr>
              <a:t>・技術的アプローチ：自動運転システムの開発促進および地域公共交通のリ・デザイン化</a:t>
            </a:r>
            <a:endParaRPr kumimoji="1" lang="en-US" altLang="ja-JP" sz="2000" dirty="0">
              <a:latin typeface="Yu Gothic UI Semibold" panose="020B0700000000000000" pitchFamily="50" charset="-128"/>
              <a:ea typeface="Yu Gothic UI Semibold" panose="020B0700000000000000" pitchFamily="50" charset="-128"/>
            </a:endParaRPr>
          </a:p>
          <a:p>
            <a:r>
              <a:rPr kumimoji="1" lang="ja-JP" altLang="en-US" sz="2000" dirty="0">
                <a:latin typeface="Yu Gothic UI Semibold" panose="020B0700000000000000" pitchFamily="50" charset="-128"/>
                <a:ea typeface="Yu Gothic UI Semibold" panose="020B0700000000000000" pitchFamily="50" charset="-128"/>
              </a:rPr>
              <a:t>⇒公共交通機関の増加により、免許の返納率向上、死亡事故の減少が可能（将来的な対応策）</a:t>
            </a:r>
          </a:p>
        </p:txBody>
      </p:sp>
      <p:sp>
        <p:nvSpPr>
          <p:cNvPr id="7" name="テキスト ボックス 6">
            <a:extLst>
              <a:ext uri="{FF2B5EF4-FFF2-40B4-BE49-F238E27FC236}">
                <a16:creationId xmlns:a16="http://schemas.microsoft.com/office/drawing/2014/main" id="{DBEFD0B8-ABFC-419A-BA9D-C38D688501D2}"/>
              </a:ext>
            </a:extLst>
          </p:cNvPr>
          <p:cNvSpPr txBox="1"/>
          <p:nvPr/>
        </p:nvSpPr>
        <p:spPr>
          <a:xfrm>
            <a:off x="2109319" y="5694933"/>
            <a:ext cx="7973356" cy="707886"/>
          </a:xfrm>
          <a:prstGeom prst="rect">
            <a:avLst/>
          </a:prstGeom>
          <a:noFill/>
        </p:spPr>
        <p:txBody>
          <a:bodyPr wrap="square">
            <a:spAutoFit/>
          </a:bodyPr>
          <a:lstStyle/>
          <a:p>
            <a:pPr algn="ctr"/>
            <a:r>
              <a:rPr lang="ja-JP" altLang="en-US" sz="2000" u="sng" dirty="0">
                <a:solidFill>
                  <a:srgbClr val="FF0000"/>
                </a:solidFill>
                <a:latin typeface="Yu Gothic UI Semibold" panose="020B0700000000000000" pitchFamily="50" charset="-128"/>
                <a:ea typeface="Yu Gothic UI Semibold" panose="020B0700000000000000" pitchFamily="50" charset="-128"/>
              </a:rPr>
              <a:t>施策によって返納率が向上すれば、高齢者ドライバー数の減少を通じて</a:t>
            </a:r>
            <a:endParaRPr lang="en-US" altLang="ja-JP" sz="2000" u="sng" dirty="0">
              <a:solidFill>
                <a:srgbClr val="FF0000"/>
              </a:solidFill>
              <a:latin typeface="Yu Gothic UI Semibold" panose="020B0700000000000000" pitchFamily="50" charset="-128"/>
              <a:ea typeface="Yu Gothic UI Semibold" panose="020B0700000000000000" pitchFamily="50" charset="-128"/>
            </a:endParaRPr>
          </a:p>
          <a:p>
            <a:pPr algn="ctr"/>
            <a:r>
              <a:rPr lang="ja-JP" altLang="en-US" sz="2000" u="sng" dirty="0">
                <a:solidFill>
                  <a:srgbClr val="FF0000"/>
                </a:solidFill>
                <a:latin typeface="Yu Gothic UI Semibold" panose="020B0700000000000000" pitchFamily="50" charset="-128"/>
                <a:ea typeface="Yu Gothic UI Semibold" panose="020B0700000000000000" pitchFamily="50" charset="-128"/>
              </a:rPr>
              <a:t>死亡者数の減少に寄与する可能性が高い</a:t>
            </a:r>
            <a:endParaRPr lang="en-US" altLang="ja-JP" sz="2000" u="sng" dirty="0">
              <a:solidFill>
                <a:srgbClr val="FF0000"/>
              </a:solidFill>
              <a:latin typeface="Yu Gothic UI Semibold" panose="020B0700000000000000" pitchFamily="50" charset="-128"/>
              <a:ea typeface="Yu Gothic UI Semibold" panose="020B0700000000000000" pitchFamily="50" charset="-128"/>
            </a:endParaRPr>
          </a:p>
        </p:txBody>
      </p:sp>
      <p:sp>
        <p:nvSpPr>
          <p:cNvPr id="10" name="テキスト ボックス 9">
            <a:extLst>
              <a:ext uri="{FF2B5EF4-FFF2-40B4-BE49-F238E27FC236}">
                <a16:creationId xmlns:a16="http://schemas.microsoft.com/office/drawing/2014/main" id="{F1C41C81-F3C2-4118-84E1-AE02DFD135BA}"/>
              </a:ext>
            </a:extLst>
          </p:cNvPr>
          <p:cNvSpPr txBox="1"/>
          <p:nvPr/>
        </p:nvSpPr>
        <p:spPr>
          <a:xfrm>
            <a:off x="783439" y="1163067"/>
            <a:ext cx="10625117" cy="10156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000" b="0" i="0" u="none" strike="noStrike" cap="none" normalizeH="0" baseline="0" dirty="0">
                <a:ln>
                  <a:noFill/>
                </a:ln>
                <a:solidFill>
                  <a:schemeClr val="tx1"/>
                </a:solidFill>
                <a:effectLst/>
                <a:latin typeface="Yu Gothic UI Semibold" panose="020B0700000000000000" pitchFamily="50" charset="-128"/>
                <a:ea typeface="Yu Gothic UI Semibold" panose="020B0700000000000000" pitchFamily="50" charset="-128"/>
              </a:rPr>
              <a:t>車通勤率が高い地域ほど、免許返納率は低い</a:t>
            </a:r>
            <a:r>
              <a:rPr kumimoji="0" lang="ja-JP" altLang="en-US" sz="2000" b="0" i="0" u="none" strike="noStrike" cap="none" normalizeH="0" baseline="0" dirty="0">
                <a:ln>
                  <a:noFill/>
                </a:ln>
                <a:solidFill>
                  <a:schemeClr val="bg1"/>
                </a:solidFill>
                <a:effectLst/>
                <a:latin typeface="Yu Gothic UI Semibold" panose="020B0700000000000000" pitchFamily="50" charset="-128"/>
                <a:ea typeface="Yu Gothic UI Semibold" panose="020B0700000000000000" pitchFamily="50" charset="-128"/>
              </a:rPr>
              <a:t>⇒仕事に必要</a:t>
            </a:r>
            <a:endParaRPr kumimoji="0" lang="en-US" altLang="ja-JP" sz="2000" b="0" i="0" u="none" strike="noStrike" cap="none" normalizeH="0" baseline="0" dirty="0">
              <a:ln>
                <a:noFill/>
              </a:ln>
              <a:solidFill>
                <a:schemeClr val="bg1"/>
              </a:solidFill>
              <a:effectLst/>
              <a:latin typeface="Yu Gothic UI Semibold" panose="020B0700000000000000" pitchFamily="50" charset="-128"/>
              <a:ea typeface="Yu Gothic UI Semibold" panose="020B0700000000000000" pitchFamily="50" charset="-12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ja-JP" sz="2000" b="0" i="0" u="none" strike="noStrike" cap="none" normalizeH="0" baseline="0" dirty="0">
                <a:ln>
                  <a:noFill/>
                </a:ln>
                <a:solidFill>
                  <a:schemeClr val="tx1"/>
                </a:solidFill>
                <a:effectLst/>
                <a:latin typeface="Yu Gothic UI Semibold" panose="020B0700000000000000" pitchFamily="50" charset="-128"/>
                <a:ea typeface="Yu Gothic UI Semibold" panose="020B0700000000000000" pitchFamily="50" charset="-128"/>
              </a:rPr>
              <a:t>65</a:t>
            </a:r>
            <a:r>
              <a:rPr kumimoji="0" lang="ja-JP" altLang="en-US" sz="2000" b="0" i="0" u="none" strike="noStrike" cap="none" normalizeH="0" baseline="0" dirty="0">
                <a:ln>
                  <a:noFill/>
                </a:ln>
                <a:solidFill>
                  <a:schemeClr val="tx1"/>
                </a:solidFill>
                <a:effectLst/>
                <a:latin typeface="Yu Gothic UI Semibold" panose="020B0700000000000000" pitchFamily="50" charset="-128"/>
                <a:ea typeface="Yu Gothic UI Semibold" panose="020B0700000000000000" pitchFamily="50" charset="-128"/>
              </a:rPr>
              <a:t>歳以上のみの世帯率が高い</a:t>
            </a:r>
            <a:r>
              <a:rPr kumimoji="0" lang="ja-JP" altLang="ja-JP" sz="2000" b="0" i="0" u="none" strike="noStrike" cap="none" normalizeH="0" baseline="0" dirty="0">
                <a:ln>
                  <a:noFill/>
                </a:ln>
                <a:solidFill>
                  <a:schemeClr val="tx1"/>
                </a:solidFill>
                <a:effectLst/>
                <a:latin typeface="Yu Gothic UI Semibold" panose="020B0700000000000000" pitchFamily="50" charset="-128"/>
                <a:ea typeface="Yu Gothic UI Semibold" panose="020B0700000000000000" pitchFamily="50" charset="-128"/>
              </a:rPr>
              <a:t>地域ほど、免許返納率は</a:t>
            </a:r>
            <a:r>
              <a:rPr kumimoji="0" lang="ja-JP" altLang="en-US" sz="2000" b="0" i="0" u="none" strike="noStrike" cap="none" normalizeH="0" baseline="0" dirty="0">
                <a:ln>
                  <a:noFill/>
                </a:ln>
                <a:solidFill>
                  <a:schemeClr val="tx1"/>
                </a:solidFill>
                <a:effectLst/>
                <a:latin typeface="Yu Gothic UI Semibold" panose="020B0700000000000000" pitchFamily="50" charset="-128"/>
                <a:ea typeface="Yu Gothic UI Semibold" panose="020B0700000000000000" pitchFamily="50" charset="-128"/>
              </a:rPr>
              <a:t>低い</a:t>
            </a:r>
            <a:r>
              <a:rPr kumimoji="0" lang="ja-JP" altLang="en-US" sz="2000" b="0" i="0" u="none" strike="noStrike" cap="none" normalizeH="0" baseline="0" dirty="0">
                <a:ln>
                  <a:noFill/>
                </a:ln>
                <a:solidFill>
                  <a:schemeClr val="bg1"/>
                </a:solidFill>
                <a:effectLst/>
                <a:latin typeface="Yu Gothic UI Semibold" panose="020B0700000000000000" pitchFamily="50" charset="-128"/>
                <a:ea typeface="Yu Gothic UI Semibold" panose="020B0700000000000000" pitchFamily="50" charset="-128"/>
              </a:rPr>
              <a:t>⇒生活するために車が必要</a:t>
            </a:r>
            <a:endParaRPr kumimoji="0" lang="en-US" altLang="ja-JP" sz="2000" b="0" i="0" u="none" strike="noStrike" cap="none" normalizeH="0" baseline="0" dirty="0">
              <a:ln>
                <a:noFill/>
              </a:ln>
              <a:solidFill>
                <a:schemeClr val="bg1"/>
              </a:solidFill>
              <a:effectLst/>
              <a:latin typeface="Yu Gothic UI Semibold" panose="020B0700000000000000" pitchFamily="50" charset="-128"/>
              <a:ea typeface="Yu Gothic UI Semibold" panose="020B0700000000000000" pitchFamily="50" charset="-12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en-US" sz="2000" b="0" i="0" u="none" strike="noStrike" cap="none" normalizeH="0" baseline="0" dirty="0">
                <a:ln>
                  <a:noFill/>
                </a:ln>
                <a:solidFill>
                  <a:schemeClr val="tx1"/>
                </a:solidFill>
                <a:effectLst/>
                <a:latin typeface="Yu Gothic UI Semibold" panose="020B0700000000000000" pitchFamily="50" charset="-128"/>
                <a:ea typeface="Yu Gothic UI Semibold" panose="020B0700000000000000" pitchFamily="50" charset="-128"/>
              </a:rPr>
              <a:t>第一次産業比率が高い地域ほど、免許返納率は低い</a:t>
            </a:r>
            <a:r>
              <a:rPr kumimoji="0" lang="ja-JP" altLang="en-US" sz="2000" b="0" i="0" u="none" strike="noStrike" cap="none" normalizeH="0" baseline="0" dirty="0">
                <a:ln>
                  <a:noFill/>
                </a:ln>
                <a:solidFill>
                  <a:schemeClr val="bg1"/>
                </a:solidFill>
                <a:effectLst/>
                <a:latin typeface="Yu Gothic UI Semibold" panose="020B0700000000000000" pitchFamily="50" charset="-128"/>
                <a:ea typeface="Yu Gothic UI Semibold" panose="020B0700000000000000" pitchFamily="50" charset="-128"/>
              </a:rPr>
              <a:t>⇒農水産業で作物や魚の運搬に車が必要</a:t>
            </a:r>
            <a:endParaRPr kumimoji="0" lang="en-US" altLang="ja-JP" sz="2000" b="0" i="0" u="none" strike="noStrike" cap="none" normalizeH="0" baseline="0" dirty="0">
              <a:ln>
                <a:noFill/>
              </a:ln>
              <a:solidFill>
                <a:schemeClr val="bg1"/>
              </a:solidFill>
              <a:effectLst/>
              <a:latin typeface="Yu Gothic UI Semibold" panose="020B0700000000000000" pitchFamily="50" charset="-128"/>
              <a:ea typeface="Yu Gothic UI Semibold" panose="020B0700000000000000" pitchFamily="50" charset="-128"/>
            </a:endParaRPr>
          </a:p>
        </p:txBody>
      </p:sp>
      <p:sp>
        <p:nvSpPr>
          <p:cNvPr id="11" name="矢印: 下 10">
            <a:extLst>
              <a:ext uri="{FF2B5EF4-FFF2-40B4-BE49-F238E27FC236}">
                <a16:creationId xmlns:a16="http://schemas.microsoft.com/office/drawing/2014/main" id="{AA4A049B-24E9-44E7-B79A-AF92FD777A3C}"/>
              </a:ext>
            </a:extLst>
          </p:cNvPr>
          <p:cNvSpPr/>
          <p:nvPr/>
        </p:nvSpPr>
        <p:spPr>
          <a:xfrm>
            <a:off x="5534152" y="2478067"/>
            <a:ext cx="1123690" cy="625741"/>
          </a:xfrm>
          <a:prstGeom prst="downArrow">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吹き出し: 角を丸めた四角形 12">
            <a:extLst>
              <a:ext uri="{FF2B5EF4-FFF2-40B4-BE49-F238E27FC236}">
                <a16:creationId xmlns:a16="http://schemas.microsoft.com/office/drawing/2014/main" id="{63EE8168-32F1-45BF-B313-6831E7855962}"/>
              </a:ext>
            </a:extLst>
          </p:cNvPr>
          <p:cNvSpPr/>
          <p:nvPr/>
        </p:nvSpPr>
        <p:spPr>
          <a:xfrm>
            <a:off x="6981544" y="2315842"/>
            <a:ext cx="3918499" cy="781284"/>
          </a:xfrm>
          <a:prstGeom prst="wedgeRoundRectCallout">
            <a:avLst>
              <a:gd name="adj1" fmla="val -56996"/>
              <a:gd name="adj2" fmla="val -82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latin typeface="Yu Gothic UI Semibold" panose="020B0700000000000000" pitchFamily="50" charset="-128"/>
                <a:ea typeface="Yu Gothic UI Semibold" panose="020B0700000000000000" pitchFamily="50" charset="-128"/>
              </a:rPr>
              <a:t>これらの特徴量はいずれも高齢者が車を手放しにくい要因</a:t>
            </a:r>
          </a:p>
        </p:txBody>
      </p:sp>
    </p:spTree>
    <p:extLst>
      <p:ext uri="{BB962C8B-B14F-4D97-AF65-F5344CB8AC3E}">
        <p14:creationId xmlns:p14="http://schemas.microsoft.com/office/powerpoint/2010/main" val="2560328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3CCA0B-2BE1-4C90-ADC2-AC149521134F}"/>
              </a:ext>
            </a:extLst>
          </p:cNvPr>
          <p:cNvSpPr>
            <a:spLocks noGrp="1"/>
          </p:cNvSpPr>
          <p:nvPr>
            <p:ph type="title"/>
          </p:nvPr>
        </p:nvSpPr>
        <p:spPr/>
        <p:txBody>
          <a:bodyPr/>
          <a:lstStyle/>
          <a:p>
            <a:r>
              <a:rPr kumimoji="1" lang="ja-JP" altLang="en-US" dirty="0">
                <a:latin typeface="Yu Gothic UI Semibold" panose="020B0700000000000000" pitchFamily="50" charset="-128"/>
                <a:ea typeface="Yu Gothic UI Semibold" panose="020B0700000000000000" pitchFamily="50" charset="-128"/>
              </a:rPr>
              <a:t>今後の展望＋感想</a:t>
            </a:r>
          </a:p>
        </p:txBody>
      </p:sp>
      <p:sp>
        <p:nvSpPr>
          <p:cNvPr id="3" name="テキスト ボックス 2">
            <a:extLst>
              <a:ext uri="{FF2B5EF4-FFF2-40B4-BE49-F238E27FC236}">
                <a16:creationId xmlns:a16="http://schemas.microsoft.com/office/drawing/2014/main" id="{109FDA4C-C1B6-4884-9E09-7D7624FFC263}"/>
              </a:ext>
            </a:extLst>
          </p:cNvPr>
          <p:cNvSpPr txBox="1"/>
          <p:nvPr/>
        </p:nvSpPr>
        <p:spPr>
          <a:xfrm>
            <a:off x="596347" y="3466835"/>
            <a:ext cx="10590941" cy="2031325"/>
          </a:xfrm>
          <a:prstGeom prst="rect">
            <a:avLst/>
          </a:prstGeom>
          <a:noFill/>
        </p:spPr>
        <p:txBody>
          <a:bodyPr wrap="square" rtlCol="0">
            <a:spAutoFit/>
          </a:bodyPr>
          <a:lstStyle/>
          <a:p>
            <a:r>
              <a:rPr kumimoji="1" lang="ja-JP" altLang="en-US" sz="1800" dirty="0">
                <a:latin typeface="Yu Gothic UI Semibold" panose="020B0700000000000000" pitchFamily="50" charset="-128"/>
                <a:ea typeface="Yu Gothic UI Semibold" panose="020B0700000000000000" pitchFamily="50" charset="-128"/>
              </a:rPr>
              <a:t>思った通りにならないことがたくさんあった</a:t>
            </a:r>
            <a:endParaRPr kumimoji="1" lang="en-US" altLang="ja-JP" sz="1800" dirty="0">
              <a:latin typeface="Yu Gothic UI Semibold" panose="020B0700000000000000" pitchFamily="50" charset="-128"/>
              <a:ea typeface="Yu Gothic UI Semibold" panose="020B0700000000000000" pitchFamily="50" charset="-128"/>
            </a:endParaRPr>
          </a:p>
          <a:p>
            <a:r>
              <a:rPr kumimoji="1" lang="ja-JP" altLang="en-US" sz="1800" dirty="0">
                <a:latin typeface="Yu Gothic UI Semibold" panose="020B0700000000000000" pitchFamily="50" charset="-128"/>
                <a:ea typeface="Yu Gothic UI Semibold" panose="020B0700000000000000" pitchFamily="50" charset="-128"/>
              </a:rPr>
              <a:t>・データの集め方</a:t>
            </a:r>
            <a:endParaRPr kumimoji="1" lang="en-US" altLang="ja-JP" sz="1800" dirty="0">
              <a:latin typeface="Yu Gothic UI Semibold" panose="020B0700000000000000" pitchFamily="50" charset="-128"/>
              <a:ea typeface="Yu Gothic UI Semibold" panose="020B0700000000000000" pitchFamily="50" charset="-128"/>
            </a:endParaRPr>
          </a:p>
          <a:p>
            <a:r>
              <a:rPr kumimoji="1" lang="ja-JP" altLang="en-US" sz="1800" dirty="0">
                <a:latin typeface="Yu Gothic UI Semibold" panose="020B0700000000000000" pitchFamily="50" charset="-128"/>
                <a:ea typeface="Yu Gothic UI Semibold" panose="020B0700000000000000" pitchFamily="50" charset="-128"/>
              </a:rPr>
              <a:t>・最新年のデータがない</a:t>
            </a:r>
            <a:endParaRPr kumimoji="1" lang="en-US" altLang="ja-JP" sz="1800" dirty="0">
              <a:latin typeface="Yu Gothic UI Semibold" panose="020B0700000000000000" pitchFamily="50" charset="-128"/>
              <a:ea typeface="Yu Gothic UI Semibold" panose="020B0700000000000000" pitchFamily="50" charset="-128"/>
            </a:endParaRPr>
          </a:p>
          <a:p>
            <a:r>
              <a:rPr kumimoji="1" lang="ja-JP" altLang="en-US" sz="1800" dirty="0">
                <a:latin typeface="Yu Gothic UI Semibold" panose="020B0700000000000000" pitchFamily="50" charset="-128"/>
                <a:ea typeface="Yu Gothic UI Semibold" panose="020B0700000000000000" pitchFamily="50" charset="-128"/>
              </a:rPr>
              <a:t>・きれいなクラスタリングができない</a:t>
            </a:r>
            <a:endParaRPr kumimoji="1" lang="en-US" altLang="ja-JP" sz="1800" dirty="0">
              <a:latin typeface="Yu Gothic UI Semibold" panose="020B0700000000000000" pitchFamily="50" charset="-128"/>
              <a:ea typeface="Yu Gothic UI Semibold" panose="020B0700000000000000" pitchFamily="50" charset="-128"/>
            </a:endParaRPr>
          </a:p>
          <a:p>
            <a:r>
              <a:rPr kumimoji="1" lang="ja-JP" altLang="en-US" sz="1800" dirty="0">
                <a:latin typeface="Yu Gothic UI Semibold" panose="020B0700000000000000" pitchFamily="50" charset="-128"/>
                <a:ea typeface="Yu Gothic UI Semibold" panose="020B0700000000000000" pitchFamily="50" charset="-128"/>
              </a:rPr>
              <a:t>・地域特性のような不変な特徴量が、返納率に大きく影響してしまうこと</a:t>
            </a:r>
            <a:endParaRPr kumimoji="1" lang="en-US" altLang="ja-JP" sz="1800" dirty="0">
              <a:latin typeface="Yu Gothic UI Semibold" panose="020B0700000000000000" pitchFamily="50" charset="-128"/>
              <a:ea typeface="Yu Gothic UI Semibold" panose="020B0700000000000000" pitchFamily="50" charset="-128"/>
            </a:endParaRPr>
          </a:p>
          <a:p>
            <a:r>
              <a:rPr kumimoji="1" lang="ja-JP" altLang="en-US" sz="1800" dirty="0">
                <a:latin typeface="Yu Gothic UI Semibold" panose="020B0700000000000000" pitchFamily="50" charset="-128"/>
                <a:ea typeface="Yu Gothic UI Semibold" panose="020B0700000000000000" pitchFamily="50" charset="-128"/>
              </a:rPr>
              <a:t>・ストーリー構成</a:t>
            </a:r>
            <a:endParaRPr kumimoji="1" lang="en-US" altLang="ja-JP" sz="1800" dirty="0">
              <a:latin typeface="Yu Gothic UI Semibold" panose="020B0700000000000000" pitchFamily="50" charset="-128"/>
              <a:ea typeface="Yu Gothic UI Semibold" panose="020B0700000000000000" pitchFamily="50" charset="-128"/>
            </a:endParaRPr>
          </a:p>
          <a:p>
            <a:r>
              <a:rPr kumimoji="1" lang="ja-JP" altLang="en-US" sz="1800" dirty="0">
                <a:latin typeface="Yu Gothic UI Semibold" panose="020B0700000000000000" pitchFamily="50" charset="-128"/>
                <a:ea typeface="Yu Gothic UI Semibold" panose="020B0700000000000000" pitchFamily="50" charset="-128"/>
              </a:rPr>
              <a:t>・要因が特定できても、社会構造上直接的には解決できないこと（法整備の遅延、倫理的コスト、金銭的コスト）</a:t>
            </a:r>
          </a:p>
        </p:txBody>
      </p:sp>
      <p:sp>
        <p:nvSpPr>
          <p:cNvPr id="4" name="Google Shape;215;g33b58e9c19d_0_0">
            <a:extLst>
              <a:ext uri="{FF2B5EF4-FFF2-40B4-BE49-F238E27FC236}">
                <a16:creationId xmlns:a16="http://schemas.microsoft.com/office/drawing/2014/main" id="{248CDC30-D3A6-4E7F-BC8E-EEE824078029}"/>
              </a:ext>
            </a:extLst>
          </p:cNvPr>
          <p:cNvSpPr/>
          <p:nvPr/>
        </p:nvSpPr>
        <p:spPr>
          <a:xfrm>
            <a:off x="494748" y="1131606"/>
            <a:ext cx="10919618" cy="4431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Yu Gothic UI Semibold" panose="020B0700000000000000" pitchFamily="50" charset="-128"/>
              <a:ea typeface="Yu Gothic UI Semibold" panose="020B0700000000000000" pitchFamily="50" charset="-128"/>
              <a:sym typeface="Arial"/>
            </a:endParaRPr>
          </a:p>
        </p:txBody>
      </p:sp>
      <p:sp>
        <p:nvSpPr>
          <p:cNvPr id="5" name="テキスト ボックス 4">
            <a:extLst>
              <a:ext uri="{FF2B5EF4-FFF2-40B4-BE49-F238E27FC236}">
                <a16:creationId xmlns:a16="http://schemas.microsoft.com/office/drawing/2014/main" id="{41C10561-EA1E-4E7C-B9B8-9C1545948F20}"/>
              </a:ext>
            </a:extLst>
          </p:cNvPr>
          <p:cNvSpPr txBox="1"/>
          <p:nvPr/>
        </p:nvSpPr>
        <p:spPr>
          <a:xfrm>
            <a:off x="596348" y="1205101"/>
            <a:ext cx="6172200" cy="369332"/>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400"/>
              <a:buFont typeface="Arial"/>
              <a:buNone/>
            </a:pPr>
            <a:r>
              <a:rPr lang="ja-JP" altLang="en-US" sz="1800" dirty="0">
                <a:solidFill>
                  <a:schemeClr val="lt1"/>
                </a:solidFill>
                <a:latin typeface="Yu Gothic UI Semibold" panose="020B0700000000000000" pitchFamily="50" charset="-128"/>
                <a:ea typeface="Yu Gothic UI Semibold" panose="020B0700000000000000" pitchFamily="50" charset="-128"/>
              </a:rPr>
              <a:t>今後の展望</a:t>
            </a:r>
            <a:endParaRPr lang="en-US" altLang="ja-JP" sz="1800" dirty="0">
              <a:solidFill>
                <a:schemeClr val="lt1"/>
              </a:solidFill>
              <a:latin typeface="Yu Gothic UI Semibold" panose="020B0700000000000000" pitchFamily="50" charset="-128"/>
              <a:ea typeface="Yu Gothic UI Semibold" panose="020B0700000000000000" pitchFamily="50" charset="-128"/>
            </a:endParaRPr>
          </a:p>
        </p:txBody>
      </p:sp>
      <p:sp>
        <p:nvSpPr>
          <p:cNvPr id="6" name="Google Shape;215;g33b58e9c19d_0_0">
            <a:extLst>
              <a:ext uri="{FF2B5EF4-FFF2-40B4-BE49-F238E27FC236}">
                <a16:creationId xmlns:a16="http://schemas.microsoft.com/office/drawing/2014/main" id="{3C9AB31B-4B5D-42C0-A5C5-DBD76CDF5834}"/>
              </a:ext>
            </a:extLst>
          </p:cNvPr>
          <p:cNvSpPr/>
          <p:nvPr/>
        </p:nvSpPr>
        <p:spPr>
          <a:xfrm>
            <a:off x="494748" y="2823701"/>
            <a:ext cx="10919618" cy="44319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Yu Gothic UI Semibold" panose="020B0700000000000000" pitchFamily="50" charset="-128"/>
              <a:ea typeface="Yu Gothic UI Semibold" panose="020B0700000000000000" pitchFamily="50" charset="-128"/>
              <a:sym typeface="Arial"/>
            </a:endParaRPr>
          </a:p>
        </p:txBody>
      </p:sp>
      <p:sp>
        <p:nvSpPr>
          <p:cNvPr id="7" name="テキスト ボックス 6">
            <a:extLst>
              <a:ext uri="{FF2B5EF4-FFF2-40B4-BE49-F238E27FC236}">
                <a16:creationId xmlns:a16="http://schemas.microsoft.com/office/drawing/2014/main" id="{41AA31FF-1277-467F-99A7-7C16E568C18F}"/>
              </a:ext>
            </a:extLst>
          </p:cNvPr>
          <p:cNvSpPr txBox="1"/>
          <p:nvPr/>
        </p:nvSpPr>
        <p:spPr>
          <a:xfrm>
            <a:off x="596348" y="2891413"/>
            <a:ext cx="6172200" cy="369332"/>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400"/>
              <a:buFont typeface="Arial"/>
              <a:buNone/>
            </a:pPr>
            <a:r>
              <a:rPr lang="en-US" altLang="ja-JP" sz="1800" dirty="0">
                <a:solidFill>
                  <a:schemeClr val="lt1"/>
                </a:solidFill>
                <a:latin typeface="Yu Gothic UI Semibold" panose="020B0700000000000000" pitchFamily="50" charset="-128"/>
                <a:ea typeface="Yu Gothic UI Semibold" panose="020B0700000000000000" pitchFamily="50" charset="-128"/>
              </a:rPr>
              <a:t> </a:t>
            </a:r>
            <a:r>
              <a:rPr lang="ja-JP" altLang="en-US" sz="1800" dirty="0">
                <a:solidFill>
                  <a:schemeClr val="lt1"/>
                </a:solidFill>
                <a:latin typeface="Yu Gothic UI Semibold" panose="020B0700000000000000" pitchFamily="50" charset="-128"/>
                <a:ea typeface="Yu Gothic UI Semibold" panose="020B0700000000000000" pitchFamily="50" charset="-128"/>
              </a:rPr>
              <a:t>感想</a:t>
            </a:r>
            <a:endParaRPr lang="en-US" altLang="ja-JP" sz="1800" dirty="0">
              <a:solidFill>
                <a:schemeClr val="lt1"/>
              </a:solidFill>
              <a:latin typeface="Yu Gothic UI Semibold" panose="020B0700000000000000" pitchFamily="50" charset="-128"/>
              <a:ea typeface="Yu Gothic UI Semibold" panose="020B0700000000000000" pitchFamily="50" charset="-128"/>
            </a:endParaRPr>
          </a:p>
        </p:txBody>
      </p:sp>
      <p:sp>
        <p:nvSpPr>
          <p:cNvPr id="9" name="テキスト ボックス 8">
            <a:extLst>
              <a:ext uri="{FF2B5EF4-FFF2-40B4-BE49-F238E27FC236}">
                <a16:creationId xmlns:a16="http://schemas.microsoft.com/office/drawing/2014/main" id="{862AC9CA-88A0-426B-8DE5-DEB202317E0C}"/>
              </a:ext>
            </a:extLst>
          </p:cNvPr>
          <p:cNvSpPr txBox="1"/>
          <p:nvPr/>
        </p:nvSpPr>
        <p:spPr>
          <a:xfrm>
            <a:off x="3149325" y="5859853"/>
            <a:ext cx="6172200" cy="461665"/>
          </a:xfrm>
          <a:prstGeom prst="rect">
            <a:avLst/>
          </a:prstGeom>
          <a:noFill/>
        </p:spPr>
        <p:txBody>
          <a:bodyPr wrap="square">
            <a:spAutoFit/>
          </a:bodyPr>
          <a:lstStyle/>
          <a:p>
            <a:pPr algn="ctr"/>
            <a:r>
              <a:rPr kumimoji="1" lang="ja-JP" altLang="en-US" sz="2400" u="sng" dirty="0">
                <a:latin typeface="Yu Gothic UI Semibold" panose="020B0700000000000000" pitchFamily="50" charset="-128"/>
                <a:ea typeface="Yu Gothic UI Semibold" panose="020B0700000000000000" pitchFamily="50" charset="-128"/>
              </a:rPr>
              <a:t>社会について見つめなおすいい機会であった</a:t>
            </a:r>
            <a:endParaRPr lang="ja-JP" altLang="en-US" sz="2400" u="sng" dirty="0"/>
          </a:p>
        </p:txBody>
      </p:sp>
      <p:sp>
        <p:nvSpPr>
          <p:cNvPr id="10" name="テキスト ボックス 9">
            <a:extLst>
              <a:ext uri="{FF2B5EF4-FFF2-40B4-BE49-F238E27FC236}">
                <a16:creationId xmlns:a16="http://schemas.microsoft.com/office/drawing/2014/main" id="{3256915D-DA40-4962-8409-DBE385840780}"/>
              </a:ext>
            </a:extLst>
          </p:cNvPr>
          <p:cNvSpPr txBox="1"/>
          <p:nvPr/>
        </p:nvSpPr>
        <p:spPr>
          <a:xfrm>
            <a:off x="596347" y="1926161"/>
            <a:ext cx="10466763" cy="646331"/>
          </a:xfrm>
          <a:prstGeom prst="rect">
            <a:avLst/>
          </a:prstGeom>
          <a:noFill/>
        </p:spPr>
        <p:txBody>
          <a:bodyPr wrap="square" rtlCol="0">
            <a:spAutoFit/>
          </a:bodyPr>
          <a:lstStyle/>
          <a:p>
            <a:r>
              <a:rPr kumimoji="1" lang="ja-JP" altLang="en-US" sz="1800" dirty="0">
                <a:latin typeface="Yu Gothic UI Semibold" panose="020B0700000000000000" pitchFamily="50" charset="-128"/>
                <a:ea typeface="Yu Gothic UI Semibold" panose="020B0700000000000000" pitchFamily="50" charset="-128"/>
              </a:rPr>
              <a:t>・データ量が足りず、回帰分析モデルの信頼性が弱くなったので、データ量を増やして改めて分析</a:t>
            </a:r>
            <a:endParaRPr kumimoji="1" lang="en-US" altLang="ja-JP" sz="1800" dirty="0">
              <a:latin typeface="Yu Gothic UI Semibold" panose="020B0700000000000000" pitchFamily="50" charset="-128"/>
              <a:ea typeface="Yu Gothic UI Semibold" panose="020B0700000000000000" pitchFamily="50" charset="-128"/>
            </a:endParaRPr>
          </a:p>
          <a:p>
            <a:r>
              <a:rPr kumimoji="1" lang="ja-JP" altLang="en-US" sz="1800" dirty="0">
                <a:latin typeface="Yu Gothic UI Semibold" panose="020B0700000000000000" pitchFamily="50" charset="-128"/>
                <a:ea typeface="Yu Gothic UI Semibold" panose="020B0700000000000000" pitchFamily="50" charset="-128"/>
              </a:rPr>
              <a:t>・東京都の市町村だけでデータ収集して改めてデータ分析⇒東京都の東と西でずいぶんと地域特性が変化するため</a:t>
            </a:r>
            <a:endParaRPr kumimoji="1" lang="en-US" altLang="ja-JP" sz="1800" dirty="0">
              <a:latin typeface="Yu Gothic UI Semibold" panose="020B0700000000000000" pitchFamily="50" charset="-128"/>
              <a:ea typeface="Yu Gothic UI Semibold" panose="020B0700000000000000" pitchFamily="50" charset="-128"/>
            </a:endParaRPr>
          </a:p>
        </p:txBody>
      </p:sp>
    </p:spTree>
    <p:extLst>
      <p:ext uri="{BB962C8B-B14F-4D97-AF65-F5344CB8AC3E}">
        <p14:creationId xmlns:p14="http://schemas.microsoft.com/office/powerpoint/2010/main" val="812031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E3997B86-11CA-4B89-B29F-C44469EC0926}"/>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l="297"/>
          <a:stretch/>
        </p:blipFill>
        <p:spPr>
          <a:xfrm>
            <a:off x="1257300" y="1266103"/>
            <a:ext cx="9706356" cy="4883348"/>
          </a:xfrm>
          <a:prstGeom prst="rect">
            <a:avLst/>
          </a:prstGeom>
        </p:spPr>
      </p:pic>
      <p:sp>
        <p:nvSpPr>
          <p:cNvPr id="2" name="タイトル 1">
            <a:extLst>
              <a:ext uri="{FF2B5EF4-FFF2-40B4-BE49-F238E27FC236}">
                <a16:creationId xmlns:a16="http://schemas.microsoft.com/office/drawing/2014/main" id="{A3CA2A3E-8355-4302-AC02-307DF314711F}"/>
              </a:ext>
            </a:extLst>
          </p:cNvPr>
          <p:cNvSpPr>
            <a:spLocks noGrp="1"/>
          </p:cNvSpPr>
          <p:nvPr>
            <p:ph type="title"/>
          </p:nvPr>
        </p:nvSpPr>
        <p:spPr/>
        <p:txBody>
          <a:bodyPr/>
          <a:lstStyle/>
          <a:p>
            <a:r>
              <a:rPr kumimoji="1" lang="en-US" altLang="ja-JP" dirty="0">
                <a:latin typeface="Yu Gothic UI Semibold" panose="020B0700000000000000" pitchFamily="50" charset="-128"/>
                <a:ea typeface="Yu Gothic UI Semibold" panose="020B0700000000000000" pitchFamily="50" charset="-128"/>
              </a:rPr>
              <a:t>3.7 PCA</a:t>
            </a:r>
            <a:r>
              <a:rPr kumimoji="1" lang="ja-JP" altLang="en-US" dirty="0">
                <a:latin typeface="Yu Gothic UI Semibold" panose="020B0700000000000000" pitchFamily="50" charset="-128"/>
                <a:ea typeface="Yu Gothic UI Semibold" panose="020B0700000000000000" pitchFamily="50" charset="-128"/>
              </a:rPr>
              <a:t>＋クラスタリング</a:t>
            </a:r>
          </a:p>
        </p:txBody>
      </p:sp>
      <p:sp>
        <p:nvSpPr>
          <p:cNvPr id="15" name="テキスト ボックス 14">
            <a:extLst>
              <a:ext uri="{FF2B5EF4-FFF2-40B4-BE49-F238E27FC236}">
                <a16:creationId xmlns:a16="http://schemas.microsoft.com/office/drawing/2014/main" id="{6343D8ED-736A-4779-9D2C-EE95B461967C}"/>
              </a:ext>
            </a:extLst>
          </p:cNvPr>
          <p:cNvSpPr txBox="1"/>
          <p:nvPr/>
        </p:nvSpPr>
        <p:spPr>
          <a:xfrm>
            <a:off x="1779020" y="888300"/>
            <a:ext cx="8914407" cy="400110"/>
          </a:xfrm>
          <a:prstGeom prst="rect">
            <a:avLst/>
          </a:prstGeom>
          <a:noFill/>
        </p:spPr>
        <p:txBody>
          <a:bodyPr wrap="square" rtlCol="0">
            <a:spAutoFit/>
          </a:bodyPr>
          <a:lstStyle/>
          <a:p>
            <a:pPr algn="ctr"/>
            <a:r>
              <a:rPr kumimoji="1" lang="ja-JP" altLang="en-US" sz="2000" dirty="0">
                <a:latin typeface="Yu Gothic UI Semibold" panose="020B0700000000000000" pitchFamily="50" charset="-128"/>
                <a:ea typeface="Yu Gothic UI Semibold" panose="020B0700000000000000" pitchFamily="50" charset="-128"/>
              </a:rPr>
              <a:t>主成分分析（</a:t>
            </a:r>
            <a:r>
              <a:rPr kumimoji="1" lang="en-US" altLang="ja-JP" sz="2000" dirty="0">
                <a:latin typeface="Yu Gothic UI Semibold" panose="020B0700000000000000" pitchFamily="50" charset="-128"/>
                <a:ea typeface="Yu Gothic UI Semibold" panose="020B0700000000000000" pitchFamily="50" charset="-128"/>
              </a:rPr>
              <a:t>PCA</a:t>
            </a:r>
            <a:r>
              <a:rPr kumimoji="1" lang="ja-JP" altLang="en-US" sz="2000" dirty="0">
                <a:latin typeface="Yu Gothic UI Semibold" panose="020B0700000000000000" pitchFamily="50" charset="-128"/>
                <a:ea typeface="Yu Gothic UI Semibold" panose="020B0700000000000000" pitchFamily="50" charset="-128"/>
              </a:rPr>
              <a:t>）は</a:t>
            </a:r>
            <a:r>
              <a:rPr kumimoji="1" lang="en-US" altLang="ja-JP" sz="2000" dirty="0">
                <a:latin typeface="Yu Gothic UI Semibold" panose="020B0700000000000000" pitchFamily="50" charset="-128"/>
                <a:ea typeface="Yu Gothic UI Semibold" panose="020B0700000000000000" pitchFamily="50" charset="-128"/>
              </a:rPr>
              <a:t>2 or 3</a:t>
            </a:r>
            <a:r>
              <a:rPr kumimoji="1" lang="ja-JP" altLang="en-US" sz="2000" dirty="0">
                <a:latin typeface="Yu Gothic UI Semibold" panose="020B0700000000000000" pitchFamily="50" charset="-128"/>
                <a:ea typeface="Yu Gothic UI Semibold" panose="020B0700000000000000" pitchFamily="50" charset="-128"/>
              </a:rPr>
              <a:t>、クラスタリングは</a:t>
            </a:r>
            <a:r>
              <a:rPr kumimoji="1" lang="en-US" altLang="ja-JP" sz="2000" dirty="0">
                <a:latin typeface="Yu Gothic UI Semibold" panose="020B0700000000000000" pitchFamily="50" charset="-128"/>
                <a:ea typeface="Yu Gothic UI Semibold" panose="020B0700000000000000" pitchFamily="50" charset="-128"/>
              </a:rPr>
              <a:t>2~4</a:t>
            </a:r>
            <a:r>
              <a:rPr kumimoji="1" lang="ja-JP" altLang="en-US" sz="2000" dirty="0">
                <a:latin typeface="Yu Gothic UI Semibold" panose="020B0700000000000000" pitchFamily="50" charset="-128"/>
                <a:ea typeface="Yu Gothic UI Semibold" panose="020B0700000000000000" pitchFamily="50" charset="-128"/>
              </a:rPr>
              <a:t>でそれぞれ実施、およびプロット</a:t>
            </a:r>
          </a:p>
        </p:txBody>
      </p:sp>
      <p:sp>
        <p:nvSpPr>
          <p:cNvPr id="7" name="正方形/長方形 6">
            <a:extLst>
              <a:ext uri="{FF2B5EF4-FFF2-40B4-BE49-F238E27FC236}">
                <a16:creationId xmlns:a16="http://schemas.microsoft.com/office/drawing/2014/main" id="{D5048B12-441B-46EA-89E9-E5E7D0F8D7DD}"/>
              </a:ext>
            </a:extLst>
          </p:cNvPr>
          <p:cNvSpPr/>
          <p:nvPr/>
        </p:nvSpPr>
        <p:spPr>
          <a:xfrm>
            <a:off x="8061998" y="3788993"/>
            <a:ext cx="2781262" cy="23398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1073CB1-A55E-4D4E-8847-CE1E07B8D5D2}"/>
              </a:ext>
            </a:extLst>
          </p:cNvPr>
          <p:cNvSpPr txBox="1"/>
          <p:nvPr/>
        </p:nvSpPr>
        <p:spPr>
          <a:xfrm>
            <a:off x="2399858" y="6270019"/>
            <a:ext cx="7392285" cy="400110"/>
          </a:xfrm>
          <a:prstGeom prst="rect">
            <a:avLst/>
          </a:prstGeom>
          <a:noFill/>
        </p:spPr>
        <p:txBody>
          <a:bodyPr wrap="square" rtlCol="0">
            <a:spAutoFit/>
          </a:bodyPr>
          <a:lstStyle/>
          <a:p>
            <a:pPr algn="ctr"/>
            <a:r>
              <a:rPr kumimoji="1" lang="ja-JP" altLang="en-US" sz="2000" dirty="0">
                <a:latin typeface="Yu Gothic UI Semibold" panose="020B0700000000000000" pitchFamily="50" charset="-128"/>
                <a:ea typeface="Yu Gothic UI Semibold" panose="020B0700000000000000" pitchFamily="50" charset="-128"/>
              </a:rPr>
              <a:t>最もきれいに分かれた</a:t>
            </a:r>
            <a:r>
              <a:rPr kumimoji="1" lang="en-US" altLang="ja-JP" sz="2000" dirty="0">
                <a:solidFill>
                  <a:srgbClr val="FF0000"/>
                </a:solidFill>
                <a:latin typeface="Yu Gothic UI Semibold" panose="020B0700000000000000" pitchFamily="50" charset="-128"/>
                <a:ea typeface="Yu Gothic UI Semibold" panose="020B0700000000000000" pitchFamily="50" charset="-128"/>
              </a:rPr>
              <a:t>PCA</a:t>
            </a:r>
            <a:r>
              <a:rPr kumimoji="1" lang="ja-JP" altLang="en-US" sz="2000" dirty="0">
                <a:solidFill>
                  <a:srgbClr val="FF0000"/>
                </a:solidFill>
                <a:latin typeface="Yu Gothic UI Semibold" panose="020B0700000000000000" pitchFamily="50" charset="-128"/>
                <a:ea typeface="Yu Gothic UI Semibold" panose="020B0700000000000000" pitchFamily="50" charset="-128"/>
              </a:rPr>
              <a:t>：</a:t>
            </a:r>
            <a:r>
              <a:rPr kumimoji="1" lang="en-US" altLang="ja-JP" sz="2000" dirty="0">
                <a:solidFill>
                  <a:srgbClr val="FF0000"/>
                </a:solidFill>
                <a:latin typeface="Yu Gothic UI Semibold" panose="020B0700000000000000" pitchFamily="50" charset="-128"/>
                <a:ea typeface="Yu Gothic UI Semibold" panose="020B0700000000000000" pitchFamily="50" charset="-128"/>
              </a:rPr>
              <a:t>3, </a:t>
            </a:r>
            <a:r>
              <a:rPr kumimoji="1" lang="ja-JP" altLang="en-US" sz="2000" dirty="0">
                <a:solidFill>
                  <a:srgbClr val="FF0000"/>
                </a:solidFill>
                <a:latin typeface="Yu Gothic UI Semibold" panose="020B0700000000000000" pitchFamily="50" charset="-128"/>
                <a:ea typeface="Yu Gothic UI Semibold" panose="020B0700000000000000" pitchFamily="50" charset="-128"/>
              </a:rPr>
              <a:t>クラスタリング：</a:t>
            </a:r>
            <a:r>
              <a:rPr kumimoji="1" lang="en-US" altLang="ja-JP" sz="2000" dirty="0">
                <a:solidFill>
                  <a:srgbClr val="FF0000"/>
                </a:solidFill>
                <a:latin typeface="Yu Gothic UI Semibold" panose="020B0700000000000000" pitchFamily="50" charset="-128"/>
                <a:ea typeface="Yu Gothic UI Semibold" panose="020B0700000000000000" pitchFamily="50" charset="-128"/>
              </a:rPr>
              <a:t>4</a:t>
            </a:r>
            <a:r>
              <a:rPr kumimoji="1" lang="ja-JP" altLang="en-US" sz="2000" dirty="0">
                <a:latin typeface="Yu Gothic UI Semibold" panose="020B0700000000000000" pitchFamily="50" charset="-128"/>
                <a:ea typeface="Yu Gothic UI Semibold" panose="020B0700000000000000" pitchFamily="50" charset="-128"/>
              </a:rPr>
              <a:t>で進めることとした</a:t>
            </a:r>
          </a:p>
        </p:txBody>
      </p:sp>
      <p:sp>
        <p:nvSpPr>
          <p:cNvPr id="3" name="テキスト ボックス 2">
            <a:extLst>
              <a:ext uri="{FF2B5EF4-FFF2-40B4-BE49-F238E27FC236}">
                <a16:creationId xmlns:a16="http://schemas.microsoft.com/office/drawing/2014/main" id="{4ED2D077-3A8C-4630-8FCA-3DC6D0F2B79E}"/>
              </a:ext>
            </a:extLst>
          </p:cNvPr>
          <p:cNvSpPr txBox="1"/>
          <p:nvPr/>
        </p:nvSpPr>
        <p:spPr>
          <a:xfrm>
            <a:off x="162560" y="2255520"/>
            <a:ext cx="1094740" cy="338554"/>
          </a:xfrm>
          <a:prstGeom prst="rect">
            <a:avLst/>
          </a:prstGeom>
          <a:noFill/>
        </p:spPr>
        <p:txBody>
          <a:bodyPr wrap="square" rtlCol="0">
            <a:spAutoFit/>
          </a:bodyPr>
          <a:lstStyle/>
          <a:p>
            <a:pPr algn="ctr"/>
            <a:r>
              <a:rPr kumimoji="1" lang="en-US" altLang="ja-JP" sz="1600" dirty="0">
                <a:latin typeface="Yu Gothic UI Semibold" panose="020B0700000000000000" pitchFamily="50" charset="-128"/>
                <a:ea typeface="Yu Gothic UI Semibold" panose="020B0700000000000000" pitchFamily="50" charset="-128"/>
              </a:rPr>
              <a:t>PCA2</a:t>
            </a:r>
            <a:r>
              <a:rPr kumimoji="1" lang="ja-JP" altLang="en-US" sz="1600" dirty="0">
                <a:latin typeface="Yu Gothic UI Semibold" panose="020B0700000000000000" pitchFamily="50" charset="-128"/>
                <a:ea typeface="Yu Gothic UI Semibold" panose="020B0700000000000000" pitchFamily="50" charset="-128"/>
              </a:rPr>
              <a:t>次元</a:t>
            </a:r>
          </a:p>
        </p:txBody>
      </p:sp>
      <p:sp>
        <p:nvSpPr>
          <p:cNvPr id="8" name="テキスト ボックス 7">
            <a:extLst>
              <a:ext uri="{FF2B5EF4-FFF2-40B4-BE49-F238E27FC236}">
                <a16:creationId xmlns:a16="http://schemas.microsoft.com/office/drawing/2014/main" id="{8FB3DFC5-1E47-4D20-ABEE-3A9C6395B740}"/>
              </a:ext>
            </a:extLst>
          </p:cNvPr>
          <p:cNvSpPr txBox="1"/>
          <p:nvPr/>
        </p:nvSpPr>
        <p:spPr>
          <a:xfrm>
            <a:off x="162560" y="4805021"/>
            <a:ext cx="1094740" cy="338554"/>
          </a:xfrm>
          <a:prstGeom prst="rect">
            <a:avLst/>
          </a:prstGeom>
          <a:noFill/>
        </p:spPr>
        <p:txBody>
          <a:bodyPr wrap="square" rtlCol="0">
            <a:spAutoFit/>
          </a:bodyPr>
          <a:lstStyle/>
          <a:p>
            <a:pPr algn="ctr"/>
            <a:r>
              <a:rPr kumimoji="1" lang="en-US" altLang="ja-JP" sz="1600" dirty="0">
                <a:latin typeface="Yu Gothic UI Semibold" panose="020B0700000000000000" pitchFamily="50" charset="-128"/>
                <a:ea typeface="Yu Gothic UI Semibold" panose="020B0700000000000000" pitchFamily="50" charset="-128"/>
              </a:rPr>
              <a:t>PCA3</a:t>
            </a:r>
            <a:r>
              <a:rPr kumimoji="1" lang="ja-JP" altLang="en-US" sz="1600" dirty="0">
                <a:latin typeface="Yu Gothic UI Semibold" panose="020B0700000000000000" pitchFamily="50" charset="-128"/>
                <a:ea typeface="Yu Gothic UI Semibold" panose="020B0700000000000000" pitchFamily="50" charset="-128"/>
              </a:rPr>
              <a:t>次元</a:t>
            </a:r>
          </a:p>
        </p:txBody>
      </p:sp>
    </p:spTree>
    <p:extLst>
      <p:ext uri="{BB962C8B-B14F-4D97-AF65-F5344CB8AC3E}">
        <p14:creationId xmlns:p14="http://schemas.microsoft.com/office/powerpoint/2010/main" val="1995969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215;g33b58e9c19d_0_0">
            <a:extLst>
              <a:ext uri="{FF2B5EF4-FFF2-40B4-BE49-F238E27FC236}">
                <a16:creationId xmlns:a16="http://schemas.microsoft.com/office/drawing/2014/main" id="{8048751B-CEA0-4D7D-A10E-D46AEECDB545}"/>
              </a:ext>
            </a:extLst>
          </p:cNvPr>
          <p:cNvSpPr/>
          <p:nvPr/>
        </p:nvSpPr>
        <p:spPr>
          <a:xfrm>
            <a:off x="802132" y="4653616"/>
            <a:ext cx="10368068" cy="43874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Yu Gothic UI Semibold" panose="020B0700000000000000" pitchFamily="50" charset="-128"/>
              <a:ea typeface="Yu Gothic UI Semibold" panose="020B0700000000000000" pitchFamily="50" charset="-128"/>
              <a:sym typeface="Arial"/>
            </a:endParaRPr>
          </a:p>
        </p:txBody>
      </p:sp>
      <p:sp>
        <p:nvSpPr>
          <p:cNvPr id="2" name="タイトル 1">
            <a:extLst>
              <a:ext uri="{FF2B5EF4-FFF2-40B4-BE49-F238E27FC236}">
                <a16:creationId xmlns:a16="http://schemas.microsoft.com/office/drawing/2014/main" id="{78AADF13-D91E-42DC-A30F-D67A19976CA1}"/>
              </a:ext>
            </a:extLst>
          </p:cNvPr>
          <p:cNvSpPr>
            <a:spLocks noGrp="1"/>
          </p:cNvSpPr>
          <p:nvPr>
            <p:ph type="title"/>
          </p:nvPr>
        </p:nvSpPr>
        <p:spPr>
          <a:xfrm>
            <a:off x="339173" y="205576"/>
            <a:ext cx="10001604" cy="443198"/>
          </a:xfrm>
        </p:spPr>
        <p:txBody>
          <a:bodyPr/>
          <a:lstStyle/>
          <a:p>
            <a:r>
              <a:rPr kumimoji="1" lang="ja-JP" altLang="en-US" dirty="0">
                <a:latin typeface="Yu Gothic UI Semibold" panose="020B0700000000000000" pitchFamily="50" charset="-128"/>
                <a:ea typeface="Yu Gothic UI Semibold" panose="020B0700000000000000" pitchFamily="50" charset="-128"/>
              </a:rPr>
              <a:t>目次</a:t>
            </a:r>
          </a:p>
        </p:txBody>
      </p:sp>
      <p:sp>
        <p:nvSpPr>
          <p:cNvPr id="6" name="Google Shape;215;g33b58e9c19d_0_0">
            <a:extLst>
              <a:ext uri="{FF2B5EF4-FFF2-40B4-BE49-F238E27FC236}">
                <a16:creationId xmlns:a16="http://schemas.microsoft.com/office/drawing/2014/main" id="{AE288D1A-0309-44AE-84A2-99BEF1029595}"/>
              </a:ext>
            </a:extLst>
          </p:cNvPr>
          <p:cNvSpPr/>
          <p:nvPr/>
        </p:nvSpPr>
        <p:spPr>
          <a:xfrm>
            <a:off x="802132" y="1765078"/>
            <a:ext cx="10368068" cy="43874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Yu Gothic UI Semibold" panose="020B0700000000000000" pitchFamily="50" charset="-128"/>
              <a:ea typeface="Yu Gothic UI Semibold" panose="020B0700000000000000" pitchFamily="50" charset="-128"/>
              <a:sym typeface="Arial"/>
            </a:endParaRPr>
          </a:p>
        </p:txBody>
      </p:sp>
      <p:sp>
        <p:nvSpPr>
          <p:cNvPr id="7" name="Google Shape;216;g33b58e9c19d_0_0">
            <a:extLst>
              <a:ext uri="{FF2B5EF4-FFF2-40B4-BE49-F238E27FC236}">
                <a16:creationId xmlns:a16="http://schemas.microsoft.com/office/drawing/2014/main" id="{D06456D2-5D6D-49BA-8342-AFF9B7DBA460}"/>
              </a:ext>
            </a:extLst>
          </p:cNvPr>
          <p:cNvSpPr/>
          <p:nvPr/>
        </p:nvSpPr>
        <p:spPr>
          <a:xfrm>
            <a:off x="802132" y="1345979"/>
            <a:ext cx="10368068" cy="419099"/>
          </a:xfrm>
          <a:prstGeom prst="rect">
            <a:avLst/>
          </a:prstGeom>
          <a:solidFill>
            <a:schemeClr val="bg1">
              <a:lumMod val="50000"/>
              <a:lumOff val="50000"/>
            </a:schemeClr>
          </a:solidFill>
          <a:ln>
            <a:noFill/>
          </a:ln>
        </p:spPr>
        <p:txBody>
          <a:bodyPr spcFirstLastPara="1" wrap="square" lIns="91425" tIns="45700" rIns="91425" bIns="0" anchor="ctr" anchorCtr="0">
            <a:noAutofit/>
          </a:bodyPr>
          <a:lstStyle/>
          <a:p>
            <a:pPr marL="0" marR="0" lvl="0" indent="0" rtl="0">
              <a:spcBef>
                <a:spcPts val="0"/>
              </a:spcBef>
              <a:spcAft>
                <a:spcPts val="0"/>
              </a:spcAft>
              <a:buNone/>
            </a:pPr>
            <a:r>
              <a:rPr lang="ja-JP" altLang="en-US" sz="2400" b="1" dirty="0">
                <a:solidFill>
                  <a:schemeClr val="accent1"/>
                </a:solidFill>
                <a:latin typeface="Yu Gothic UI Semibold" panose="020B0700000000000000" pitchFamily="50" charset="-128"/>
                <a:ea typeface="Yu Gothic UI Semibold" panose="020B0700000000000000" pitchFamily="50" charset="-128"/>
              </a:rPr>
              <a:t>背景と目的</a:t>
            </a:r>
            <a:r>
              <a:rPr lang="en-US" altLang="ja-JP" sz="2400" b="1" dirty="0">
                <a:solidFill>
                  <a:schemeClr val="accent1"/>
                </a:solidFill>
                <a:latin typeface="Yu Gothic UI Semibold" panose="020B0700000000000000" pitchFamily="50" charset="-128"/>
                <a:ea typeface="Yu Gothic UI Semibold" panose="020B0700000000000000" pitchFamily="50" charset="-128"/>
              </a:rPr>
              <a:t>-</a:t>
            </a:r>
            <a:r>
              <a:rPr lang="ja-JP" altLang="en-US" sz="2400" b="1" dirty="0">
                <a:solidFill>
                  <a:schemeClr val="accent1"/>
                </a:solidFill>
                <a:latin typeface="Yu Gothic UI Semibold" panose="020B0700000000000000" pitchFamily="50" charset="-128"/>
                <a:ea typeface="Yu Gothic UI Semibold" panose="020B0700000000000000" pitchFamily="50" charset="-128"/>
              </a:rPr>
              <a:t>高齢者の免許保有と返納の地域差</a:t>
            </a:r>
            <a:endParaRPr sz="2400" b="1" dirty="0">
              <a:solidFill>
                <a:schemeClr val="accent1"/>
              </a:solidFill>
              <a:latin typeface="Yu Gothic UI Semibold" panose="020B0700000000000000" pitchFamily="50" charset="-128"/>
              <a:ea typeface="Yu Gothic UI Semibold" panose="020B0700000000000000" pitchFamily="50" charset="-128"/>
              <a:sym typeface="Arial"/>
            </a:endParaRPr>
          </a:p>
        </p:txBody>
      </p:sp>
      <p:sp>
        <p:nvSpPr>
          <p:cNvPr id="8" name="Google Shape;218;g33b58e9c19d_0_0">
            <a:extLst>
              <a:ext uri="{FF2B5EF4-FFF2-40B4-BE49-F238E27FC236}">
                <a16:creationId xmlns:a16="http://schemas.microsoft.com/office/drawing/2014/main" id="{97568BEE-F32C-481D-AB49-C9FCD976609A}"/>
              </a:ext>
            </a:extLst>
          </p:cNvPr>
          <p:cNvSpPr txBox="1"/>
          <p:nvPr/>
        </p:nvSpPr>
        <p:spPr>
          <a:xfrm>
            <a:off x="807212" y="1738958"/>
            <a:ext cx="10357908" cy="46228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ja-JP" altLang="en-US" sz="1800" dirty="0">
                <a:solidFill>
                  <a:schemeClr val="lt1"/>
                </a:solidFill>
                <a:latin typeface="Yu Gothic UI Semibold" panose="020B0700000000000000" pitchFamily="50" charset="-128"/>
                <a:ea typeface="Yu Gothic UI Semibold" panose="020B0700000000000000" pitchFamily="50" charset="-128"/>
              </a:rPr>
              <a:t>　都道府県別の返納率、免許保有率、高齢化率の可視化</a:t>
            </a:r>
            <a:endParaRPr lang="en-US" altLang="ja-JP" sz="1800" dirty="0">
              <a:solidFill>
                <a:schemeClr val="lt1"/>
              </a:solidFill>
              <a:latin typeface="Yu Gothic UI Semibold" panose="020B0700000000000000" pitchFamily="50" charset="-128"/>
              <a:ea typeface="Yu Gothic UI Semibold" panose="020B0700000000000000" pitchFamily="50" charset="-128"/>
            </a:endParaRPr>
          </a:p>
        </p:txBody>
      </p:sp>
      <p:sp>
        <p:nvSpPr>
          <p:cNvPr id="10" name="Google Shape;215;g33b58e9c19d_0_0">
            <a:extLst>
              <a:ext uri="{FF2B5EF4-FFF2-40B4-BE49-F238E27FC236}">
                <a16:creationId xmlns:a16="http://schemas.microsoft.com/office/drawing/2014/main" id="{450D72E0-0199-427F-9A73-DDA4516AD9F9}"/>
              </a:ext>
            </a:extLst>
          </p:cNvPr>
          <p:cNvSpPr/>
          <p:nvPr/>
        </p:nvSpPr>
        <p:spPr>
          <a:xfrm>
            <a:off x="802132" y="3092730"/>
            <a:ext cx="10368068" cy="62446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Yu Gothic UI Semibold" panose="020B0700000000000000" pitchFamily="50" charset="-128"/>
              <a:ea typeface="Yu Gothic UI Semibold" panose="020B0700000000000000" pitchFamily="50" charset="-128"/>
              <a:sym typeface="Arial"/>
            </a:endParaRPr>
          </a:p>
        </p:txBody>
      </p:sp>
      <p:sp>
        <p:nvSpPr>
          <p:cNvPr id="11" name="Google Shape;216;g33b58e9c19d_0_0">
            <a:extLst>
              <a:ext uri="{FF2B5EF4-FFF2-40B4-BE49-F238E27FC236}">
                <a16:creationId xmlns:a16="http://schemas.microsoft.com/office/drawing/2014/main" id="{CF07546C-5831-40B3-BED1-0F2ACAED7781}"/>
              </a:ext>
            </a:extLst>
          </p:cNvPr>
          <p:cNvSpPr/>
          <p:nvPr/>
        </p:nvSpPr>
        <p:spPr>
          <a:xfrm>
            <a:off x="802132" y="2746783"/>
            <a:ext cx="10368068" cy="419099"/>
          </a:xfrm>
          <a:prstGeom prst="rect">
            <a:avLst/>
          </a:prstGeom>
          <a:solidFill>
            <a:schemeClr val="tx1">
              <a:lumMod val="75000"/>
            </a:schemeClr>
          </a:solidFill>
          <a:ln>
            <a:noFill/>
          </a:ln>
        </p:spPr>
        <p:txBody>
          <a:bodyPr spcFirstLastPara="1" wrap="square" lIns="91425" tIns="45700" rIns="91425" bIns="0" anchor="ctr" anchorCtr="0">
            <a:noAutofit/>
          </a:bodyPr>
          <a:lstStyle/>
          <a:p>
            <a:pPr marL="0" marR="0" lvl="0" indent="0" rtl="0">
              <a:spcBef>
                <a:spcPts val="0"/>
              </a:spcBef>
              <a:spcAft>
                <a:spcPts val="0"/>
              </a:spcAft>
              <a:buNone/>
            </a:pPr>
            <a:r>
              <a:rPr lang="ja-JP" altLang="en-US" sz="2400" b="1" dirty="0">
                <a:solidFill>
                  <a:schemeClr val="accent1"/>
                </a:solidFill>
                <a:latin typeface="Yu Gothic UI Semibold" panose="020B0700000000000000" pitchFamily="50" charset="-128"/>
                <a:ea typeface="Yu Gothic UI Semibold" panose="020B0700000000000000" pitchFamily="50" charset="-128"/>
              </a:rPr>
              <a:t>分析</a:t>
            </a:r>
            <a:r>
              <a:rPr lang="en-US" altLang="ja-JP" sz="2400" b="1" dirty="0">
                <a:solidFill>
                  <a:schemeClr val="accent1"/>
                </a:solidFill>
                <a:latin typeface="Yu Gothic UI Semibold" panose="020B0700000000000000" pitchFamily="50" charset="-128"/>
                <a:ea typeface="Yu Gothic UI Semibold" panose="020B0700000000000000" pitchFamily="50" charset="-128"/>
              </a:rPr>
              <a:t>-</a:t>
            </a:r>
            <a:r>
              <a:rPr lang="ja-JP" altLang="en-US" sz="2400" b="1" dirty="0">
                <a:solidFill>
                  <a:schemeClr val="accent1"/>
                </a:solidFill>
                <a:latin typeface="Yu Gothic UI Semibold" panose="020B0700000000000000" pitchFamily="50" charset="-128"/>
                <a:ea typeface="Yu Gothic UI Semibold" panose="020B0700000000000000" pitchFamily="50" charset="-128"/>
              </a:rPr>
              <a:t>地域別にみる返納しにくさの構造分析</a:t>
            </a:r>
            <a:endParaRPr sz="2400" b="1" dirty="0">
              <a:solidFill>
                <a:schemeClr val="accent1"/>
              </a:solidFill>
              <a:latin typeface="Yu Gothic UI Semibold" panose="020B0700000000000000" pitchFamily="50" charset="-128"/>
              <a:ea typeface="Yu Gothic UI Semibold" panose="020B0700000000000000" pitchFamily="50" charset="-128"/>
              <a:sym typeface="Arial"/>
            </a:endParaRPr>
          </a:p>
        </p:txBody>
      </p:sp>
      <p:sp>
        <p:nvSpPr>
          <p:cNvPr id="12" name="Google Shape;218;g33b58e9c19d_0_0">
            <a:extLst>
              <a:ext uri="{FF2B5EF4-FFF2-40B4-BE49-F238E27FC236}">
                <a16:creationId xmlns:a16="http://schemas.microsoft.com/office/drawing/2014/main" id="{7E6018AA-6B84-461E-8630-10E44340B054}"/>
              </a:ext>
            </a:extLst>
          </p:cNvPr>
          <p:cNvSpPr txBox="1"/>
          <p:nvPr/>
        </p:nvSpPr>
        <p:spPr>
          <a:xfrm>
            <a:off x="802132" y="3165882"/>
            <a:ext cx="10368068" cy="584393"/>
          </a:xfrm>
          <a:prstGeom prst="rect">
            <a:avLst/>
          </a:prstGeom>
          <a:noFill/>
          <a:ln>
            <a:noFill/>
          </a:ln>
        </p:spPr>
        <p:txBody>
          <a:bodyPr spcFirstLastPara="1" wrap="square" lIns="0" tIns="0" rIns="0" bIns="0" anchor="ctr" anchorCtr="0">
            <a:noAutofit/>
          </a:bodyPr>
          <a:lstStyle/>
          <a:p>
            <a:pPr lvl="0" algn="just">
              <a:buSzPts val="1000"/>
              <a:tabLst>
                <a:tab pos="457200" algn="l"/>
              </a:tabLst>
            </a:pPr>
            <a:r>
              <a:rPr lang="ja-JP" altLang="en-US" sz="1800" kern="100" dirty="0">
                <a:solidFill>
                  <a:schemeClr val="bg1"/>
                </a:solidFill>
                <a:effectLst/>
                <a:latin typeface="Yu Gothic UI Semibold" panose="020B0700000000000000" pitchFamily="50" charset="-128"/>
                <a:ea typeface="Yu Gothic UI Semibold" panose="020B0700000000000000" pitchFamily="50" charset="-128"/>
                <a:cs typeface="Times New Roman" panose="02020603050405020304" pitchFamily="18" charset="0"/>
              </a:rPr>
              <a:t>　特徴量の作成、</a:t>
            </a:r>
            <a:r>
              <a:rPr lang="en-US" altLang="ja-JP" sz="1800" kern="100" dirty="0">
                <a:solidFill>
                  <a:schemeClr val="bg1"/>
                </a:solidFill>
                <a:effectLst/>
                <a:latin typeface="Yu Gothic UI Semibold" panose="020B0700000000000000" pitchFamily="50" charset="-128"/>
                <a:ea typeface="Yu Gothic UI Semibold" panose="020B0700000000000000" pitchFamily="50" charset="-128"/>
                <a:cs typeface="Times New Roman" panose="02020603050405020304" pitchFamily="18" charset="0"/>
              </a:rPr>
              <a:t>SHAP</a:t>
            </a:r>
            <a:r>
              <a:rPr lang="ja-JP" altLang="en-US" sz="1800" kern="100" dirty="0">
                <a:solidFill>
                  <a:schemeClr val="bg1"/>
                </a:solidFill>
                <a:latin typeface="Yu Gothic UI Semibold" panose="020B0700000000000000" pitchFamily="50" charset="-128"/>
                <a:ea typeface="Yu Gothic UI Semibold" panose="020B0700000000000000" pitchFamily="50" charset="-128"/>
                <a:cs typeface="Times New Roman" panose="02020603050405020304" pitchFamily="18" charset="0"/>
              </a:rPr>
              <a:t>分析</a:t>
            </a:r>
            <a:endParaRPr lang="ja-JP" altLang="ja-JP" sz="1800" kern="100" dirty="0">
              <a:solidFill>
                <a:schemeClr val="bg1"/>
              </a:solidFill>
              <a:effectLst/>
              <a:latin typeface="Yu Gothic UI Semibold" panose="020B0700000000000000" pitchFamily="50" charset="-128"/>
              <a:ea typeface="Yu Gothic UI Semibold" panose="020B0700000000000000" pitchFamily="50" charset="-128"/>
              <a:cs typeface="Times New Roman" panose="02020603050405020304" pitchFamily="18" charset="0"/>
            </a:endParaRPr>
          </a:p>
        </p:txBody>
      </p:sp>
      <p:sp>
        <p:nvSpPr>
          <p:cNvPr id="13" name="二等辺三角形 12">
            <a:extLst>
              <a:ext uri="{FF2B5EF4-FFF2-40B4-BE49-F238E27FC236}">
                <a16:creationId xmlns:a16="http://schemas.microsoft.com/office/drawing/2014/main" id="{798D15FF-1A9A-4089-946A-89CC595B9B4E}"/>
              </a:ext>
            </a:extLst>
          </p:cNvPr>
          <p:cNvSpPr/>
          <p:nvPr/>
        </p:nvSpPr>
        <p:spPr>
          <a:xfrm flipV="1">
            <a:off x="4878726" y="2419887"/>
            <a:ext cx="2214880" cy="232163"/>
          </a:xfrm>
          <a:prstGeom prst="triangle">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Semibold" panose="020B0700000000000000" pitchFamily="50" charset="-128"/>
              <a:ea typeface="Yu Gothic UI Semibold" panose="020B0700000000000000" pitchFamily="50" charset="-128"/>
            </a:endParaRPr>
          </a:p>
        </p:txBody>
      </p:sp>
      <p:sp>
        <p:nvSpPr>
          <p:cNvPr id="19" name="Google Shape;216;g33b58e9c19d_0_0">
            <a:extLst>
              <a:ext uri="{FF2B5EF4-FFF2-40B4-BE49-F238E27FC236}">
                <a16:creationId xmlns:a16="http://schemas.microsoft.com/office/drawing/2014/main" id="{CC9E5C5B-97CF-40B7-9CB1-448AB7241229}"/>
              </a:ext>
            </a:extLst>
          </p:cNvPr>
          <p:cNvSpPr/>
          <p:nvPr/>
        </p:nvSpPr>
        <p:spPr>
          <a:xfrm>
            <a:off x="802132" y="4244523"/>
            <a:ext cx="10368068" cy="419099"/>
          </a:xfrm>
          <a:prstGeom prst="rect">
            <a:avLst/>
          </a:prstGeom>
          <a:solidFill>
            <a:schemeClr val="accent5">
              <a:lumMod val="75000"/>
            </a:schemeClr>
          </a:solidFill>
          <a:ln>
            <a:noFill/>
          </a:ln>
        </p:spPr>
        <p:txBody>
          <a:bodyPr spcFirstLastPara="1" wrap="square" lIns="91425" tIns="45700" rIns="91425" bIns="0" anchor="ctr" anchorCtr="0">
            <a:noAutofit/>
          </a:bodyPr>
          <a:lstStyle/>
          <a:p>
            <a:pPr marL="0" marR="0" lvl="0" indent="0" rtl="0">
              <a:spcBef>
                <a:spcPts val="0"/>
              </a:spcBef>
              <a:spcAft>
                <a:spcPts val="0"/>
              </a:spcAft>
              <a:buNone/>
            </a:pPr>
            <a:r>
              <a:rPr lang="ja-JP" altLang="en-US" sz="2400" b="1" dirty="0">
                <a:solidFill>
                  <a:schemeClr val="accent1"/>
                </a:solidFill>
                <a:latin typeface="Yu Gothic UI Semibold" panose="020B0700000000000000" pitchFamily="50" charset="-128"/>
                <a:ea typeface="Yu Gothic UI Semibold" panose="020B0700000000000000" pitchFamily="50" charset="-128"/>
              </a:rPr>
              <a:t>施策</a:t>
            </a:r>
            <a:r>
              <a:rPr lang="en-US" altLang="ja-JP" sz="2400" b="1" dirty="0">
                <a:solidFill>
                  <a:schemeClr val="accent1"/>
                </a:solidFill>
                <a:latin typeface="Yu Gothic UI Semibold" panose="020B0700000000000000" pitchFamily="50" charset="-128"/>
                <a:ea typeface="Yu Gothic UI Semibold" panose="020B0700000000000000" pitchFamily="50" charset="-128"/>
              </a:rPr>
              <a:t>-</a:t>
            </a:r>
            <a:r>
              <a:rPr lang="ja-JP" altLang="en-US" sz="2400" b="1" dirty="0">
                <a:solidFill>
                  <a:schemeClr val="accent1"/>
                </a:solidFill>
                <a:latin typeface="Yu Gothic UI Semibold" panose="020B0700000000000000" pitchFamily="50" charset="-128"/>
                <a:ea typeface="Yu Gothic UI Semibold" panose="020B0700000000000000" pitchFamily="50" charset="-128"/>
              </a:rPr>
              <a:t>意思決定支援</a:t>
            </a:r>
            <a:endParaRPr sz="2400" b="1" dirty="0">
              <a:solidFill>
                <a:schemeClr val="accent1"/>
              </a:solidFill>
              <a:latin typeface="Yu Gothic UI Semibold" panose="020B0700000000000000" pitchFamily="50" charset="-128"/>
              <a:ea typeface="Yu Gothic UI Semibold" panose="020B0700000000000000" pitchFamily="50" charset="-128"/>
              <a:sym typeface="Arial"/>
            </a:endParaRPr>
          </a:p>
        </p:txBody>
      </p:sp>
      <p:sp>
        <p:nvSpPr>
          <p:cNvPr id="20" name="Google Shape;218;g33b58e9c19d_0_0">
            <a:extLst>
              <a:ext uri="{FF2B5EF4-FFF2-40B4-BE49-F238E27FC236}">
                <a16:creationId xmlns:a16="http://schemas.microsoft.com/office/drawing/2014/main" id="{4ADB4539-92DD-459B-B176-C784F5C31B5C}"/>
              </a:ext>
            </a:extLst>
          </p:cNvPr>
          <p:cNvSpPr txBox="1"/>
          <p:nvPr/>
        </p:nvSpPr>
        <p:spPr>
          <a:xfrm>
            <a:off x="807212" y="4654479"/>
            <a:ext cx="10357908" cy="465433"/>
          </a:xfrm>
          <a:prstGeom prst="rect">
            <a:avLst/>
          </a:prstGeom>
          <a:noFill/>
          <a:ln>
            <a:noFill/>
          </a:ln>
        </p:spPr>
        <p:txBody>
          <a:bodyPr spcFirstLastPara="1" wrap="square" lIns="0" tIns="0" rIns="0" bIns="0" anchor="ctr" anchorCtr="0">
            <a:noAutofit/>
          </a:bodyPr>
          <a:lstStyle/>
          <a:p>
            <a:pPr lvl="0" algn="just">
              <a:buSzPts val="1000"/>
              <a:tabLst>
                <a:tab pos="457200" algn="l"/>
              </a:tabLst>
            </a:pPr>
            <a:r>
              <a:rPr lang="ja-JP" altLang="en-US" sz="1800" kern="100" dirty="0">
                <a:solidFill>
                  <a:schemeClr val="bg1"/>
                </a:solidFill>
                <a:effectLst/>
                <a:latin typeface="Yu Gothic UI Semibold" panose="020B0700000000000000" pitchFamily="50" charset="-128"/>
                <a:ea typeface="Yu Gothic UI Semibold" panose="020B0700000000000000" pitchFamily="50" charset="-128"/>
                <a:cs typeface="Times New Roman" panose="02020603050405020304" pitchFamily="18" charset="0"/>
              </a:rPr>
              <a:t>　各クラスタごとの意思決定支援</a:t>
            </a:r>
            <a:endParaRPr lang="en-US" altLang="ja-JP" sz="1800" kern="100" dirty="0">
              <a:solidFill>
                <a:schemeClr val="bg1"/>
              </a:solidFill>
              <a:effectLst/>
              <a:latin typeface="Yu Gothic UI Semibold" panose="020B0700000000000000" pitchFamily="50" charset="-128"/>
              <a:ea typeface="Yu Gothic UI Semibold" panose="020B0700000000000000" pitchFamily="50" charset="-128"/>
              <a:cs typeface="Times New Roman" panose="02020603050405020304" pitchFamily="18" charset="0"/>
            </a:endParaRPr>
          </a:p>
        </p:txBody>
      </p:sp>
      <p:sp>
        <p:nvSpPr>
          <p:cNvPr id="21" name="二等辺三角形 20">
            <a:extLst>
              <a:ext uri="{FF2B5EF4-FFF2-40B4-BE49-F238E27FC236}">
                <a16:creationId xmlns:a16="http://schemas.microsoft.com/office/drawing/2014/main" id="{009EF3F2-7EA8-4A41-A7F8-14D2F4B4FBB0}"/>
              </a:ext>
            </a:extLst>
          </p:cNvPr>
          <p:cNvSpPr/>
          <p:nvPr/>
        </p:nvSpPr>
        <p:spPr>
          <a:xfrm flipV="1">
            <a:off x="4878726" y="3930393"/>
            <a:ext cx="2214880" cy="232163"/>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Semibold" panose="020B0700000000000000" pitchFamily="50" charset="-128"/>
              <a:ea typeface="Yu Gothic UI Semibold" panose="020B0700000000000000" pitchFamily="50" charset="-128"/>
            </a:endParaRPr>
          </a:p>
        </p:txBody>
      </p:sp>
      <p:sp>
        <p:nvSpPr>
          <p:cNvPr id="25" name="Google Shape;216;g33b58e9c19d_0_0">
            <a:extLst>
              <a:ext uri="{FF2B5EF4-FFF2-40B4-BE49-F238E27FC236}">
                <a16:creationId xmlns:a16="http://schemas.microsoft.com/office/drawing/2014/main" id="{0CDF0373-9A05-417C-9C26-3314C2EBCD1E}"/>
              </a:ext>
            </a:extLst>
          </p:cNvPr>
          <p:cNvSpPr/>
          <p:nvPr/>
        </p:nvSpPr>
        <p:spPr>
          <a:xfrm>
            <a:off x="802132" y="5549596"/>
            <a:ext cx="10368068" cy="419099"/>
          </a:xfrm>
          <a:prstGeom prst="rect">
            <a:avLst/>
          </a:prstGeom>
          <a:solidFill>
            <a:srgbClr val="000000"/>
          </a:solidFill>
          <a:ln>
            <a:noFill/>
          </a:ln>
        </p:spPr>
        <p:txBody>
          <a:bodyPr spcFirstLastPara="1" wrap="square" lIns="91425" tIns="45700" rIns="91425" bIns="0" anchor="ctr" anchorCtr="0">
            <a:noAutofit/>
          </a:bodyPr>
          <a:lstStyle/>
          <a:p>
            <a:pPr marL="0" marR="0" lvl="0" indent="0" rtl="0">
              <a:spcBef>
                <a:spcPts val="0"/>
              </a:spcBef>
              <a:spcAft>
                <a:spcPts val="0"/>
              </a:spcAft>
              <a:buNone/>
            </a:pPr>
            <a:r>
              <a:rPr lang="ja-JP" altLang="en-US" sz="2400" b="1" dirty="0">
                <a:solidFill>
                  <a:schemeClr val="accent1"/>
                </a:solidFill>
                <a:latin typeface="Yu Gothic UI Semibold" panose="020B0700000000000000" pitchFamily="50" charset="-128"/>
                <a:ea typeface="Yu Gothic UI Semibold" panose="020B0700000000000000" pitchFamily="50" charset="-128"/>
              </a:rPr>
              <a:t>今後の展望と感想</a:t>
            </a:r>
            <a:endParaRPr sz="2400" b="1" dirty="0">
              <a:solidFill>
                <a:schemeClr val="accent1"/>
              </a:solidFill>
              <a:latin typeface="Yu Gothic UI Semibold" panose="020B0700000000000000" pitchFamily="50" charset="-128"/>
              <a:ea typeface="Yu Gothic UI Semibold" panose="020B0700000000000000" pitchFamily="50" charset="-128"/>
              <a:sym typeface="Arial"/>
            </a:endParaRPr>
          </a:p>
        </p:txBody>
      </p:sp>
      <p:sp>
        <p:nvSpPr>
          <p:cNvPr id="27" name="二等辺三角形 26">
            <a:extLst>
              <a:ext uri="{FF2B5EF4-FFF2-40B4-BE49-F238E27FC236}">
                <a16:creationId xmlns:a16="http://schemas.microsoft.com/office/drawing/2014/main" id="{F93F020D-FBE6-44FA-B056-A7AA206210A3}"/>
              </a:ext>
            </a:extLst>
          </p:cNvPr>
          <p:cNvSpPr/>
          <p:nvPr/>
        </p:nvSpPr>
        <p:spPr>
          <a:xfrm flipV="1">
            <a:off x="4878726" y="5230040"/>
            <a:ext cx="2214880" cy="232163"/>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Semibold" panose="020B0700000000000000" pitchFamily="50" charset="-128"/>
              <a:ea typeface="Yu Gothic UI Semibold" panose="020B0700000000000000" pitchFamily="50" charset="-128"/>
            </a:endParaRPr>
          </a:p>
        </p:txBody>
      </p:sp>
    </p:spTree>
    <p:extLst>
      <p:ext uri="{BB962C8B-B14F-4D97-AF65-F5344CB8AC3E}">
        <p14:creationId xmlns:p14="http://schemas.microsoft.com/office/powerpoint/2010/main" val="4019140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215;g33b58e9c19d_0_0">
            <a:extLst>
              <a:ext uri="{FF2B5EF4-FFF2-40B4-BE49-F238E27FC236}">
                <a16:creationId xmlns:a16="http://schemas.microsoft.com/office/drawing/2014/main" id="{8048751B-CEA0-4D7D-A10E-D46AEECDB545}"/>
              </a:ext>
            </a:extLst>
          </p:cNvPr>
          <p:cNvSpPr/>
          <p:nvPr/>
        </p:nvSpPr>
        <p:spPr>
          <a:xfrm>
            <a:off x="802132" y="4653616"/>
            <a:ext cx="10368068" cy="43874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Yu Gothic UI Semibold" panose="020B0700000000000000" pitchFamily="50" charset="-128"/>
              <a:ea typeface="Yu Gothic UI Semibold" panose="020B0700000000000000" pitchFamily="50" charset="-128"/>
              <a:sym typeface="Arial"/>
            </a:endParaRPr>
          </a:p>
        </p:txBody>
      </p:sp>
      <p:sp>
        <p:nvSpPr>
          <p:cNvPr id="2" name="タイトル 1">
            <a:extLst>
              <a:ext uri="{FF2B5EF4-FFF2-40B4-BE49-F238E27FC236}">
                <a16:creationId xmlns:a16="http://schemas.microsoft.com/office/drawing/2014/main" id="{78AADF13-D91E-42DC-A30F-D67A19976CA1}"/>
              </a:ext>
            </a:extLst>
          </p:cNvPr>
          <p:cNvSpPr>
            <a:spLocks noGrp="1"/>
          </p:cNvSpPr>
          <p:nvPr>
            <p:ph type="title"/>
          </p:nvPr>
        </p:nvSpPr>
        <p:spPr>
          <a:xfrm>
            <a:off x="339173" y="205576"/>
            <a:ext cx="10001604" cy="443198"/>
          </a:xfrm>
        </p:spPr>
        <p:txBody>
          <a:bodyPr/>
          <a:lstStyle/>
          <a:p>
            <a:r>
              <a:rPr kumimoji="1" lang="ja-JP" altLang="en-US" dirty="0">
                <a:latin typeface="Yu Gothic UI Semibold" panose="020B0700000000000000" pitchFamily="50" charset="-128"/>
                <a:ea typeface="Yu Gothic UI Semibold" panose="020B0700000000000000" pitchFamily="50" charset="-128"/>
              </a:rPr>
              <a:t>目次</a:t>
            </a:r>
          </a:p>
        </p:txBody>
      </p:sp>
      <p:sp>
        <p:nvSpPr>
          <p:cNvPr id="6" name="Google Shape;215;g33b58e9c19d_0_0">
            <a:extLst>
              <a:ext uri="{FF2B5EF4-FFF2-40B4-BE49-F238E27FC236}">
                <a16:creationId xmlns:a16="http://schemas.microsoft.com/office/drawing/2014/main" id="{AE288D1A-0309-44AE-84A2-99BEF1029595}"/>
              </a:ext>
            </a:extLst>
          </p:cNvPr>
          <p:cNvSpPr/>
          <p:nvPr/>
        </p:nvSpPr>
        <p:spPr>
          <a:xfrm>
            <a:off x="802132" y="1765078"/>
            <a:ext cx="10368068" cy="43874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Yu Gothic UI Semibold" panose="020B0700000000000000" pitchFamily="50" charset="-128"/>
              <a:ea typeface="Yu Gothic UI Semibold" panose="020B0700000000000000" pitchFamily="50" charset="-128"/>
              <a:sym typeface="Arial"/>
            </a:endParaRPr>
          </a:p>
        </p:txBody>
      </p:sp>
      <p:sp>
        <p:nvSpPr>
          <p:cNvPr id="7" name="Google Shape;216;g33b58e9c19d_0_0">
            <a:extLst>
              <a:ext uri="{FF2B5EF4-FFF2-40B4-BE49-F238E27FC236}">
                <a16:creationId xmlns:a16="http://schemas.microsoft.com/office/drawing/2014/main" id="{D06456D2-5D6D-49BA-8342-AFF9B7DBA460}"/>
              </a:ext>
            </a:extLst>
          </p:cNvPr>
          <p:cNvSpPr/>
          <p:nvPr/>
        </p:nvSpPr>
        <p:spPr>
          <a:xfrm>
            <a:off x="802132" y="1345979"/>
            <a:ext cx="10368068" cy="419099"/>
          </a:xfrm>
          <a:prstGeom prst="rect">
            <a:avLst/>
          </a:prstGeom>
          <a:solidFill>
            <a:schemeClr val="bg1">
              <a:lumMod val="50000"/>
              <a:lumOff val="50000"/>
            </a:schemeClr>
          </a:solidFill>
          <a:ln>
            <a:noFill/>
          </a:ln>
        </p:spPr>
        <p:txBody>
          <a:bodyPr spcFirstLastPara="1" wrap="square" lIns="91425" tIns="45700" rIns="91425" bIns="0" anchor="ctr" anchorCtr="0">
            <a:noAutofit/>
          </a:bodyPr>
          <a:lstStyle/>
          <a:p>
            <a:pPr marL="0" marR="0" lvl="0" indent="0" rtl="0">
              <a:spcBef>
                <a:spcPts val="0"/>
              </a:spcBef>
              <a:spcAft>
                <a:spcPts val="0"/>
              </a:spcAft>
              <a:buNone/>
            </a:pPr>
            <a:r>
              <a:rPr lang="ja-JP" altLang="en-US" sz="2400" b="1" dirty="0">
                <a:solidFill>
                  <a:schemeClr val="accent1"/>
                </a:solidFill>
                <a:latin typeface="Yu Gothic UI Semibold" panose="020B0700000000000000" pitchFamily="50" charset="-128"/>
                <a:ea typeface="Yu Gothic UI Semibold" panose="020B0700000000000000" pitchFamily="50" charset="-128"/>
              </a:rPr>
              <a:t>背景と目的</a:t>
            </a:r>
            <a:r>
              <a:rPr lang="en-US" altLang="ja-JP" sz="2400" b="1" dirty="0">
                <a:solidFill>
                  <a:schemeClr val="accent1"/>
                </a:solidFill>
                <a:latin typeface="Yu Gothic UI Semibold" panose="020B0700000000000000" pitchFamily="50" charset="-128"/>
                <a:ea typeface="Yu Gothic UI Semibold" panose="020B0700000000000000" pitchFamily="50" charset="-128"/>
              </a:rPr>
              <a:t>-</a:t>
            </a:r>
            <a:r>
              <a:rPr lang="ja-JP" altLang="en-US" sz="2400" b="1" dirty="0">
                <a:solidFill>
                  <a:schemeClr val="accent1"/>
                </a:solidFill>
                <a:latin typeface="Yu Gothic UI Semibold" panose="020B0700000000000000" pitchFamily="50" charset="-128"/>
                <a:ea typeface="Yu Gothic UI Semibold" panose="020B0700000000000000" pitchFamily="50" charset="-128"/>
              </a:rPr>
              <a:t>高齢者の免許保有と返納の地域差</a:t>
            </a:r>
            <a:endParaRPr sz="2400" b="1" dirty="0">
              <a:solidFill>
                <a:schemeClr val="accent1"/>
              </a:solidFill>
              <a:latin typeface="Yu Gothic UI Semibold" panose="020B0700000000000000" pitchFamily="50" charset="-128"/>
              <a:ea typeface="Yu Gothic UI Semibold" panose="020B0700000000000000" pitchFamily="50" charset="-128"/>
              <a:sym typeface="Arial"/>
            </a:endParaRPr>
          </a:p>
        </p:txBody>
      </p:sp>
      <p:sp>
        <p:nvSpPr>
          <p:cNvPr id="8" name="Google Shape;218;g33b58e9c19d_0_0">
            <a:extLst>
              <a:ext uri="{FF2B5EF4-FFF2-40B4-BE49-F238E27FC236}">
                <a16:creationId xmlns:a16="http://schemas.microsoft.com/office/drawing/2014/main" id="{97568BEE-F32C-481D-AB49-C9FCD976609A}"/>
              </a:ext>
            </a:extLst>
          </p:cNvPr>
          <p:cNvSpPr txBox="1"/>
          <p:nvPr/>
        </p:nvSpPr>
        <p:spPr>
          <a:xfrm>
            <a:off x="807212" y="1738958"/>
            <a:ext cx="10357908" cy="46228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ja-JP" altLang="en-US" sz="1800" dirty="0">
                <a:solidFill>
                  <a:schemeClr val="lt1"/>
                </a:solidFill>
                <a:latin typeface="Yu Gothic UI Semibold" panose="020B0700000000000000" pitchFamily="50" charset="-128"/>
                <a:ea typeface="Yu Gothic UI Semibold" panose="020B0700000000000000" pitchFamily="50" charset="-128"/>
              </a:rPr>
              <a:t>　都道府県別の返納率、免許保有率、高齢化率の可視化</a:t>
            </a:r>
            <a:endParaRPr lang="en-US" altLang="ja-JP" sz="1800" dirty="0">
              <a:solidFill>
                <a:schemeClr val="lt1"/>
              </a:solidFill>
              <a:latin typeface="Yu Gothic UI Semibold" panose="020B0700000000000000" pitchFamily="50" charset="-128"/>
              <a:ea typeface="Yu Gothic UI Semibold" panose="020B0700000000000000" pitchFamily="50" charset="-128"/>
            </a:endParaRPr>
          </a:p>
        </p:txBody>
      </p:sp>
      <p:sp>
        <p:nvSpPr>
          <p:cNvPr id="10" name="Google Shape;215;g33b58e9c19d_0_0">
            <a:extLst>
              <a:ext uri="{FF2B5EF4-FFF2-40B4-BE49-F238E27FC236}">
                <a16:creationId xmlns:a16="http://schemas.microsoft.com/office/drawing/2014/main" id="{450D72E0-0199-427F-9A73-DDA4516AD9F9}"/>
              </a:ext>
            </a:extLst>
          </p:cNvPr>
          <p:cNvSpPr/>
          <p:nvPr/>
        </p:nvSpPr>
        <p:spPr>
          <a:xfrm>
            <a:off x="802132" y="3092730"/>
            <a:ext cx="10368068" cy="62446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Yu Gothic UI Semibold" panose="020B0700000000000000" pitchFamily="50" charset="-128"/>
              <a:ea typeface="Yu Gothic UI Semibold" panose="020B0700000000000000" pitchFamily="50" charset="-128"/>
              <a:sym typeface="Arial"/>
            </a:endParaRPr>
          </a:p>
        </p:txBody>
      </p:sp>
      <p:sp>
        <p:nvSpPr>
          <p:cNvPr id="11" name="Google Shape;216;g33b58e9c19d_0_0">
            <a:extLst>
              <a:ext uri="{FF2B5EF4-FFF2-40B4-BE49-F238E27FC236}">
                <a16:creationId xmlns:a16="http://schemas.microsoft.com/office/drawing/2014/main" id="{CF07546C-5831-40B3-BED1-0F2ACAED7781}"/>
              </a:ext>
            </a:extLst>
          </p:cNvPr>
          <p:cNvSpPr/>
          <p:nvPr/>
        </p:nvSpPr>
        <p:spPr>
          <a:xfrm>
            <a:off x="802132" y="2746783"/>
            <a:ext cx="10368068" cy="419099"/>
          </a:xfrm>
          <a:prstGeom prst="rect">
            <a:avLst/>
          </a:prstGeom>
          <a:solidFill>
            <a:schemeClr val="tx1">
              <a:lumMod val="75000"/>
            </a:schemeClr>
          </a:solidFill>
          <a:ln>
            <a:noFill/>
          </a:ln>
        </p:spPr>
        <p:txBody>
          <a:bodyPr spcFirstLastPara="1" wrap="square" lIns="91425" tIns="45700" rIns="91425" bIns="0" anchor="ctr" anchorCtr="0">
            <a:noAutofit/>
          </a:bodyPr>
          <a:lstStyle/>
          <a:p>
            <a:pPr marL="0" marR="0" lvl="0" indent="0" rtl="0">
              <a:spcBef>
                <a:spcPts val="0"/>
              </a:spcBef>
              <a:spcAft>
                <a:spcPts val="0"/>
              </a:spcAft>
              <a:buNone/>
            </a:pPr>
            <a:r>
              <a:rPr lang="ja-JP" altLang="en-US" sz="2400" b="1" dirty="0">
                <a:solidFill>
                  <a:schemeClr val="accent1"/>
                </a:solidFill>
                <a:latin typeface="Yu Gothic UI Semibold" panose="020B0700000000000000" pitchFamily="50" charset="-128"/>
                <a:ea typeface="Yu Gothic UI Semibold" panose="020B0700000000000000" pitchFamily="50" charset="-128"/>
              </a:rPr>
              <a:t>分析</a:t>
            </a:r>
            <a:r>
              <a:rPr lang="en-US" altLang="ja-JP" sz="2400" b="1" dirty="0">
                <a:solidFill>
                  <a:schemeClr val="accent1"/>
                </a:solidFill>
                <a:latin typeface="Yu Gothic UI Semibold" panose="020B0700000000000000" pitchFamily="50" charset="-128"/>
                <a:ea typeface="Yu Gothic UI Semibold" panose="020B0700000000000000" pitchFamily="50" charset="-128"/>
              </a:rPr>
              <a:t>-</a:t>
            </a:r>
            <a:r>
              <a:rPr lang="ja-JP" altLang="en-US" sz="2400" b="1" dirty="0">
                <a:solidFill>
                  <a:schemeClr val="accent1"/>
                </a:solidFill>
                <a:latin typeface="Yu Gothic UI Semibold" panose="020B0700000000000000" pitchFamily="50" charset="-128"/>
                <a:ea typeface="Yu Gothic UI Semibold" panose="020B0700000000000000" pitchFamily="50" charset="-128"/>
              </a:rPr>
              <a:t>地域別にみる返納しにくさの構造分析</a:t>
            </a:r>
            <a:endParaRPr sz="2400" b="1" dirty="0">
              <a:solidFill>
                <a:schemeClr val="accent1"/>
              </a:solidFill>
              <a:latin typeface="Yu Gothic UI Semibold" panose="020B0700000000000000" pitchFamily="50" charset="-128"/>
              <a:ea typeface="Yu Gothic UI Semibold" panose="020B0700000000000000" pitchFamily="50" charset="-128"/>
              <a:sym typeface="Arial"/>
            </a:endParaRPr>
          </a:p>
        </p:txBody>
      </p:sp>
      <p:sp>
        <p:nvSpPr>
          <p:cNvPr id="12" name="Google Shape;218;g33b58e9c19d_0_0">
            <a:extLst>
              <a:ext uri="{FF2B5EF4-FFF2-40B4-BE49-F238E27FC236}">
                <a16:creationId xmlns:a16="http://schemas.microsoft.com/office/drawing/2014/main" id="{7E6018AA-6B84-461E-8630-10E44340B054}"/>
              </a:ext>
            </a:extLst>
          </p:cNvPr>
          <p:cNvSpPr txBox="1"/>
          <p:nvPr/>
        </p:nvSpPr>
        <p:spPr>
          <a:xfrm>
            <a:off x="802132" y="3165882"/>
            <a:ext cx="10368068" cy="584393"/>
          </a:xfrm>
          <a:prstGeom prst="rect">
            <a:avLst/>
          </a:prstGeom>
          <a:noFill/>
          <a:ln>
            <a:noFill/>
          </a:ln>
        </p:spPr>
        <p:txBody>
          <a:bodyPr spcFirstLastPara="1" wrap="square" lIns="0" tIns="0" rIns="0" bIns="0" anchor="ctr" anchorCtr="0">
            <a:noAutofit/>
          </a:bodyPr>
          <a:lstStyle/>
          <a:p>
            <a:pPr lvl="0" algn="just">
              <a:buSzPts val="1000"/>
              <a:tabLst>
                <a:tab pos="457200" algn="l"/>
              </a:tabLst>
            </a:pPr>
            <a:r>
              <a:rPr lang="ja-JP" altLang="en-US" sz="1800" kern="100" dirty="0">
                <a:solidFill>
                  <a:schemeClr val="bg1"/>
                </a:solidFill>
                <a:effectLst/>
                <a:latin typeface="Yu Gothic UI Semibold" panose="020B0700000000000000" pitchFamily="50" charset="-128"/>
                <a:ea typeface="Yu Gothic UI Semibold" panose="020B0700000000000000" pitchFamily="50" charset="-128"/>
                <a:cs typeface="Times New Roman" panose="02020603050405020304" pitchFamily="18" charset="0"/>
              </a:rPr>
              <a:t>　特徴量の作成、</a:t>
            </a:r>
            <a:r>
              <a:rPr lang="en-US" altLang="ja-JP" sz="1800" kern="100" dirty="0">
                <a:solidFill>
                  <a:schemeClr val="bg1"/>
                </a:solidFill>
                <a:effectLst/>
                <a:latin typeface="Yu Gothic UI Semibold" panose="020B0700000000000000" pitchFamily="50" charset="-128"/>
                <a:ea typeface="Yu Gothic UI Semibold" panose="020B0700000000000000" pitchFamily="50" charset="-128"/>
                <a:cs typeface="Times New Roman" panose="02020603050405020304" pitchFamily="18" charset="0"/>
              </a:rPr>
              <a:t>SHAP</a:t>
            </a:r>
            <a:r>
              <a:rPr lang="ja-JP" altLang="en-US" sz="1800" kern="100" dirty="0">
                <a:solidFill>
                  <a:schemeClr val="bg1"/>
                </a:solidFill>
                <a:latin typeface="Yu Gothic UI Semibold" panose="020B0700000000000000" pitchFamily="50" charset="-128"/>
                <a:ea typeface="Yu Gothic UI Semibold" panose="020B0700000000000000" pitchFamily="50" charset="-128"/>
                <a:cs typeface="Times New Roman" panose="02020603050405020304" pitchFamily="18" charset="0"/>
              </a:rPr>
              <a:t>分析</a:t>
            </a:r>
            <a:endParaRPr lang="ja-JP" altLang="ja-JP" sz="1800" kern="100" dirty="0">
              <a:solidFill>
                <a:schemeClr val="bg1"/>
              </a:solidFill>
              <a:effectLst/>
              <a:latin typeface="Yu Gothic UI Semibold" panose="020B0700000000000000" pitchFamily="50" charset="-128"/>
              <a:ea typeface="Yu Gothic UI Semibold" panose="020B0700000000000000" pitchFamily="50" charset="-128"/>
              <a:cs typeface="Times New Roman" panose="02020603050405020304" pitchFamily="18" charset="0"/>
            </a:endParaRPr>
          </a:p>
        </p:txBody>
      </p:sp>
      <p:sp>
        <p:nvSpPr>
          <p:cNvPr id="13" name="二等辺三角形 12">
            <a:extLst>
              <a:ext uri="{FF2B5EF4-FFF2-40B4-BE49-F238E27FC236}">
                <a16:creationId xmlns:a16="http://schemas.microsoft.com/office/drawing/2014/main" id="{798D15FF-1A9A-4089-946A-89CC595B9B4E}"/>
              </a:ext>
            </a:extLst>
          </p:cNvPr>
          <p:cNvSpPr/>
          <p:nvPr/>
        </p:nvSpPr>
        <p:spPr>
          <a:xfrm flipV="1">
            <a:off x="4878726" y="2419887"/>
            <a:ext cx="2214880" cy="232163"/>
          </a:xfrm>
          <a:prstGeom prst="triangle">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Semibold" panose="020B0700000000000000" pitchFamily="50" charset="-128"/>
              <a:ea typeface="Yu Gothic UI Semibold" panose="020B0700000000000000" pitchFamily="50" charset="-128"/>
            </a:endParaRPr>
          </a:p>
        </p:txBody>
      </p:sp>
      <p:sp>
        <p:nvSpPr>
          <p:cNvPr id="19" name="Google Shape;216;g33b58e9c19d_0_0">
            <a:extLst>
              <a:ext uri="{FF2B5EF4-FFF2-40B4-BE49-F238E27FC236}">
                <a16:creationId xmlns:a16="http://schemas.microsoft.com/office/drawing/2014/main" id="{CC9E5C5B-97CF-40B7-9CB1-448AB7241229}"/>
              </a:ext>
            </a:extLst>
          </p:cNvPr>
          <p:cNvSpPr/>
          <p:nvPr/>
        </p:nvSpPr>
        <p:spPr>
          <a:xfrm>
            <a:off x="802132" y="4244523"/>
            <a:ext cx="10368068" cy="419099"/>
          </a:xfrm>
          <a:prstGeom prst="rect">
            <a:avLst/>
          </a:prstGeom>
          <a:solidFill>
            <a:schemeClr val="accent5">
              <a:lumMod val="75000"/>
            </a:schemeClr>
          </a:solidFill>
          <a:ln>
            <a:noFill/>
          </a:ln>
        </p:spPr>
        <p:txBody>
          <a:bodyPr spcFirstLastPara="1" wrap="square" lIns="91425" tIns="45700" rIns="91425" bIns="0" anchor="ctr" anchorCtr="0">
            <a:noAutofit/>
          </a:bodyPr>
          <a:lstStyle/>
          <a:p>
            <a:pPr marL="0" marR="0" lvl="0" indent="0" rtl="0">
              <a:spcBef>
                <a:spcPts val="0"/>
              </a:spcBef>
              <a:spcAft>
                <a:spcPts val="0"/>
              </a:spcAft>
              <a:buNone/>
            </a:pPr>
            <a:r>
              <a:rPr lang="ja-JP" altLang="en-US" sz="2400" b="1" dirty="0">
                <a:solidFill>
                  <a:schemeClr val="accent1"/>
                </a:solidFill>
                <a:latin typeface="Yu Gothic UI Semibold" panose="020B0700000000000000" pitchFamily="50" charset="-128"/>
                <a:ea typeface="Yu Gothic UI Semibold" panose="020B0700000000000000" pitchFamily="50" charset="-128"/>
              </a:rPr>
              <a:t>施策</a:t>
            </a:r>
            <a:r>
              <a:rPr lang="en-US" altLang="ja-JP" sz="2400" b="1" dirty="0">
                <a:solidFill>
                  <a:schemeClr val="accent1"/>
                </a:solidFill>
                <a:latin typeface="Yu Gothic UI Semibold" panose="020B0700000000000000" pitchFamily="50" charset="-128"/>
                <a:ea typeface="Yu Gothic UI Semibold" panose="020B0700000000000000" pitchFamily="50" charset="-128"/>
              </a:rPr>
              <a:t>-</a:t>
            </a:r>
            <a:r>
              <a:rPr lang="ja-JP" altLang="en-US" sz="2400" b="1" dirty="0">
                <a:solidFill>
                  <a:schemeClr val="accent1"/>
                </a:solidFill>
                <a:latin typeface="Yu Gothic UI Semibold" panose="020B0700000000000000" pitchFamily="50" charset="-128"/>
                <a:ea typeface="Yu Gothic UI Semibold" panose="020B0700000000000000" pitchFamily="50" charset="-128"/>
              </a:rPr>
              <a:t>意思決定支援</a:t>
            </a:r>
            <a:endParaRPr sz="2400" b="1" dirty="0">
              <a:solidFill>
                <a:schemeClr val="accent1"/>
              </a:solidFill>
              <a:latin typeface="Yu Gothic UI Semibold" panose="020B0700000000000000" pitchFamily="50" charset="-128"/>
              <a:ea typeface="Yu Gothic UI Semibold" panose="020B0700000000000000" pitchFamily="50" charset="-128"/>
              <a:sym typeface="Arial"/>
            </a:endParaRPr>
          </a:p>
        </p:txBody>
      </p:sp>
      <p:sp>
        <p:nvSpPr>
          <p:cNvPr id="20" name="Google Shape;218;g33b58e9c19d_0_0">
            <a:extLst>
              <a:ext uri="{FF2B5EF4-FFF2-40B4-BE49-F238E27FC236}">
                <a16:creationId xmlns:a16="http://schemas.microsoft.com/office/drawing/2014/main" id="{4ADB4539-92DD-459B-B176-C784F5C31B5C}"/>
              </a:ext>
            </a:extLst>
          </p:cNvPr>
          <p:cNvSpPr txBox="1"/>
          <p:nvPr/>
        </p:nvSpPr>
        <p:spPr>
          <a:xfrm>
            <a:off x="807212" y="4654479"/>
            <a:ext cx="10357908" cy="465433"/>
          </a:xfrm>
          <a:prstGeom prst="rect">
            <a:avLst/>
          </a:prstGeom>
          <a:noFill/>
          <a:ln>
            <a:noFill/>
          </a:ln>
        </p:spPr>
        <p:txBody>
          <a:bodyPr spcFirstLastPara="1" wrap="square" lIns="0" tIns="0" rIns="0" bIns="0" anchor="ctr" anchorCtr="0">
            <a:noAutofit/>
          </a:bodyPr>
          <a:lstStyle/>
          <a:p>
            <a:pPr lvl="0" algn="just">
              <a:buSzPts val="1000"/>
              <a:tabLst>
                <a:tab pos="457200" algn="l"/>
              </a:tabLst>
            </a:pPr>
            <a:r>
              <a:rPr lang="ja-JP" altLang="en-US" sz="1800" kern="100" dirty="0">
                <a:solidFill>
                  <a:schemeClr val="bg1"/>
                </a:solidFill>
                <a:effectLst/>
                <a:latin typeface="Yu Gothic UI Semibold" panose="020B0700000000000000" pitchFamily="50" charset="-128"/>
                <a:ea typeface="Yu Gothic UI Semibold" panose="020B0700000000000000" pitchFamily="50" charset="-128"/>
                <a:cs typeface="Times New Roman" panose="02020603050405020304" pitchFamily="18" charset="0"/>
              </a:rPr>
              <a:t>　各クラスタごとの意思決定支援</a:t>
            </a:r>
            <a:endParaRPr lang="en-US" altLang="ja-JP" sz="1800" kern="100" dirty="0">
              <a:solidFill>
                <a:schemeClr val="bg1"/>
              </a:solidFill>
              <a:effectLst/>
              <a:latin typeface="Yu Gothic UI Semibold" panose="020B0700000000000000" pitchFamily="50" charset="-128"/>
              <a:ea typeface="Yu Gothic UI Semibold" panose="020B0700000000000000" pitchFamily="50" charset="-128"/>
              <a:cs typeface="Times New Roman" panose="02020603050405020304" pitchFamily="18" charset="0"/>
            </a:endParaRPr>
          </a:p>
        </p:txBody>
      </p:sp>
      <p:sp>
        <p:nvSpPr>
          <p:cNvPr id="21" name="二等辺三角形 20">
            <a:extLst>
              <a:ext uri="{FF2B5EF4-FFF2-40B4-BE49-F238E27FC236}">
                <a16:creationId xmlns:a16="http://schemas.microsoft.com/office/drawing/2014/main" id="{009EF3F2-7EA8-4A41-A7F8-14D2F4B4FBB0}"/>
              </a:ext>
            </a:extLst>
          </p:cNvPr>
          <p:cNvSpPr/>
          <p:nvPr/>
        </p:nvSpPr>
        <p:spPr>
          <a:xfrm flipV="1">
            <a:off x="4878726" y="3930393"/>
            <a:ext cx="2214880" cy="232163"/>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Semibold" panose="020B0700000000000000" pitchFamily="50" charset="-128"/>
              <a:ea typeface="Yu Gothic UI Semibold" panose="020B0700000000000000" pitchFamily="50" charset="-128"/>
            </a:endParaRPr>
          </a:p>
        </p:txBody>
      </p:sp>
      <p:sp>
        <p:nvSpPr>
          <p:cNvPr id="25" name="Google Shape;216;g33b58e9c19d_0_0">
            <a:extLst>
              <a:ext uri="{FF2B5EF4-FFF2-40B4-BE49-F238E27FC236}">
                <a16:creationId xmlns:a16="http://schemas.microsoft.com/office/drawing/2014/main" id="{0CDF0373-9A05-417C-9C26-3314C2EBCD1E}"/>
              </a:ext>
            </a:extLst>
          </p:cNvPr>
          <p:cNvSpPr/>
          <p:nvPr/>
        </p:nvSpPr>
        <p:spPr>
          <a:xfrm>
            <a:off x="802132" y="5549596"/>
            <a:ext cx="10368068" cy="419099"/>
          </a:xfrm>
          <a:prstGeom prst="rect">
            <a:avLst/>
          </a:prstGeom>
          <a:solidFill>
            <a:srgbClr val="000000"/>
          </a:solidFill>
          <a:ln>
            <a:noFill/>
          </a:ln>
        </p:spPr>
        <p:txBody>
          <a:bodyPr spcFirstLastPara="1" wrap="square" lIns="91425" tIns="45700" rIns="91425" bIns="0" anchor="ctr" anchorCtr="0">
            <a:noAutofit/>
          </a:bodyPr>
          <a:lstStyle/>
          <a:p>
            <a:pPr marL="0" marR="0" lvl="0" indent="0" rtl="0">
              <a:spcBef>
                <a:spcPts val="0"/>
              </a:spcBef>
              <a:spcAft>
                <a:spcPts val="0"/>
              </a:spcAft>
              <a:buNone/>
            </a:pPr>
            <a:r>
              <a:rPr lang="ja-JP" altLang="en-US" sz="2400" b="1" dirty="0">
                <a:solidFill>
                  <a:schemeClr val="accent1"/>
                </a:solidFill>
                <a:latin typeface="Yu Gothic UI Semibold" panose="020B0700000000000000" pitchFamily="50" charset="-128"/>
                <a:ea typeface="Yu Gothic UI Semibold" panose="020B0700000000000000" pitchFamily="50" charset="-128"/>
              </a:rPr>
              <a:t>今後の展望と感想</a:t>
            </a:r>
            <a:endParaRPr sz="2400" b="1" dirty="0">
              <a:solidFill>
                <a:schemeClr val="accent1"/>
              </a:solidFill>
              <a:latin typeface="Yu Gothic UI Semibold" panose="020B0700000000000000" pitchFamily="50" charset="-128"/>
              <a:ea typeface="Yu Gothic UI Semibold" panose="020B0700000000000000" pitchFamily="50" charset="-128"/>
              <a:sym typeface="Arial"/>
            </a:endParaRPr>
          </a:p>
        </p:txBody>
      </p:sp>
      <p:sp>
        <p:nvSpPr>
          <p:cNvPr id="27" name="二等辺三角形 26">
            <a:extLst>
              <a:ext uri="{FF2B5EF4-FFF2-40B4-BE49-F238E27FC236}">
                <a16:creationId xmlns:a16="http://schemas.microsoft.com/office/drawing/2014/main" id="{F93F020D-FBE6-44FA-B056-A7AA206210A3}"/>
              </a:ext>
            </a:extLst>
          </p:cNvPr>
          <p:cNvSpPr/>
          <p:nvPr/>
        </p:nvSpPr>
        <p:spPr>
          <a:xfrm flipV="1">
            <a:off x="4878726" y="5230040"/>
            <a:ext cx="2214880" cy="232163"/>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Semibold" panose="020B0700000000000000" pitchFamily="50" charset="-128"/>
              <a:ea typeface="Yu Gothic UI Semibold" panose="020B0700000000000000" pitchFamily="50" charset="-128"/>
            </a:endParaRPr>
          </a:p>
        </p:txBody>
      </p:sp>
      <p:sp>
        <p:nvSpPr>
          <p:cNvPr id="3" name="正方形/長方形 2">
            <a:extLst>
              <a:ext uri="{FF2B5EF4-FFF2-40B4-BE49-F238E27FC236}">
                <a16:creationId xmlns:a16="http://schemas.microsoft.com/office/drawing/2014/main" id="{DBA9B5E1-D789-446A-896C-C327889C4603}"/>
              </a:ext>
            </a:extLst>
          </p:cNvPr>
          <p:cNvSpPr/>
          <p:nvPr/>
        </p:nvSpPr>
        <p:spPr>
          <a:xfrm>
            <a:off x="0" y="2320473"/>
            <a:ext cx="12192000" cy="3848100"/>
          </a:xfrm>
          <a:prstGeom prst="rect">
            <a:avLst/>
          </a:prstGeom>
          <a:solidFill>
            <a:schemeClr val="accent4">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654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9FD018-CEB0-4C60-9977-7B2894ED0168}"/>
              </a:ext>
            </a:extLst>
          </p:cNvPr>
          <p:cNvSpPr>
            <a:spLocks noGrp="1"/>
          </p:cNvSpPr>
          <p:nvPr>
            <p:ph type="title"/>
          </p:nvPr>
        </p:nvSpPr>
        <p:spPr/>
        <p:txBody>
          <a:bodyPr/>
          <a:lstStyle/>
          <a:p>
            <a:r>
              <a:rPr kumimoji="1" lang="ja-JP" altLang="en-US" dirty="0">
                <a:latin typeface="Yu Gothic UI Semibold" panose="020B0700000000000000" pitchFamily="50" charset="-128"/>
                <a:ea typeface="Yu Gothic UI Semibold" panose="020B0700000000000000" pitchFamily="50" charset="-128"/>
              </a:rPr>
              <a:t>背景</a:t>
            </a:r>
            <a:r>
              <a:rPr kumimoji="1" lang="en-US" altLang="ja-JP" dirty="0">
                <a:latin typeface="Yu Gothic UI Semibold" panose="020B0700000000000000" pitchFamily="50" charset="-128"/>
                <a:ea typeface="Yu Gothic UI Semibold" panose="020B0700000000000000" pitchFamily="50" charset="-128"/>
              </a:rPr>
              <a:t>-</a:t>
            </a:r>
            <a:r>
              <a:rPr kumimoji="1" lang="ja-JP" altLang="en-US" dirty="0">
                <a:latin typeface="Yu Gothic UI Semibold" panose="020B0700000000000000" pitchFamily="50" charset="-128"/>
                <a:ea typeface="Yu Gothic UI Semibold" panose="020B0700000000000000" pitchFamily="50" charset="-128"/>
              </a:rPr>
              <a:t>高齢化による交通事故の増加</a:t>
            </a:r>
          </a:p>
        </p:txBody>
      </p:sp>
      <p:sp>
        <p:nvSpPr>
          <p:cNvPr id="13" name="テキスト ボックス 12">
            <a:extLst>
              <a:ext uri="{FF2B5EF4-FFF2-40B4-BE49-F238E27FC236}">
                <a16:creationId xmlns:a16="http://schemas.microsoft.com/office/drawing/2014/main" id="{B8F0AE6E-4D7F-4C2F-BF29-4C4644160AC2}"/>
              </a:ext>
            </a:extLst>
          </p:cNvPr>
          <p:cNvSpPr txBox="1"/>
          <p:nvPr/>
        </p:nvSpPr>
        <p:spPr>
          <a:xfrm>
            <a:off x="190501" y="1018807"/>
            <a:ext cx="11810999" cy="400110"/>
          </a:xfrm>
          <a:prstGeom prst="rect">
            <a:avLst/>
          </a:prstGeom>
          <a:noFill/>
        </p:spPr>
        <p:txBody>
          <a:bodyPr wrap="square" rtlCol="0">
            <a:spAutoFit/>
          </a:bodyPr>
          <a:lstStyle/>
          <a:p>
            <a:pPr algn="ctr"/>
            <a:r>
              <a:rPr kumimoji="1" lang="ja-JP" altLang="en-US" sz="2000" dirty="0">
                <a:latin typeface="Yu Gothic UI Semibold" panose="020B0700000000000000" pitchFamily="50" charset="-128"/>
                <a:ea typeface="Yu Gothic UI Semibold" panose="020B0700000000000000" pitchFamily="50" charset="-128"/>
              </a:rPr>
              <a:t>近年高齢化はますます高まっており、</a:t>
            </a:r>
            <a:r>
              <a:rPr kumimoji="1" lang="en-US" altLang="ja-JP" sz="2000" dirty="0">
                <a:latin typeface="Yu Gothic UI Semibold" panose="020B0700000000000000" pitchFamily="50" charset="-128"/>
                <a:ea typeface="Yu Gothic UI Semibold" panose="020B0700000000000000" pitchFamily="50" charset="-128"/>
              </a:rPr>
              <a:t>2023</a:t>
            </a:r>
            <a:r>
              <a:rPr kumimoji="1" lang="ja-JP" altLang="en-US" sz="2000" dirty="0">
                <a:latin typeface="Yu Gothic UI Semibold" panose="020B0700000000000000" pitchFamily="50" charset="-128"/>
                <a:ea typeface="Yu Gothic UI Semibold" panose="020B0700000000000000" pitchFamily="50" charset="-128"/>
              </a:rPr>
              <a:t>年で高齢者の割合は</a:t>
            </a:r>
            <a:r>
              <a:rPr kumimoji="1" lang="en-US" altLang="ja-JP" sz="2000" dirty="0">
                <a:latin typeface="Yu Gothic UI Semibold" panose="020B0700000000000000" pitchFamily="50" charset="-128"/>
                <a:ea typeface="Yu Gothic UI Semibold" panose="020B0700000000000000" pitchFamily="50" charset="-128"/>
              </a:rPr>
              <a:t>29%</a:t>
            </a:r>
            <a:r>
              <a:rPr kumimoji="1" lang="ja-JP" altLang="en-US" sz="2000" dirty="0">
                <a:latin typeface="Yu Gothic UI Semibold" panose="020B0700000000000000" pitchFamily="50" charset="-128"/>
                <a:ea typeface="Yu Gothic UI Semibold" panose="020B0700000000000000" pitchFamily="50" charset="-128"/>
              </a:rPr>
              <a:t>、</a:t>
            </a:r>
            <a:r>
              <a:rPr kumimoji="1" lang="en-US" altLang="ja-JP" sz="2000" dirty="0">
                <a:latin typeface="Yu Gothic UI Semibold" panose="020B0700000000000000" pitchFamily="50" charset="-128"/>
                <a:ea typeface="Yu Gothic UI Semibold" panose="020B0700000000000000" pitchFamily="50" charset="-128"/>
              </a:rPr>
              <a:t>2070</a:t>
            </a:r>
            <a:r>
              <a:rPr kumimoji="1" lang="ja-JP" altLang="en-US" sz="2000" dirty="0">
                <a:latin typeface="Yu Gothic UI Semibold" panose="020B0700000000000000" pitchFamily="50" charset="-128"/>
                <a:ea typeface="Yu Gothic UI Semibold" panose="020B0700000000000000" pitchFamily="50" charset="-128"/>
              </a:rPr>
              <a:t>年には約</a:t>
            </a:r>
            <a:r>
              <a:rPr kumimoji="1" lang="en-US" altLang="ja-JP" sz="2000" dirty="0">
                <a:latin typeface="Yu Gothic UI Semibold" panose="020B0700000000000000" pitchFamily="50" charset="-128"/>
                <a:ea typeface="Yu Gothic UI Semibold" panose="020B0700000000000000" pitchFamily="50" charset="-128"/>
              </a:rPr>
              <a:t>40%</a:t>
            </a:r>
            <a:r>
              <a:rPr kumimoji="1" lang="ja-JP" altLang="en-US" sz="2000" dirty="0">
                <a:latin typeface="Yu Gothic UI Semibold" panose="020B0700000000000000" pitchFamily="50" charset="-128"/>
                <a:ea typeface="Yu Gothic UI Semibold" panose="020B0700000000000000" pitchFamily="50" charset="-128"/>
              </a:rPr>
              <a:t>に近づくと予想されている</a:t>
            </a:r>
          </a:p>
        </p:txBody>
      </p:sp>
      <p:pic>
        <p:nvPicPr>
          <p:cNvPr id="10" name="図 9">
            <a:extLst>
              <a:ext uri="{FF2B5EF4-FFF2-40B4-BE49-F238E27FC236}">
                <a16:creationId xmlns:a16="http://schemas.microsoft.com/office/drawing/2014/main" id="{F09D098B-F702-46B6-AE65-EF78084420C5}"/>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3446574" y="1765676"/>
            <a:ext cx="5176934" cy="3070546"/>
          </a:xfrm>
          <a:prstGeom prst="rect">
            <a:avLst/>
          </a:prstGeom>
        </p:spPr>
      </p:pic>
      <p:sp>
        <p:nvSpPr>
          <p:cNvPr id="15" name="テキスト ボックス 14">
            <a:extLst>
              <a:ext uri="{FF2B5EF4-FFF2-40B4-BE49-F238E27FC236}">
                <a16:creationId xmlns:a16="http://schemas.microsoft.com/office/drawing/2014/main" id="{C144933F-BB5D-466F-94E4-F54656B4D034}"/>
              </a:ext>
            </a:extLst>
          </p:cNvPr>
          <p:cNvSpPr txBox="1"/>
          <p:nvPr/>
        </p:nvSpPr>
        <p:spPr>
          <a:xfrm>
            <a:off x="3435075" y="4986141"/>
            <a:ext cx="5321851" cy="369332"/>
          </a:xfrm>
          <a:prstGeom prst="rect">
            <a:avLst/>
          </a:prstGeom>
          <a:noFill/>
        </p:spPr>
        <p:txBody>
          <a:bodyPr wrap="square" rtlCol="0">
            <a:spAutoFit/>
          </a:bodyPr>
          <a:lstStyle/>
          <a:p>
            <a:pPr algn="ctr"/>
            <a:r>
              <a:rPr kumimoji="1" lang="ja-JP" altLang="en-US" sz="1800" dirty="0">
                <a:latin typeface="Yu Gothic UI Semibold" panose="020B0700000000000000" pitchFamily="50" charset="-128"/>
                <a:ea typeface="Yu Gothic UI Semibold" panose="020B0700000000000000" pitchFamily="50" charset="-128"/>
              </a:rPr>
              <a:t>高齢者による事故件数の割合（</a:t>
            </a:r>
            <a:r>
              <a:rPr kumimoji="1" lang="ja-JP" altLang="en-US" sz="1800" dirty="0">
                <a:solidFill>
                  <a:srgbClr val="FF0000"/>
                </a:solidFill>
                <a:latin typeface="Yu Gothic UI Semibold" panose="020B0700000000000000" pitchFamily="50" charset="-128"/>
                <a:ea typeface="Yu Gothic UI Semibold" panose="020B0700000000000000" pitchFamily="50" charset="-128"/>
              </a:rPr>
              <a:t>赤枠</a:t>
            </a:r>
            <a:r>
              <a:rPr kumimoji="1" lang="ja-JP" altLang="en-US" sz="1800" dirty="0">
                <a:latin typeface="Yu Gothic UI Semibold" panose="020B0700000000000000" pitchFamily="50" charset="-128"/>
                <a:ea typeface="Yu Gothic UI Semibold" panose="020B0700000000000000" pitchFamily="50" charset="-128"/>
              </a:rPr>
              <a:t>）は徐々に増加</a:t>
            </a:r>
          </a:p>
        </p:txBody>
      </p:sp>
      <p:sp>
        <p:nvSpPr>
          <p:cNvPr id="16" name="テキスト ボックス 15">
            <a:extLst>
              <a:ext uri="{FF2B5EF4-FFF2-40B4-BE49-F238E27FC236}">
                <a16:creationId xmlns:a16="http://schemas.microsoft.com/office/drawing/2014/main" id="{603F1171-D14E-43DD-87D4-62B6914C4973}"/>
              </a:ext>
            </a:extLst>
          </p:cNvPr>
          <p:cNvSpPr txBox="1"/>
          <p:nvPr/>
        </p:nvSpPr>
        <p:spPr>
          <a:xfrm>
            <a:off x="3749041" y="1505606"/>
            <a:ext cx="4572000" cy="338554"/>
          </a:xfrm>
          <a:prstGeom prst="rect">
            <a:avLst/>
          </a:prstGeom>
          <a:noFill/>
        </p:spPr>
        <p:txBody>
          <a:bodyPr wrap="square" rtlCol="0">
            <a:spAutoFit/>
          </a:bodyPr>
          <a:lstStyle/>
          <a:p>
            <a:pPr algn="ctr"/>
            <a:r>
              <a:rPr kumimoji="1" lang="ja-JP" altLang="en-US" sz="1600" dirty="0">
                <a:latin typeface="Yu Gothic UI Semibold" panose="020B0700000000000000" pitchFamily="50" charset="-128"/>
                <a:ea typeface="Yu Gothic UI Semibold" panose="020B0700000000000000" pitchFamily="50" charset="-128"/>
              </a:rPr>
              <a:t>どの年齢層が死亡事故を引き起こしたのか？</a:t>
            </a:r>
          </a:p>
        </p:txBody>
      </p:sp>
      <p:sp>
        <p:nvSpPr>
          <p:cNvPr id="18" name="正方形/長方形 17">
            <a:extLst>
              <a:ext uri="{FF2B5EF4-FFF2-40B4-BE49-F238E27FC236}">
                <a16:creationId xmlns:a16="http://schemas.microsoft.com/office/drawing/2014/main" id="{7B8D920F-5D18-4683-AD9C-E56DA4837BE6}"/>
              </a:ext>
            </a:extLst>
          </p:cNvPr>
          <p:cNvSpPr/>
          <p:nvPr/>
        </p:nvSpPr>
        <p:spPr>
          <a:xfrm>
            <a:off x="3863107" y="2206579"/>
            <a:ext cx="4572000" cy="57759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1D84076-F5F1-4B4C-8553-0FBF1D3EC832}"/>
              </a:ext>
            </a:extLst>
          </p:cNvPr>
          <p:cNvSpPr txBox="1"/>
          <p:nvPr/>
        </p:nvSpPr>
        <p:spPr>
          <a:xfrm>
            <a:off x="2891789" y="5954176"/>
            <a:ext cx="6408420" cy="707886"/>
          </a:xfrm>
          <a:prstGeom prst="rect">
            <a:avLst/>
          </a:prstGeom>
          <a:noFill/>
        </p:spPr>
        <p:txBody>
          <a:bodyPr wrap="square" rtlCol="0">
            <a:spAutoFit/>
          </a:bodyPr>
          <a:lstStyle/>
          <a:p>
            <a:pPr algn="ctr"/>
            <a:r>
              <a:rPr kumimoji="1" lang="ja-JP" altLang="en-US" sz="2000" dirty="0">
                <a:latin typeface="Yu Gothic UI Semibold" panose="020B0700000000000000" pitchFamily="50" charset="-128"/>
                <a:ea typeface="Yu Gothic UI Semibold" panose="020B0700000000000000" pitchFamily="50" charset="-128"/>
              </a:rPr>
              <a:t>死亡事故件数を減らすための一つの手段として</a:t>
            </a:r>
            <a:endParaRPr kumimoji="1" lang="en-US" altLang="ja-JP" sz="2000" dirty="0">
              <a:latin typeface="Yu Gothic UI Semibold" panose="020B0700000000000000" pitchFamily="50" charset="-128"/>
              <a:ea typeface="Yu Gothic UI Semibold" panose="020B0700000000000000" pitchFamily="50" charset="-128"/>
            </a:endParaRPr>
          </a:p>
          <a:p>
            <a:pPr algn="ctr"/>
            <a:r>
              <a:rPr kumimoji="1" lang="ja-JP" altLang="en-US" sz="2000" dirty="0">
                <a:latin typeface="Yu Gothic UI Semibold" panose="020B0700000000000000" pitchFamily="50" charset="-128"/>
                <a:ea typeface="Yu Gothic UI Semibold" panose="020B0700000000000000" pitchFamily="50" charset="-128"/>
              </a:rPr>
              <a:t>免許の自主返納が考えられる</a:t>
            </a:r>
          </a:p>
        </p:txBody>
      </p:sp>
      <p:sp>
        <p:nvSpPr>
          <p:cNvPr id="20" name="二等辺三角形 19">
            <a:extLst>
              <a:ext uri="{FF2B5EF4-FFF2-40B4-BE49-F238E27FC236}">
                <a16:creationId xmlns:a16="http://schemas.microsoft.com/office/drawing/2014/main" id="{241A6FF3-D487-4918-BE5F-38072B602937}"/>
              </a:ext>
            </a:extLst>
          </p:cNvPr>
          <p:cNvSpPr/>
          <p:nvPr/>
        </p:nvSpPr>
        <p:spPr>
          <a:xfrm flipV="1">
            <a:off x="4148136" y="5513948"/>
            <a:ext cx="3895725" cy="369333"/>
          </a:xfrm>
          <a:prstGeom prst="triangl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14289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
            <a:extLst>
              <a:ext uri="{FF2B5EF4-FFF2-40B4-BE49-F238E27FC236}">
                <a16:creationId xmlns:a16="http://schemas.microsoft.com/office/drawing/2014/main" id="{3FB27465-8134-4C80-B024-6EBBD347D0D3}"/>
              </a:ext>
            </a:extLst>
          </p:cNvPr>
          <p:cNvSpPr>
            <a:spLocks noGrp="1"/>
          </p:cNvSpPr>
          <p:nvPr>
            <p:ph type="title"/>
          </p:nvPr>
        </p:nvSpPr>
        <p:spPr>
          <a:xfrm>
            <a:off x="335632" y="231719"/>
            <a:ext cx="10001604" cy="443198"/>
          </a:xfrm>
        </p:spPr>
        <p:txBody>
          <a:bodyPr/>
          <a:lstStyle/>
          <a:p>
            <a:r>
              <a:rPr kumimoji="1" lang="ja-JP" altLang="en-US" dirty="0">
                <a:latin typeface="Yu Gothic UI Semibold" panose="020B0700000000000000" pitchFamily="50" charset="-128"/>
                <a:ea typeface="Yu Gothic UI Semibold" panose="020B0700000000000000" pitchFamily="50" charset="-128"/>
              </a:rPr>
              <a:t>背景</a:t>
            </a:r>
            <a:r>
              <a:rPr kumimoji="1" lang="en-US" altLang="ja-JP" dirty="0">
                <a:latin typeface="Yu Gothic UI Semibold" panose="020B0700000000000000" pitchFamily="50" charset="-128"/>
                <a:ea typeface="Yu Gothic UI Semibold" panose="020B0700000000000000" pitchFamily="50" charset="-128"/>
              </a:rPr>
              <a:t>-</a:t>
            </a:r>
            <a:r>
              <a:rPr kumimoji="1" lang="ja-JP" altLang="en-US" dirty="0">
                <a:latin typeface="Yu Gothic UI Semibold" panose="020B0700000000000000" pitchFamily="50" charset="-128"/>
                <a:ea typeface="Yu Gothic UI Semibold" panose="020B0700000000000000" pitchFamily="50" charset="-128"/>
              </a:rPr>
              <a:t>高齢者の免許保有率と自主返納率の推移</a:t>
            </a:r>
          </a:p>
        </p:txBody>
      </p:sp>
      <p:pic>
        <p:nvPicPr>
          <p:cNvPr id="6" name="図 5">
            <a:extLst>
              <a:ext uri="{FF2B5EF4-FFF2-40B4-BE49-F238E27FC236}">
                <a16:creationId xmlns:a16="http://schemas.microsoft.com/office/drawing/2014/main" id="{E4E0A939-E93B-4489-9A49-0B1D99EE0C6A}"/>
              </a:ext>
            </a:extLst>
          </p:cNvPr>
          <p:cNvPicPr/>
          <p:nvPr/>
        </p:nvPicPr>
        <p:blipFill>
          <a:blip r:embed="rId3"/>
          <a:stretch>
            <a:fillRect/>
          </a:stretch>
        </p:blipFill>
        <p:spPr>
          <a:xfrm>
            <a:off x="797984" y="1350259"/>
            <a:ext cx="4789712" cy="4003776"/>
          </a:xfrm>
          <a:prstGeom prst="rect">
            <a:avLst/>
          </a:prstGeom>
        </p:spPr>
      </p:pic>
      <p:sp>
        <p:nvSpPr>
          <p:cNvPr id="9" name="テキスト ボックス 8">
            <a:extLst>
              <a:ext uri="{FF2B5EF4-FFF2-40B4-BE49-F238E27FC236}">
                <a16:creationId xmlns:a16="http://schemas.microsoft.com/office/drawing/2014/main" id="{AB6D3EBE-86E8-47EC-90D0-E8F99F9D1279}"/>
              </a:ext>
            </a:extLst>
          </p:cNvPr>
          <p:cNvSpPr txBox="1"/>
          <p:nvPr/>
        </p:nvSpPr>
        <p:spPr>
          <a:xfrm>
            <a:off x="2906127" y="6012649"/>
            <a:ext cx="6379747" cy="400110"/>
          </a:xfrm>
          <a:prstGeom prst="rect">
            <a:avLst/>
          </a:prstGeom>
          <a:noFill/>
        </p:spPr>
        <p:txBody>
          <a:bodyPr wrap="square">
            <a:spAutoFit/>
          </a:bodyPr>
          <a:lstStyle/>
          <a:p>
            <a:pPr algn="ctr"/>
            <a:r>
              <a:rPr lang="ja-JP" altLang="en-US" sz="2000" kern="100" dirty="0">
                <a:effectLst/>
                <a:latin typeface="Yu Gothic UI Semibold" panose="020B0700000000000000" pitchFamily="50" charset="-128"/>
                <a:ea typeface="Yu Gothic UI Semibold" panose="020B0700000000000000" pitchFamily="50" charset="-128"/>
                <a:cs typeface="Times New Roman" panose="02020603050405020304" pitchFamily="18" charset="0"/>
              </a:rPr>
              <a:t>⇒</a:t>
            </a:r>
            <a:r>
              <a:rPr lang="ja-JP" altLang="ja-JP" sz="2000" kern="100" dirty="0">
                <a:effectLst/>
                <a:latin typeface="Yu Gothic UI Semibold" panose="020B0700000000000000" pitchFamily="50" charset="-128"/>
                <a:ea typeface="Yu Gothic UI Semibold" panose="020B0700000000000000" pitchFamily="50" charset="-128"/>
                <a:cs typeface="Times New Roman" panose="02020603050405020304" pitchFamily="18" charset="0"/>
              </a:rPr>
              <a:t>ほとんどの人が免許を返納していない</a:t>
            </a:r>
          </a:p>
        </p:txBody>
      </p:sp>
      <p:pic>
        <p:nvPicPr>
          <p:cNvPr id="5" name="図 4">
            <a:extLst>
              <a:ext uri="{FF2B5EF4-FFF2-40B4-BE49-F238E27FC236}">
                <a16:creationId xmlns:a16="http://schemas.microsoft.com/office/drawing/2014/main" id="{9E7B0703-054D-42E9-B5EC-C36D894C4CD8}"/>
              </a:ext>
            </a:extLst>
          </p:cNvPr>
          <p:cNvPicPr/>
          <p:nvPr/>
        </p:nvPicPr>
        <p:blipFill>
          <a:blip r:embed="rId4"/>
          <a:stretch>
            <a:fillRect/>
          </a:stretch>
        </p:blipFill>
        <p:spPr>
          <a:xfrm>
            <a:off x="6096000" y="1350259"/>
            <a:ext cx="5326744" cy="3987048"/>
          </a:xfrm>
          <a:prstGeom prst="rect">
            <a:avLst/>
          </a:prstGeom>
        </p:spPr>
      </p:pic>
      <p:sp>
        <p:nvSpPr>
          <p:cNvPr id="8" name="テキスト ボックス 7">
            <a:extLst>
              <a:ext uri="{FF2B5EF4-FFF2-40B4-BE49-F238E27FC236}">
                <a16:creationId xmlns:a16="http://schemas.microsoft.com/office/drawing/2014/main" id="{923DA088-D8CD-40BA-850B-0C3D25EBF1C8}"/>
              </a:ext>
            </a:extLst>
          </p:cNvPr>
          <p:cNvSpPr txBox="1"/>
          <p:nvPr/>
        </p:nvSpPr>
        <p:spPr>
          <a:xfrm>
            <a:off x="106740" y="956543"/>
            <a:ext cx="6172200" cy="369332"/>
          </a:xfrm>
          <a:prstGeom prst="rect">
            <a:avLst/>
          </a:prstGeom>
          <a:noFill/>
        </p:spPr>
        <p:txBody>
          <a:bodyPr wrap="square">
            <a:spAutoFit/>
          </a:bodyPr>
          <a:lstStyle/>
          <a:p>
            <a:r>
              <a:rPr lang="ja-JP" altLang="en-US" sz="1800" dirty="0">
                <a:latin typeface="Yu Gothic UI Semibold" panose="020B0700000000000000" pitchFamily="50" charset="-128"/>
                <a:ea typeface="Yu Gothic UI Semibold" panose="020B0700000000000000" pitchFamily="50" charset="-128"/>
              </a:rPr>
              <a:t>「高齢者の大多数が免許を返納していない」という全体感の把握</a:t>
            </a:r>
          </a:p>
        </p:txBody>
      </p:sp>
      <p:sp>
        <p:nvSpPr>
          <p:cNvPr id="10" name="テキスト ボックス 9">
            <a:extLst>
              <a:ext uri="{FF2B5EF4-FFF2-40B4-BE49-F238E27FC236}">
                <a16:creationId xmlns:a16="http://schemas.microsoft.com/office/drawing/2014/main" id="{9529571D-DD2F-4188-AADC-7C577B6DF573}"/>
              </a:ext>
            </a:extLst>
          </p:cNvPr>
          <p:cNvSpPr txBox="1"/>
          <p:nvPr/>
        </p:nvSpPr>
        <p:spPr>
          <a:xfrm>
            <a:off x="1127730" y="5334474"/>
            <a:ext cx="4448175" cy="338554"/>
          </a:xfrm>
          <a:prstGeom prst="rect">
            <a:avLst/>
          </a:prstGeom>
          <a:noFill/>
        </p:spPr>
        <p:txBody>
          <a:bodyPr wrap="square">
            <a:spAutoFit/>
          </a:bodyPr>
          <a:lstStyle/>
          <a:p>
            <a:pPr algn="ctr"/>
            <a:r>
              <a:rPr lang="ja-JP" altLang="ja-JP" sz="1600" kern="100" dirty="0">
                <a:effectLst/>
                <a:latin typeface="Yu Gothic UI Semibold" panose="020B0700000000000000" pitchFamily="50" charset="-128"/>
                <a:ea typeface="Yu Gothic UI Semibold" panose="020B0700000000000000" pitchFamily="50" charset="-128"/>
                <a:cs typeface="Times New Roman" panose="02020603050405020304" pitchFamily="18" charset="0"/>
              </a:rPr>
              <a:t>高齢者のうちおおよそ</a:t>
            </a:r>
            <a:r>
              <a:rPr lang="en-US" altLang="ja-JP" sz="1600" kern="100" dirty="0">
                <a:effectLst/>
                <a:latin typeface="Yu Gothic UI Semibold" panose="020B0700000000000000" pitchFamily="50" charset="-128"/>
                <a:ea typeface="Yu Gothic UI Semibold" panose="020B0700000000000000" pitchFamily="50" charset="-128"/>
                <a:cs typeface="Times New Roman" panose="02020603050405020304" pitchFamily="18" charset="0"/>
              </a:rPr>
              <a:t>50%</a:t>
            </a:r>
            <a:r>
              <a:rPr lang="ja-JP" altLang="ja-JP" sz="1600" kern="100" dirty="0">
                <a:effectLst/>
                <a:latin typeface="Yu Gothic UI Semibold" panose="020B0700000000000000" pitchFamily="50" charset="-128"/>
                <a:ea typeface="Yu Gothic UI Semibold" panose="020B0700000000000000" pitchFamily="50" charset="-128"/>
                <a:cs typeface="Times New Roman" panose="02020603050405020304" pitchFamily="18" charset="0"/>
              </a:rPr>
              <a:t>が免許を現在も保有</a:t>
            </a:r>
            <a:endParaRPr lang="ja-JP" altLang="en-US" sz="1600" dirty="0"/>
          </a:p>
        </p:txBody>
      </p:sp>
      <p:sp>
        <p:nvSpPr>
          <p:cNvPr id="11" name="テキスト ボックス 10">
            <a:extLst>
              <a:ext uri="{FF2B5EF4-FFF2-40B4-BE49-F238E27FC236}">
                <a16:creationId xmlns:a16="http://schemas.microsoft.com/office/drawing/2014/main" id="{0FB64633-59F7-46B1-A10C-80217476C5BA}"/>
              </a:ext>
            </a:extLst>
          </p:cNvPr>
          <p:cNvSpPr txBox="1"/>
          <p:nvPr/>
        </p:nvSpPr>
        <p:spPr>
          <a:xfrm>
            <a:off x="6627886" y="5334474"/>
            <a:ext cx="4687814" cy="338554"/>
          </a:xfrm>
          <a:prstGeom prst="rect">
            <a:avLst/>
          </a:prstGeom>
          <a:noFill/>
        </p:spPr>
        <p:txBody>
          <a:bodyPr wrap="square">
            <a:spAutoFit/>
          </a:bodyPr>
          <a:lstStyle/>
          <a:p>
            <a:pPr algn="ctr"/>
            <a:r>
              <a:rPr lang="ja-JP" altLang="en-US" sz="1600" kern="100" dirty="0">
                <a:effectLst/>
                <a:latin typeface="Yu Gothic UI Semibold" panose="020B0700000000000000" pitchFamily="50" charset="-128"/>
                <a:ea typeface="Yu Gothic UI Semibold" panose="020B0700000000000000" pitchFamily="50" charset="-128"/>
                <a:cs typeface="Times New Roman" panose="02020603050405020304" pitchFamily="18" charset="0"/>
              </a:rPr>
              <a:t>免許保有者のうち</a:t>
            </a:r>
            <a:r>
              <a:rPr lang="en-US" altLang="ja-JP" sz="1600" kern="100" dirty="0">
                <a:effectLst/>
                <a:latin typeface="Yu Gothic UI Semibold" panose="020B0700000000000000" pitchFamily="50" charset="-128"/>
                <a:ea typeface="Yu Gothic UI Semibold" panose="020B0700000000000000" pitchFamily="50" charset="-128"/>
                <a:cs typeface="Times New Roman" panose="02020603050405020304" pitchFamily="18" charset="0"/>
              </a:rPr>
              <a:t>1~3%</a:t>
            </a:r>
            <a:r>
              <a:rPr lang="ja-JP" altLang="en-US" sz="1600" kern="100" dirty="0">
                <a:effectLst/>
                <a:latin typeface="Yu Gothic UI Semibold" panose="020B0700000000000000" pitchFamily="50" charset="-128"/>
                <a:ea typeface="Yu Gothic UI Semibold" panose="020B0700000000000000" pitchFamily="50" charset="-128"/>
                <a:cs typeface="Times New Roman" panose="02020603050405020304" pitchFamily="18" charset="0"/>
              </a:rPr>
              <a:t>ほどしか免許返還をしていない</a:t>
            </a:r>
            <a:endParaRPr lang="ja-JP" altLang="en-US" sz="1600" dirty="0"/>
          </a:p>
        </p:txBody>
      </p:sp>
    </p:spTree>
    <p:extLst>
      <p:ext uri="{BB962C8B-B14F-4D97-AF65-F5344CB8AC3E}">
        <p14:creationId xmlns:p14="http://schemas.microsoft.com/office/powerpoint/2010/main" val="2423609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16D026-EC25-4609-9A79-F016D7B292AC}"/>
              </a:ext>
            </a:extLst>
          </p:cNvPr>
          <p:cNvSpPr>
            <a:spLocks noGrp="1"/>
          </p:cNvSpPr>
          <p:nvPr>
            <p:ph type="title"/>
          </p:nvPr>
        </p:nvSpPr>
        <p:spPr/>
        <p:txBody>
          <a:bodyPr/>
          <a:lstStyle/>
          <a:p>
            <a:r>
              <a:rPr kumimoji="1" lang="ja-JP" altLang="en-US" dirty="0">
                <a:latin typeface="Yu Gothic UI Semibold" panose="020B0700000000000000" pitchFamily="50" charset="-128"/>
                <a:ea typeface="Yu Gothic UI Semibold" panose="020B0700000000000000" pitchFamily="50" charset="-128"/>
              </a:rPr>
              <a:t>背景</a:t>
            </a:r>
            <a:r>
              <a:rPr kumimoji="1" lang="en-US" altLang="ja-JP" dirty="0">
                <a:latin typeface="Yu Gothic UI Semibold" panose="020B0700000000000000" pitchFamily="50" charset="-128"/>
                <a:ea typeface="Yu Gothic UI Semibold" panose="020B0700000000000000" pitchFamily="50" charset="-128"/>
              </a:rPr>
              <a:t>-</a:t>
            </a:r>
            <a:r>
              <a:rPr kumimoji="1" lang="ja-JP" altLang="en-US" dirty="0">
                <a:latin typeface="Yu Gothic UI Semibold" panose="020B0700000000000000" pitchFamily="50" charset="-128"/>
                <a:ea typeface="Yu Gothic UI Semibold" panose="020B0700000000000000" pitchFamily="50" charset="-128"/>
              </a:rPr>
              <a:t>返納率の地域分布</a:t>
            </a:r>
          </a:p>
        </p:txBody>
      </p:sp>
      <p:sp>
        <p:nvSpPr>
          <p:cNvPr id="5" name="テキスト ボックス 4">
            <a:extLst>
              <a:ext uri="{FF2B5EF4-FFF2-40B4-BE49-F238E27FC236}">
                <a16:creationId xmlns:a16="http://schemas.microsoft.com/office/drawing/2014/main" id="{02661534-E7B7-45C3-9004-BD72FE1A31F9}"/>
              </a:ext>
            </a:extLst>
          </p:cNvPr>
          <p:cNvSpPr txBox="1"/>
          <p:nvPr/>
        </p:nvSpPr>
        <p:spPr>
          <a:xfrm>
            <a:off x="7509127" y="4591163"/>
            <a:ext cx="3510112" cy="707886"/>
          </a:xfrm>
          <a:prstGeom prst="rect">
            <a:avLst/>
          </a:prstGeom>
          <a:noFill/>
        </p:spPr>
        <p:txBody>
          <a:bodyPr wrap="square">
            <a:spAutoFit/>
          </a:bodyPr>
          <a:lstStyle/>
          <a:p>
            <a:pPr algn="ctr"/>
            <a:r>
              <a:rPr lang="ja-JP" altLang="en-US" sz="2000" dirty="0">
                <a:latin typeface="Yu Gothic UI Semibold" panose="020B0700000000000000" pitchFamily="50" charset="-128"/>
                <a:ea typeface="Yu Gothic UI Semibold" panose="020B0700000000000000" pitchFamily="50" charset="-128"/>
              </a:rPr>
              <a:t>地域ごとに</a:t>
            </a:r>
            <a:endParaRPr lang="en-US" altLang="ja-JP" sz="2000" dirty="0">
              <a:latin typeface="Yu Gothic UI Semibold" panose="020B0700000000000000" pitchFamily="50" charset="-128"/>
              <a:ea typeface="Yu Gothic UI Semibold" panose="020B0700000000000000" pitchFamily="50" charset="-128"/>
            </a:endParaRPr>
          </a:p>
          <a:p>
            <a:pPr algn="ctr"/>
            <a:r>
              <a:rPr lang="ja-JP" altLang="en-US" sz="2000" dirty="0">
                <a:latin typeface="Yu Gothic UI Semibold" panose="020B0700000000000000" pitchFamily="50" charset="-128"/>
                <a:ea typeface="Yu Gothic UI Semibold" panose="020B0700000000000000" pitchFamily="50" charset="-128"/>
              </a:rPr>
              <a:t>極端なばらつきはありそう</a:t>
            </a:r>
            <a:endParaRPr lang="en-US" altLang="ja-JP" sz="2000" dirty="0">
              <a:latin typeface="Yu Gothic UI Semibold" panose="020B0700000000000000" pitchFamily="50" charset="-128"/>
              <a:ea typeface="Yu Gothic UI Semibold" panose="020B0700000000000000" pitchFamily="50" charset="-128"/>
            </a:endParaRPr>
          </a:p>
        </p:txBody>
      </p:sp>
      <p:sp>
        <p:nvSpPr>
          <p:cNvPr id="6" name="テキスト ボックス 5">
            <a:extLst>
              <a:ext uri="{FF2B5EF4-FFF2-40B4-BE49-F238E27FC236}">
                <a16:creationId xmlns:a16="http://schemas.microsoft.com/office/drawing/2014/main" id="{61BCBC20-DC59-4CD3-A67F-E6CDA26326E4}"/>
              </a:ext>
            </a:extLst>
          </p:cNvPr>
          <p:cNvSpPr txBox="1"/>
          <p:nvPr/>
        </p:nvSpPr>
        <p:spPr>
          <a:xfrm>
            <a:off x="367748" y="995038"/>
            <a:ext cx="5808402" cy="400110"/>
          </a:xfrm>
          <a:prstGeom prst="rect">
            <a:avLst/>
          </a:prstGeom>
          <a:noFill/>
        </p:spPr>
        <p:txBody>
          <a:bodyPr wrap="square" rtlCol="0">
            <a:spAutoFit/>
          </a:bodyPr>
          <a:lstStyle/>
          <a:p>
            <a:pPr algn="ctr"/>
            <a:r>
              <a:rPr lang="ja-JP" altLang="en-US" sz="2000" b="1" dirty="0">
                <a:latin typeface="Yu Gothic UI Semibold" panose="020B0700000000000000" pitchFamily="50" charset="-128"/>
                <a:ea typeface="Yu Gothic UI Semibold" panose="020B0700000000000000" pitchFamily="50" charset="-128"/>
              </a:rPr>
              <a:t>地域差の存在を視覚化</a:t>
            </a:r>
            <a:r>
              <a:rPr lang="ja-JP" altLang="en-US" sz="2000" dirty="0">
                <a:latin typeface="Yu Gothic UI Semibold" panose="020B0700000000000000" pitchFamily="50" charset="-128"/>
                <a:ea typeface="Yu Gothic UI Semibold" panose="020B0700000000000000" pitchFamily="50" charset="-128"/>
              </a:rPr>
              <a:t>し、地理的偏りはあるのか？</a:t>
            </a:r>
            <a:endParaRPr kumimoji="1" lang="ja-JP" altLang="en-US" sz="1600" dirty="0">
              <a:latin typeface="Yu Gothic UI Semibold" panose="020B0700000000000000" pitchFamily="50" charset="-128"/>
              <a:ea typeface="Yu Gothic UI Semibold" panose="020B0700000000000000" pitchFamily="50" charset="-128"/>
            </a:endParaRPr>
          </a:p>
        </p:txBody>
      </p:sp>
      <p:pic>
        <p:nvPicPr>
          <p:cNvPr id="8" name="図 7">
            <a:extLst>
              <a:ext uri="{FF2B5EF4-FFF2-40B4-BE49-F238E27FC236}">
                <a16:creationId xmlns:a16="http://schemas.microsoft.com/office/drawing/2014/main" id="{03B5DA62-EACB-4BBE-99FD-9D6500A8B40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Lst>
          </a:blip>
          <a:stretch>
            <a:fillRect/>
          </a:stretch>
        </p:blipFill>
        <p:spPr>
          <a:xfrm>
            <a:off x="797314" y="1518736"/>
            <a:ext cx="5580908" cy="4815016"/>
          </a:xfrm>
          <a:prstGeom prst="rect">
            <a:avLst/>
          </a:prstGeom>
        </p:spPr>
      </p:pic>
      <p:sp>
        <p:nvSpPr>
          <p:cNvPr id="9" name="テキスト ボックス 8">
            <a:extLst>
              <a:ext uri="{FF2B5EF4-FFF2-40B4-BE49-F238E27FC236}">
                <a16:creationId xmlns:a16="http://schemas.microsoft.com/office/drawing/2014/main" id="{26583599-170A-4173-9701-D2B64A5CD52E}"/>
              </a:ext>
            </a:extLst>
          </p:cNvPr>
          <p:cNvSpPr txBox="1"/>
          <p:nvPr/>
        </p:nvSpPr>
        <p:spPr>
          <a:xfrm>
            <a:off x="7374591" y="2518358"/>
            <a:ext cx="3779184" cy="707886"/>
          </a:xfrm>
          <a:prstGeom prst="rect">
            <a:avLst/>
          </a:prstGeom>
          <a:noFill/>
        </p:spPr>
        <p:txBody>
          <a:bodyPr wrap="square">
            <a:spAutoFit/>
          </a:bodyPr>
          <a:lstStyle/>
          <a:p>
            <a:pPr algn="ctr"/>
            <a:r>
              <a:rPr lang="ja-JP" altLang="en-US" sz="2000" dirty="0">
                <a:latin typeface="Yu Gothic UI Semibold" panose="020B0700000000000000" pitchFamily="50" charset="-128"/>
                <a:ea typeface="Yu Gothic UI Semibold" panose="020B0700000000000000" pitchFamily="50" charset="-128"/>
              </a:rPr>
              <a:t>東京近辺、関西近辺、福岡近辺は返納率が高い</a:t>
            </a:r>
            <a:endParaRPr lang="en-US" altLang="ja-JP" sz="2000" dirty="0">
              <a:latin typeface="Yu Gothic UI Semibold" panose="020B0700000000000000" pitchFamily="50" charset="-128"/>
              <a:ea typeface="Yu Gothic UI Semibold" panose="020B0700000000000000" pitchFamily="50" charset="-128"/>
            </a:endParaRPr>
          </a:p>
        </p:txBody>
      </p:sp>
      <p:sp>
        <p:nvSpPr>
          <p:cNvPr id="3" name="矢印: 下 2">
            <a:extLst>
              <a:ext uri="{FF2B5EF4-FFF2-40B4-BE49-F238E27FC236}">
                <a16:creationId xmlns:a16="http://schemas.microsoft.com/office/drawing/2014/main" id="{8FCB3026-CDF7-4E5B-9E23-E7F3044B1D7E}"/>
              </a:ext>
            </a:extLst>
          </p:cNvPr>
          <p:cNvSpPr/>
          <p:nvPr/>
        </p:nvSpPr>
        <p:spPr>
          <a:xfrm>
            <a:off x="8812063" y="3631756"/>
            <a:ext cx="904240" cy="472883"/>
          </a:xfrm>
          <a:prstGeom prst="downArrow">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吹き出し: 角を丸めた四角形 6">
            <a:extLst>
              <a:ext uri="{FF2B5EF4-FFF2-40B4-BE49-F238E27FC236}">
                <a16:creationId xmlns:a16="http://schemas.microsoft.com/office/drawing/2014/main" id="{D786C185-C1F8-4014-834D-F75F76B721A8}"/>
              </a:ext>
            </a:extLst>
          </p:cNvPr>
          <p:cNvSpPr/>
          <p:nvPr/>
        </p:nvSpPr>
        <p:spPr>
          <a:xfrm>
            <a:off x="6736080" y="1425542"/>
            <a:ext cx="4663440" cy="717698"/>
          </a:xfrm>
          <a:prstGeom prst="wedgeRoundRectCallout">
            <a:avLst>
              <a:gd name="adj1" fmla="val -64298"/>
              <a:gd name="adj2" fmla="val 5543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latin typeface="Yu Gothic UI Semibold" panose="020B0700000000000000" pitchFamily="50" charset="-128"/>
                <a:ea typeface="Yu Gothic UI Semibold" panose="020B0700000000000000" pitchFamily="50" charset="-128"/>
              </a:rPr>
              <a:t>色が濃いほど、返納率高いことを示す</a:t>
            </a:r>
          </a:p>
        </p:txBody>
      </p:sp>
      <p:sp>
        <p:nvSpPr>
          <p:cNvPr id="4" name="テキスト ボックス 3">
            <a:extLst>
              <a:ext uri="{FF2B5EF4-FFF2-40B4-BE49-F238E27FC236}">
                <a16:creationId xmlns:a16="http://schemas.microsoft.com/office/drawing/2014/main" id="{F7C4F9E7-8CC2-4AF0-8ADD-D56EEFC44C6D}"/>
              </a:ext>
            </a:extLst>
          </p:cNvPr>
          <p:cNvSpPr txBox="1"/>
          <p:nvPr/>
        </p:nvSpPr>
        <p:spPr>
          <a:xfrm>
            <a:off x="1115501" y="6288063"/>
            <a:ext cx="4944533" cy="369332"/>
          </a:xfrm>
          <a:prstGeom prst="rect">
            <a:avLst/>
          </a:prstGeom>
          <a:noFill/>
        </p:spPr>
        <p:txBody>
          <a:bodyPr wrap="square" rtlCol="0">
            <a:spAutoFit/>
          </a:bodyPr>
          <a:lstStyle/>
          <a:p>
            <a:pPr algn="ctr"/>
            <a:r>
              <a:rPr kumimoji="1" lang="ja-JP" altLang="en-US" sz="1800" dirty="0">
                <a:latin typeface="Yu Gothic UI Semibold" panose="020B0700000000000000" pitchFamily="50" charset="-128"/>
                <a:ea typeface="Yu Gothic UI Semibold" panose="020B0700000000000000" pitchFamily="50" charset="-128"/>
              </a:rPr>
              <a:t>図</a:t>
            </a:r>
            <a:r>
              <a:rPr kumimoji="1" lang="en-US" altLang="ja-JP" sz="1800" dirty="0">
                <a:latin typeface="Yu Gothic UI Semibold" panose="020B0700000000000000" pitchFamily="50" charset="-128"/>
                <a:ea typeface="Yu Gothic UI Semibold" panose="020B0700000000000000" pitchFamily="50" charset="-128"/>
              </a:rPr>
              <a:t>. </a:t>
            </a:r>
            <a:r>
              <a:rPr kumimoji="1" lang="ja-JP" altLang="en-US" sz="1800" dirty="0">
                <a:latin typeface="Yu Gothic UI Semibold" panose="020B0700000000000000" pitchFamily="50" charset="-128"/>
                <a:ea typeface="Yu Gothic UI Semibold" panose="020B0700000000000000" pitchFamily="50" charset="-128"/>
              </a:rPr>
              <a:t>都道府県ごとの返納率の分布</a:t>
            </a:r>
          </a:p>
        </p:txBody>
      </p:sp>
    </p:spTree>
    <p:extLst>
      <p:ext uri="{BB962C8B-B14F-4D97-AF65-F5344CB8AC3E}">
        <p14:creationId xmlns:p14="http://schemas.microsoft.com/office/powerpoint/2010/main" val="3063300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四角形: 角を丸くする 16">
            <a:extLst>
              <a:ext uri="{FF2B5EF4-FFF2-40B4-BE49-F238E27FC236}">
                <a16:creationId xmlns:a16="http://schemas.microsoft.com/office/drawing/2014/main" id="{7ED1DCE1-B6D8-454D-8C64-48CD76BA9467}"/>
              </a:ext>
            </a:extLst>
          </p:cNvPr>
          <p:cNvSpPr/>
          <p:nvPr/>
        </p:nvSpPr>
        <p:spPr>
          <a:xfrm>
            <a:off x="6698697" y="2892596"/>
            <a:ext cx="5140877" cy="2028703"/>
          </a:xfrm>
          <a:prstGeom prst="round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4247AA0B-91F9-4A9E-B494-13A2589AF8C6}"/>
              </a:ext>
            </a:extLst>
          </p:cNvPr>
          <p:cNvSpPr/>
          <p:nvPr/>
        </p:nvSpPr>
        <p:spPr>
          <a:xfrm>
            <a:off x="6698698" y="1211442"/>
            <a:ext cx="5140877" cy="1112015"/>
          </a:xfrm>
          <a:prstGeom prst="roundRect">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DCF8F0D-23A6-4BC6-A7A8-01F7C0FAF39E}"/>
              </a:ext>
            </a:extLst>
          </p:cNvPr>
          <p:cNvSpPr>
            <a:spLocks noGrp="1"/>
          </p:cNvSpPr>
          <p:nvPr>
            <p:ph type="title"/>
          </p:nvPr>
        </p:nvSpPr>
        <p:spPr/>
        <p:txBody>
          <a:bodyPr/>
          <a:lstStyle/>
          <a:p>
            <a:r>
              <a:rPr kumimoji="1" lang="ja-JP" altLang="en-US" dirty="0">
                <a:latin typeface="Yu Gothic UI Semibold" panose="020B0700000000000000" pitchFamily="50" charset="-128"/>
                <a:ea typeface="Yu Gothic UI Semibold" panose="020B0700000000000000" pitchFamily="50" charset="-128"/>
              </a:rPr>
              <a:t>目的</a:t>
            </a:r>
            <a:r>
              <a:rPr kumimoji="1" lang="en-US" altLang="ja-JP" dirty="0">
                <a:latin typeface="Yu Gothic UI Semibold" panose="020B0700000000000000" pitchFamily="50" charset="-128"/>
                <a:ea typeface="Yu Gothic UI Semibold" panose="020B0700000000000000" pitchFamily="50" charset="-128"/>
              </a:rPr>
              <a:t>-</a:t>
            </a:r>
            <a:r>
              <a:rPr kumimoji="1" lang="ja-JP" altLang="en-US" dirty="0">
                <a:latin typeface="Yu Gothic UI Semibold" panose="020B0700000000000000" pitchFamily="50" charset="-128"/>
                <a:ea typeface="Yu Gothic UI Semibold" panose="020B0700000000000000" pitchFamily="50" charset="-128"/>
              </a:rPr>
              <a:t>目的変数の設定</a:t>
            </a:r>
          </a:p>
        </p:txBody>
      </p:sp>
      <p:sp>
        <p:nvSpPr>
          <p:cNvPr id="5" name="テキスト ボックス 4">
            <a:extLst>
              <a:ext uri="{FF2B5EF4-FFF2-40B4-BE49-F238E27FC236}">
                <a16:creationId xmlns:a16="http://schemas.microsoft.com/office/drawing/2014/main" id="{EA8A7580-CB78-48B7-A350-07E83DCA6675}"/>
              </a:ext>
            </a:extLst>
          </p:cNvPr>
          <p:cNvSpPr txBox="1"/>
          <p:nvPr/>
        </p:nvSpPr>
        <p:spPr>
          <a:xfrm>
            <a:off x="1195387" y="6156355"/>
            <a:ext cx="9801225" cy="400110"/>
          </a:xfrm>
          <a:prstGeom prst="rect">
            <a:avLst/>
          </a:prstGeom>
          <a:noFill/>
        </p:spPr>
        <p:txBody>
          <a:bodyPr wrap="square" rtlCol="0">
            <a:spAutoFit/>
          </a:bodyPr>
          <a:lstStyle/>
          <a:p>
            <a:pPr algn="ctr"/>
            <a:r>
              <a:rPr kumimoji="1" lang="ja-JP" altLang="en-US" sz="2000" u="sng" dirty="0">
                <a:latin typeface="Yu Gothic UI Semibold" panose="020B0700000000000000" pitchFamily="50" charset="-128"/>
                <a:ea typeface="Yu Gothic UI Semibold" panose="020B0700000000000000" pitchFamily="50" charset="-128"/>
              </a:rPr>
              <a:t>目的変数を高齢者の免許返納率に設定し、都道府県別に分析</a:t>
            </a:r>
          </a:p>
        </p:txBody>
      </p:sp>
      <p:pic>
        <p:nvPicPr>
          <p:cNvPr id="7" name="図 6">
            <a:extLst>
              <a:ext uri="{FF2B5EF4-FFF2-40B4-BE49-F238E27FC236}">
                <a16:creationId xmlns:a16="http://schemas.microsoft.com/office/drawing/2014/main" id="{3A647EB1-1FA2-4539-A0B9-BDBD415C24A8}"/>
              </a:ext>
            </a:extLst>
          </p:cNvPr>
          <p:cNvPicPr>
            <a:picLocks noChangeAspect="1"/>
          </p:cNvPicPr>
          <p:nvPr/>
        </p:nvPicPr>
        <p:blipFill>
          <a:blip r:embed="rId3"/>
          <a:stretch>
            <a:fillRect/>
          </a:stretch>
        </p:blipFill>
        <p:spPr>
          <a:xfrm>
            <a:off x="950120" y="1278863"/>
            <a:ext cx="5661022" cy="4346274"/>
          </a:xfrm>
          <a:prstGeom prst="rect">
            <a:avLst/>
          </a:prstGeom>
        </p:spPr>
      </p:pic>
      <p:sp>
        <p:nvSpPr>
          <p:cNvPr id="8" name="テキスト ボックス 7">
            <a:extLst>
              <a:ext uri="{FF2B5EF4-FFF2-40B4-BE49-F238E27FC236}">
                <a16:creationId xmlns:a16="http://schemas.microsoft.com/office/drawing/2014/main" id="{517EEC82-049B-4CDE-AD19-B0BC081F38F4}"/>
              </a:ext>
            </a:extLst>
          </p:cNvPr>
          <p:cNvSpPr txBox="1"/>
          <p:nvPr/>
        </p:nvSpPr>
        <p:spPr>
          <a:xfrm>
            <a:off x="7915276" y="1347999"/>
            <a:ext cx="2743199" cy="338554"/>
          </a:xfrm>
          <a:prstGeom prst="rect">
            <a:avLst/>
          </a:prstGeom>
          <a:noFill/>
        </p:spPr>
        <p:txBody>
          <a:bodyPr wrap="square" rtlCol="0">
            <a:spAutoFit/>
          </a:bodyPr>
          <a:lstStyle/>
          <a:p>
            <a:r>
              <a:rPr kumimoji="1" lang="ja-JP" altLang="en-US" sz="1600" dirty="0">
                <a:latin typeface="Yu Gothic UI Semibold" panose="020B0700000000000000" pitchFamily="50" charset="-128"/>
                <a:ea typeface="Yu Gothic UI Semibold" panose="020B0700000000000000" pitchFamily="50" charset="-128"/>
              </a:rPr>
              <a:t>回帰式： </a:t>
            </a:r>
            <a:r>
              <a:rPr kumimoji="1" lang="en-US" altLang="ja-JP" sz="1600" dirty="0">
                <a:latin typeface="Yu Gothic UI Semibold" panose="020B0700000000000000" pitchFamily="50" charset="-128"/>
                <a:ea typeface="Yu Gothic UI Semibold" panose="020B0700000000000000" pitchFamily="50" charset="-128"/>
              </a:rPr>
              <a:t>y = 5.08 – 1.24x</a:t>
            </a:r>
            <a:endParaRPr kumimoji="1" lang="ja-JP" altLang="en-US" sz="1600" dirty="0">
              <a:latin typeface="Yu Gothic UI Semibold" panose="020B0700000000000000" pitchFamily="50" charset="-128"/>
              <a:ea typeface="Yu Gothic UI Semibold" panose="020B0700000000000000" pitchFamily="50" charset="-128"/>
            </a:endParaRPr>
          </a:p>
        </p:txBody>
      </p:sp>
      <p:sp>
        <p:nvSpPr>
          <p:cNvPr id="9" name="テキスト ボックス 8">
            <a:extLst>
              <a:ext uri="{FF2B5EF4-FFF2-40B4-BE49-F238E27FC236}">
                <a16:creationId xmlns:a16="http://schemas.microsoft.com/office/drawing/2014/main" id="{B5C3282E-A706-4FAD-A3EC-2DF1713A3CF5}"/>
              </a:ext>
            </a:extLst>
          </p:cNvPr>
          <p:cNvSpPr txBox="1"/>
          <p:nvPr/>
        </p:nvSpPr>
        <p:spPr>
          <a:xfrm>
            <a:off x="7247519" y="4207317"/>
            <a:ext cx="4298827" cy="584775"/>
          </a:xfrm>
          <a:prstGeom prst="rect">
            <a:avLst/>
          </a:prstGeom>
          <a:noFill/>
        </p:spPr>
        <p:txBody>
          <a:bodyPr wrap="square" rtlCol="0">
            <a:spAutoFit/>
          </a:bodyPr>
          <a:lstStyle/>
          <a:p>
            <a:pPr algn="ctr"/>
            <a:r>
              <a:rPr kumimoji="1" lang="ja-JP" altLang="en-US" sz="1600" dirty="0">
                <a:latin typeface="Yu Gothic UI Semibold" panose="020B0700000000000000" pitchFamily="50" charset="-128"/>
                <a:ea typeface="Yu Gothic UI Semibold" panose="020B0700000000000000" pitchFamily="50" charset="-128"/>
              </a:rPr>
              <a:t>返納率が</a:t>
            </a:r>
            <a:r>
              <a:rPr kumimoji="1" lang="en-US" altLang="ja-JP" sz="1600" dirty="0">
                <a:latin typeface="Yu Gothic UI Semibold" panose="020B0700000000000000" pitchFamily="50" charset="-128"/>
                <a:ea typeface="Yu Gothic UI Semibold" panose="020B0700000000000000" pitchFamily="50" charset="-128"/>
              </a:rPr>
              <a:t>1%</a:t>
            </a:r>
            <a:r>
              <a:rPr kumimoji="1" lang="ja-JP" altLang="en-US" sz="1600" dirty="0">
                <a:latin typeface="Yu Gothic UI Semibold" panose="020B0700000000000000" pitchFamily="50" charset="-128"/>
                <a:ea typeface="Yu Gothic UI Semibold" panose="020B0700000000000000" pitchFamily="50" charset="-128"/>
              </a:rPr>
              <a:t>上がれば、全国で年間約</a:t>
            </a:r>
            <a:r>
              <a:rPr kumimoji="1" lang="en-US" altLang="ja-JP" sz="1600" dirty="0">
                <a:latin typeface="Yu Gothic UI Semibold" panose="020B0700000000000000" pitchFamily="50" charset="-128"/>
                <a:ea typeface="Yu Gothic UI Semibold" panose="020B0700000000000000" pitchFamily="50" charset="-128"/>
              </a:rPr>
              <a:t>300</a:t>
            </a:r>
            <a:r>
              <a:rPr kumimoji="1" lang="ja-JP" altLang="en-US" sz="1600" dirty="0">
                <a:latin typeface="Yu Gothic UI Semibold" panose="020B0700000000000000" pitchFamily="50" charset="-128"/>
                <a:ea typeface="Yu Gothic UI Semibold" panose="020B0700000000000000" pitchFamily="50" charset="-128"/>
              </a:rPr>
              <a:t>人の命が救える（年間死者数約</a:t>
            </a:r>
            <a:r>
              <a:rPr kumimoji="1" lang="en-US" altLang="ja-JP" sz="1600" dirty="0">
                <a:latin typeface="Yu Gothic UI Semibold" panose="020B0700000000000000" pitchFamily="50" charset="-128"/>
                <a:ea typeface="Yu Gothic UI Semibold" panose="020B0700000000000000" pitchFamily="50" charset="-128"/>
              </a:rPr>
              <a:t>2600</a:t>
            </a:r>
            <a:r>
              <a:rPr kumimoji="1" lang="ja-JP" altLang="en-US" sz="1600" dirty="0">
                <a:latin typeface="Yu Gothic UI Semibold" panose="020B0700000000000000" pitchFamily="50" charset="-128"/>
                <a:ea typeface="Yu Gothic UI Semibold" panose="020B0700000000000000" pitchFamily="50" charset="-128"/>
              </a:rPr>
              <a:t>人</a:t>
            </a:r>
            <a:r>
              <a:rPr kumimoji="1" lang="en-US" altLang="ja-JP" sz="1600" dirty="0">
                <a:latin typeface="Yu Gothic UI Semibold" panose="020B0700000000000000" pitchFamily="50" charset="-128"/>
                <a:ea typeface="Yu Gothic UI Semibold" panose="020B0700000000000000" pitchFamily="50" charset="-128"/>
              </a:rPr>
              <a:t>,2024</a:t>
            </a:r>
            <a:r>
              <a:rPr kumimoji="1" lang="ja-JP" altLang="en-US" sz="1600" dirty="0">
                <a:latin typeface="Yu Gothic UI Semibold" panose="020B0700000000000000" pitchFamily="50" charset="-128"/>
                <a:ea typeface="Yu Gothic UI Semibold" panose="020B0700000000000000" pitchFamily="50" charset="-128"/>
              </a:rPr>
              <a:t>年）</a:t>
            </a:r>
          </a:p>
        </p:txBody>
      </p:sp>
      <p:sp>
        <p:nvSpPr>
          <p:cNvPr id="10" name="テキスト ボックス 9">
            <a:extLst>
              <a:ext uri="{FF2B5EF4-FFF2-40B4-BE49-F238E27FC236}">
                <a16:creationId xmlns:a16="http://schemas.microsoft.com/office/drawing/2014/main" id="{313D6FE4-D444-45BD-986D-32930ACDB710}"/>
              </a:ext>
            </a:extLst>
          </p:cNvPr>
          <p:cNvSpPr txBox="1"/>
          <p:nvPr/>
        </p:nvSpPr>
        <p:spPr>
          <a:xfrm>
            <a:off x="7331869" y="3022712"/>
            <a:ext cx="3910011" cy="1077218"/>
          </a:xfrm>
          <a:prstGeom prst="rect">
            <a:avLst/>
          </a:prstGeom>
          <a:noFill/>
        </p:spPr>
        <p:txBody>
          <a:bodyPr wrap="square" rtlCol="0">
            <a:spAutoFit/>
          </a:bodyPr>
          <a:lstStyle/>
          <a:p>
            <a:r>
              <a:rPr kumimoji="1" lang="ja-JP" altLang="en-US" sz="1600" dirty="0">
                <a:latin typeface="Yu Gothic UI Semibold" panose="020B0700000000000000" pitchFamily="50" charset="-128"/>
                <a:ea typeface="Yu Gothic UI Semibold" panose="020B0700000000000000" pitchFamily="50" charset="-128"/>
              </a:rPr>
              <a:t>人口換算すると</a:t>
            </a:r>
            <a:r>
              <a:rPr kumimoji="1" lang="en-US" altLang="ja-JP" sz="1600" dirty="0">
                <a:latin typeface="Yu Gothic UI Semibold" panose="020B0700000000000000" pitchFamily="50" charset="-128"/>
                <a:ea typeface="Yu Gothic UI Semibold" panose="020B0700000000000000" pitchFamily="50" charset="-128"/>
              </a:rPr>
              <a:t>…</a:t>
            </a:r>
          </a:p>
          <a:p>
            <a:endParaRPr kumimoji="1" lang="en-US" altLang="ja-JP" sz="1600" dirty="0">
              <a:latin typeface="Yu Gothic UI Semibold" panose="020B0700000000000000" pitchFamily="50" charset="-128"/>
              <a:ea typeface="Yu Gothic UI Semibold" panose="020B0700000000000000" pitchFamily="50" charset="-128"/>
            </a:endParaRPr>
          </a:p>
          <a:p>
            <a:pPr algn="ctr"/>
            <a:r>
              <a:rPr kumimoji="1" lang="ja-JP" altLang="en-US" sz="1600" dirty="0">
                <a:latin typeface="Yu Gothic UI Semibold" panose="020B0700000000000000" pitchFamily="50" charset="-128"/>
                <a:ea typeface="Yu Gothic UI Semibold" panose="020B0700000000000000" pitchFamily="50" charset="-128"/>
              </a:rPr>
              <a:t>人口</a:t>
            </a:r>
            <a:r>
              <a:rPr kumimoji="1" lang="en-US" altLang="ja-JP" sz="1600" dirty="0">
                <a:latin typeface="Yu Gothic UI Semibold" panose="020B0700000000000000" pitchFamily="50" charset="-128"/>
                <a:ea typeface="Yu Gothic UI Semibold" panose="020B0700000000000000" pitchFamily="50" charset="-128"/>
              </a:rPr>
              <a:t>1</a:t>
            </a:r>
            <a:r>
              <a:rPr kumimoji="1" lang="ja-JP" altLang="en-US" sz="1600" dirty="0">
                <a:latin typeface="Yu Gothic UI Semibold" panose="020B0700000000000000" pitchFamily="50" charset="-128"/>
                <a:ea typeface="Yu Gothic UI Semibold" panose="020B0700000000000000" pitchFamily="50" charset="-128"/>
              </a:rPr>
              <a:t>億</a:t>
            </a:r>
            <a:r>
              <a:rPr kumimoji="1" lang="en-US" altLang="ja-JP" sz="1600" dirty="0">
                <a:latin typeface="Yu Gothic UI Semibold" panose="020B0700000000000000" pitchFamily="50" charset="-128"/>
                <a:ea typeface="Yu Gothic UI Semibold" panose="020B0700000000000000" pitchFamily="50" charset="-128"/>
              </a:rPr>
              <a:t>2000</a:t>
            </a:r>
            <a:r>
              <a:rPr kumimoji="1" lang="ja-JP" altLang="en-US" sz="1600" dirty="0">
                <a:latin typeface="Yu Gothic UI Semibold" panose="020B0700000000000000" pitchFamily="50" charset="-128"/>
                <a:ea typeface="Yu Gothic UI Semibold" panose="020B0700000000000000" pitchFamily="50" charset="-128"/>
              </a:rPr>
              <a:t>万人</a:t>
            </a:r>
            <a:r>
              <a:rPr kumimoji="1" lang="en-US" altLang="ja-JP" sz="1600" dirty="0">
                <a:latin typeface="Yu Gothic UI Semibold" panose="020B0700000000000000" pitchFamily="50" charset="-128"/>
                <a:ea typeface="Yu Gothic UI Semibold" panose="020B0700000000000000" pitchFamily="50" charset="-128"/>
              </a:rPr>
              <a:t>/50</a:t>
            </a:r>
            <a:r>
              <a:rPr kumimoji="1" lang="ja-JP" altLang="en-US" sz="1600" dirty="0">
                <a:latin typeface="Yu Gothic UI Semibold" panose="020B0700000000000000" pitchFamily="50" charset="-128"/>
                <a:ea typeface="Yu Gothic UI Semibold" panose="020B0700000000000000" pitchFamily="50" charset="-128"/>
              </a:rPr>
              <a:t>万人 </a:t>
            </a:r>
            <a:r>
              <a:rPr kumimoji="1" lang="en-US" altLang="ja-JP" sz="1600" dirty="0">
                <a:latin typeface="Yu Gothic UI Semibold" panose="020B0700000000000000" pitchFamily="50" charset="-128"/>
                <a:ea typeface="Yu Gothic UI Semibold" panose="020B0700000000000000" pitchFamily="50" charset="-128"/>
              </a:rPr>
              <a:t>=240</a:t>
            </a:r>
          </a:p>
          <a:p>
            <a:pPr algn="ctr"/>
            <a:r>
              <a:rPr kumimoji="1" lang="ja-JP" altLang="en-US" sz="1600" dirty="0">
                <a:latin typeface="Yu Gothic UI Semibold" panose="020B0700000000000000" pitchFamily="50" charset="-128"/>
                <a:ea typeface="Yu Gothic UI Semibold" panose="020B0700000000000000" pitchFamily="50" charset="-128"/>
              </a:rPr>
              <a:t>⇒</a:t>
            </a:r>
            <a:r>
              <a:rPr kumimoji="1" lang="en-US" altLang="ja-JP" sz="1600" dirty="0">
                <a:latin typeface="Yu Gothic UI Semibold" panose="020B0700000000000000" pitchFamily="50" charset="-128"/>
                <a:ea typeface="Yu Gothic UI Semibold" panose="020B0700000000000000" pitchFamily="50" charset="-128"/>
              </a:rPr>
              <a:t>240×1.24</a:t>
            </a:r>
            <a:r>
              <a:rPr kumimoji="1" lang="ja-JP" altLang="en-US" sz="1600" dirty="0">
                <a:latin typeface="Yu Gothic UI Semibold" panose="020B0700000000000000" pitchFamily="50" charset="-128"/>
                <a:ea typeface="Yu Gothic UI Semibold" panose="020B0700000000000000" pitchFamily="50" charset="-128"/>
              </a:rPr>
              <a:t>≒</a:t>
            </a:r>
            <a:r>
              <a:rPr kumimoji="1" lang="en-US" altLang="ja-JP" sz="1600" dirty="0">
                <a:solidFill>
                  <a:srgbClr val="FF0000"/>
                </a:solidFill>
                <a:latin typeface="Yu Gothic UI Semibold" panose="020B0700000000000000" pitchFamily="50" charset="-128"/>
                <a:ea typeface="Yu Gothic UI Semibold" panose="020B0700000000000000" pitchFamily="50" charset="-128"/>
              </a:rPr>
              <a:t>300</a:t>
            </a:r>
            <a:r>
              <a:rPr kumimoji="1" lang="ja-JP" altLang="en-US" sz="1600" dirty="0">
                <a:solidFill>
                  <a:srgbClr val="FF0000"/>
                </a:solidFill>
                <a:latin typeface="Yu Gothic UI Semibold" panose="020B0700000000000000" pitchFamily="50" charset="-128"/>
                <a:ea typeface="Yu Gothic UI Semibold" panose="020B0700000000000000" pitchFamily="50" charset="-128"/>
              </a:rPr>
              <a:t>（人）</a:t>
            </a:r>
            <a:endParaRPr kumimoji="1" lang="en-US" altLang="ja-JP" sz="1600" dirty="0">
              <a:solidFill>
                <a:srgbClr val="FF0000"/>
              </a:solidFill>
              <a:latin typeface="Yu Gothic UI Semibold" panose="020B0700000000000000" pitchFamily="50" charset="-128"/>
              <a:ea typeface="Yu Gothic UI Semibold" panose="020B0700000000000000" pitchFamily="50" charset="-128"/>
            </a:endParaRPr>
          </a:p>
        </p:txBody>
      </p:sp>
      <p:sp>
        <p:nvSpPr>
          <p:cNvPr id="11" name="テキスト ボックス 10">
            <a:extLst>
              <a:ext uri="{FF2B5EF4-FFF2-40B4-BE49-F238E27FC236}">
                <a16:creationId xmlns:a16="http://schemas.microsoft.com/office/drawing/2014/main" id="{5708CA44-6D30-42A0-94ED-A27553107173}"/>
              </a:ext>
            </a:extLst>
          </p:cNvPr>
          <p:cNvSpPr txBox="1"/>
          <p:nvPr/>
        </p:nvSpPr>
        <p:spPr>
          <a:xfrm>
            <a:off x="6554781" y="1780581"/>
            <a:ext cx="5464186" cy="338554"/>
          </a:xfrm>
          <a:prstGeom prst="rect">
            <a:avLst/>
          </a:prstGeom>
          <a:noFill/>
        </p:spPr>
        <p:txBody>
          <a:bodyPr wrap="square">
            <a:spAutoFit/>
          </a:bodyPr>
          <a:lstStyle/>
          <a:p>
            <a:pPr algn="ctr"/>
            <a:r>
              <a:rPr lang="ja-JP" altLang="en-US" sz="1600" dirty="0">
                <a:latin typeface="Yu Gothic UI Semibold" panose="020B0700000000000000" pitchFamily="50" charset="-128"/>
                <a:ea typeface="Yu Gothic UI Semibold" panose="020B0700000000000000" pitchFamily="50" charset="-128"/>
              </a:rPr>
              <a:t>返納率</a:t>
            </a:r>
            <a:r>
              <a:rPr lang="en-US" altLang="ja-JP" sz="1600" dirty="0">
                <a:latin typeface="Yu Gothic UI Semibold" panose="020B0700000000000000" pitchFamily="50" charset="-128"/>
                <a:ea typeface="Yu Gothic UI Semibold" panose="020B0700000000000000" pitchFamily="50" charset="-128"/>
              </a:rPr>
              <a:t>1%</a:t>
            </a:r>
            <a:r>
              <a:rPr lang="ja-JP" altLang="en-US" sz="1600" dirty="0">
                <a:latin typeface="Yu Gothic UI Semibold" panose="020B0700000000000000" pitchFamily="50" charset="-128"/>
                <a:ea typeface="Yu Gothic UI Semibold" panose="020B0700000000000000" pitchFamily="50" charset="-128"/>
              </a:rPr>
              <a:t>上昇 → 人口</a:t>
            </a:r>
            <a:r>
              <a:rPr lang="en-US" altLang="ja-JP" sz="1600" dirty="0">
                <a:latin typeface="Yu Gothic UI Semibold" panose="020B0700000000000000" pitchFamily="50" charset="-128"/>
                <a:ea typeface="Yu Gothic UI Semibold" panose="020B0700000000000000" pitchFamily="50" charset="-128"/>
              </a:rPr>
              <a:t>50</a:t>
            </a:r>
            <a:r>
              <a:rPr lang="ja-JP" altLang="en-US" sz="1600" dirty="0">
                <a:latin typeface="Yu Gothic UI Semibold" panose="020B0700000000000000" pitchFamily="50" charset="-128"/>
                <a:ea typeface="Yu Gothic UI Semibold" panose="020B0700000000000000" pitchFamily="50" charset="-128"/>
              </a:rPr>
              <a:t>万人あたり死亡者数 </a:t>
            </a:r>
            <a:r>
              <a:rPr lang="en-US" altLang="ja-JP" sz="1600" dirty="0">
                <a:latin typeface="Yu Gothic UI Semibold" panose="020B0700000000000000" pitchFamily="50" charset="-128"/>
                <a:ea typeface="Yu Gothic UI Semibold" panose="020B0700000000000000" pitchFamily="50" charset="-128"/>
              </a:rPr>
              <a:t>-1.24</a:t>
            </a:r>
            <a:r>
              <a:rPr lang="ja-JP" altLang="en-US" sz="1600" dirty="0">
                <a:latin typeface="Yu Gothic UI Semibold" panose="020B0700000000000000" pitchFamily="50" charset="-128"/>
                <a:ea typeface="Yu Gothic UI Semibold" panose="020B0700000000000000" pitchFamily="50" charset="-128"/>
              </a:rPr>
              <a:t>人</a:t>
            </a:r>
          </a:p>
        </p:txBody>
      </p:sp>
      <p:sp>
        <p:nvSpPr>
          <p:cNvPr id="13" name="テキスト ボックス 12">
            <a:extLst>
              <a:ext uri="{FF2B5EF4-FFF2-40B4-BE49-F238E27FC236}">
                <a16:creationId xmlns:a16="http://schemas.microsoft.com/office/drawing/2014/main" id="{579399A3-0D84-491A-B84C-1896679F68A3}"/>
              </a:ext>
            </a:extLst>
          </p:cNvPr>
          <p:cNvSpPr txBox="1"/>
          <p:nvPr/>
        </p:nvSpPr>
        <p:spPr>
          <a:xfrm>
            <a:off x="4376023" y="2157547"/>
            <a:ext cx="1924361" cy="584775"/>
          </a:xfrm>
          <a:prstGeom prst="rect">
            <a:avLst/>
          </a:prstGeom>
          <a:noFill/>
        </p:spPr>
        <p:txBody>
          <a:bodyPr wrap="square" rtlCol="0">
            <a:spAutoFit/>
          </a:bodyPr>
          <a:lstStyle/>
          <a:p>
            <a:pPr algn="ctr"/>
            <a:r>
              <a:rPr kumimoji="1" lang="ja-JP" altLang="en-US" sz="1600" dirty="0">
                <a:latin typeface="Yu Gothic UI Semibold" panose="020B0700000000000000" pitchFamily="50" charset="-128"/>
                <a:ea typeface="Yu Gothic UI Semibold" panose="020B0700000000000000" pitchFamily="50" charset="-128"/>
              </a:rPr>
              <a:t>相関係数：</a:t>
            </a:r>
            <a:r>
              <a:rPr kumimoji="1" lang="en-US" altLang="ja-JP" sz="1600" dirty="0">
                <a:latin typeface="Yu Gothic UI Semibold" panose="020B0700000000000000" pitchFamily="50" charset="-128"/>
                <a:ea typeface="Yu Gothic UI Semibold" panose="020B0700000000000000" pitchFamily="50" charset="-128"/>
              </a:rPr>
              <a:t>-0.6</a:t>
            </a:r>
          </a:p>
          <a:p>
            <a:pPr algn="ctr"/>
            <a:r>
              <a:rPr kumimoji="1" lang="ja-JP" altLang="en-US" sz="1600" dirty="0">
                <a:latin typeface="Yu Gothic UI Semibold" panose="020B0700000000000000" pitchFamily="50" charset="-128"/>
                <a:ea typeface="Yu Gothic UI Semibold" panose="020B0700000000000000" pitchFamily="50" charset="-128"/>
              </a:rPr>
              <a:t>⇒ある程度強い相関</a:t>
            </a:r>
          </a:p>
        </p:txBody>
      </p:sp>
      <p:sp>
        <p:nvSpPr>
          <p:cNvPr id="15" name="テキスト ボックス 14">
            <a:extLst>
              <a:ext uri="{FF2B5EF4-FFF2-40B4-BE49-F238E27FC236}">
                <a16:creationId xmlns:a16="http://schemas.microsoft.com/office/drawing/2014/main" id="{E15CFCA0-15AC-48F3-9924-51BF49DBB81F}"/>
              </a:ext>
            </a:extLst>
          </p:cNvPr>
          <p:cNvSpPr txBox="1"/>
          <p:nvPr/>
        </p:nvSpPr>
        <p:spPr>
          <a:xfrm>
            <a:off x="600075" y="5686704"/>
            <a:ext cx="3629025" cy="307777"/>
          </a:xfrm>
          <a:prstGeom prst="rect">
            <a:avLst/>
          </a:prstGeom>
          <a:noFill/>
        </p:spPr>
        <p:txBody>
          <a:bodyPr wrap="square" rtlCol="0">
            <a:spAutoFit/>
          </a:bodyPr>
          <a:lstStyle/>
          <a:p>
            <a:pPr algn="ctr"/>
            <a:r>
              <a:rPr kumimoji="1" lang="ja-JP" altLang="en-US" dirty="0">
                <a:latin typeface="Yu Gothic UI Semibold" panose="020B0700000000000000" pitchFamily="50" charset="-128"/>
                <a:ea typeface="Yu Gothic UI Semibold" panose="020B0700000000000000" pitchFamily="50" charset="-128"/>
              </a:rPr>
              <a:t>出典：道路の交通に関する統計（</a:t>
            </a:r>
            <a:r>
              <a:rPr kumimoji="1" lang="en-US" altLang="ja-JP" dirty="0">
                <a:latin typeface="Yu Gothic UI Semibold" panose="020B0700000000000000" pitchFamily="50" charset="-128"/>
                <a:ea typeface="Yu Gothic UI Semibold" panose="020B0700000000000000" pitchFamily="50" charset="-128"/>
              </a:rPr>
              <a:t>2024</a:t>
            </a:r>
            <a:r>
              <a:rPr kumimoji="1" lang="ja-JP" altLang="en-US" dirty="0">
                <a:latin typeface="Yu Gothic UI Semibold" panose="020B0700000000000000" pitchFamily="50" charset="-128"/>
                <a:ea typeface="Yu Gothic UI Semibold" panose="020B0700000000000000" pitchFamily="50" charset="-128"/>
              </a:rPr>
              <a:t>年）</a:t>
            </a:r>
          </a:p>
        </p:txBody>
      </p:sp>
      <p:sp>
        <p:nvSpPr>
          <p:cNvPr id="19" name="テキスト ボックス 18">
            <a:extLst>
              <a:ext uri="{FF2B5EF4-FFF2-40B4-BE49-F238E27FC236}">
                <a16:creationId xmlns:a16="http://schemas.microsoft.com/office/drawing/2014/main" id="{9562CCA7-C63F-4DE3-8D11-A77CBC40E779}"/>
              </a:ext>
            </a:extLst>
          </p:cNvPr>
          <p:cNvSpPr txBox="1"/>
          <p:nvPr/>
        </p:nvSpPr>
        <p:spPr>
          <a:xfrm>
            <a:off x="5846767" y="5510001"/>
            <a:ext cx="6172200" cy="523220"/>
          </a:xfrm>
          <a:prstGeom prst="rect">
            <a:avLst/>
          </a:prstGeom>
          <a:noFill/>
        </p:spPr>
        <p:txBody>
          <a:bodyPr wrap="square">
            <a:spAutoFit/>
          </a:bodyPr>
          <a:lstStyle/>
          <a:p>
            <a:r>
              <a:rPr lang="en-US" altLang="ja-JP" dirty="0">
                <a:latin typeface="Yu Gothic UI Semibold" panose="020B0700000000000000" pitchFamily="50" charset="-128"/>
                <a:ea typeface="Yu Gothic UI Semibold" panose="020B0700000000000000" pitchFamily="50" charset="-128"/>
              </a:rPr>
              <a:t>※</a:t>
            </a:r>
            <a:r>
              <a:rPr lang="ja-JP" altLang="en-US" dirty="0">
                <a:latin typeface="Yu Gothic UI Semibold" panose="020B0700000000000000" pitchFamily="50" charset="-128"/>
                <a:ea typeface="Yu Gothic UI Semibold" panose="020B0700000000000000" pitchFamily="50" charset="-128"/>
              </a:rPr>
              <a:t>本分析の回帰直線は、観測範囲内での傾向（</a:t>
            </a:r>
            <a:r>
              <a:rPr lang="en-US" altLang="ja-JP" dirty="0">
                <a:latin typeface="Yu Gothic UI Semibold" panose="020B0700000000000000" pitchFamily="50" charset="-128"/>
                <a:ea typeface="Yu Gothic UI Semibold" panose="020B0700000000000000" pitchFamily="50" charset="-128"/>
              </a:rPr>
              <a:t>1.2~3.2%</a:t>
            </a:r>
            <a:r>
              <a:rPr lang="ja-JP" altLang="en-US" dirty="0">
                <a:latin typeface="Yu Gothic UI Semibold" panose="020B0700000000000000" pitchFamily="50" charset="-128"/>
                <a:ea typeface="Yu Gothic UI Semibold" panose="020B0700000000000000" pitchFamily="50" charset="-128"/>
              </a:rPr>
              <a:t>）を示すものであり</a:t>
            </a:r>
            <a:endParaRPr lang="en-US" altLang="ja-JP" dirty="0">
              <a:latin typeface="Yu Gothic UI Semibold" panose="020B0700000000000000" pitchFamily="50" charset="-128"/>
              <a:ea typeface="Yu Gothic UI Semibold" panose="020B0700000000000000" pitchFamily="50" charset="-128"/>
            </a:endParaRPr>
          </a:p>
          <a:p>
            <a:r>
              <a:rPr lang="ja-JP" altLang="en-US" dirty="0">
                <a:latin typeface="Yu Gothic UI Semibold" panose="020B0700000000000000" pitchFamily="50" charset="-128"/>
                <a:ea typeface="Yu Gothic UI Semibold" panose="020B0700000000000000" pitchFamily="50" charset="-128"/>
              </a:rPr>
              <a:t>極端な返納率に外挿することは想定していない</a:t>
            </a:r>
          </a:p>
        </p:txBody>
      </p:sp>
      <p:sp>
        <p:nvSpPr>
          <p:cNvPr id="20" name="テキスト ボックス 19">
            <a:extLst>
              <a:ext uri="{FF2B5EF4-FFF2-40B4-BE49-F238E27FC236}">
                <a16:creationId xmlns:a16="http://schemas.microsoft.com/office/drawing/2014/main" id="{EDEA73E9-3F60-41C0-AEDE-C3EB4F1A7F43}"/>
              </a:ext>
            </a:extLst>
          </p:cNvPr>
          <p:cNvSpPr txBox="1"/>
          <p:nvPr/>
        </p:nvSpPr>
        <p:spPr>
          <a:xfrm>
            <a:off x="486242" y="909531"/>
            <a:ext cx="5464186" cy="369332"/>
          </a:xfrm>
          <a:prstGeom prst="rect">
            <a:avLst/>
          </a:prstGeom>
          <a:noFill/>
        </p:spPr>
        <p:txBody>
          <a:bodyPr wrap="square">
            <a:spAutoFit/>
          </a:bodyPr>
          <a:lstStyle/>
          <a:p>
            <a:r>
              <a:rPr lang="ja-JP" altLang="en-US" sz="1800" dirty="0">
                <a:latin typeface="Yu Gothic UI Semibold" panose="020B0700000000000000" pitchFamily="50" charset="-128"/>
                <a:ea typeface="Yu Gothic UI Semibold" panose="020B0700000000000000" pitchFamily="50" charset="-128"/>
              </a:rPr>
              <a:t>返納率と交通事故死者数をプロット</a:t>
            </a:r>
          </a:p>
        </p:txBody>
      </p:sp>
    </p:spTree>
    <p:extLst>
      <p:ext uri="{BB962C8B-B14F-4D97-AF65-F5344CB8AC3E}">
        <p14:creationId xmlns:p14="http://schemas.microsoft.com/office/powerpoint/2010/main" val="1155633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215;g33b58e9c19d_0_0">
            <a:extLst>
              <a:ext uri="{FF2B5EF4-FFF2-40B4-BE49-F238E27FC236}">
                <a16:creationId xmlns:a16="http://schemas.microsoft.com/office/drawing/2014/main" id="{8048751B-CEA0-4D7D-A10E-D46AEECDB545}"/>
              </a:ext>
            </a:extLst>
          </p:cNvPr>
          <p:cNvSpPr/>
          <p:nvPr/>
        </p:nvSpPr>
        <p:spPr>
          <a:xfrm>
            <a:off x="802132" y="4653616"/>
            <a:ext cx="10368068" cy="43874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Yu Gothic UI Semibold" panose="020B0700000000000000" pitchFamily="50" charset="-128"/>
              <a:ea typeface="Yu Gothic UI Semibold" panose="020B0700000000000000" pitchFamily="50" charset="-128"/>
              <a:sym typeface="Arial"/>
            </a:endParaRPr>
          </a:p>
        </p:txBody>
      </p:sp>
      <p:sp>
        <p:nvSpPr>
          <p:cNvPr id="2" name="タイトル 1">
            <a:extLst>
              <a:ext uri="{FF2B5EF4-FFF2-40B4-BE49-F238E27FC236}">
                <a16:creationId xmlns:a16="http://schemas.microsoft.com/office/drawing/2014/main" id="{78AADF13-D91E-42DC-A30F-D67A19976CA1}"/>
              </a:ext>
            </a:extLst>
          </p:cNvPr>
          <p:cNvSpPr>
            <a:spLocks noGrp="1"/>
          </p:cNvSpPr>
          <p:nvPr>
            <p:ph type="title"/>
          </p:nvPr>
        </p:nvSpPr>
        <p:spPr>
          <a:xfrm>
            <a:off x="339173" y="205576"/>
            <a:ext cx="10001604" cy="443198"/>
          </a:xfrm>
        </p:spPr>
        <p:txBody>
          <a:bodyPr/>
          <a:lstStyle/>
          <a:p>
            <a:r>
              <a:rPr kumimoji="1" lang="ja-JP" altLang="en-US" dirty="0">
                <a:latin typeface="Yu Gothic UI Semibold" panose="020B0700000000000000" pitchFamily="50" charset="-128"/>
                <a:ea typeface="Yu Gothic UI Semibold" panose="020B0700000000000000" pitchFamily="50" charset="-128"/>
              </a:rPr>
              <a:t>目次</a:t>
            </a:r>
          </a:p>
        </p:txBody>
      </p:sp>
      <p:sp>
        <p:nvSpPr>
          <p:cNvPr id="6" name="Google Shape;215;g33b58e9c19d_0_0">
            <a:extLst>
              <a:ext uri="{FF2B5EF4-FFF2-40B4-BE49-F238E27FC236}">
                <a16:creationId xmlns:a16="http://schemas.microsoft.com/office/drawing/2014/main" id="{AE288D1A-0309-44AE-84A2-99BEF1029595}"/>
              </a:ext>
            </a:extLst>
          </p:cNvPr>
          <p:cNvSpPr/>
          <p:nvPr/>
        </p:nvSpPr>
        <p:spPr>
          <a:xfrm>
            <a:off x="802132" y="1765078"/>
            <a:ext cx="10368068" cy="43874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Yu Gothic UI Semibold" panose="020B0700000000000000" pitchFamily="50" charset="-128"/>
              <a:ea typeface="Yu Gothic UI Semibold" panose="020B0700000000000000" pitchFamily="50" charset="-128"/>
              <a:sym typeface="Arial"/>
            </a:endParaRPr>
          </a:p>
        </p:txBody>
      </p:sp>
      <p:sp>
        <p:nvSpPr>
          <p:cNvPr id="7" name="Google Shape;216;g33b58e9c19d_0_0">
            <a:extLst>
              <a:ext uri="{FF2B5EF4-FFF2-40B4-BE49-F238E27FC236}">
                <a16:creationId xmlns:a16="http://schemas.microsoft.com/office/drawing/2014/main" id="{D06456D2-5D6D-49BA-8342-AFF9B7DBA460}"/>
              </a:ext>
            </a:extLst>
          </p:cNvPr>
          <p:cNvSpPr/>
          <p:nvPr/>
        </p:nvSpPr>
        <p:spPr>
          <a:xfrm>
            <a:off x="802132" y="1345979"/>
            <a:ext cx="10368068" cy="419099"/>
          </a:xfrm>
          <a:prstGeom prst="rect">
            <a:avLst/>
          </a:prstGeom>
          <a:solidFill>
            <a:schemeClr val="bg1">
              <a:lumMod val="50000"/>
              <a:lumOff val="50000"/>
            </a:schemeClr>
          </a:solidFill>
          <a:ln>
            <a:noFill/>
          </a:ln>
        </p:spPr>
        <p:txBody>
          <a:bodyPr spcFirstLastPara="1" wrap="square" lIns="91425" tIns="45700" rIns="91425" bIns="0" anchor="ctr" anchorCtr="0">
            <a:noAutofit/>
          </a:bodyPr>
          <a:lstStyle/>
          <a:p>
            <a:pPr marL="0" marR="0" lvl="0" indent="0" rtl="0">
              <a:spcBef>
                <a:spcPts val="0"/>
              </a:spcBef>
              <a:spcAft>
                <a:spcPts val="0"/>
              </a:spcAft>
              <a:buNone/>
            </a:pPr>
            <a:r>
              <a:rPr lang="ja-JP" altLang="en-US" sz="2400" b="1" dirty="0">
                <a:solidFill>
                  <a:schemeClr val="accent1"/>
                </a:solidFill>
                <a:latin typeface="Yu Gothic UI Semibold" panose="020B0700000000000000" pitchFamily="50" charset="-128"/>
                <a:ea typeface="Yu Gothic UI Semibold" panose="020B0700000000000000" pitchFamily="50" charset="-128"/>
              </a:rPr>
              <a:t>背景と目的</a:t>
            </a:r>
            <a:r>
              <a:rPr lang="en-US" altLang="ja-JP" sz="2400" b="1" dirty="0">
                <a:solidFill>
                  <a:schemeClr val="accent1"/>
                </a:solidFill>
                <a:latin typeface="Yu Gothic UI Semibold" panose="020B0700000000000000" pitchFamily="50" charset="-128"/>
                <a:ea typeface="Yu Gothic UI Semibold" panose="020B0700000000000000" pitchFamily="50" charset="-128"/>
              </a:rPr>
              <a:t>-</a:t>
            </a:r>
            <a:r>
              <a:rPr lang="ja-JP" altLang="en-US" sz="2400" b="1" dirty="0">
                <a:solidFill>
                  <a:schemeClr val="accent1"/>
                </a:solidFill>
                <a:latin typeface="Yu Gothic UI Semibold" panose="020B0700000000000000" pitchFamily="50" charset="-128"/>
                <a:ea typeface="Yu Gothic UI Semibold" panose="020B0700000000000000" pitchFamily="50" charset="-128"/>
              </a:rPr>
              <a:t>高齢者の免許保有と返納の地域差</a:t>
            </a:r>
            <a:endParaRPr sz="2400" b="1" dirty="0">
              <a:solidFill>
                <a:schemeClr val="accent1"/>
              </a:solidFill>
              <a:latin typeface="Yu Gothic UI Semibold" panose="020B0700000000000000" pitchFamily="50" charset="-128"/>
              <a:ea typeface="Yu Gothic UI Semibold" panose="020B0700000000000000" pitchFamily="50" charset="-128"/>
              <a:sym typeface="Arial"/>
            </a:endParaRPr>
          </a:p>
        </p:txBody>
      </p:sp>
      <p:sp>
        <p:nvSpPr>
          <p:cNvPr id="8" name="Google Shape;218;g33b58e9c19d_0_0">
            <a:extLst>
              <a:ext uri="{FF2B5EF4-FFF2-40B4-BE49-F238E27FC236}">
                <a16:creationId xmlns:a16="http://schemas.microsoft.com/office/drawing/2014/main" id="{97568BEE-F32C-481D-AB49-C9FCD976609A}"/>
              </a:ext>
            </a:extLst>
          </p:cNvPr>
          <p:cNvSpPr txBox="1"/>
          <p:nvPr/>
        </p:nvSpPr>
        <p:spPr>
          <a:xfrm>
            <a:off x="807212" y="1738958"/>
            <a:ext cx="10357908" cy="46228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ja-JP" altLang="en-US" sz="1800" dirty="0">
                <a:solidFill>
                  <a:schemeClr val="lt1"/>
                </a:solidFill>
                <a:latin typeface="Yu Gothic UI Semibold" panose="020B0700000000000000" pitchFamily="50" charset="-128"/>
                <a:ea typeface="Yu Gothic UI Semibold" panose="020B0700000000000000" pitchFamily="50" charset="-128"/>
              </a:rPr>
              <a:t>　都道府県別の返納率、免許保有率、高齢化率の可視化</a:t>
            </a:r>
            <a:endParaRPr lang="en-US" altLang="ja-JP" sz="1800" dirty="0">
              <a:solidFill>
                <a:schemeClr val="lt1"/>
              </a:solidFill>
              <a:latin typeface="Yu Gothic UI Semibold" panose="020B0700000000000000" pitchFamily="50" charset="-128"/>
              <a:ea typeface="Yu Gothic UI Semibold" panose="020B0700000000000000" pitchFamily="50" charset="-128"/>
            </a:endParaRPr>
          </a:p>
        </p:txBody>
      </p:sp>
      <p:sp>
        <p:nvSpPr>
          <p:cNvPr id="10" name="Google Shape;215;g33b58e9c19d_0_0">
            <a:extLst>
              <a:ext uri="{FF2B5EF4-FFF2-40B4-BE49-F238E27FC236}">
                <a16:creationId xmlns:a16="http://schemas.microsoft.com/office/drawing/2014/main" id="{450D72E0-0199-427F-9A73-DDA4516AD9F9}"/>
              </a:ext>
            </a:extLst>
          </p:cNvPr>
          <p:cNvSpPr/>
          <p:nvPr/>
        </p:nvSpPr>
        <p:spPr>
          <a:xfrm>
            <a:off x="802132" y="3092730"/>
            <a:ext cx="10368068" cy="62446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Yu Gothic UI Semibold" panose="020B0700000000000000" pitchFamily="50" charset="-128"/>
              <a:ea typeface="Yu Gothic UI Semibold" panose="020B0700000000000000" pitchFamily="50" charset="-128"/>
              <a:sym typeface="Arial"/>
            </a:endParaRPr>
          </a:p>
        </p:txBody>
      </p:sp>
      <p:sp>
        <p:nvSpPr>
          <p:cNvPr id="11" name="Google Shape;216;g33b58e9c19d_0_0">
            <a:extLst>
              <a:ext uri="{FF2B5EF4-FFF2-40B4-BE49-F238E27FC236}">
                <a16:creationId xmlns:a16="http://schemas.microsoft.com/office/drawing/2014/main" id="{CF07546C-5831-40B3-BED1-0F2ACAED7781}"/>
              </a:ext>
            </a:extLst>
          </p:cNvPr>
          <p:cNvSpPr/>
          <p:nvPr/>
        </p:nvSpPr>
        <p:spPr>
          <a:xfrm>
            <a:off x="802132" y="2746783"/>
            <a:ext cx="10368068" cy="419099"/>
          </a:xfrm>
          <a:prstGeom prst="rect">
            <a:avLst/>
          </a:prstGeom>
          <a:solidFill>
            <a:schemeClr val="tx1">
              <a:lumMod val="75000"/>
            </a:schemeClr>
          </a:solidFill>
          <a:ln>
            <a:noFill/>
          </a:ln>
        </p:spPr>
        <p:txBody>
          <a:bodyPr spcFirstLastPara="1" wrap="square" lIns="91425" tIns="45700" rIns="91425" bIns="0" anchor="ctr" anchorCtr="0">
            <a:noAutofit/>
          </a:bodyPr>
          <a:lstStyle/>
          <a:p>
            <a:pPr marL="0" marR="0" lvl="0" indent="0" rtl="0">
              <a:spcBef>
                <a:spcPts val="0"/>
              </a:spcBef>
              <a:spcAft>
                <a:spcPts val="0"/>
              </a:spcAft>
              <a:buNone/>
            </a:pPr>
            <a:r>
              <a:rPr lang="ja-JP" altLang="en-US" sz="2400" b="1" dirty="0">
                <a:solidFill>
                  <a:schemeClr val="accent1"/>
                </a:solidFill>
                <a:latin typeface="Yu Gothic UI Semibold" panose="020B0700000000000000" pitchFamily="50" charset="-128"/>
                <a:ea typeface="Yu Gothic UI Semibold" panose="020B0700000000000000" pitchFamily="50" charset="-128"/>
              </a:rPr>
              <a:t>分析</a:t>
            </a:r>
            <a:r>
              <a:rPr lang="en-US" altLang="ja-JP" sz="2400" b="1" dirty="0">
                <a:solidFill>
                  <a:schemeClr val="accent1"/>
                </a:solidFill>
                <a:latin typeface="Yu Gothic UI Semibold" panose="020B0700000000000000" pitchFamily="50" charset="-128"/>
                <a:ea typeface="Yu Gothic UI Semibold" panose="020B0700000000000000" pitchFamily="50" charset="-128"/>
              </a:rPr>
              <a:t>-</a:t>
            </a:r>
            <a:r>
              <a:rPr lang="ja-JP" altLang="en-US" sz="2400" b="1" dirty="0">
                <a:solidFill>
                  <a:schemeClr val="accent1"/>
                </a:solidFill>
                <a:latin typeface="Yu Gothic UI Semibold" panose="020B0700000000000000" pitchFamily="50" charset="-128"/>
                <a:ea typeface="Yu Gothic UI Semibold" panose="020B0700000000000000" pitchFamily="50" charset="-128"/>
              </a:rPr>
              <a:t>地域別にみる返納しにくさの構造分析</a:t>
            </a:r>
            <a:endParaRPr sz="2400" b="1" dirty="0">
              <a:solidFill>
                <a:schemeClr val="accent1"/>
              </a:solidFill>
              <a:latin typeface="Yu Gothic UI Semibold" panose="020B0700000000000000" pitchFamily="50" charset="-128"/>
              <a:ea typeface="Yu Gothic UI Semibold" panose="020B0700000000000000" pitchFamily="50" charset="-128"/>
              <a:sym typeface="Arial"/>
            </a:endParaRPr>
          </a:p>
        </p:txBody>
      </p:sp>
      <p:sp>
        <p:nvSpPr>
          <p:cNvPr id="12" name="Google Shape;218;g33b58e9c19d_0_0">
            <a:extLst>
              <a:ext uri="{FF2B5EF4-FFF2-40B4-BE49-F238E27FC236}">
                <a16:creationId xmlns:a16="http://schemas.microsoft.com/office/drawing/2014/main" id="{7E6018AA-6B84-461E-8630-10E44340B054}"/>
              </a:ext>
            </a:extLst>
          </p:cNvPr>
          <p:cNvSpPr txBox="1"/>
          <p:nvPr/>
        </p:nvSpPr>
        <p:spPr>
          <a:xfrm>
            <a:off x="802132" y="3165882"/>
            <a:ext cx="10368068" cy="584393"/>
          </a:xfrm>
          <a:prstGeom prst="rect">
            <a:avLst/>
          </a:prstGeom>
          <a:noFill/>
          <a:ln>
            <a:noFill/>
          </a:ln>
        </p:spPr>
        <p:txBody>
          <a:bodyPr spcFirstLastPara="1" wrap="square" lIns="0" tIns="0" rIns="0" bIns="0" anchor="ctr" anchorCtr="0">
            <a:noAutofit/>
          </a:bodyPr>
          <a:lstStyle/>
          <a:p>
            <a:pPr lvl="0" algn="just">
              <a:buSzPts val="1000"/>
              <a:tabLst>
                <a:tab pos="457200" algn="l"/>
              </a:tabLst>
            </a:pPr>
            <a:r>
              <a:rPr lang="ja-JP" altLang="en-US" sz="1800" kern="100" dirty="0">
                <a:solidFill>
                  <a:schemeClr val="bg1"/>
                </a:solidFill>
                <a:effectLst/>
                <a:latin typeface="Yu Gothic UI Semibold" panose="020B0700000000000000" pitchFamily="50" charset="-128"/>
                <a:ea typeface="Yu Gothic UI Semibold" panose="020B0700000000000000" pitchFamily="50" charset="-128"/>
                <a:cs typeface="Times New Roman" panose="02020603050405020304" pitchFamily="18" charset="0"/>
              </a:rPr>
              <a:t>　特徴量の作成、</a:t>
            </a:r>
            <a:r>
              <a:rPr lang="en-US" altLang="ja-JP" sz="1800" kern="100" dirty="0">
                <a:solidFill>
                  <a:schemeClr val="bg1"/>
                </a:solidFill>
                <a:effectLst/>
                <a:latin typeface="Yu Gothic UI Semibold" panose="020B0700000000000000" pitchFamily="50" charset="-128"/>
                <a:ea typeface="Yu Gothic UI Semibold" panose="020B0700000000000000" pitchFamily="50" charset="-128"/>
                <a:cs typeface="Times New Roman" panose="02020603050405020304" pitchFamily="18" charset="0"/>
              </a:rPr>
              <a:t>SHAP</a:t>
            </a:r>
            <a:r>
              <a:rPr lang="ja-JP" altLang="en-US" sz="1800" kern="100" dirty="0">
                <a:solidFill>
                  <a:schemeClr val="bg1"/>
                </a:solidFill>
                <a:latin typeface="Yu Gothic UI Semibold" panose="020B0700000000000000" pitchFamily="50" charset="-128"/>
                <a:ea typeface="Yu Gothic UI Semibold" panose="020B0700000000000000" pitchFamily="50" charset="-128"/>
                <a:cs typeface="Times New Roman" panose="02020603050405020304" pitchFamily="18" charset="0"/>
              </a:rPr>
              <a:t>分析</a:t>
            </a:r>
            <a:endParaRPr lang="ja-JP" altLang="ja-JP" sz="1800" kern="100" dirty="0">
              <a:solidFill>
                <a:schemeClr val="bg1"/>
              </a:solidFill>
              <a:effectLst/>
              <a:latin typeface="Yu Gothic UI Semibold" panose="020B0700000000000000" pitchFamily="50" charset="-128"/>
              <a:ea typeface="Yu Gothic UI Semibold" panose="020B0700000000000000" pitchFamily="50" charset="-128"/>
              <a:cs typeface="Times New Roman" panose="02020603050405020304" pitchFamily="18" charset="0"/>
            </a:endParaRPr>
          </a:p>
        </p:txBody>
      </p:sp>
      <p:sp>
        <p:nvSpPr>
          <p:cNvPr id="13" name="二等辺三角形 12">
            <a:extLst>
              <a:ext uri="{FF2B5EF4-FFF2-40B4-BE49-F238E27FC236}">
                <a16:creationId xmlns:a16="http://schemas.microsoft.com/office/drawing/2014/main" id="{798D15FF-1A9A-4089-946A-89CC595B9B4E}"/>
              </a:ext>
            </a:extLst>
          </p:cNvPr>
          <p:cNvSpPr/>
          <p:nvPr/>
        </p:nvSpPr>
        <p:spPr>
          <a:xfrm flipV="1">
            <a:off x="4878726" y="2419887"/>
            <a:ext cx="2214880" cy="232163"/>
          </a:xfrm>
          <a:prstGeom prst="triangle">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Semibold" panose="020B0700000000000000" pitchFamily="50" charset="-128"/>
              <a:ea typeface="Yu Gothic UI Semibold" panose="020B0700000000000000" pitchFamily="50" charset="-128"/>
            </a:endParaRPr>
          </a:p>
        </p:txBody>
      </p:sp>
      <p:sp>
        <p:nvSpPr>
          <p:cNvPr id="19" name="Google Shape;216;g33b58e9c19d_0_0">
            <a:extLst>
              <a:ext uri="{FF2B5EF4-FFF2-40B4-BE49-F238E27FC236}">
                <a16:creationId xmlns:a16="http://schemas.microsoft.com/office/drawing/2014/main" id="{CC9E5C5B-97CF-40B7-9CB1-448AB7241229}"/>
              </a:ext>
            </a:extLst>
          </p:cNvPr>
          <p:cNvSpPr/>
          <p:nvPr/>
        </p:nvSpPr>
        <p:spPr>
          <a:xfrm>
            <a:off x="802132" y="4244523"/>
            <a:ext cx="10368068" cy="419099"/>
          </a:xfrm>
          <a:prstGeom prst="rect">
            <a:avLst/>
          </a:prstGeom>
          <a:solidFill>
            <a:schemeClr val="accent5">
              <a:lumMod val="75000"/>
            </a:schemeClr>
          </a:solidFill>
          <a:ln>
            <a:noFill/>
          </a:ln>
        </p:spPr>
        <p:txBody>
          <a:bodyPr spcFirstLastPara="1" wrap="square" lIns="91425" tIns="45700" rIns="91425" bIns="0" anchor="ctr" anchorCtr="0">
            <a:noAutofit/>
          </a:bodyPr>
          <a:lstStyle/>
          <a:p>
            <a:pPr marL="0" marR="0" lvl="0" indent="0" rtl="0">
              <a:spcBef>
                <a:spcPts val="0"/>
              </a:spcBef>
              <a:spcAft>
                <a:spcPts val="0"/>
              </a:spcAft>
              <a:buNone/>
            </a:pPr>
            <a:r>
              <a:rPr lang="ja-JP" altLang="en-US" sz="2400" b="1" dirty="0">
                <a:solidFill>
                  <a:schemeClr val="accent1"/>
                </a:solidFill>
                <a:latin typeface="Yu Gothic UI Semibold" panose="020B0700000000000000" pitchFamily="50" charset="-128"/>
                <a:ea typeface="Yu Gothic UI Semibold" panose="020B0700000000000000" pitchFamily="50" charset="-128"/>
              </a:rPr>
              <a:t>施策</a:t>
            </a:r>
            <a:r>
              <a:rPr lang="en-US" altLang="ja-JP" sz="2400" b="1" dirty="0">
                <a:solidFill>
                  <a:schemeClr val="accent1"/>
                </a:solidFill>
                <a:latin typeface="Yu Gothic UI Semibold" panose="020B0700000000000000" pitchFamily="50" charset="-128"/>
                <a:ea typeface="Yu Gothic UI Semibold" panose="020B0700000000000000" pitchFamily="50" charset="-128"/>
              </a:rPr>
              <a:t>-</a:t>
            </a:r>
            <a:r>
              <a:rPr lang="ja-JP" altLang="en-US" sz="2400" b="1" dirty="0">
                <a:solidFill>
                  <a:schemeClr val="accent1"/>
                </a:solidFill>
                <a:latin typeface="Yu Gothic UI Semibold" panose="020B0700000000000000" pitchFamily="50" charset="-128"/>
                <a:ea typeface="Yu Gothic UI Semibold" panose="020B0700000000000000" pitchFamily="50" charset="-128"/>
              </a:rPr>
              <a:t>意思決定支援</a:t>
            </a:r>
            <a:endParaRPr sz="2400" b="1" dirty="0">
              <a:solidFill>
                <a:schemeClr val="accent1"/>
              </a:solidFill>
              <a:latin typeface="Yu Gothic UI Semibold" panose="020B0700000000000000" pitchFamily="50" charset="-128"/>
              <a:ea typeface="Yu Gothic UI Semibold" panose="020B0700000000000000" pitchFamily="50" charset="-128"/>
              <a:sym typeface="Arial"/>
            </a:endParaRPr>
          </a:p>
        </p:txBody>
      </p:sp>
      <p:sp>
        <p:nvSpPr>
          <p:cNvPr id="20" name="Google Shape;218;g33b58e9c19d_0_0">
            <a:extLst>
              <a:ext uri="{FF2B5EF4-FFF2-40B4-BE49-F238E27FC236}">
                <a16:creationId xmlns:a16="http://schemas.microsoft.com/office/drawing/2014/main" id="{4ADB4539-92DD-459B-B176-C784F5C31B5C}"/>
              </a:ext>
            </a:extLst>
          </p:cNvPr>
          <p:cNvSpPr txBox="1"/>
          <p:nvPr/>
        </p:nvSpPr>
        <p:spPr>
          <a:xfrm>
            <a:off x="807212" y="4654479"/>
            <a:ext cx="10357908" cy="465433"/>
          </a:xfrm>
          <a:prstGeom prst="rect">
            <a:avLst/>
          </a:prstGeom>
          <a:noFill/>
          <a:ln>
            <a:noFill/>
          </a:ln>
        </p:spPr>
        <p:txBody>
          <a:bodyPr spcFirstLastPara="1" wrap="square" lIns="0" tIns="0" rIns="0" bIns="0" anchor="ctr" anchorCtr="0">
            <a:noAutofit/>
          </a:bodyPr>
          <a:lstStyle/>
          <a:p>
            <a:pPr lvl="0" algn="just">
              <a:buSzPts val="1000"/>
              <a:tabLst>
                <a:tab pos="457200" algn="l"/>
              </a:tabLst>
            </a:pPr>
            <a:r>
              <a:rPr lang="ja-JP" altLang="en-US" sz="1800" kern="100" dirty="0">
                <a:solidFill>
                  <a:schemeClr val="bg1"/>
                </a:solidFill>
                <a:effectLst/>
                <a:latin typeface="Yu Gothic UI Semibold" panose="020B0700000000000000" pitchFamily="50" charset="-128"/>
                <a:ea typeface="Yu Gothic UI Semibold" panose="020B0700000000000000" pitchFamily="50" charset="-128"/>
                <a:cs typeface="Times New Roman" panose="02020603050405020304" pitchFamily="18" charset="0"/>
              </a:rPr>
              <a:t>　各クラスタごとの意思決定支援</a:t>
            </a:r>
            <a:endParaRPr lang="en-US" altLang="ja-JP" sz="1800" kern="100" dirty="0">
              <a:solidFill>
                <a:schemeClr val="bg1"/>
              </a:solidFill>
              <a:effectLst/>
              <a:latin typeface="Yu Gothic UI Semibold" panose="020B0700000000000000" pitchFamily="50" charset="-128"/>
              <a:ea typeface="Yu Gothic UI Semibold" panose="020B0700000000000000" pitchFamily="50" charset="-128"/>
              <a:cs typeface="Times New Roman" panose="02020603050405020304" pitchFamily="18" charset="0"/>
            </a:endParaRPr>
          </a:p>
        </p:txBody>
      </p:sp>
      <p:sp>
        <p:nvSpPr>
          <p:cNvPr id="21" name="二等辺三角形 20">
            <a:extLst>
              <a:ext uri="{FF2B5EF4-FFF2-40B4-BE49-F238E27FC236}">
                <a16:creationId xmlns:a16="http://schemas.microsoft.com/office/drawing/2014/main" id="{009EF3F2-7EA8-4A41-A7F8-14D2F4B4FBB0}"/>
              </a:ext>
            </a:extLst>
          </p:cNvPr>
          <p:cNvSpPr/>
          <p:nvPr/>
        </p:nvSpPr>
        <p:spPr>
          <a:xfrm flipV="1">
            <a:off x="4878726" y="3930393"/>
            <a:ext cx="2214880" cy="232163"/>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Semibold" panose="020B0700000000000000" pitchFamily="50" charset="-128"/>
              <a:ea typeface="Yu Gothic UI Semibold" panose="020B0700000000000000" pitchFamily="50" charset="-128"/>
            </a:endParaRPr>
          </a:p>
        </p:txBody>
      </p:sp>
      <p:sp>
        <p:nvSpPr>
          <p:cNvPr id="25" name="Google Shape;216;g33b58e9c19d_0_0">
            <a:extLst>
              <a:ext uri="{FF2B5EF4-FFF2-40B4-BE49-F238E27FC236}">
                <a16:creationId xmlns:a16="http://schemas.microsoft.com/office/drawing/2014/main" id="{0CDF0373-9A05-417C-9C26-3314C2EBCD1E}"/>
              </a:ext>
            </a:extLst>
          </p:cNvPr>
          <p:cNvSpPr/>
          <p:nvPr/>
        </p:nvSpPr>
        <p:spPr>
          <a:xfrm>
            <a:off x="802132" y="5549596"/>
            <a:ext cx="10368068" cy="419099"/>
          </a:xfrm>
          <a:prstGeom prst="rect">
            <a:avLst/>
          </a:prstGeom>
          <a:solidFill>
            <a:srgbClr val="000000"/>
          </a:solidFill>
          <a:ln>
            <a:noFill/>
          </a:ln>
        </p:spPr>
        <p:txBody>
          <a:bodyPr spcFirstLastPara="1" wrap="square" lIns="91425" tIns="45700" rIns="91425" bIns="0" anchor="ctr" anchorCtr="0">
            <a:noAutofit/>
          </a:bodyPr>
          <a:lstStyle/>
          <a:p>
            <a:pPr marL="0" marR="0" lvl="0" indent="0" rtl="0">
              <a:spcBef>
                <a:spcPts val="0"/>
              </a:spcBef>
              <a:spcAft>
                <a:spcPts val="0"/>
              </a:spcAft>
              <a:buNone/>
            </a:pPr>
            <a:r>
              <a:rPr lang="ja-JP" altLang="en-US" sz="2400" b="1" dirty="0">
                <a:solidFill>
                  <a:schemeClr val="accent1"/>
                </a:solidFill>
                <a:latin typeface="Yu Gothic UI Semibold" panose="020B0700000000000000" pitchFamily="50" charset="-128"/>
                <a:ea typeface="Yu Gothic UI Semibold" panose="020B0700000000000000" pitchFamily="50" charset="-128"/>
              </a:rPr>
              <a:t>今後の展望と感想</a:t>
            </a:r>
            <a:endParaRPr sz="2400" b="1" dirty="0">
              <a:solidFill>
                <a:schemeClr val="accent1"/>
              </a:solidFill>
              <a:latin typeface="Yu Gothic UI Semibold" panose="020B0700000000000000" pitchFamily="50" charset="-128"/>
              <a:ea typeface="Yu Gothic UI Semibold" panose="020B0700000000000000" pitchFamily="50" charset="-128"/>
              <a:sym typeface="Arial"/>
            </a:endParaRPr>
          </a:p>
        </p:txBody>
      </p:sp>
      <p:sp>
        <p:nvSpPr>
          <p:cNvPr id="27" name="二等辺三角形 26">
            <a:extLst>
              <a:ext uri="{FF2B5EF4-FFF2-40B4-BE49-F238E27FC236}">
                <a16:creationId xmlns:a16="http://schemas.microsoft.com/office/drawing/2014/main" id="{F93F020D-FBE6-44FA-B056-A7AA206210A3}"/>
              </a:ext>
            </a:extLst>
          </p:cNvPr>
          <p:cNvSpPr/>
          <p:nvPr/>
        </p:nvSpPr>
        <p:spPr>
          <a:xfrm flipV="1">
            <a:off x="4878726" y="5230040"/>
            <a:ext cx="2214880" cy="232163"/>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Semibold" panose="020B0700000000000000" pitchFamily="50" charset="-128"/>
              <a:ea typeface="Yu Gothic UI Semibold" panose="020B0700000000000000" pitchFamily="50" charset="-128"/>
            </a:endParaRPr>
          </a:p>
        </p:txBody>
      </p:sp>
      <p:sp>
        <p:nvSpPr>
          <p:cNvPr id="3" name="正方形/長方形 2">
            <a:extLst>
              <a:ext uri="{FF2B5EF4-FFF2-40B4-BE49-F238E27FC236}">
                <a16:creationId xmlns:a16="http://schemas.microsoft.com/office/drawing/2014/main" id="{DBA9B5E1-D789-446A-896C-C327889C4603}"/>
              </a:ext>
            </a:extLst>
          </p:cNvPr>
          <p:cNvSpPr/>
          <p:nvPr/>
        </p:nvSpPr>
        <p:spPr>
          <a:xfrm>
            <a:off x="0" y="3823427"/>
            <a:ext cx="12192000" cy="2320198"/>
          </a:xfrm>
          <a:prstGeom prst="rect">
            <a:avLst/>
          </a:prstGeom>
          <a:solidFill>
            <a:schemeClr val="accent4">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E07DAE3-BD8A-41FC-8EE1-4ABE2EA3B4AF}"/>
              </a:ext>
            </a:extLst>
          </p:cNvPr>
          <p:cNvSpPr/>
          <p:nvPr/>
        </p:nvSpPr>
        <p:spPr>
          <a:xfrm>
            <a:off x="0" y="1024889"/>
            <a:ext cx="12192000" cy="1264661"/>
          </a:xfrm>
          <a:prstGeom prst="rect">
            <a:avLst/>
          </a:prstGeom>
          <a:solidFill>
            <a:schemeClr val="accent4">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97386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四角形: 角を丸くする 19">
            <a:extLst>
              <a:ext uri="{FF2B5EF4-FFF2-40B4-BE49-F238E27FC236}">
                <a16:creationId xmlns:a16="http://schemas.microsoft.com/office/drawing/2014/main" id="{ECC47CD2-A2DF-4A2C-AD24-B120E90D043A}"/>
              </a:ext>
            </a:extLst>
          </p:cNvPr>
          <p:cNvSpPr/>
          <p:nvPr/>
        </p:nvSpPr>
        <p:spPr>
          <a:xfrm>
            <a:off x="170497" y="1507678"/>
            <a:ext cx="11673840" cy="2524541"/>
          </a:xfrm>
          <a:prstGeom prst="roundRect">
            <a:avLst>
              <a:gd name="adj" fmla="val 18028"/>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Semibold" panose="020B0700000000000000" pitchFamily="50" charset="-128"/>
              <a:ea typeface="Yu Gothic UI Semibold" panose="020B0700000000000000" pitchFamily="50" charset="-128"/>
            </a:endParaRPr>
          </a:p>
        </p:txBody>
      </p:sp>
      <p:sp>
        <p:nvSpPr>
          <p:cNvPr id="2" name="タイトル 1">
            <a:extLst>
              <a:ext uri="{FF2B5EF4-FFF2-40B4-BE49-F238E27FC236}">
                <a16:creationId xmlns:a16="http://schemas.microsoft.com/office/drawing/2014/main" id="{4CCFC9E0-DBCB-477C-B2D1-C591B1C64D3E}"/>
              </a:ext>
            </a:extLst>
          </p:cNvPr>
          <p:cNvSpPr>
            <a:spLocks noGrp="1"/>
          </p:cNvSpPr>
          <p:nvPr>
            <p:ph type="title"/>
          </p:nvPr>
        </p:nvSpPr>
        <p:spPr/>
        <p:txBody>
          <a:bodyPr/>
          <a:lstStyle/>
          <a:p>
            <a:r>
              <a:rPr kumimoji="1" lang="ja-JP" altLang="en-US" dirty="0">
                <a:latin typeface="Yu Gothic UI Semibold" panose="020B0700000000000000" pitchFamily="50" charset="-128"/>
                <a:ea typeface="Yu Gothic UI Semibold" panose="020B0700000000000000" pitchFamily="50" charset="-128"/>
              </a:rPr>
              <a:t>分析</a:t>
            </a:r>
            <a:r>
              <a:rPr kumimoji="1" lang="en-US" altLang="ja-JP" dirty="0">
                <a:latin typeface="Yu Gothic UI Semibold" panose="020B0700000000000000" pitchFamily="50" charset="-128"/>
                <a:ea typeface="Yu Gothic UI Semibold" panose="020B0700000000000000" pitchFamily="50" charset="-128"/>
              </a:rPr>
              <a:t>-</a:t>
            </a:r>
            <a:r>
              <a:rPr kumimoji="1" lang="ja-JP" altLang="en-US" dirty="0">
                <a:latin typeface="Yu Gothic UI Semibold" panose="020B0700000000000000" pitchFamily="50" charset="-128"/>
                <a:ea typeface="Yu Gothic UI Semibold" panose="020B0700000000000000" pitchFamily="50" charset="-128"/>
              </a:rPr>
              <a:t>分析フロー</a:t>
            </a:r>
          </a:p>
        </p:txBody>
      </p:sp>
      <p:sp>
        <p:nvSpPr>
          <p:cNvPr id="4" name="正方形/長方形 3">
            <a:extLst>
              <a:ext uri="{FF2B5EF4-FFF2-40B4-BE49-F238E27FC236}">
                <a16:creationId xmlns:a16="http://schemas.microsoft.com/office/drawing/2014/main" id="{71E45BC8-AF1A-4EAB-9382-3368BF6535FE}"/>
              </a:ext>
            </a:extLst>
          </p:cNvPr>
          <p:cNvSpPr/>
          <p:nvPr/>
        </p:nvSpPr>
        <p:spPr>
          <a:xfrm>
            <a:off x="2887980" y="2150001"/>
            <a:ext cx="1630680" cy="96012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latin typeface="Yu Gothic UI Semibold" panose="020B0700000000000000" pitchFamily="50" charset="-128"/>
                <a:ea typeface="Yu Gothic UI Semibold" panose="020B0700000000000000" pitchFamily="50" charset="-128"/>
              </a:rPr>
              <a:t>特徴量</a:t>
            </a:r>
            <a:endParaRPr kumimoji="1" lang="en-US" altLang="ja-JP" sz="1800" dirty="0">
              <a:latin typeface="Yu Gothic UI Semibold" panose="020B0700000000000000" pitchFamily="50" charset="-128"/>
              <a:ea typeface="Yu Gothic UI Semibold" panose="020B0700000000000000" pitchFamily="50" charset="-128"/>
            </a:endParaRPr>
          </a:p>
          <a:p>
            <a:pPr algn="ctr"/>
            <a:r>
              <a:rPr kumimoji="1" lang="ja-JP" altLang="en-US" sz="1800" dirty="0">
                <a:latin typeface="Yu Gothic UI Semibold" panose="020B0700000000000000" pitchFamily="50" charset="-128"/>
                <a:ea typeface="Yu Gothic UI Semibold" panose="020B0700000000000000" pitchFamily="50" charset="-128"/>
              </a:rPr>
              <a:t>エンジニアリング</a:t>
            </a:r>
          </a:p>
        </p:txBody>
      </p:sp>
      <p:sp>
        <p:nvSpPr>
          <p:cNvPr id="5" name="正方形/長方形 4">
            <a:extLst>
              <a:ext uri="{FF2B5EF4-FFF2-40B4-BE49-F238E27FC236}">
                <a16:creationId xmlns:a16="http://schemas.microsoft.com/office/drawing/2014/main" id="{A240F532-533D-42C4-A5B1-8FB43A170095}"/>
              </a:ext>
            </a:extLst>
          </p:cNvPr>
          <p:cNvSpPr/>
          <p:nvPr/>
        </p:nvSpPr>
        <p:spPr>
          <a:xfrm>
            <a:off x="504349" y="2146728"/>
            <a:ext cx="1630680" cy="96012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latin typeface="Yu Gothic UI Semibold" panose="020B0700000000000000" pitchFamily="50" charset="-128"/>
                <a:ea typeface="Yu Gothic UI Semibold" panose="020B0700000000000000" pitchFamily="50" charset="-128"/>
              </a:rPr>
              <a:t>前処理</a:t>
            </a:r>
          </a:p>
        </p:txBody>
      </p:sp>
      <p:sp>
        <p:nvSpPr>
          <p:cNvPr id="6" name="正方形/長方形 5">
            <a:extLst>
              <a:ext uri="{FF2B5EF4-FFF2-40B4-BE49-F238E27FC236}">
                <a16:creationId xmlns:a16="http://schemas.microsoft.com/office/drawing/2014/main" id="{317FD6F9-C401-45C6-A226-07B7F8E0B571}"/>
              </a:ext>
            </a:extLst>
          </p:cNvPr>
          <p:cNvSpPr/>
          <p:nvPr/>
        </p:nvSpPr>
        <p:spPr>
          <a:xfrm>
            <a:off x="5196840" y="2150001"/>
            <a:ext cx="1630680" cy="96012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latin typeface="Yu Gothic UI Semibold" panose="020B0700000000000000" pitchFamily="50" charset="-128"/>
                <a:ea typeface="Yu Gothic UI Semibold" panose="020B0700000000000000" pitchFamily="50" charset="-128"/>
              </a:rPr>
              <a:t>相関分析</a:t>
            </a:r>
            <a:r>
              <a:rPr kumimoji="1" lang="en-US" altLang="ja-JP" sz="2000" dirty="0">
                <a:latin typeface="Yu Gothic UI Semibold" panose="020B0700000000000000" pitchFamily="50" charset="-128"/>
                <a:ea typeface="Yu Gothic UI Semibold" panose="020B0700000000000000" pitchFamily="50" charset="-128"/>
              </a:rPr>
              <a:t>※</a:t>
            </a:r>
            <a:endParaRPr kumimoji="1" lang="ja-JP" altLang="en-US" sz="2000" dirty="0">
              <a:latin typeface="Yu Gothic UI Semibold" panose="020B0700000000000000" pitchFamily="50" charset="-128"/>
              <a:ea typeface="Yu Gothic UI Semibold" panose="020B0700000000000000" pitchFamily="50" charset="-128"/>
            </a:endParaRPr>
          </a:p>
        </p:txBody>
      </p:sp>
      <p:sp>
        <p:nvSpPr>
          <p:cNvPr id="7" name="正方形/長方形 6">
            <a:extLst>
              <a:ext uri="{FF2B5EF4-FFF2-40B4-BE49-F238E27FC236}">
                <a16:creationId xmlns:a16="http://schemas.microsoft.com/office/drawing/2014/main" id="{38D9292D-31BE-47E4-9E0C-5C310CB41C3D}"/>
              </a:ext>
            </a:extLst>
          </p:cNvPr>
          <p:cNvSpPr/>
          <p:nvPr/>
        </p:nvSpPr>
        <p:spPr>
          <a:xfrm>
            <a:off x="7505700" y="2150001"/>
            <a:ext cx="1630680" cy="96012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latin typeface="Yu Gothic UI Semibold" panose="020B0700000000000000" pitchFamily="50" charset="-128"/>
                <a:ea typeface="Yu Gothic UI Semibold" panose="020B0700000000000000" pitchFamily="50" charset="-128"/>
              </a:rPr>
              <a:t>PCA+</a:t>
            </a:r>
          </a:p>
          <a:p>
            <a:pPr algn="ctr"/>
            <a:r>
              <a:rPr kumimoji="1" lang="ja-JP" altLang="en-US" sz="2000" dirty="0">
                <a:latin typeface="Yu Gothic UI Semibold" panose="020B0700000000000000" pitchFamily="50" charset="-128"/>
                <a:ea typeface="Yu Gothic UI Semibold" panose="020B0700000000000000" pitchFamily="50" charset="-128"/>
              </a:rPr>
              <a:t>クラスタリング</a:t>
            </a:r>
          </a:p>
        </p:txBody>
      </p:sp>
      <p:sp>
        <p:nvSpPr>
          <p:cNvPr id="8" name="正方形/長方形 7">
            <a:extLst>
              <a:ext uri="{FF2B5EF4-FFF2-40B4-BE49-F238E27FC236}">
                <a16:creationId xmlns:a16="http://schemas.microsoft.com/office/drawing/2014/main" id="{FD0404B0-3885-4BBA-B6A8-4DE475795D25}"/>
              </a:ext>
            </a:extLst>
          </p:cNvPr>
          <p:cNvSpPr/>
          <p:nvPr/>
        </p:nvSpPr>
        <p:spPr>
          <a:xfrm>
            <a:off x="9814560" y="2150001"/>
            <a:ext cx="1630680" cy="96012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latin typeface="Yu Gothic UI Semibold" panose="020B0700000000000000" pitchFamily="50" charset="-128"/>
                <a:ea typeface="Yu Gothic UI Semibold" panose="020B0700000000000000" pitchFamily="50" charset="-128"/>
              </a:rPr>
              <a:t>SHAP</a:t>
            </a:r>
            <a:endParaRPr kumimoji="1" lang="ja-JP" altLang="en-US" sz="2000" dirty="0">
              <a:latin typeface="Yu Gothic UI Semibold" panose="020B0700000000000000" pitchFamily="50" charset="-128"/>
              <a:ea typeface="Yu Gothic UI Semibold" panose="020B0700000000000000" pitchFamily="50" charset="-128"/>
            </a:endParaRPr>
          </a:p>
        </p:txBody>
      </p:sp>
      <p:sp>
        <p:nvSpPr>
          <p:cNvPr id="9" name="二等辺三角形 8">
            <a:extLst>
              <a:ext uri="{FF2B5EF4-FFF2-40B4-BE49-F238E27FC236}">
                <a16:creationId xmlns:a16="http://schemas.microsoft.com/office/drawing/2014/main" id="{4A7575FE-A770-4475-BCBE-E5EB663E602D}"/>
              </a:ext>
            </a:extLst>
          </p:cNvPr>
          <p:cNvSpPr/>
          <p:nvPr/>
        </p:nvSpPr>
        <p:spPr>
          <a:xfrm flipV="1">
            <a:off x="4518660" y="4457786"/>
            <a:ext cx="3101340" cy="563880"/>
          </a:xfrm>
          <a:prstGeom prst="triangle">
            <a:avLst>
              <a:gd name="adj" fmla="val 49672"/>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latin typeface="Yu Gothic UI Semibold" panose="020B0700000000000000" pitchFamily="50" charset="-128"/>
              <a:ea typeface="Yu Gothic UI Semibold" panose="020B0700000000000000" pitchFamily="50" charset="-128"/>
            </a:endParaRPr>
          </a:p>
        </p:txBody>
      </p:sp>
      <p:sp>
        <p:nvSpPr>
          <p:cNvPr id="10" name="テキスト ボックス 9">
            <a:extLst>
              <a:ext uri="{FF2B5EF4-FFF2-40B4-BE49-F238E27FC236}">
                <a16:creationId xmlns:a16="http://schemas.microsoft.com/office/drawing/2014/main" id="{0F5F7F66-7B0E-4989-9DC2-4B77918ED26B}"/>
              </a:ext>
            </a:extLst>
          </p:cNvPr>
          <p:cNvSpPr txBox="1"/>
          <p:nvPr/>
        </p:nvSpPr>
        <p:spPr>
          <a:xfrm>
            <a:off x="3831590" y="5351982"/>
            <a:ext cx="4361180" cy="523220"/>
          </a:xfrm>
          <a:prstGeom prst="rect">
            <a:avLst/>
          </a:prstGeom>
          <a:noFill/>
        </p:spPr>
        <p:txBody>
          <a:bodyPr wrap="square" rtlCol="0">
            <a:spAutoFit/>
          </a:bodyPr>
          <a:lstStyle/>
          <a:p>
            <a:pPr algn="ctr"/>
            <a:r>
              <a:rPr kumimoji="1" lang="ja-JP" altLang="en-US" sz="2800" dirty="0">
                <a:latin typeface="Yu Gothic UI Semibold" panose="020B0700000000000000" pitchFamily="50" charset="-128"/>
                <a:ea typeface="Yu Gothic UI Semibold" panose="020B0700000000000000" pitchFamily="50" charset="-128"/>
              </a:rPr>
              <a:t>意思決定支援</a:t>
            </a:r>
          </a:p>
        </p:txBody>
      </p:sp>
      <p:sp>
        <p:nvSpPr>
          <p:cNvPr id="15" name="矢印: 右 14">
            <a:extLst>
              <a:ext uri="{FF2B5EF4-FFF2-40B4-BE49-F238E27FC236}">
                <a16:creationId xmlns:a16="http://schemas.microsoft.com/office/drawing/2014/main" id="{B85C81CF-9F4C-4473-A157-97833A3B4D8E}"/>
              </a:ext>
            </a:extLst>
          </p:cNvPr>
          <p:cNvSpPr/>
          <p:nvPr/>
        </p:nvSpPr>
        <p:spPr>
          <a:xfrm>
            <a:off x="2346960" y="2233240"/>
            <a:ext cx="403860" cy="793641"/>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Semibold" panose="020B0700000000000000" pitchFamily="50" charset="-128"/>
              <a:ea typeface="Yu Gothic UI Semibold" panose="020B0700000000000000" pitchFamily="50" charset="-128"/>
            </a:endParaRPr>
          </a:p>
        </p:txBody>
      </p:sp>
      <p:sp>
        <p:nvSpPr>
          <p:cNvPr id="17" name="矢印: 右 16">
            <a:extLst>
              <a:ext uri="{FF2B5EF4-FFF2-40B4-BE49-F238E27FC236}">
                <a16:creationId xmlns:a16="http://schemas.microsoft.com/office/drawing/2014/main" id="{C4AE1514-CCEE-43E3-AAF6-876596B1E7DA}"/>
              </a:ext>
            </a:extLst>
          </p:cNvPr>
          <p:cNvSpPr/>
          <p:nvPr/>
        </p:nvSpPr>
        <p:spPr>
          <a:xfrm>
            <a:off x="4686300" y="2227357"/>
            <a:ext cx="403860" cy="793641"/>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Semibold" panose="020B0700000000000000" pitchFamily="50" charset="-128"/>
              <a:ea typeface="Yu Gothic UI Semibold" panose="020B0700000000000000" pitchFamily="50" charset="-128"/>
            </a:endParaRPr>
          </a:p>
        </p:txBody>
      </p:sp>
      <p:sp>
        <p:nvSpPr>
          <p:cNvPr id="18" name="矢印: 右 17">
            <a:extLst>
              <a:ext uri="{FF2B5EF4-FFF2-40B4-BE49-F238E27FC236}">
                <a16:creationId xmlns:a16="http://schemas.microsoft.com/office/drawing/2014/main" id="{E4A86EC9-8850-4427-AD44-34CA9B5EB88C}"/>
              </a:ext>
            </a:extLst>
          </p:cNvPr>
          <p:cNvSpPr/>
          <p:nvPr/>
        </p:nvSpPr>
        <p:spPr>
          <a:xfrm>
            <a:off x="6995160" y="2233238"/>
            <a:ext cx="403860" cy="793641"/>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Semibold" panose="020B0700000000000000" pitchFamily="50" charset="-128"/>
              <a:ea typeface="Yu Gothic UI Semibold" panose="020B0700000000000000" pitchFamily="50" charset="-128"/>
            </a:endParaRPr>
          </a:p>
        </p:txBody>
      </p:sp>
      <p:sp>
        <p:nvSpPr>
          <p:cNvPr id="19" name="矢印: 右 18">
            <a:extLst>
              <a:ext uri="{FF2B5EF4-FFF2-40B4-BE49-F238E27FC236}">
                <a16:creationId xmlns:a16="http://schemas.microsoft.com/office/drawing/2014/main" id="{3FE78C9F-3995-4986-BF9E-332D9FA457F9}"/>
              </a:ext>
            </a:extLst>
          </p:cNvPr>
          <p:cNvSpPr/>
          <p:nvPr/>
        </p:nvSpPr>
        <p:spPr>
          <a:xfrm>
            <a:off x="9304020" y="2233239"/>
            <a:ext cx="403860" cy="793641"/>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Yu Gothic UI Semibold" panose="020B0700000000000000" pitchFamily="50" charset="-128"/>
              <a:ea typeface="Yu Gothic UI Semibold" panose="020B0700000000000000" pitchFamily="50" charset="-128"/>
            </a:endParaRPr>
          </a:p>
        </p:txBody>
      </p:sp>
      <p:sp>
        <p:nvSpPr>
          <p:cNvPr id="21" name="テキスト ボックス 20">
            <a:extLst>
              <a:ext uri="{FF2B5EF4-FFF2-40B4-BE49-F238E27FC236}">
                <a16:creationId xmlns:a16="http://schemas.microsoft.com/office/drawing/2014/main" id="{DC1C217F-35A7-47F7-B7C3-12B594C33EA0}"/>
              </a:ext>
            </a:extLst>
          </p:cNvPr>
          <p:cNvSpPr txBox="1"/>
          <p:nvPr/>
        </p:nvSpPr>
        <p:spPr>
          <a:xfrm>
            <a:off x="367748" y="1507679"/>
            <a:ext cx="2520232" cy="461665"/>
          </a:xfrm>
          <a:prstGeom prst="rect">
            <a:avLst/>
          </a:prstGeom>
          <a:noFill/>
        </p:spPr>
        <p:txBody>
          <a:bodyPr wrap="square" rtlCol="0">
            <a:spAutoFit/>
          </a:bodyPr>
          <a:lstStyle/>
          <a:p>
            <a:r>
              <a:rPr kumimoji="1" lang="ja-JP" altLang="en-US" sz="2400" dirty="0">
                <a:latin typeface="Yu Gothic UI Semibold" panose="020B0700000000000000" pitchFamily="50" charset="-128"/>
                <a:ea typeface="Yu Gothic UI Semibold" panose="020B0700000000000000" pitchFamily="50" charset="-128"/>
              </a:rPr>
              <a:t>データ分析の流れ</a:t>
            </a:r>
          </a:p>
        </p:txBody>
      </p:sp>
      <p:sp>
        <p:nvSpPr>
          <p:cNvPr id="3" name="テキスト ボックス 2">
            <a:extLst>
              <a:ext uri="{FF2B5EF4-FFF2-40B4-BE49-F238E27FC236}">
                <a16:creationId xmlns:a16="http://schemas.microsoft.com/office/drawing/2014/main" id="{1BE30054-43B8-47D5-BD86-2F1908F6216E}"/>
              </a:ext>
            </a:extLst>
          </p:cNvPr>
          <p:cNvSpPr txBox="1"/>
          <p:nvPr/>
        </p:nvSpPr>
        <p:spPr>
          <a:xfrm>
            <a:off x="5090159" y="3257593"/>
            <a:ext cx="1834515" cy="646331"/>
          </a:xfrm>
          <a:prstGeom prst="rect">
            <a:avLst/>
          </a:prstGeom>
          <a:noFill/>
        </p:spPr>
        <p:txBody>
          <a:bodyPr wrap="square" rtlCol="0">
            <a:spAutoFit/>
          </a:bodyPr>
          <a:lstStyle/>
          <a:p>
            <a:pPr algn="ctr"/>
            <a:r>
              <a:rPr kumimoji="1" lang="ja-JP" altLang="en-US" sz="1800" dirty="0">
                <a:latin typeface="Yu Gothic UI Semibold" panose="020B0700000000000000" pitchFamily="50" charset="-128"/>
                <a:ea typeface="Yu Gothic UI Semibold" panose="020B0700000000000000" pitchFamily="50" charset="-128"/>
              </a:rPr>
              <a:t>不要な特徴量を</a:t>
            </a:r>
            <a:endParaRPr kumimoji="1" lang="en-US" altLang="ja-JP" sz="1800" dirty="0">
              <a:latin typeface="Yu Gothic UI Semibold" panose="020B0700000000000000" pitchFamily="50" charset="-128"/>
              <a:ea typeface="Yu Gothic UI Semibold" panose="020B0700000000000000" pitchFamily="50" charset="-128"/>
            </a:endParaRPr>
          </a:p>
          <a:p>
            <a:pPr algn="ctr"/>
            <a:r>
              <a:rPr kumimoji="1" lang="ja-JP" altLang="en-US" sz="1800" dirty="0">
                <a:latin typeface="Yu Gothic UI Semibold" panose="020B0700000000000000" pitchFamily="50" charset="-128"/>
                <a:ea typeface="Yu Gothic UI Semibold" panose="020B0700000000000000" pitchFamily="50" charset="-128"/>
              </a:rPr>
              <a:t>削除</a:t>
            </a:r>
          </a:p>
        </p:txBody>
      </p:sp>
      <p:sp>
        <p:nvSpPr>
          <p:cNvPr id="22" name="テキスト ボックス 21">
            <a:extLst>
              <a:ext uri="{FF2B5EF4-FFF2-40B4-BE49-F238E27FC236}">
                <a16:creationId xmlns:a16="http://schemas.microsoft.com/office/drawing/2014/main" id="{400A4953-416E-413B-AEEE-F2653973C809}"/>
              </a:ext>
            </a:extLst>
          </p:cNvPr>
          <p:cNvSpPr txBox="1"/>
          <p:nvPr/>
        </p:nvSpPr>
        <p:spPr>
          <a:xfrm>
            <a:off x="7348061" y="3262102"/>
            <a:ext cx="1945957" cy="646331"/>
          </a:xfrm>
          <a:prstGeom prst="rect">
            <a:avLst/>
          </a:prstGeom>
          <a:noFill/>
        </p:spPr>
        <p:txBody>
          <a:bodyPr wrap="square" rtlCol="0">
            <a:spAutoFit/>
          </a:bodyPr>
          <a:lstStyle/>
          <a:p>
            <a:pPr algn="ctr"/>
            <a:r>
              <a:rPr kumimoji="1" lang="ja-JP" altLang="en-US" sz="1800" dirty="0">
                <a:latin typeface="Yu Gothic UI Semibold" panose="020B0700000000000000" pitchFamily="50" charset="-128"/>
                <a:ea typeface="Yu Gothic UI Semibold" panose="020B0700000000000000" pitchFamily="50" charset="-128"/>
              </a:rPr>
              <a:t>分析しやすいよう</a:t>
            </a:r>
            <a:endParaRPr kumimoji="1" lang="en-US" altLang="ja-JP" sz="1800" dirty="0">
              <a:latin typeface="Yu Gothic UI Semibold" panose="020B0700000000000000" pitchFamily="50" charset="-128"/>
              <a:ea typeface="Yu Gothic UI Semibold" panose="020B0700000000000000" pitchFamily="50" charset="-128"/>
            </a:endParaRPr>
          </a:p>
          <a:p>
            <a:pPr algn="ctr"/>
            <a:r>
              <a:rPr kumimoji="1" lang="ja-JP" altLang="en-US" sz="1800" dirty="0">
                <a:latin typeface="Yu Gothic UI Semibold" panose="020B0700000000000000" pitchFamily="50" charset="-128"/>
                <a:ea typeface="Yu Gothic UI Semibold" panose="020B0700000000000000" pitchFamily="50" charset="-128"/>
              </a:rPr>
              <a:t>まとめた</a:t>
            </a:r>
          </a:p>
        </p:txBody>
      </p:sp>
      <p:sp>
        <p:nvSpPr>
          <p:cNvPr id="23" name="テキスト ボックス 22">
            <a:extLst>
              <a:ext uri="{FF2B5EF4-FFF2-40B4-BE49-F238E27FC236}">
                <a16:creationId xmlns:a16="http://schemas.microsoft.com/office/drawing/2014/main" id="{B862F097-EF48-480E-9F58-F2945AD53D95}"/>
              </a:ext>
            </a:extLst>
          </p:cNvPr>
          <p:cNvSpPr txBox="1"/>
          <p:nvPr/>
        </p:nvSpPr>
        <p:spPr>
          <a:xfrm>
            <a:off x="10052208" y="3380703"/>
            <a:ext cx="1155383" cy="369332"/>
          </a:xfrm>
          <a:prstGeom prst="rect">
            <a:avLst/>
          </a:prstGeom>
          <a:noFill/>
        </p:spPr>
        <p:txBody>
          <a:bodyPr wrap="square" rtlCol="0">
            <a:spAutoFit/>
          </a:bodyPr>
          <a:lstStyle/>
          <a:p>
            <a:pPr algn="ctr"/>
            <a:r>
              <a:rPr kumimoji="1" lang="ja-JP" altLang="en-US" sz="1800" dirty="0">
                <a:latin typeface="Yu Gothic UI Semibold" panose="020B0700000000000000" pitchFamily="50" charset="-128"/>
                <a:ea typeface="Yu Gothic UI Semibold" panose="020B0700000000000000" pitchFamily="50" charset="-128"/>
              </a:rPr>
              <a:t>分析</a:t>
            </a:r>
          </a:p>
        </p:txBody>
      </p:sp>
      <p:sp>
        <p:nvSpPr>
          <p:cNvPr id="24" name="テキスト ボックス 23">
            <a:extLst>
              <a:ext uri="{FF2B5EF4-FFF2-40B4-BE49-F238E27FC236}">
                <a16:creationId xmlns:a16="http://schemas.microsoft.com/office/drawing/2014/main" id="{485DC48B-91B0-4A9D-8C8B-C597E92A102C}"/>
              </a:ext>
            </a:extLst>
          </p:cNvPr>
          <p:cNvSpPr txBox="1"/>
          <p:nvPr/>
        </p:nvSpPr>
        <p:spPr>
          <a:xfrm>
            <a:off x="579120" y="3357197"/>
            <a:ext cx="4041457" cy="369332"/>
          </a:xfrm>
          <a:prstGeom prst="rect">
            <a:avLst/>
          </a:prstGeom>
          <a:noFill/>
        </p:spPr>
        <p:txBody>
          <a:bodyPr wrap="square" rtlCol="0">
            <a:spAutoFit/>
          </a:bodyPr>
          <a:lstStyle/>
          <a:p>
            <a:pPr algn="ctr"/>
            <a:r>
              <a:rPr kumimoji="1" lang="ja-JP" altLang="en-US" sz="1800" dirty="0">
                <a:latin typeface="Yu Gothic UI Semibold" panose="020B0700000000000000" pitchFamily="50" charset="-128"/>
                <a:ea typeface="Yu Gothic UI Semibold" panose="020B0700000000000000" pitchFamily="50" charset="-128"/>
              </a:rPr>
              <a:t>特徴量の作成およびデータフレーム化</a:t>
            </a:r>
          </a:p>
        </p:txBody>
      </p:sp>
      <p:sp>
        <p:nvSpPr>
          <p:cNvPr id="11" name="テキスト ボックス 10">
            <a:extLst>
              <a:ext uri="{FF2B5EF4-FFF2-40B4-BE49-F238E27FC236}">
                <a16:creationId xmlns:a16="http://schemas.microsoft.com/office/drawing/2014/main" id="{0832D087-ED09-40CA-87F0-D62D1FC57B49}"/>
              </a:ext>
            </a:extLst>
          </p:cNvPr>
          <p:cNvSpPr txBox="1"/>
          <p:nvPr/>
        </p:nvSpPr>
        <p:spPr>
          <a:xfrm>
            <a:off x="9465310" y="3991278"/>
            <a:ext cx="2427111" cy="369332"/>
          </a:xfrm>
          <a:prstGeom prst="rect">
            <a:avLst/>
          </a:prstGeom>
          <a:noFill/>
        </p:spPr>
        <p:txBody>
          <a:bodyPr wrap="square" rtlCol="0">
            <a:spAutoFit/>
          </a:bodyPr>
          <a:lstStyle/>
          <a:p>
            <a:pPr algn="ctr"/>
            <a:r>
              <a:rPr kumimoji="1" lang="en-US" altLang="ja-JP" sz="1800" dirty="0">
                <a:latin typeface="Yu Gothic UI Semibold" panose="020B0700000000000000" pitchFamily="50" charset="-128"/>
                <a:ea typeface="Yu Gothic UI Semibold" panose="020B0700000000000000" pitchFamily="50" charset="-128"/>
              </a:rPr>
              <a:t>※</a:t>
            </a:r>
            <a:r>
              <a:rPr kumimoji="1" lang="ja-JP" altLang="en-US" sz="1800" dirty="0">
                <a:latin typeface="Yu Gothic UI Semibold" panose="020B0700000000000000" pitchFamily="50" charset="-128"/>
                <a:ea typeface="Yu Gothic UI Semibold" panose="020B0700000000000000" pitchFamily="50" charset="-128"/>
              </a:rPr>
              <a:t>詳しい部分は割愛</a:t>
            </a:r>
          </a:p>
        </p:txBody>
      </p:sp>
    </p:spTree>
    <p:extLst>
      <p:ext uri="{BB962C8B-B14F-4D97-AF65-F5344CB8AC3E}">
        <p14:creationId xmlns:p14="http://schemas.microsoft.com/office/powerpoint/2010/main" val="233667867"/>
      </p:ext>
    </p:extLst>
  </p:cSld>
  <p:clrMapOvr>
    <a:masterClrMapping/>
  </p:clrMapOvr>
</p:sld>
</file>

<file path=ppt/theme/theme1.xml><?xml version="1.0" encoding="utf-8"?>
<a:theme xmlns:a="http://schemas.openxmlformats.org/drawingml/2006/main" name="デザインの設定">
  <a:themeElements>
    <a:clrScheme name="キカガク様">
      <a:dk1>
        <a:srgbClr val="347AE2"/>
      </a:dk1>
      <a:lt1>
        <a:srgbClr val="002B60"/>
      </a:lt1>
      <a:dk2>
        <a:srgbClr val="F3F4F9"/>
      </a:dk2>
      <a:lt2>
        <a:srgbClr val="B4CAFA"/>
      </a:lt2>
      <a:accent1>
        <a:srgbClr val="FFFFFF"/>
      </a:accent1>
      <a:accent2>
        <a:srgbClr val="FF6A13"/>
      </a:accent2>
      <a:accent3>
        <a:srgbClr val="CE0404"/>
      </a:accent3>
      <a:accent4>
        <a:srgbClr val="879BC1"/>
      </a:accent4>
      <a:accent5>
        <a:srgbClr val="164B9A"/>
      </a:accent5>
      <a:accent6>
        <a:srgbClr val="1D66D2"/>
      </a:accent6>
      <a:hlink>
        <a:srgbClr val="89AFF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41650</TotalTime>
  <Words>2743</Words>
  <Application>Microsoft Office PowerPoint</Application>
  <PresentationFormat>ワイド画面</PresentationFormat>
  <Paragraphs>321</Paragraphs>
  <Slides>19</Slides>
  <Notes>17</Notes>
  <HiddenSlides>1</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19</vt:i4>
      </vt:variant>
    </vt:vector>
  </HeadingPairs>
  <TitlesOfParts>
    <vt:vector size="22" baseType="lpstr">
      <vt:lpstr>Yu Gothic UI Semibold</vt:lpstr>
      <vt:lpstr>Arial</vt:lpstr>
      <vt:lpstr>デザインの設定</vt:lpstr>
      <vt:lpstr>分析レポート（発表用）</vt:lpstr>
      <vt:lpstr>目次</vt:lpstr>
      <vt:lpstr>目次</vt:lpstr>
      <vt:lpstr>背景-高齢化による交通事故の増加</vt:lpstr>
      <vt:lpstr>背景-高齢者の免許保有率と自主返納率の推移</vt:lpstr>
      <vt:lpstr>背景-返納率の地域分布</vt:lpstr>
      <vt:lpstr>目的-目的変数の設定</vt:lpstr>
      <vt:lpstr>目次</vt:lpstr>
      <vt:lpstr>分析-分析フロー</vt:lpstr>
      <vt:lpstr>分析-特徴量作成のための仮説</vt:lpstr>
      <vt:lpstr>分析-特徴量の作成</vt:lpstr>
      <vt:lpstr>分析-各クラスタの都道府県や特徴</vt:lpstr>
      <vt:lpstr>分析結果-SHAP分析まとめ</vt:lpstr>
      <vt:lpstr>施策-意思決定支援</vt:lpstr>
      <vt:lpstr>目次</vt:lpstr>
      <vt:lpstr>施策-意思決定支援</vt:lpstr>
      <vt:lpstr>施策-意思決定支援まとめ</vt:lpstr>
      <vt:lpstr>今後の展望＋感想</vt:lpstr>
      <vt:lpstr>3.7 PCA＋クラスタリング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記入例</dc:title>
  <dc:creator>ADV-OSHIMA</dc:creator>
  <cp:lastModifiedBy>哲史 川口</cp:lastModifiedBy>
  <cp:revision>888</cp:revision>
  <dcterms:created xsi:type="dcterms:W3CDTF">2023-10-16T08:23:23Z</dcterms:created>
  <dcterms:modified xsi:type="dcterms:W3CDTF">2025-08-17T16:22:32Z</dcterms:modified>
</cp:coreProperties>
</file>