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85" r:id="rId6"/>
    <p:sldId id="281" r:id="rId7"/>
    <p:sldId id="286" r:id="rId8"/>
    <p:sldId id="279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EE4C4C"/>
    <a:srgbClr val="C3002F"/>
    <a:srgbClr val="C9E909"/>
    <a:srgbClr val="9A0A7F"/>
    <a:srgbClr val="C308C8"/>
    <a:srgbClr val="D31B89"/>
    <a:srgbClr val="4F227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750FE0-6DFB-AA2B-8D9E-CA781DC8BD27}" v="39" dt="2022-07-04T02:21:0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55" Type="http://customschemas.google.com/relationships/presentationmetadata" Target="metadata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6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6295da5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6295da5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664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75E742-0DD8-9F0F-4CD3-66BC3FB68D7D}"/>
              </a:ext>
            </a:extLst>
          </p:cNvPr>
          <p:cNvSpPr/>
          <p:nvPr/>
        </p:nvSpPr>
        <p:spPr>
          <a:xfrm>
            <a:off x="3130556" y="1737059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Um elemento que seja </a:t>
            </a:r>
            <a:r>
              <a:rPr lang="pt-BR" sz="1600" b="1" dirty="0">
                <a:solidFill>
                  <a:schemeClr val="tx1"/>
                </a:solidFill>
              </a:rPr>
              <a:t>visual</a:t>
            </a:r>
            <a:r>
              <a:rPr lang="pt-BR" sz="1600" dirty="0">
                <a:solidFill>
                  <a:schemeClr val="tx1"/>
                </a:solidFill>
              </a:rPr>
              <a:t>, </a:t>
            </a:r>
            <a:r>
              <a:rPr lang="pt-BR" sz="1600" b="1" dirty="0">
                <a:solidFill>
                  <a:schemeClr val="tx1"/>
                </a:solidFill>
              </a:rPr>
              <a:t>customizável</a:t>
            </a:r>
            <a:r>
              <a:rPr lang="pt-BR" sz="1600" dirty="0">
                <a:solidFill>
                  <a:schemeClr val="tx1"/>
                </a:solidFill>
              </a:rPr>
              <a:t> e </a:t>
            </a:r>
            <a:r>
              <a:rPr lang="pt-BR" sz="1600" b="1" dirty="0">
                <a:solidFill>
                  <a:schemeClr val="tx1"/>
                </a:solidFill>
              </a:rPr>
              <a:t>replicável.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1AEC6-DBFB-F8A7-673D-2CEBAF4A6044}"/>
              </a:ext>
            </a:extLst>
          </p:cNvPr>
          <p:cNvSpPr/>
          <p:nvPr/>
        </p:nvSpPr>
        <p:spPr>
          <a:xfrm>
            <a:off x="3082466" y="1092595"/>
            <a:ext cx="5798775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EE4C4C"/>
                </a:solidFill>
              </a:rPr>
              <a:t>O QUE SÃO COMPONENTES ?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3555EA1-3AAF-D8AA-0C0B-34FD21235DBF}"/>
              </a:ext>
            </a:extLst>
          </p:cNvPr>
          <p:cNvSpPr/>
          <p:nvPr/>
        </p:nvSpPr>
        <p:spPr>
          <a:xfrm>
            <a:off x="3130556" y="2559292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É o átomo da sua aplicação.</a:t>
            </a:r>
            <a:endParaRPr lang="pt-BR" sz="1600" b="1" dirty="0">
              <a:solidFill>
                <a:schemeClr val="tx1"/>
              </a:solidFill>
            </a:endParaRPr>
          </a:p>
        </p:txBody>
      </p:sp>
      <p:pic>
        <p:nvPicPr>
          <p:cNvPr id="2052" name="Picture 4" descr="lego-parts — Travelpedia">
            <a:extLst>
              <a:ext uri="{FF2B5EF4-FFF2-40B4-BE49-F238E27FC236}">
                <a16:creationId xmlns:a16="http://schemas.microsoft.com/office/drawing/2014/main" id="{C601C2DB-64F0-5FFF-089A-9BCC7F270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41" y="1092595"/>
            <a:ext cx="2350179" cy="139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unctional Elements">
            <a:extLst>
              <a:ext uri="{FF2B5EF4-FFF2-40B4-BE49-F238E27FC236}">
                <a16:creationId xmlns:a16="http://schemas.microsoft.com/office/drawing/2014/main" id="{4333F07B-E318-6B36-607F-DEA460EFF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84" y="3229344"/>
            <a:ext cx="2591694" cy="171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8CC5C071-9C03-68EC-737E-BA1B483788D8}"/>
              </a:ext>
            </a:extLst>
          </p:cNvPr>
          <p:cNvCxnSpPr>
            <a:cxnSpLocks/>
            <a:stCxn id="2052" idx="2"/>
            <a:endCxn id="2054" idx="0"/>
          </p:cNvCxnSpPr>
          <p:nvPr/>
        </p:nvCxnSpPr>
        <p:spPr>
          <a:xfrm>
            <a:off x="1515531" y="2490952"/>
            <a:ext cx="0" cy="738392"/>
          </a:xfrm>
          <a:prstGeom prst="straightConnector1">
            <a:avLst/>
          </a:prstGeom>
          <a:ln w="38100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>
            <a:extLst>
              <a:ext uri="{FF2B5EF4-FFF2-40B4-BE49-F238E27FC236}">
                <a16:creationId xmlns:a16="http://schemas.microsoft.com/office/drawing/2014/main" id="{66E88FA4-ADCC-3FD0-0425-92A18104656D}"/>
              </a:ext>
            </a:extLst>
          </p:cNvPr>
          <p:cNvSpPr/>
          <p:nvPr/>
        </p:nvSpPr>
        <p:spPr>
          <a:xfrm>
            <a:off x="3130556" y="3527505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tx1"/>
                </a:solidFill>
              </a:rPr>
              <a:t>Geralmente é uma função JS/TS que retorna HTML, CSS e Carrega eventos Javascript junto.</a:t>
            </a:r>
            <a:endParaRPr lang="pt-BR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295da5bc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58" name="Google Shape;58;g116295da5bc_0_0"/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Injection Fairy Lily | One Minute Melee Fanon Wiki | Fandom">
            <a:extLst>
              <a:ext uri="{FF2B5EF4-FFF2-40B4-BE49-F238E27FC236}">
                <a16:creationId xmlns:a16="http://schemas.microsoft.com/office/drawing/2014/main" id="{915F995D-436F-8EE4-F8C0-4C5292BF1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9167" l="938" r="99531">
                        <a14:foregroundMark x1="12188" y1="17083" x2="40625" y2="32917"/>
                        <a14:foregroundMark x1="40625" y1="32917" x2="40625" y2="32917"/>
                        <a14:foregroundMark x1="43594" y1="34167" x2="77344" y2="24375"/>
                        <a14:foregroundMark x1="77344" y1="24375" x2="77344" y2="24375"/>
                        <a14:foregroundMark x1="38594" y1="37500" x2="43281" y2="61667"/>
                        <a14:foregroundMark x1="44531" y1="43542" x2="66719" y2="58333"/>
                        <a14:foregroundMark x1="66719" y1="58333" x2="66719" y2="58333"/>
                        <a14:foregroundMark x1="77344" y1="61875" x2="80313" y2="64375"/>
                        <a14:foregroundMark x1="16719" y1="25833" x2="938" y2="18333"/>
                        <a14:foregroundMark x1="7500" y1="15000" x2="19219" y2="20208"/>
                        <a14:foregroundMark x1="19219" y1="20208" x2="20469" y2="22292"/>
                        <a14:foregroundMark x1="31250" y1="29792" x2="49844" y2="10833"/>
                        <a14:foregroundMark x1="49844" y1="10833" x2="49844" y2="9583"/>
                        <a14:foregroundMark x1="49375" y1="6042" x2="41563" y2="7708"/>
                        <a14:foregroundMark x1="40313" y1="9583" x2="40156" y2="10833"/>
                        <a14:foregroundMark x1="40156" y1="7500" x2="45156" y2="2708"/>
                        <a14:foregroundMark x1="46250" y1="26875" x2="71875" y2="15417"/>
                        <a14:foregroundMark x1="76719" y1="15000" x2="86875" y2="24375"/>
                        <a14:foregroundMark x1="86875" y1="24375" x2="31250" y2="31875"/>
                        <a14:foregroundMark x1="31250" y1="31875" x2="11719" y2="18333"/>
                        <a14:foregroundMark x1="11719" y1="18333" x2="36250" y2="31250"/>
                        <a14:foregroundMark x1="36250" y1="31250" x2="53750" y2="49583"/>
                        <a14:foregroundMark x1="53750" y1="49583" x2="65156" y2="55208"/>
                        <a14:foregroundMark x1="60156" y1="52292" x2="30781" y2="22500"/>
                        <a14:foregroundMark x1="30781" y1="22500" x2="5000" y2="9792"/>
                        <a14:foregroundMark x1="29219" y1="19792" x2="30625" y2="15625"/>
                        <a14:foregroundMark x1="25208" y1="13849" x2="3125" y2="10833"/>
                        <a14:foregroundMark x1="29063" y1="14375" x2="26423" y2="14014"/>
                        <a14:foregroundMark x1="48125" y1="61667" x2="42813" y2="42500"/>
                        <a14:foregroundMark x1="47813" y1="99167" x2="49219" y2="84583"/>
                        <a14:foregroundMark x1="77344" y1="57708" x2="66719" y2="50417"/>
                        <a14:foregroundMark x1="66719" y1="50417" x2="66406" y2="50417"/>
                        <a14:foregroundMark x1="80313" y1="65208" x2="76719" y2="56250"/>
                        <a14:foregroundMark x1="19531" y1="10833" x2="3906" y2="10208"/>
                        <a14:foregroundMark x1="14531" y1="8333" x2="6563" y2="8750"/>
                        <a14:foregroundMark x1="78750" y1="18333" x2="88906" y2="20417"/>
                        <a14:foregroundMark x1="88906" y1="20417" x2="89531" y2="21667"/>
                        <a14:foregroundMark x1="87813" y1="27708" x2="89531" y2="28958"/>
                        <a14:foregroundMark x1="92344" y1="25625" x2="86250" y2="22083"/>
                        <a14:foregroundMark x1="37656" y1="72500" x2="37500" y2="79792"/>
                        <a14:foregroundMark x1="99531" y1="81458" x2="86250" y2="72292"/>
                        <a14:foregroundMark x1="80000" y1="63542" x2="80313" y2="66042"/>
                        <a14:foregroundMark x1="80313" y1="61875" x2="78438" y2="58542"/>
                        <a14:backgroundMark x1="27187" y1="48333" x2="16094" y2="90000"/>
                        <a14:backgroundMark x1="24688" y1="70625" x2="17969" y2="57083"/>
                        <a14:backgroundMark x1="17969" y1="57083" x2="6875" y2="45208"/>
                        <a14:backgroundMark x1="6875" y1="45208" x2="6875" y2="45208"/>
                        <a14:backgroundMark x1="25625" y1="6250" x2="16563" y2="1458"/>
                        <a14:backgroundMark x1="12188" y1="2917" x2="4688" y2="2917"/>
                        <a14:backgroundMark x1="26719" y1="15000" x2="22500" y2="7500"/>
                        <a14:backgroundMark x1="625" y1="29792" x2="0" y2="297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51036" y="1324254"/>
            <a:ext cx="5092263" cy="381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475E742-0DD8-9F0F-4CD3-66BC3FB68D7D}"/>
              </a:ext>
            </a:extLst>
          </p:cNvPr>
          <p:cNvSpPr/>
          <p:nvPr/>
        </p:nvSpPr>
        <p:spPr>
          <a:xfrm>
            <a:off x="3993131" y="1871223"/>
            <a:ext cx="4677103" cy="5570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A composição dos componentes é montada através de  </a:t>
            </a:r>
            <a:r>
              <a:rPr lang="pt-BR" b="1" dirty="0">
                <a:solidFill>
                  <a:schemeClr val="tx1"/>
                </a:solidFill>
              </a:rPr>
              <a:t>Injeção dependências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10833AA-6A7B-9098-6439-2787A5F7F4D0}"/>
              </a:ext>
            </a:extLst>
          </p:cNvPr>
          <p:cNvSpPr/>
          <p:nvPr/>
        </p:nvSpPr>
        <p:spPr>
          <a:xfrm>
            <a:off x="3993131" y="2811748"/>
            <a:ext cx="4677103" cy="7458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Injeção dependência </a:t>
            </a:r>
            <a:r>
              <a:rPr lang="pt-BR" dirty="0">
                <a:solidFill>
                  <a:schemeClr val="tx1"/>
                </a:solidFill>
              </a:rPr>
              <a:t>é um padrão de desenvolvimento utilizada em diversos cenários diferentes, é uma estratégia de desenvolvimento muito utilizada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11AEC6-DBFB-F8A7-673D-2CEBAF4A6044}"/>
              </a:ext>
            </a:extLst>
          </p:cNvPr>
          <p:cNvSpPr/>
          <p:nvPr/>
        </p:nvSpPr>
        <p:spPr>
          <a:xfrm>
            <a:off x="3082466" y="1092595"/>
            <a:ext cx="5798775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EE4C4C"/>
                </a:solidFill>
              </a:rPr>
              <a:t>COMO MINHA APLICAÇÃO É MONTADA 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C54A0D6-3D5C-7D93-40ED-6B31B4F82E52}"/>
              </a:ext>
            </a:extLst>
          </p:cNvPr>
          <p:cNvSpPr/>
          <p:nvPr/>
        </p:nvSpPr>
        <p:spPr>
          <a:xfrm>
            <a:off x="3993131" y="4004044"/>
            <a:ext cx="4896458" cy="8942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Uma injeção é feita quando algo depende de outra coisa</a:t>
            </a:r>
          </a:p>
          <a:p>
            <a:r>
              <a:rPr lang="pt-BR" dirty="0">
                <a:solidFill>
                  <a:schemeClr val="tx1"/>
                </a:solidFill>
              </a:rPr>
              <a:t>para seu funcionamento, mas ele não produz diretamente esse conteúdo, tendo a dependência de algum agente externo. </a:t>
            </a:r>
          </a:p>
        </p:txBody>
      </p:sp>
      <p:pic>
        <p:nvPicPr>
          <p:cNvPr id="11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7BEC8BC9-9A97-8375-CAC3-5CE87056B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1432363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1C74EC59-8C08-8BBA-72ED-F4CD00F76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2406079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FA63F1E-E53A-CD81-E6FD-D17DEDAD29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18928478">
            <a:off x="3971260" y="3604085"/>
            <a:ext cx="618327" cy="5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75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1E7E6DD-5990-B14B-587C-11B22BE997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58;g116295da5bc_0_0">
            <a:extLst>
              <a:ext uri="{FF2B5EF4-FFF2-40B4-BE49-F238E27FC236}">
                <a16:creationId xmlns:a16="http://schemas.microsoft.com/office/drawing/2014/main" id="{BCD6F809-7037-7E19-B089-26825BE7B6EE}"/>
              </a:ext>
            </a:extLst>
          </p:cNvPr>
          <p:cNvSpPr txBox="1"/>
          <p:nvPr/>
        </p:nvSpPr>
        <p:spPr>
          <a:xfrm>
            <a:off x="397359" y="79501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Componentes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Html File Icon - Download in Colored Outline Style">
            <a:extLst>
              <a:ext uri="{FF2B5EF4-FFF2-40B4-BE49-F238E27FC236}">
                <a16:creationId xmlns:a16="http://schemas.microsoft.com/office/drawing/2014/main" id="{7E06BCE4-4AC2-D5AD-3296-0DCB291F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24" y="1750300"/>
            <a:ext cx="1558815" cy="15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AF08C59-90E5-F6E9-905B-E5DDE522665B}"/>
              </a:ext>
            </a:extLst>
          </p:cNvPr>
          <p:cNvSpPr/>
          <p:nvPr/>
        </p:nvSpPr>
        <p:spPr>
          <a:xfrm>
            <a:off x="7477361" y="3312116"/>
            <a:ext cx="1657492" cy="393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INDEX.HTML</a:t>
            </a:r>
          </a:p>
        </p:txBody>
      </p:sp>
      <p:pic>
        <p:nvPicPr>
          <p:cNvPr id="1028" name="Picture 4" descr="In A Witty World — Injection Fairy Lily got one of the best-animated...">
            <a:extLst>
              <a:ext uri="{FF2B5EF4-FFF2-40B4-BE49-F238E27FC236}">
                <a16:creationId xmlns:a16="http://schemas.microsoft.com/office/drawing/2014/main" id="{0B766780-7D0E-3E0E-1304-318785E68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9792" l="1250" r="99844">
                        <a14:foregroundMark x1="28125" y1="37917" x2="17656" y2="29792"/>
                        <a14:foregroundMark x1="17656" y1="29792" x2="17188" y2="29375"/>
                        <a14:foregroundMark x1="23750" y1="15625" x2="28438" y2="2500"/>
                        <a14:foregroundMark x1="29688" y1="3542" x2="26094" y2="43333"/>
                        <a14:foregroundMark x1="28438" y1="37708" x2="6719" y2="53333"/>
                        <a14:foregroundMark x1="6719" y1="53333" x2="6094" y2="53333"/>
                        <a14:foregroundMark x1="4531" y1="54375" x2="1563" y2="41250"/>
                        <a14:foregroundMark x1="1250" y1="37500" x2="15625" y2="38958"/>
                        <a14:foregroundMark x1="72969" y1="25625" x2="71563" y2="23125"/>
                        <a14:foregroundMark x1="72031" y1="23333" x2="74531" y2="32917"/>
                        <a14:foregroundMark x1="74688" y1="29792" x2="65938" y2="24792"/>
                        <a14:foregroundMark x1="65938" y1="24792" x2="58438" y2="26875"/>
                        <a14:foregroundMark x1="82031" y1="26875" x2="82031" y2="26875"/>
                        <a14:foregroundMark x1="82344" y1="26875" x2="99844" y2="21042"/>
                        <a14:foregroundMark x1="71719" y1="28542" x2="23906" y2="40000"/>
                        <a14:foregroundMark x1="17031" y1="47083" x2="4531" y2="57917"/>
                        <a14:foregroundMark x1="5313" y1="56875" x2="49844" y2="32708"/>
                        <a14:foregroundMark x1="49844" y1="32708" x2="52344" y2="28542"/>
                        <a14:foregroundMark x1="35000" y1="4375" x2="34375" y2="1667"/>
                        <a14:foregroundMark x1="35469" y1="4792" x2="35156" y2="1667"/>
                        <a14:foregroundMark x1="41094" y1="20208" x2="40625" y2="35417"/>
                        <a14:foregroundMark x1="41094" y1="37917" x2="51250" y2="49167"/>
                        <a14:foregroundMark x1="51250" y1="49167" x2="51250" y2="49167"/>
                        <a14:foregroundMark x1="48906" y1="68333" x2="55469" y2="76458"/>
                        <a14:foregroundMark x1="59538" y1="85681" x2="60156" y2="87083"/>
                        <a14:foregroundMark x1="55469" y1="76458" x2="58779" y2="83961"/>
                        <a14:foregroundMark x1="60156" y1="87083" x2="60156" y2="87083"/>
                        <a14:foregroundMark x1="53750" y1="65000" x2="55937" y2="61667"/>
                        <a14:foregroundMark x1="56250" y1="65625" x2="60156" y2="76667"/>
                        <a14:foregroundMark x1="64844" y1="80833" x2="69688" y2="93125"/>
                        <a14:foregroundMark x1="69688" y1="93125" x2="69688" y2="93750"/>
                        <a14:foregroundMark x1="55000" y1="96042" x2="55156" y2="91042"/>
                        <a14:foregroundMark x1="46719" y1="74583" x2="39844" y2="63750"/>
                        <a14:foregroundMark x1="39844" y1="63750" x2="34688" y2="47708"/>
                        <a14:foregroundMark x1="34688" y1="47708" x2="34531" y2="45625"/>
                        <a14:foregroundMark x1="37031" y1="58542" x2="34844" y2="37292"/>
                        <a14:foregroundMark x1="38906" y1="67917" x2="36250" y2="55417"/>
                        <a14:foregroundMark x1="36250" y1="75417" x2="34375" y2="59583"/>
                        <a14:foregroundMark x1="18906" y1="39792" x2="19063" y2="16667"/>
                        <a14:foregroundMark x1="35156" y1="2292" x2="35156" y2="6458"/>
                        <a14:foregroundMark x1="35000" y1="3333" x2="34063" y2="208"/>
                        <a14:foregroundMark x1="68438" y1="96667" x2="69219" y2="99792"/>
                        <a14:backgroundMark x1="53125" y1="19167" x2="80625" y2="11875"/>
                        <a14:backgroundMark x1="63750" y1="66667" x2="86406" y2="50625"/>
                        <a14:backgroundMark x1="89531" y1="51875" x2="97031" y2="37708"/>
                        <a14:backgroundMark x1="97031" y1="37708" x2="97031" y2="37708"/>
                        <a14:backgroundMark x1="95156" y1="11667" x2="94063" y2="5417"/>
                        <a14:backgroundMark x1="48906" y1="3958" x2="48906" y2="3958"/>
                        <a14:backgroundMark x1="8438" y1="14167" x2="8438" y2="14167"/>
                        <a14:backgroundMark x1="5313" y1="19792" x2="10000" y2="7708"/>
                        <a14:backgroundMark x1="61094" y1="88542" x2="64063" y2="97292"/>
                        <a14:backgroundMark x1="61094" y1="88958" x2="61094" y2="87917"/>
                        <a14:backgroundMark x1="62969" y1="87083" x2="60469" y2="86458"/>
                        <a14:backgroundMark x1="59375" y1="86458" x2="59375" y2="85000"/>
                        <a14:backgroundMark x1="25156" y1="88542" x2="5469" y2="92292"/>
                        <a14:backgroundMark x1="43906" y1="84583" x2="39531" y2="98125"/>
                        <a14:backgroundMark x1="49844" y1="56250" x2="46875" y2="54792"/>
                        <a14:backgroundMark x1="48281" y1="23542" x2="50156" y2="2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91" y="2235276"/>
            <a:ext cx="2867572" cy="215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B270E54-6246-E342-A056-4CD672E13E08}"/>
              </a:ext>
            </a:extLst>
          </p:cNvPr>
          <p:cNvSpPr/>
          <p:nvPr/>
        </p:nvSpPr>
        <p:spPr>
          <a:xfrm>
            <a:off x="3193838" y="2862424"/>
            <a:ext cx="1830553" cy="728498"/>
          </a:xfrm>
          <a:prstGeom prst="roundRect">
            <a:avLst/>
          </a:prstGeom>
          <a:solidFill>
            <a:srgbClr val="C3002F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APP-ROOT</a:t>
            </a:r>
            <a:r>
              <a:rPr lang="pt-BR" b="1" dirty="0"/>
              <a:t> </a:t>
            </a:r>
            <a:r>
              <a:rPr lang="pt-BR" sz="1800" b="1" dirty="0">
                <a:solidFill>
                  <a:schemeClr val="bg1"/>
                </a:solidFill>
              </a:rPr>
              <a:t>❤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030" name="Picture 6" descr="Angular Material UI component library">
            <a:extLst>
              <a:ext uri="{FF2B5EF4-FFF2-40B4-BE49-F238E27FC236}">
                <a16:creationId xmlns:a16="http://schemas.microsoft.com/office/drawing/2014/main" id="{3A185AAF-C56C-AE80-6B9E-6694D683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2000" y1="55556" x2="63556" y2="75556"/>
                        <a14:foregroundMark x1="68000" y1="67111" x2="54667" y2="88444"/>
                        <a14:foregroundMark x1="54667" y1="88444" x2="53778" y2="88889"/>
                        <a14:foregroundMark x1="52889" y1="84889" x2="46222" y2="40444"/>
                        <a14:foregroundMark x1="46222" y1="40444" x2="35111" y2="75556"/>
                        <a14:foregroundMark x1="35111" y1="75556" x2="53333" y2="41778"/>
                        <a14:foregroundMark x1="53333" y1="41778" x2="61778" y2="64889"/>
                        <a14:foregroundMark x1="61778" y1="64889" x2="40000" y2="59556"/>
                        <a14:foregroundMark x1="40000" y1="59556" x2="60889" y2="49778"/>
                        <a14:foregroundMark x1="60889" y1="49778" x2="48444" y2="61333"/>
                        <a14:foregroundMark x1="39111" y1="61778" x2="49778" y2="32000"/>
                        <a14:foregroundMark x1="49778" y1="28000" x2="49778" y2="2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822" y="1576984"/>
            <a:ext cx="1316584" cy="131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26EC199-BB66-400C-BAA6-4B9C02860D1A}"/>
              </a:ext>
            </a:extLst>
          </p:cNvPr>
          <p:cNvCxnSpPr>
            <a:cxnSpLocks/>
          </p:cNvCxnSpPr>
          <p:nvPr/>
        </p:nvCxnSpPr>
        <p:spPr>
          <a:xfrm>
            <a:off x="1766184" y="2732689"/>
            <a:ext cx="1334814" cy="325821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604466E-2B3F-7F5A-EA07-A795781358CB}"/>
              </a:ext>
            </a:extLst>
          </p:cNvPr>
          <p:cNvCxnSpPr>
            <a:cxnSpLocks/>
          </p:cNvCxnSpPr>
          <p:nvPr/>
        </p:nvCxnSpPr>
        <p:spPr>
          <a:xfrm>
            <a:off x="1766184" y="3240798"/>
            <a:ext cx="1334814" cy="0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2277A2E-89B8-5D77-6E96-4D62D50A7EF5}"/>
              </a:ext>
            </a:extLst>
          </p:cNvPr>
          <p:cNvCxnSpPr>
            <a:cxnSpLocks/>
          </p:cNvCxnSpPr>
          <p:nvPr/>
        </p:nvCxnSpPr>
        <p:spPr>
          <a:xfrm flipV="1">
            <a:off x="1766184" y="3415861"/>
            <a:ext cx="1334814" cy="289855"/>
          </a:xfrm>
          <a:prstGeom prst="straightConnector1">
            <a:avLst/>
          </a:prstGeom>
          <a:ln w="9525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F211105-BCD1-7C33-832F-F73620E2A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21258615">
            <a:off x="1900350" y="1885425"/>
            <a:ext cx="1235130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Balão de Fala: Oval 12">
            <a:extLst>
              <a:ext uri="{FF2B5EF4-FFF2-40B4-BE49-F238E27FC236}">
                <a16:creationId xmlns:a16="http://schemas.microsoft.com/office/drawing/2014/main" id="{EA6FAFAD-011E-F60E-1FB3-2129206EF7DF}"/>
              </a:ext>
            </a:extLst>
          </p:cNvPr>
          <p:cNvSpPr/>
          <p:nvPr/>
        </p:nvSpPr>
        <p:spPr>
          <a:xfrm>
            <a:off x="5557979" y="1061559"/>
            <a:ext cx="2397271" cy="888738"/>
          </a:xfrm>
          <a:prstGeom prst="wedgeEllipseCallout">
            <a:avLst>
              <a:gd name="adj1" fmla="val -21052"/>
              <a:gd name="adj2" fmla="val 79056"/>
            </a:avLst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OLHA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 INJEÇÃOZINHA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811A01A-2B1D-F467-0DAD-5D50CD6114AA}"/>
              </a:ext>
            </a:extLst>
          </p:cNvPr>
          <p:cNvSpPr/>
          <p:nvPr/>
        </p:nvSpPr>
        <p:spPr>
          <a:xfrm>
            <a:off x="109051" y="2235276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BANNER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0BC531F-F27A-1485-61B8-B1D21DA5D3FB}"/>
              </a:ext>
            </a:extLst>
          </p:cNvPr>
          <p:cNvSpPr/>
          <p:nvPr/>
        </p:nvSpPr>
        <p:spPr>
          <a:xfrm>
            <a:off x="109051" y="2918459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CARD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F64AEC0-3E61-98BD-44EE-D44570D33077}"/>
              </a:ext>
            </a:extLst>
          </p:cNvPr>
          <p:cNvSpPr/>
          <p:nvPr/>
        </p:nvSpPr>
        <p:spPr>
          <a:xfrm>
            <a:off x="109051" y="3590922"/>
            <a:ext cx="1525753" cy="497402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VIDEO</a:t>
            </a:r>
            <a:b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23" name="Picture 4" descr="Angular Dependency Injection Provider Objects | by DLT Labs | Better  Programming">
            <a:extLst>
              <a:ext uri="{FF2B5EF4-FFF2-40B4-BE49-F238E27FC236}">
                <a16:creationId xmlns:a16="http://schemas.microsoft.com/office/drawing/2014/main" id="{9E81FABC-9C99-4F08-1B6E-06698A3E1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366" b="45450" l="11878" r="24340">
                        <a14:foregroundMark x1="14135" y1="30353" x2="16251" y2="347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20" t="23980" r="74102" b="52164"/>
          <a:stretch/>
        </p:blipFill>
        <p:spPr bwMode="auto">
          <a:xfrm rot="738012" flipV="1">
            <a:off x="1953856" y="3380388"/>
            <a:ext cx="1235130" cy="113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05D9DB40-3F09-E8AC-E0DF-26358F61EC05}"/>
              </a:ext>
            </a:extLst>
          </p:cNvPr>
          <p:cNvSpPr/>
          <p:nvPr/>
        </p:nvSpPr>
        <p:spPr>
          <a:xfrm>
            <a:off x="728149" y="4655094"/>
            <a:ext cx="7577958" cy="378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FLUXO DE COMO SUA APLICAÇÃO É MONTADA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3554D072-FF73-C36C-DB72-E39694C9E9BB}"/>
              </a:ext>
            </a:extLst>
          </p:cNvPr>
          <p:cNvCxnSpPr>
            <a:cxnSpLocks/>
            <a:stCxn id="1028" idx="1"/>
          </p:cNvCxnSpPr>
          <p:nvPr/>
        </p:nvCxnSpPr>
        <p:spPr>
          <a:xfrm flipV="1">
            <a:off x="5024391" y="3240798"/>
            <a:ext cx="533588" cy="69818"/>
          </a:xfrm>
          <a:prstGeom prst="straightConnector1">
            <a:avLst/>
          </a:prstGeom>
          <a:ln w="38100">
            <a:solidFill>
              <a:srgbClr val="C300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280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3906DA6-45AD-FB86-A6C7-DEC6BA89D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43E34C-9B76-C338-B356-FD85811B7411}"/>
              </a:ext>
            </a:extLst>
          </p:cNvPr>
          <p:cNvSpPr/>
          <p:nvPr/>
        </p:nvSpPr>
        <p:spPr>
          <a:xfrm rot="16200000">
            <a:off x="-1559254" y="2508249"/>
            <a:ext cx="4713350" cy="557049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</a:rPr>
              <a:t>TEMPLATE HTML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2FD7499-8B75-06B2-D2C6-17AED0F9A890}"/>
              </a:ext>
            </a:extLst>
          </p:cNvPr>
          <p:cNvSpPr/>
          <p:nvPr/>
        </p:nvSpPr>
        <p:spPr>
          <a:xfrm rot="5400000" flipV="1">
            <a:off x="5354660" y="2455018"/>
            <a:ext cx="4713352" cy="66351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COMPONENT TS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F62A00DE-2155-0B96-B7B2-90850FEEAB83}"/>
              </a:ext>
            </a:extLst>
          </p:cNvPr>
          <p:cNvCxnSpPr>
            <a:cxnSpLocks/>
          </p:cNvCxnSpPr>
          <p:nvPr/>
        </p:nvCxnSpPr>
        <p:spPr>
          <a:xfrm flipH="1">
            <a:off x="1748607" y="1208690"/>
            <a:ext cx="56309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8302C76A-8767-88D1-D020-222B1CF35CF4}"/>
              </a:ext>
            </a:extLst>
          </p:cNvPr>
          <p:cNvSpPr/>
          <p:nvPr/>
        </p:nvSpPr>
        <p:spPr>
          <a:xfrm>
            <a:off x="2196662" y="399398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INTERPOLAÇÃO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E70E06-A973-8D06-17D0-3F79639D7E91}"/>
              </a:ext>
            </a:extLst>
          </p:cNvPr>
          <p:cNvSpPr/>
          <p:nvPr/>
        </p:nvSpPr>
        <p:spPr>
          <a:xfrm>
            <a:off x="2196662" y="735726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{{ valor }}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67615A-C527-FDD2-B759-F680453D1001}"/>
              </a:ext>
            </a:extLst>
          </p:cNvPr>
          <p:cNvCxnSpPr>
            <a:cxnSpLocks/>
          </p:cNvCxnSpPr>
          <p:nvPr/>
        </p:nvCxnSpPr>
        <p:spPr>
          <a:xfrm flipH="1">
            <a:off x="1748607" y="2414751"/>
            <a:ext cx="56309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EEAB5B-EF84-C1E2-5942-E5542034D453}"/>
              </a:ext>
            </a:extLst>
          </p:cNvPr>
          <p:cNvSpPr/>
          <p:nvPr/>
        </p:nvSpPr>
        <p:spPr>
          <a:xfrm>
            <a:off x="2196661" y="1606100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PROPERTY BINDING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E3900A0-C3FE-DBFD-AD52-44FCE1EBA33E}"/>
              </a:ext>
            </a:extLst>
          </p:cNvPr>
          <p:cNvSpPr/>
          <p:nvPr/>
        </p:nvSpPr>
        <p:spPr>
          <a:xfrm>
            <a:off x="2154091" y="1982483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[propriedade] = “valor”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608A3E8-165B-AA5D-ACA8-F2AFA6041C55}"/>
              </a:ext>
            </a:extLst>
          </p:cNvPr>
          <p:cNvCxnSpPr>
            <a:cxnSpLocks/>
          </p:cNvCxnSpPr>
          <p:nvPr/>
        </p:nvCxnSpPr>
        <p:spPr>
          <a:xfrm>
            <a:off x="1075946" y="3593189"/>
            <a:ext cx="5808330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611E7018-F0B8-DAB4-E8C0-837234489F62}"/>
              </a:ext>
            </a:extLst>
          </p:cNvPr>
          <p:cNvSpPr/>
          <p:nvPr/>
        </p:nvSpPr>
        <p:spPr>
          <a:xfrm>
            <a:off x="2196661" y="2811052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EVENT BINDING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BA85B6B-25AE-5B39-F133-C336C7214DCE}"/>
              </a:ext>
            </a:extLst>
          </p:cNvPr>
          <p:cNvSpPr/>
          <p:nvPr/>
        </p:nvSpPr>
        <p:spPr>
          <a:xfrm>
            <a:off x="2165131" y="3158607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(evento) = “</a:t>
            </a:r>
            <a:r>
              <a:rPr lang="pt-BR" sz="2400" dirty="0" err="1">
                <a:solidFill>
                  <a:schemeClr val="tx1"/>
                </a:solidFill>
              </a:rPr>
              <a:t>Handler</a:t>
            </a:r>
            <a:r>
              <a:rPr lang="pt-BR" sz="2400" dirty="0">
                <a:solidFill>
                  <a:schemeClr val="tx1"/>
                </a:solidFill>
              </a:rPr>
              <a:t>”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06105CF-9E41-AF98-3EF7-5BEBE2246E14}"/>
              </a:ext>
            </a:extLst>
          </p:cNvPr>
          <p:cNvCxnSpPr>
            <a:cxnSpLocks/>
          </p:cNvCxnSpPr>
          <p:nvPr/>
        </p:nvCxnSpPr>
        <p:spPr>
          <a:xfrm>
            <a:off x="1780137" y="4727802"/>
            <a:ext cx="5135669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727F6D00-9427-4811-392A-FD27BD7FB6F7}"/>
              </a:ext>
            </a:extLst>
          </p:cNvPr>
          <p:cNvSpPr/>
          <p:nvPr/>
        </p:nvSpPr>
        <p:spPr>
          <a:xfrm>
            <a:off x="2228191" y="3891235"/>
            <a:ext cx="4125259" cy="336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TWO WAY DATA BINDING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4ABD2CF-A8ED-2B02-0D4B-7992DE7C51EC}"/>
              </a:ext>
            </a:extLst>
          </p:cNvPr>
          <p:cNvSpPr/>
          <p:nvPr/>
        </p:nvSpPr>
        <p:spPr>
          <a:xfrm>
            <a:off x="2196661" y="4238790"/>
            <a:ext cx="4125259" cy="404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[(</a:t>
            </a:r>
            <a:r>
              <a:rPr lang="pt-BR" sz="2400" dirty="0" err="1">
                <a:solidFill>
                  <a:schemeClr val="tx1"/>
                </a:solidFill>
              </a:rPr>
              <a:t>ngModel</a:t>
            </a:r>
            <a:r>
              <a:rPr lang="pt-BR" sz="2400" dirty="0">
                <a:solidFill>
                  <a:schemeClr val="tx1"/>
                </a:solidFill>
              </a:rPr>
              <a:t>)] = “propriedade”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4B26A54-6D9F-BBF8-8F14-A77D8CBC5B17}"/>
              </a:ext>
            </a:extLst>
          </p:cNvPr>
          <p:cNvCxnSpPr>
            <a:cxnSpLocks/>
          </p:cNvCxnSpPr>
          <p:nvPr/>
        </p:nvCxnSpPr>
        <p:spPr>
          <a:xfrm flipH="1">
            <a:off x="1791025" y="4727802"/>
            <a:ext cx="2454404" cy="0"/>
          </a:xfrm>
          <a:prstGeom prst="straightConnector1">
            <a:avLst/>
          </a:prstGeom>
          <a:ln w="57150">
            <a:solidFill>
              <a:schemeClr val="accent4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7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C549750-AAD8-AC5E-2E70-4EC201AFAF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Quick Preview Of Angular CLI Commands">
            <a:extLst>
              <a:ext uri="{FF2B5EF4-FFF2-40B4-BE49-F238E27FC236}">
                <a16:creationId xmlns:a16="http://schemas.microsoft.com/office/drawing/2014/main" id="{4481A595-62AE-92FC-B348-616B41600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633" y="2264978"/>
            <a:ext cx="1541753" cy="13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E6D34F62-6E2C-B98C-4601-9383250CD173}"/>
              </a:ext>
            </a:extLst>
          </p:cNvPr>
          <p:cNvSpPr/>
          <p:nvPr/>
        </p:nvSpPr>
        <p:spPr>
          <a:xfrm>
            <a:off x="3888826" y="1678861"/>
            <a:ext cx="1387365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NG</a:t>
            </a:r>
          </a:p>
        </p:txBody>
      </p:sp>
      <p:pic>
        <p:nvPicPr>
          <p:cNvPr id="5124" name="Picture 4" descr="Dark theme for Visual Studio Code and 271+ apps — Dracula">
            <a:extLst>
              <a:ext uri="{FF2B5EF4-FFF2-40B4-BE49-F238E27FC236}">
                <a16:creationId xmlns:a16="http://schemas.microsoft.com/office/drawing/2014/main" id="{E327D86A-C639-53A4-62A3-A1A59DE5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428" y="1415612"/>
            <a:ext cx="2482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92C4D3C-1010-5104-8170-40D9DA010023}"/>
              </a:ext>
            </a:extLst>
          </p:cNvPr>
          <p:cNvCxnSpPr>
            <a:stCxn id="5122" idx="3"/>
          </p:cNvCxnSpPr>
          <p:nvPr/>
        </p:nvCxnSpPr>
        <p:spPr>
          <a:xfrm>
            <a:off x="5353386" y="2959892"/>
            <a:ext cx="929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210EBA27-7B46-BF4B-5D1D-A960F1AC9C38}"/>
              </a:ext>
            </a:extLst>
          </p:cNvPr>
          <p:cNvSpPr/>
          <p:nvPr/>
        </p:nvSpPr>
        <p:spPr>
          <a:xfrm>
            <a:off x="169824" y="1855075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COMPONENTE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DB5D515-4284-4311-1DFC-6215ED6424E6}"/>
              </a:ext>
            </a:extLst>
          </p:cNvPr>
          <p:cNvSpPr/>
          <p:nvPr/>
        </p:nvSpPr>
        <p:spPr>
          <a:xfrm>
            <a:off x="169823" y="2351553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TEMPLATES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6A0782C-ABD2-FA7F-1730-857F6CC9211A}"/>
              </a:ext>
            </a:extLst>
          </p:cNvPr>
          <p:cNvSpPr/>
          <p:nvPr/>
        </p:nvSpPr>
        <p:spPr>
          <a:xfrm>
            <a:off x="169823" y="2848031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 QUAL PASTA COLOCAR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35A2E6D-1B3D-278E-B725-6145E088FC0A}"/>
              </a:ext>
            </a:extLst>
          </p:cNvPr>
          <p:cNvSpPr/>
          <p:nvPr/>
        </p:nvSpPr>
        <p:spPr>
          <a:xfrm>
            <a:off x="169823" y="3344509"/>
            <a:ext cx="2841069" cy="409903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ARQUIVOS GERAIS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37DE7E6-4496-BF9F-8DCF-AFC6AE36A9D0}"/>
              </a:ext>
            </a:extLst>
          </p:cNvPr>
          <p:cNvCxnSpPr>
            <a:cxnSpLocks/>
          </p:cNvCxnSpPr>
          <p:nvPr/>
        </p:nvCxnSpPr>
        <p:spPr>
          <a:xfrm>
            <a:off x="3140958" y="2161846"/>
            <a:ext cx="767730" cy="589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D1BC52E-889B-5193-2F76-A471E88E52B9}"/>
              </a:ext>
            </a:extLst>
          </p:cNvPr>
          <p:cNvCxnSpPr>
            <a:cxnSpLocks/>
          </p:cNvCxnSpPr>
          <p:nvPr/>
        </p:nvCxnSpPr>
        <p:spPr>
          <a:xfrm>
            <a:off x="3075925" y="2543503"/>
            <a:ext cx="735708" cy="29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0A78A4A-822D-6724-CC82-ECD2D45CD10D}"/>
              </a:ext>
            </a:extLst>
          </p:cNvPr>
          <p:cNvCxnSpPr>
            <a:cxnSpLocks/>
            <a:endCxn id="5122" idx="1"/>
          </p:cNvCxnSpPr>
          <p:nvPr/>
        </p:nvCxnSpPr>
        <p:spPr>
          <a:xfrm flipV="1">
            <a:off x="3107947" y="2959892"/>
            <a:ext cx="703686" cy="13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68A1FD3-1D9E-CC2A-A300-80833600B37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010892" y="3238417"/>
            <a:ext cx="877934" cy="31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>
            <a:extLst>
              <a:ext uri="{FF2B5EF4-FFF2-40B4-BE49-F238E27FC236}">
                <a16:creationId xmlns:a16="http://schemas.microsoft.com/office/drawing/2014/main" id="{B45D9444-DAD7-E622-9C39-F54F722D7533}"/>
              </a:ext>
            </a:extLst>
          </p:cNvPr>
          <p:cNvSpPr/>
          <p:nvPr/>
        </p:nvSpPr>
        <p:spPr>
          <a:xfrm>
            <a:off x="7043170" y="858075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81F78A9-A0AF-E24C-A09B-3E1D075C06E4}"/>
              </a:ext>
            </a:extLst>
          </p:cNvPr>
          <p:cNvSpPr/>
          <p:nvPr/>
        </p:nvSpPr>
        <p:spPr>
          <a:xfrm>
            <a:off x="647626" y="1196933"/>
            <a:ext cx="1606843" cy="40990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SEU CÓDIGO</a:t>
            </a:r>
          </a:p>
        </p:txBody>
      </p:sp>
    </p:spTree>
    <p:extLst>
      <p:ext uri="{BB962C8B-B14F-4D97-AF65-F5344CB8AC3E}">
        <p14:creationId xmlns:p14="http://schemas.microsoft.com/office/powerpoint/2010/main" val="16369143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0F077F1-A050-4DAE-94CA-89623D4340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200</Words>
  <Application>Microsoft Office PowerPoint</Application>
  <PresentationFormat>Apresentação na tela (16:9)</PresentationFormat>
  <Paragraphs>42</Paragraphs>
  <Slides>5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Felipe Silva Aguiar</cp:lastModifiedBy>
  <cp:revision>33</cp:revision>
  <dcterms:modified xsi:type="dcterms:W3CDTF">2025-04-02T02:18:19Z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