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796027F-7875-4030-9381-8BD8C4F21935}"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509A250-FF31-4206-8172-F9D3106AACB1}" type="datetimeFigureOut">
              <a:rPr lang="en-US" dirty="0"/>
              <a:t>11/10/2022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1CCC9-E3FB-4B72-8D83-0E453A8EA2A3}"/>
              </a:ext>
            </a:extLst>
          </p:cNvPr>
          <p:cNvSpPr>
            <a:spLocks noGrp="1"/>
          </p:cNvSpPr>
          <p:nvPr>
            <p:ph type="ctrTitle"/>
          </p:nvPr>
        </p:nvSpPr>
        <p:spPr>
          <a:xfrm>
            <a:off x="529389" y="689811"/>
            <a:ext cx="10523622" cy="5486399"/>
          </a:xfrm>
        </p:spPr>
        <p:txBody>
          <a:bodyPr/>
          <a:lstStyle/>
          <a:p>
            <a:pPr marL="571500" indent="-571500">
              <a:buFont typeface="Wingdings" panose="05000000000000000000" pitchFamily="2" charset="2"/>
              <a:buChar char="Ø"/>
            </a:pPr>
            <a:r>
              <a:rPr lang="tr-TR" sz="4000" dirty="0">
                <a:solidFill>
                  <a:schemeClr val="bg2">
                    <a:lumMod val="20000"/>
                    <a:lumOff val="80000"/>
                  </a:schemeClr>
                </a:solidFill>
                <a:latin typeface="+mn-lt"/>
              </a:rPr>
              <a:t>Görüntü İşleme Teknikleri Kullanılarak Ekmek Doku Analizi Ve </a:t>
            </a:r>
            <a:r>
              <a:rPr lang="tr-TR" sz="4000" dirty="0" err="1">
                <a:solidFill>
                  <a:schemeClr val="bg2">
                    <a:lumMod val="20000"/>
                    <a:lumOff val="80000"/>
                  </a:schemeClr>
                </a:solidFill>
                <a:latin typeface="+mn-lt"/>
              </a:rPr>
              <a:t>Arayüz</a:t>
            </a:r>
            <a:r>
              <a:rPr lang="tr-TR" sz="4000" dirty="0">
                <a:solidFill>
                  <a:schemeClr val="bg2">
                    <a:lumMod val="20000"/>
                    <a:lumOff val="80000"/>
                  </a:schemeClr>
                </a:solidFill>
                <a:latin typeface="+mn-lt"/>
              </a:rPr>
              <a:t> Programının Geliştirilmesi </a:t>
            </a:r>
            <a:br>
              <a:rPr lang="tr-TR" sz="4000" dirty="0">
                <a:solidFill>
                  <a:schemeClr val="bg2">
                    <a:lumMod val="20000"/>
                    <a:lumOff val="80000"/>
                  </a:schemeClr>
                </a:solidFill>
                <a:latin typeface="+mn-lt"/>
              </a:rPr>
            </a:br>
            <a:br>
              <a:rPr lang="tr-TR" sz="4000" dirty="0">
                <a:solidFill>
                  <a:schemeClr val="bg2">
                    <a:lumMod val="20000"/>
                    <a:lumOff val="80000"/>
                  </a:schemeClr>
                </a:solidFill>
                <a:latin typeface="+mn-lt"/>
              </a:rPr>
            </a:br>
            <a:r>
              <a:rPr lang="tr-TR" sz="2000" b="1" u="sng" dirty="0">
                <a:solidFill>
                  <a:schemeClr val="bg2">
                    <a:lumMod val="20000"/>
                    <a:lumOff val="80000"/>
                  </a:schemeClr>
                </a:solidFill>
                <a:latin typeface="Calibri" panose="020F0502020204030204" pitchFamily="34" charset="0"/>
                <a:cs typeface="Calibri" panose="020F0502020204030204" pitchFamily="34" charset="0"/>
              </a:rPr>
              <a:t>Ö N E  Ç I K A N L A R </a:t>
            </a:r>
            <a:br>
              <a:rPr lang="tr-TR" sz="2000" dirty="0"/>
            </a:br>
            <a:r>
              <a:rPr lang="tr-TR" sz="2400" dirty="0"/>
              <a:t> Görüntü işleme teknikleriyle ekmek kalite analizi </a:t>
            </a:r>
            <a:br>
              <a:rPr lang="tr-TR" sz="2400" dirty="0"/>
            </a:br>
            <a:r>
              <a:rPr lang="tr-TR" sz="2400" dirty="0"/>
              <a:t> Katkı maddesi ve enzimlerin ekmek kalitesine etkisi </a:t>
            </a:r>
            <a:br>
              <a:rPr lang="tr-TR" sz="2400" dirty="0"/>
            </a:br>
            <a:r>
              <a:rPr lang="tr-TR" sz="2400" dirty="0"/>
              <a:t> Ekmek gözeneklerinin otomatik </a:t>
            </a:r>
            <a:r>
              <a:rPr lang="tr-TR" sz="2400" dirty="0" err="1"/>
              <a:t>bölütlenmesi</a:t>
            </a:r>
            <a:r>
              <a:rPr lang="tr-TR" sz="2400" dirty="0"/>
              <a:t> .</a:t>
            </a:r>
            <a:br>
              <a:rPr lang="tr-TR" sz="1800" dirty="0">
                <a:solidFill>
                  <a:schemeClr val="bg2">
                    <a:lumMod val="20000"/>
                    <a:lumOff val="80000"/>
                  </a:schemeClr>
                </a:solidFill>
                <a:latin typeface="+mn-lt"/>
              </a:rPr>
            </a:br>
            <a:br>
              <a:rPr lang="tr-TR" sz="4000" dirty="0">
                <a:solidFill>
                  <a:schemeClr val="bg2">
                    <a:lumMod val="20000"/>
                    <a:lumOff val="80000"/>
                  </a:schemeClr>
                </a:solidFill>
                <a:latin typeface="+mn-lt"/>
              </a:rPr>
            </a:br>
            <a:endParaRPr lang="tr-TR" sz="4000" dirty="0">
              <a:solidFill>
                <a:schemeClr val="bg2">
                  <a:lumMod val="20000"/>
                  <a:lumOff val="80000"/>
                </a:schemeClr>
              </a:solidFill>
              <a:latin typeface="+mn-lt"/>
            </a:endParaRPr>
          </a:p>
        </p:txBody>
      </p:sp>
    </p:spTree>
    <p:extLst>
      <p:ext uri="{BB962C8B-B14F-4D97-AF65-F5344CB8AC3E}">
        <p14:creationId xmlns:p14="http://schemas.microsoft.com/office/powerpoint/2010/main" val="237419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F9AD5C-8234-416B-A0D6-20821B165F6B}"/>
              </a:ext>
            </a:extLst>
          </p:cNvPr>
          <p:cNvSpPr>
            <a:spLocks noGrp="1"/>
          </p:cNvSpPr>
          <p:nvPr>
            <p:ph idx="1"/>
          </p:nvPr>
        </p:nvSpPr>
        <p:spPr>
          <a:xfrm>
            <a:off x="513348" y="778042"/>
            <a:ext cx="6786036" cy="5470357"/>
          </a:xfrm>
        </p:spPr>
        <p:txBody>
          <a:bodyPr/>
          <a:lstStyle/>
          <a:p>
            <a:r>
              <a:rPr lang="tr-TR" sz="2400" b="1" dirty="0" err="1">
                <a:solidFill>
                  <a:schemeClr val="bg2">
                    <a:lumMod val="20000"/>
                    <a:lumOff val="80000"/>
                  </a:schemeClr>
                </a:solidFill>
              </a:rPr>
              <a:t>Histogram</a:t>
            </a:r>
            <a:r>
              <a:rPr lang="tr-TR" sz="2400" b="1" dirty="0">
                <a:solidFill>
                  <a:schemeClr val="bg2">
                    <a:lumMod val="20000"/>
                    <a:lumOff val="80000"/>
                  </a:schemeClr>
                </a:solidFill>
              </a:rPr>
              <a:t> Eşitleme</a:t>
            </a:r>
          </a:p>
          <a:p>
            <a:endParaRPr lang="tr-TR" dirty="0"/>
          </a:p>
          <a:p>
            <a:r>
              <a:rPr lang="tr-TR" sz="2400" dirty="0"/>
              <a:t> </a:t>
            </a:r>
            <a:r>
              <a:rPr lang="tr-TR" sz="2400" dirty="0" err="1"/>
              <a:t>Histogram</a:t>
            </a:r>
            <a:r>
              <a:rPr lang="tr-TR" sz="2400" dirty="0"/>
              <a:t> eşitleme renk değerleri düzgün dağılımlı olmayan görüntüler için uygun bir görüntü iyileştirme metodudur. Şekildeki karşıtlığı iyileştirilmiş görüntü </a:t>
            </a:r>
            <a:r>
              <a:rPr lang="tr-TR" sz="2400" dirty="0" err="1"/>
              <a:t>histogramına</a:t>
            </a:r>
            <a:r>
              <a:rPr lang="tr-TR" sz="2400" dirty="0"/>
              <a:t> bakıldığında tepenin olduğu görülmektedir. Ancak </a:t>
            </a:r>
            <a:r>
              <a:rPr lang="tr-TR" sz="2400" dirty="0" err="1"/>
              <a:t>histogram</a:t>
            </a:r>
            <a:r>
              <a:rPr lang="tr-TR" sz="2400" dirty="0"/>
              <a:t> eşitleme işleminden sonra daha düzgün yayılımlı bir </a:t>
            </a:r>
            <a:r>
              <a:rPr lang="tr-TR" sz="2400" dirty="0" err="1"/>
              <a:t>histogram</a:t>
            </a:r>
            <a:r>
              <a:rPr lang="tr-TR" sz="2400" dirty="0"/>
              <a:t> elde edildiği görülmüştür.</a:t>
            </a:r>
          </a:p>
        </p:txBody>
      </p:sp>
      <p:pic>
        <p:nvPicPr>
          <p:cNvPr id="7" name="Resim 6">
            <a:extLst>
              <a:ext uri="{FF2B5EF4-FFF2-40B4-BE49-F238E27FC236}">
                <a16:creationId xmlns:a16="http://schemas.microsoft.com/office/drawing/2014/main" id="{3CC416F3-41C8-4DD5-B84E-8FAAABE782AE}"/>
              </a:ext>
            </a:extLst>
          </p:cNvPr>
          <p:cNvPicPr>
            <a:picLocks noChangeAspect="1"/>
          </p:cNvPicPr>
          <p:nvPr/>
        </p:nvPicPr>
        <p:blipFill>
          <a:blip r:embed="rId2"/>
          <a:stretch>
            <a:fillRect/>
          </a:stretch>
        </p:blipFill>
        <p:spPr>
          <a:xfrm>
            <a:off x="7495588" y="1407443"/>
            <a:ext cx="4183064" cy="4480010"/>
          </a:xfrm>
          <a:prstGeom prst="rect">
            <a:avLst/>
          </a:prstGeom>
        </p:spPr>
      </p:pic>
    </p:spTree>
    <p:extLst>
      <p:ext uri="{BB962C8B-B14F-4D97-AF65-F5344CB8AC3E}">
        <p14:creationId xmlns:p14="http://schemas.microsoft.com/office/powerpoint/2010/main" val="253772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B93608E-4EFE-439C-B812-C88139373036}"/>
              </a:ext>
            </a:extLst>
          </p:cNvPr>
          <p:cNvSpPr>
            <a:spLocks noGrp="1"/>
          </p:cNvSpPr>
          <p:nvPr>
            <p:ph idx="1"/>
          </p:nvPr>
        </p:nvSpPr>
        <p:spPr>
          <a:xfrm>
            <a:off x="641684" y="1042738"/>
            <a:ext cx="6609349" cy="5205662"/>
          </a:xfrm>
        </p:spPr>
        <p:txBody>
          <a:bodyPr/>
          <a:lstStyle/>
          <a:p>
            <a:endParaRPr lang="tr-TR" dirty="0"/>
          </a:p>
          <a:p>
            <a:endParaRPr lang="tr-TR" dirty="0"/>
          </a:p>
          <a:p>
            <a:r>
              <a:rPr lang="tr-TR" sz="2400" dirty="0"/>
              <a:t>Bu işlemin uygulanması sonucunda elde edilen görüntü Şekilde gösterilmiştir. Ekmek dokularının açık renkte, gözeneklerin ise koyu renkte olduğu görülmektedir. </a:t>
            </a:r>
            <a:r>
              <a:rPr lang="tr-TR" sz="2400" dirty="0" err="1"/>
              <a:t>Histogram</a:t>
            </a:r>
            <a:r>
              <a:rPr lang="tr-TR" sz="2400" dirty="0"/>
              <a:t> eşitleme işleminden sonra ön işleme aşaması bitmiş olup, gözeneklerin </a:t>
            </a:r>
            <a:r>
              <a:rPr lang="tr-TR" sz="2400" dirty="0" err="1"/>
              <a:t>bölütlenmesiyle</a:t>
            </a:r>
            <a:r>
              <a:rPr lang="tr-TR" sz="2400" dirty="0"/>
              <a:t> görüntü işleme aşamasına geçilecektir. </a:t>
            </a:r>
          </a:p>
        </p:txBody>
      </p:sp>
      <p:pic>
        <p:nvPicPr>
          <p:cNvPr id="5" name="Resim 4">
            <a:extLst>
              <a:ext uri="{FF2B5EF4-FFF2-40B4-BE49-F238E27FC236}">
                <a16:creationId xmlns:a16="http://schemas.microsoft.com/office/drawing/2014/main" id="{CA195ED0-0976-46CC-B3E9-66D024D59F84}"/>
              </a:ext>
            </a:extLst>
          </p:cNvPr>
          <p:cNvPicPr>
            <a:picLocks noChangeAspect="1"/>
          </p:cNvPicPr>
          <p:nvPr/>
        </p:nvPicPr>
        <p:blipFill>
          <a:blip r:embed="rId2"/>
          <a:stretch>
            <a:fillRect/>
          </a:stretch>
        </p:blipFill>
        <p:spPr>
          <a:xfrm>
            <a:off x="7443538" y="1393907"/>
            <a:ext cx="4335390" cy="4597723"/>
          </a:xfrm>
          <a:prstGeom prst="rect">
            <a:avLst/>
          </a:prstGeom>
        </p:spPr>
      </p:pic>
    </p:spTree>
    <p:extLst>
      <p:ext uri="{BB962C8B-B14F-4D97-AF65-F5344CB8AC3E}">
        <p14:creationId xmlns:p14="http://schemas.microsoft.com/office/powerpoint/2010/main" val="250659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CFC49F-115F-428C-8E7D-F0AE09C187CC}"/>
              </a:ext>
            </a:extLst>
          </p:cNvPr>
          <p:cNvSpPr>
            <a:spLocks noGrp="1"/>
          </p:cNvSpPr>
          <p:nvPr>
            <p:ph idx="1"/>
          </p:nvPr>
        </p:nvSpPr>
        <p:spPr>
          <a:xfrm>
            <a:off x="641684" y="770022"/>
            <a:ext cx="7042485" cy="5478378"/>
          </a:xfrm>
        </p:spPr>
        <p:txBody>
          <a:bodyPr/>
          <a:lstStyle/>
          <a:p>
            <a:pPr marL="0" indent="0">
              <a:buNone/>
            </a:pPr>
            <a:endParaRPr lang="tr-TR" dirty="0"/>
          </a:p>
          <a:p>
            <a:r>
              <a:rPr lang="tr-TR" sz="2400" dirty="0"/>
              <a:t>Şekilde ise gözenek içleri doldurulmuş ve en büyük bağlı bileşen yöntemi kullanılarak </a:t>
            </a:r>
            <a:r>
              <a:rPr lang="tr-TR" sz="2400" dirty="0" err="1"/>
              <a:t>bölütlenmiş</a:t>
            </a:r>
            <a:r>
              <a:rPr lang="tr-TR" sz="2400" dirty="0"/>
              <a:t>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lang="tr-TR" sz="2400" dirty="0" err="1"/>
              <a:t>lik</a:t>
            </a:r>
            <a:r>
              <a:rPr lang="tr-TR" sz="2400" dirty="0"/>
              <a:t> bir </a:t>
            </a:r>
            <a:r>
              <a:rPr lang="tr-TR" sz="2400" dirty="0" err="1"/>
              <a:t>dikdörtgensel</a:t>
            </a:r>
            <a:r>
              <a:rPr lang="tr-TR" sz="2400" dirty="0"/>
              <a:t> bölge olarak belirlenmiştir. </a:t>
            </a:r>
          </a:p>
        </p:txBody>
      </p:sp>
      <p:pic>
        <p:nvPicPr>
          <p:cNvPr id="5" name="Resim 4">
            <a:extLst>
              <a:ext uri="{FF2B5EF4-FFF2-40B4-BE49-F238E27FC236}">
                <a16:creationId xmlns:a16="http://schemas.microsoft.com/office/drawing/2014/main" id="{D79F6806-1D90-4DA2-90F2-D547A2D214F2}"/>
              </a:ext>
            </a:extLst>
          </p:cNvPr>
          <p:cNvPicPr>
            <a:picLocks noChangeAspect="1"/>
          </p:cNvPicPr>
          <p:nvPr/>
        </p:nvPicPr>
        <p:blipFill rotWithShape="1">
          <a:blip r:embed="rId2"/>
          <a:srcRect t="3097"/>
          <a:stretch/>
        </p:blipFill>
        <p:spPr>
          <a:xfrm>
            <a:off x="7860213" y="1852863"/>
            <a:ext cx="4031992" cy="4395537"/>
          </a:xfrm>
          <a:prstGeom prst="rect">
            <a:avLst/>
          </a:prstGeom>
        </p:spPr>
      </p:pic>
    </p:spTree>
    <p:extLst>
      <p:ext uri="{BB962C8B-B14F-4D97-AF65-F5344CB8AC3E}">
        <p14:creationId xmlns:p14="http://schemas.microsoft.com/office/powerpoint/2010/main" val="228942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15C27D-4968-4476-8807-291BB3E4CD04}"/>
              </a:ext>
            </a:extLst>
          </p:cNvPr>
          <p:cNvSpPr>
            <a:spLocks noGrp="1"/>
          </p:cNvSpPr>
          <p:nvPr>
            <p:ph idx="1"/>
          </p:nvPr>
        </p:nvSpPr>
        <p:spPr>
          <a:xfrm>
            <a:off x="485524" y="882316"/>
            <a:ext cx="6990097" cy="5366083"/>
          </a:xfrm>
        </p:spPr>
        <p:txBody>
          <a:bodyPr>
            <a:normAutofit/>
          </a:bodyPr>
          <a:lstStyle/>
          <a:p>
            <a:endParaRPr lang="tr-TR" sz="2400" dirty="0"/>
          </a:p>
          <a:p>
            <a:r>
              <a:rPr lang="tr-TR" sz="2400" dirty="0"/>
              <a:t>Bu bölgenin büyüklüğü tüm ekmek görüntüleri için aynı olup doku analizinin yapılacağı bölge olarak belirlenmiştir. Daha sonra, her ekmek görüntüsü için bu bölgede bulunan gözenekler </a:t>
            </a:r>
            <a:r>
              <a:rPr lang="tr-TR" sz="2400" dirty="0" err="1"/>
              <a:t>bölütlenmiştir</a:t>
            </a:r>
            <a:r>
              <a:rPr lang="tr-TR" sz="2400" dirty="0"/>
              <a:t>. Şekilde </a:t>
            </a:r>
            <a:r>
              <a:rPr lang="tr-TR" sz="2400" dirty="0" err="1"/>
              <a:t>bölütlenmiş</a:t>
            </a:r>
            <a:r>
              <a:rPr lang="tr-TR" sz="2400" dirty="0"/>
              <a:t> bu </a:t>
            </a:r>
            <a:r>
              <a:rPr lang="tr-TR" sz="2400" dirty="0" err="1"/>
              <a:t>dikdörtgensel</a:t>
            </a:r>
            <a:r>
              <a:rPr lang="tr-TR" sz="2400" dirty="0"/>
              <a:t> bölgenin gözenek görüntüsü gösterilmiştir. </a:t>
            </a:r>
          </a:p>
        </p:txBody>
      </p:sp>
      <p:pic>
        <p:nvPicPr>
          <p:cNvPr id="5" name="Resim 4">
            <a:extLst>
              <a:ext uri="{FF2B5EF4-FFF2-40B4-BE49-F238E27FC236}">
                <a16:creationId xmlns:a16="http://schemas.microsoft.com/office/drawing/2014/main" id="{D0632C6B-E321-4811-A097-57E713CECE4C}"/>
              </a:ext>
            </a:extLst>
          </p:cNvPr>
          <p:cNvPicPr>
            <a:picLocks noChangeAspect="1"/>
          </p:cNvPicPr>
          <p:nvPr/>
        </p:nvPicPr>
        <p:blipFill>
          <a:blip r:embed="rId2"/>
          <a:stretch>
            <a:fillRect/>
          </a:stretch>
        </p:blipFill>
        <p:spPr>
          <a:xfrm>
            <a:off x="7634522" y="1557086"/>
            <a:ext cx="4071954" cy="4691313"/>
          </a:xfrm>
          <a:prstGeom prst="rect">
            <a:avLst/>
          </a:prstGeom>
        </p:spPr>
      </p:pic>
    </p:spTree>
    <p:extLst>
      <p:ext uri="{BB962C8B-B14F-4D97-AF65-F5344CB8AC3E}">
        <p14:creationId xmlns:p14="http://schemas.microsoft.com/office/powerpoint/2010/main" val="253284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2EFD59D-D990-49D3-AAAA-BFA8AF27ED02}"/>
              </a:ext>
            </a:extLst>
          </p:cNvPr>
          <p:cNvSpPr>
            <a:spLocks noGrp="1"/>
          </p:cNvSpPr>
          <p:nvPr>
            <p:ph idx="1"/>
          </p:nvPr>
        </p:nvSpPr>
        <p:spPr>
          <a:xfrm>
            <a:off x="625642" y="513347"/>
            <a:ext cx="9384631" cy="5999748"/>
          </a:xfrm>
        </p:spPr>
        <p:txBody>
          <a:bodyPr/>
          <a:lstStyle/>
          <a:p>
            <a:r>
              <a:rPr lang="tr-TR" dirty="0"/>
              <a:t>İkili görüntü haline gelen </a:t>
            </a:r>
            <a:r>
              <a:rPr lang="tr-TR" dirty="0" err="1"/>
              <a:t>bölütlenmiş</a:t>
            </a:r>
            <a:r>
              <a:rPr lang="tr-TR" dirty="0"/>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a:t>
            </a:r>
          </a:p>
          <a:p>
            <a:endParaRPr lang="tr-TR" dirty="0"/>
          </a:p>
          <a:p>
            <a:pPr marL="0" indent="0">
              <a:buNone/>
            </a:pPr>
            <a:r>
              <a:rPr lang="tr-TR" dirty="0"/>
              <a:t>  </a:t>
            </a:r>
            <a:r>
              <a:rPr lang="tr-TR" b="1" u="sng" dirty="0">
                <a:solidFill>
                  <a:schemeClr val="bg2">
                    <a:lumMod val="20000"/>
                    <a:lumOff val="80000"/>
                  </a:schemeClr>
                </a:solidFill>
              </a:rPr>
              <a:t>Piksel Siyaha eşit değilse</a:t>
            </a:r>
          </a:p>
          <a:p>
            <a:r>
              <a:rPr lang="tr-TR" dirty="0"/>
              <a:t> -Pikselin Tüm komşularına bak (8’li komşuluk için)</a:t>
            </a:r>
          </a:p>
          <a:p>
            <a:r>
              <a:rPr lang="tr-TR" dirty="0"/>
              <a:t> -Tüm komşular siyah veya beyaz ise bu yeni bir pikseldir bu piksele yeni bir değer ata, diğer piksele geç</a:t>
            </a:r>
          </a:p>
          <a:p>
            <a:r>
              <a:rPr lang="tr-TR" dirty="0"/>
              <a:t> -Komşu piksellerden herhangi biri siyah ya da beyaz piksel ise bir önceki etiket numarasına bu pikseli kaydet } </a:t>
            </a:r>
          </a:p>
        </p:txBody>
      </p:sp>
    </p:spTree>
    <p:extLst>
      <p:ext uri="{BB962C8B-B14F-4D97-AF65-F5344CB8AC3E}">
        <p14:creationId xmlns:p14="http://schemas.microsoft.com/office/powerpoint/2010/main" val="27124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0021AF3-5AF9-41E1-B741-B3BE7EFB9CED}"/>
              </a:ext>
            </a:extLst>
          </p:cNvPr>
          <p:cNvSpPr>
            <a:spLocks noGrp="1"/>
          </p:cNvSpPr>
          <p:nvPr>
            <p:ph idx="1"/>
          </p:nvPr>
        </p:nvSpPr>
        <p:spPr>
          <a:xfrm>
            <a:off x="465221" y="545432"/>
            <a:ext cx="8438147" cy="5702968"/>
          </a:xfrm>
        </p:spPr>
        <p:txBody>
          <a:bodyPr>
            <a:normAutofit/>
          </a:bodyPr>
          <a:lstStyle/>
          <a:p>
            <a:r>
              <a:rPr lang="tr-TR" sz="2400" dirty="0"/>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 Şekilde belli bir bölgede etiketlenmiş gözeneklere ait temsili bir görüntü gösterilmiştir. </a:t>
            </a:r>
          </a:p>
        </p:txBody>
      </p:sp>
      <p:pic>
        <p:nvPicPr>
          <p:cNvPr id="5" name="Resim 4">
            <a:extLst>
              <a:ext uri="{FF2B5EF4-FFF2-40B4-BE49-F238E27FC236}">
                <a16:creationId xmlns:a16="http://schemas.microsoft.com/office/drawing/2014/main" id="{499DA308-0B91-47FA-9FD2-69A88E86A5BF}"/>
              </a:ext>
            </a:extLst>
          </p:cNvPr>
          <p:cNvPicPr>
            <a:picLocks noChangeAspect="1"/>
          </p:cNvPicPr>
          <p:nvPr/>
        </p:nvPicPr>
        <p:blipFill>
          <a:blip r:embed="rId2"/>
          <a:stretch>
            <a:fillRect/>
          </a:stretch>
        </p:blipFill>
        <p:spPr>
          <a:xfrm>
            <a:off x="8505767" y="3830053"/>
            <a:ext cx="3452620" cy="2656724"/>
          </a:xfrm>
          <a:prstGeom prst="rect">
            <a:avLst/>
          </a:prstGeom>
        </p:spPr>
      </p:pic>
    </p:spTree>
    <p:extLst>
      <p:ext uri="{BB962C8B-B14F-4D97-AF65-F5344CB8AC3E}">
        <p14:creationId xmlns:p14="http://schemas.microsoft.com/office/powerpoint/2010/main" val="266912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6FA7EE-D6D5-4578-9916-15F6B46B6B1B}"/>
              </a:ext>
            </a:extLst>
          </p:cNvPr>
          <p:cNvSpPr>
            <a:spLocks noGrp="1"/>
          </p:cNvSpPr>
          <p:nvPr>
            <p:ph type="title"/>
          </p:nvPr>
        </p:nvSpPr>
        <p:spPr/>
        <p:txBody>
          <a:bodyPr/>
          <a:lstStyle/>
          <a:p>
            <a:r>
              <a:rPr lang="tr-TR" b="1" dirty="0">
                <a:solidFill>
                  <a:schemeClr val="bg2">
                    <a:lumMod val="20000"/>
                    <a:lumOff val="80000"/>
                  </a:schemeClr>
                </a:solidFill>
              </a:rPr>
              <a:t>SONUÇLAR (CONCLUSIONS) </a:t>
            </a:r>
          </a:p>
        </p:txBody>
      </p:sp>
      <p:sp>
        <p:nvSpPr>
          <p:cNvPr id="3" name="İçerik Yer Tutucusu 2">
            <a:extLst>
              <a:ext uri="{FF2B5EF4-FFF2-40B4-BE49-F238E27FC236}">
                <a16:creationId xmlns:a16="http://schemas.microsoft.com/office/drawing/2014/main" id="{39ACCE7D-F582-41B8-BB8B-6C191D0B36CB}"/>
              </a:ext>
            </a:extLst>
          </p:cNvPr>
          <p:cNvSpPr>
            <a:spLocks noGrp="1"/>
          </p:cNvSpPr>
          <p:nvPr>
            <p:ph idx="1"/>
          </p:nvPr>
        </p:nvSpPr>
        <p:spPr>
          <a:xfrm>
            <a:off x="786064" y="1716506"/>
            <a:ext cx="9263790" cy="4531894"/>
          </a:xfrm>
        </p:spPr>
        <p:txBody>
          <a:bodyPr>
            <a:normAutofit/>
          </a:bodyPr>
          <a:lstStyle/>
          <a:p>
            <a:r>
              <a:rPr lang="tr-TR" sz="2400" dirty="0"/>
              <a:t>Yapılan çalışmada görüntü işleme teknikleri kullanılarak ekmek gözenekleri </a:t>
            </a:r>
            <a:r>
              <a:rPr lang="tr-TR" sz="2400" dirty="0" err="1"/>
              <a:t>bölütlenmiştir</a:t>
            </a:r>
            <a:r>
              <a:rPr lang="tr-TR" sz="2400" dirty="0"/>
              <a:t>. Bu sayede ekmek doku özellikleri belirlenerek katkı maddesinin cinsine, miktarına bağlı olarak ekmek yapısında meydana gelen değişimler ve gözeneklere ait sayısal veriler elde edilerek belirlenmiştir. DATEM katkı maddeli ekmeklerin kontrol grubu ekmeklere göre daha fazla gözenek sayısı ve gözenek alanına sahip olduğu görülmektedir.</a:t>
            </a:r>
          </a:p>
        </p:txBody>
      </p:sp>
    </p:spTree>
    <p:extLst>
      <p:ext uri="{BB962C8B-B14F-4D97-AF65-F5344CB8AC3E}">
        <p14:creationId xmlns:p14="http://schemas.microsoft.com/office/powerpoint/2010/main" val="255636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4BF8D1-471C-4C37-8F5D-B23FAFEA2817}"/>
              </a:ext>
            </a:extLst>
          </p:cNvPr>
          <p:cNvSpPr>
            <a:spLocks noGrp="1"/>
          </p:cNvSpPr>
          <p:nvPr>
            <p:ph idx="1"/>
          </p:nvPr>
        </p:nvSpPr>
        <p:spPr>
          <a:xfrm>
            <a:off x="1103312" y="834190"/>
            <a:ext cx="8946541" cy="5414210"/>
          </a:xfrm>
        </p:spPr>
        <p:txBody>
          <a:bodyPr>
            <a:normAutofit/>
          </a:bodyPr>
          <a:lstStyle/>
          <a:p>
            <a:r>
              <a:rPr lang="tr-TR" sz="2400" dirty="0"/>
              <a:t>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a:t>
            </a:r>
          </a:p>
        </p:txBody>
      </p:sp>
      <p:pic>
        <p:nvPicPr>
          <p:cNvPr id="5" name="Resim 4">
            <a:extLst>
              <a:ext uri="{FF2B5EF4-FFF2-40B4-BE49-F238E27FC236}">
                <a16:creationId xmlns:a16="http://schemas.microsoft.com/office/drawing/2014/main" id="{808A2369-35CE-42D3-A1BF-E773ADADBEAC}"/>
              </a:ext>
            </a:extLst>
          </p:cNvPr>
          <p:cNvPicPr>
            <a:picLocks noChangeAspect="1"/>
          </p:cNvPicPr>
          <p:nvPr/>
        </p:nvPicPr>
        <p:blipFill>
          <a:blip r:embed="rId2"/>
          <a:stretch>
            <a:fillRect/>
          </a:stretch>
        </p:blipFill>
        <p:spPr>
          <a:xfrm>
            <a:off x="3687178" y="2870284"/>
            <a:ext cx="4446170" cy="3714016"/>
          </a:xfrm>
          <a:prstGeom prst="rect">
            <a:avLst/>
          </a:prstGeom>
        </p:spPr>
      </p:pic>
    </p:spTree>
    <p:extLst>
      <p:ext uri="{BB962C8B-B14F-4D97-AF65-F5344CB8AC3E}">
        <p14:creationId xmlns:p14="http://schemas.microsoft.com/office/powerpoint/2010/main" val="309593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B8F3434-106C-4DC5-9378-6969BF65FC4C}"/>
              </a:ext>
            </a:extLst>
          </p:cNvPr>
          <p:cNvSpPr>
            <a:spLocks noGrp="1"/>
          </p:cNvSpPr>
          <p:nvPr>
            <p:ph idx="1"/>
          </p:nvPr>
        </p:nvSpPr>
        <p:spPr>
          <a:xfrm>
            <a:off x="753980" y="705854"/>
            <a:ext cx="9295874" cy="5759114"/>
          </a:xfrm>
        </p:spPr>
        <p:txBody>
          <a:bodyPr>
            <a:normAutofit/>
          </a:bodyPr>
          <a:lstStyle/>
          <a:p>
            <a:endParaRPr lang="tr-TR" sz="2400" dirty="0"/>
          </a:p>
          <a:p>
            <a:r>
              <a:rPr lang="tr-TR" sz="2400" dirty="0"/>
              <a:t>FL katkı maddeli ekmeğin ise, 20’li konsantrasyonunun gözenek sayısı, toplam gözenek alanı ve yoğunluğunun en yüksek değerde olduğu görülmektedir. Ancak </a:t>
            </a:r>
            <a:r>
              <a:rPr lang="tr-TR" sz="2400" dirty="0" err="1"/>
              <a:t>DATEM’le</a:t>
            </a:r>
            <a:r>
              <a:rPr lang="tr-TR" sz="2400" dirty="0"/>
              <a:t> kıyaslandığında bu değerlerin daha küçük kaldığı görülmüştür. GL </a:t>
            </a:r>
            <a:r>
              <a:rPr lang="tr-TR" sz="2400" dirty="0" err="1"/>
              <a:t>enzimli</a:t>
            </a:r>
            <a:r>
              <a:rPr lang="tr-TR" sz="2400" dirty="0"/>
              <a:t> ekmeklerin 60 ve 90’lı konsantrasyonunda gözenek sayısı ve gözenek alanını arttırdığı, 120’li konsantrasyonunda ise gözenek sayısını azalttığı görülmektedir. Elde edilen sonuçlar FL ve GL </a:t>
            </a:r>
            <a:r>
              <a:rPr lang="tr-TR" sz="2400" dirty="0" err="1"/>
              <a:t>lipaz</a:t>
            </a:r>
            <a:r>
              <a:rPr lang="tr-TR" sz="2400" dirty="0"/>
              <a:t> enzimlerinin DATEM kadar olmasa da ekmek hacmine olumlu etki yaptığını göstermiştir </a:t>
            </a:r>
          </a:p>
        </p:txBody>
      </p:sp>
    </p:spTree>
    <p:extLst>
      <p:ext uri="{BB962C8B-B14F-4D97-AF65-F5344CB8AC3E}">
        <p14:creationId xmlns:p14="http://schemas.microsoft.com/office/powerpoint/2010/main" val="105766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32B7255-F938-4B27-9615-40DF866DD45D}"/>
              </a:ext>
            </a:extLst>
          </p:cNvPr>
          <p:cNvPicPr>
            <a:picLocks noChangeAspect="1"/>
          </p:cNvPicPr>
          <p:nvPr/>
        </p:nvPicPr>
        <p:blipFill rotWithShape="1">
          <a:blip r:embed="rId2"/>
          <a:srcRect/>
          <a:stretch/>
        </p:blipFill>
        <p:spPr>
          <a:xfrm>
            <a:off x="416330" y="1273301"/>
            <a:ext cx="5060759" cy="4503611"/>
          </a:xfrm>
          <a:prstGeom prst="rect">
            <a:avLst/>
          </a:prstGeom>
        </p:spPr>
      </p:pic>
      <p:pic>
        <p:nvPicPr>
          <p:cNvPr id="7" name="Resim 6">
            <a:extLst>
              <a:ext uri="{FF2B5EF4-FFF2-40B4-BE49-F238E27FC236}">
                <a16:creationId xmlns:a16="http://schemas.microsoft.com/office/drawing/2014/main" id="{CAC03557-D922-471D-AB28-A87E5E521821}"/>
              </a:ext>
            </a:extLst>
          </p:cNvPr>
          <p:cNvPicPr>
            <a:picLocks noChangeAspect="1"/>
          </p:cNvPicPr>
          <p:nvPr/>
        </p:nvPicPr>
        <p:blipFill>
          <a:blip r:embed="rId3"/>
          <a:stretch>
            <a:fillRect/>
          </a:stretch>
        </p:blipFill>
        <p:spPr>
          <a:xfrm>
            <a:off x="5938048" y="1273301"/>
            <a:ext cx="5218711" cy="4503611"/>
          </a:xfrm>
          <a:prstGeom prst="rect">
            <a:avLst/>
          </a:prstGeom>
        </p:spPr>
      </p:pic>
    </p:spTree>
    <p:extLst>
      <p:ext uri="{BB962C8B-B14F-4D97-AF65-F5344CB8AC3E}">
        <p14:creationId xmlns:p14="http://schemas.microsoft.com/office/powerpoint/2010/main" val="79111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A23B6E-6B65-474E-84D3-1733AD8F8107}"/>
              </a:ext>
            </a:extLst>
          </p:cNvPr>
          <p:cNvSpPr>
            <a:spLocks noGrp="1"/>
          </p:cNvSpPr>
          <p:nvPr>
            <p:ph idx="1"/>
          </p:nvPr>
        </p:nvSpPr>
        <p:spPr>
          <a:xfrm>
            <a:off x="1103312" y="1074822"/>
            <a:ext cx="8946541" cy="5173578"/>
          </a:xfrm>
        </p:spPr>
        <p:txBody>
          <a:bodyPr>
            <a:normAutofit/>
          </a:bodyPr>
          <a:lstStyle/>
          <a:p>
            <a:r>
              <a:rPr lang="tr-TR" sz="2400" dirty="0"/>
              <a:t>Ekmek hamurunun pişirilmesi sırasında ekmeğin gözenekli bir yapı haline geldiği görülür. Öz miktarı ve kalitesi yetersiz olan unlardan yapılan ekmekler kısa sürede bayatlamaktadır.</a:t>
            </a:r>
          </a:p>
          <a:p>
            <a:r>
              <a:rPr lang="tr-TR" sz="2400" dirty="0"/>
              <a:t>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a:t>
            </a:r>
          </a:p>
        </p:txBody>
      </p:sp>
    </p:spTree>
    <p:extLst>
      <p:ext uri="{BB962C8B-B14F-4D97-AF65-F5344CB8AC3E}">
        <p14:creationId xmlns:p14="http://schemas.microsoft.com/office/powerpoint/2010/main" val="149349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5C838B5-A839-4CC6-8456-059852901B17}"/>
              </a:ext>
            </a:extLst>
          </p:cNvPr>
          <p:cNvSpPr>
            <a:spLocks noGrp="1"/>
          </p:cNvSpPr>
          <p:nvPr>
            <p:ph idx="1"/>
          </p:nvPr>
        </p:nvSpPr>
        <p:spPr>
          <a:xfrm>
            <a:off x="593558" y="978568"/>
            <a:ext cx="9456295" cy="5269831"/>
          </a:xfrm>
        </p:spPr>
        <p:txBody>
          <a:bodyPr/>
          <a:lstStyle/>
          <a:p>
            <a:pPr marL="0" indent="0">
              <a:buNone/>
            </a:pPr>
            <a:endParaRPr lang="tr-TR" dirty="0"/>
          </a:p>
          <a:p>
            <a:pPr marL="0" indent="0">
              <a:buNone/>
            </a:pPr>
            <a:endParaRPr lang="tr-TR" dirty="0"/>
          </a:p>
          <a:p>
            <a:pPr marL="0" indent="0" algn="ctr">
              <a:buNone/>
            </a:pPr>
            <a:r>
              <a:rPr lang="tr-TR" sz="4400" dirty="0">
                <a:solidFill>
                  <a:schemeClr val="bg2">
                    <a:lumMod val="20000"/>
                    <a:lumOff val="80000"/>
                  </a:schemeClr>
                </a:solidFill>
              </a:rPr>
              <a:t>İZLEDİĞİNİZ İÇİN TEŞEKKÜRLER.</a:t>
            </a:r>
          </a:p>
          <a:p>
            <a:pPr marL="0" indent="0">
              <a:buNone/>
            </a:pPr>
            <a:endParaRPr lang="tr-TR" dirty="0">
              <a:solidFill>
                <a:schemeClr val="bg2">
                  <a:lumMod val="20000"/>
                  <a:lumOff val="80000"/>
                </a:schemeClr>
              </a:solidFill>
            </a:endParaRPr>
          </a:p>
          <a:p>
            <a:pPr marL="0" indent="0">
              <a:buNone/>
            </a:pPr>
            <a:endParaRPr lang="tr-TR" dirty="0">
              <a:solidFill>
                <a:schemeClr val="bg2">
                  <a:lumMod val="20000"/>
                  <a:lumOff val="80000"/>
                </a:schemeClr>
              </a:solidFill>
            </a:endParaRPr>
          </a:p>
          <a:p>
            <a:pPr marL="0" indent="0">
              <a:buNone/>
            </a:pPr>
            <a:endParaRPr lang="tr-TR" dirty="0">
              <a:solidFill>
                <a:schemeClr val="bg2">
                  <a:lumMod val="20000"/>
                  <a:lumOff val="80000"/>
                </a:schemeClr>
              </a:solidFill>
            </a:endParaRPr>
          </a:p>
          <a:p>
            <a:pPr marL="0" indent="0">
              <a:buNone/>
            </a:pPr>
            <a:r>
              <a:rPr lang="tr-TR" dirty="0">
                <a:solidFill>
                  <a:schemeClr val="bg2">
                    <a:lumMod val="20000"/>
                    <a:lumOff val="80000"/>
                  </a:schemeClr>
                </a:solidFill>
              </a:rPr>
              <a:t>												Görüntü İşleme 5.Hafta Ödevi </a:t>
            </a:r>
          </a:p>
          <a:p>
            <a:pPr marL="0" indent="0">
              <a:buNone/>
            </a:pPr>
            <a:r>
              <a:rPr lang="tr-TR" dirty="0">
                <a:solidFill>
                  <a:schemeClr val="bg2">
                    <a:lumMod val="20000"/>
                    <a:lumOff val="80000"/>
                  </a:schemeClr>
                </a:solidFill>
              </a:rPr>
              <a:t>												İbrahim TEKİN</a:t>
            </a:r>
          </a:p>
          <a:p>
            <a:pPr marL="0" indent="0">
              <a:buNone/>
            </a:pPr>
            <a:endParaRPr lang="tr-TR" dirty="0"/>
          </a:p>
        </p:txBody>
      </p:sp>
    </p:spTree>
    <p:extLst>
      <p:ext uri="{BB962C8B-B14F-4D97-AF65-F5344CB8AC3E}">
        <p14:creationId xmlns:p14="http://schemas.microsoft.com/office/powerpoint/2010/main" val="236487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7F435E-A574-4F08-8ECF-214A1044400A}"/>
              </a:ext>
            </a:extLst>
          </p:cNvPr>
          <p:cNvSpPr>
            <a:spLocks noGrp="1"/>
          </p:cNvSpPr>
          <p:nvPr>
            <p:ph idx="1"/>
          </p:nvPr>
        </p:nvSpPr>
        <p:spPr>
          <a:xfrm>
            <a:off x="1103312" y="898358"/>
            <a:ext cx="8946541" cy="5350041"/>
          </a:xfrm>
        </p:spPr>
        <p:txBody>
          <a:bodyPr>
            <a:normAutofit/>
          </a:bodyPr>
          <a:lstStyle/>
          <a:p>
            <a:endParaRPr lang="tr-TR" sz="2400" dirty="0"/>
          </a:p>
          <a:p>
            <a:r>
              <a:rPr lang="tr-TR" sz="2400" dirty="0"/>
              <a:t>Gelişen görüntü işleme teknikleriyle birlikte ekmek kalite analizlerinin daha ucuz, hızlı ve güvenilir şekilde yapılabilmesi sağlanmaya çalışılmaktadır. </a:t>
            </a:r>
          </a:p>
          <a:p>
            <a:pPr marL="0" indent="0">
              <a:buNone/>
            </a:pPr>
            <a:endParaRPr lang="tr-TR" sz="2400" dirty="0"/>
          </a:p>
          <a:p>
            <a:r>
              <a:rPr lang="tr-TR" sz="2400" dirty="0"/>
              <a:t>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p>
        </p:txBody>
      </p:sp>
    </p:spTree>
    <p:extLst>
      <p:ext uri="{BB962C8B-B14F-4D97-AF65-F5344CB8AC3E}">
        <p14:creationId xmlns:p14="http://schemas.microsoft.com/office/powerpoint/2010/main" val="208627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BF1E6-368A-41E7-AD67-580BD029CDC6}"/>
              </a:ext>
            </a:extLst>
          </p:cNvPr>
          <p:cNvSpPr>
            <a:spLocks noGrp="1"/>
          </p:cNvSpPr>
          <p:nvPr>
            <p:ph type="title"/>
          </p:nvPr>
        </p:nvSpPr>
        <p:spPr/>
        <p:txBody>
          <a:bodyPr/>
          <a:lstStyle/>
          <a:p>
            <a:pPr marL="457200" indent="-457200">
              <a:buFont typeface="Wingdings" panose="05000000000000000000" pitchFamily="2" charset="2"/>
              <a:buChar char="Ø"/>
            </a:pPr>
            <a:r>
              <a:rPr lang="nl-NL" sz="3200" dirty="0">
                <a:solidFill>
                  <a:schemeClr val="bg2">
                    <a:lumMod val="20000"/>
                    <a:lumOff val="80000"/>
                  </a:schemeClr>
                </a:solidFill>
              </a:rPr>
              <a:t>DENEYSEL METOT (EXPERIMENTAL METHOD) </a:t>
            </a:r>
            <a:endParaRPr lang="tr-TR" sz="3200" dirty="0">
              <a:solidFill>
                <a:schemeClr val="bg2">
                  <a:lumMod val="20000"/>
                  <a:lumOff val="80000"/>
                </a:schemeClr>
              </a:solidFill>
            </a:endParaRPr>
          </a:p>
        </p:txBody>
      </p:sp>
      <p:sp>
        <p:nvSpPr>
          <p:cNvPr id="3" name="İçerik Yer Tutucusu 2">
            <a:extLst>
              <a:ext uri="{FF2B5EF4-FFF2-40B4-BE49-F238E27FC236}">
                <a16:creationId xmlns:a16="http://schemas.microsoft.com/office/drawing/2014/main" id="{11F40074-4EC8-4A31-888C-BB7F5A5D2DC5}"/>
              </a:ext>
            </a:extLst>
          </p:cNvPr>
          <p:cNvSpPr>
            <a:spLocks noGrp="1"/>
          </p:cNvSpPr>
          <p:nvPr>
            <p:ph idx="1"/>
          </p:nvPr>
        </p:nvSpPr>
        <p:spPr>
          <a:xfrm>
            <a:off x="1103312" y="1187116"/>
            <a:ext cx="8946541" cy="5061283"/>
          </a:xfrm>
        </p:spPr>
        <p:txBody>
          <a:bodyPr>
            <a:noAutofit/>
          </a:bodyPr>
          <a:lstStyle/>
          <a:p>
            <a:r>
              <a:rPr lang="tr-TR" sz="2400" dirty="0"/>
              <a:t>Çalışmada kullanılan ekmek kesit alan görüntüleri doğrudan ekmek yapım yöntemiyle elde edilmiştir</a:t>
            </a:r>
          </a:p>
          <a:p>
            <a:endParaRPr lang="tr-TR" sz="2400" dirty="0"/>
          </a:p>
          <a:p>
            <a:r>
              <a:rPr lang="tr-TR" sz="2400" dirty="0"/>
              <a:t>Analiz edilecek ekmekler önce, dilimleme makinesinde 25 mm kalınlıkta kesilmiş ve her bir ekmeğin ortasındaki/merkezindeki iki dilim analizlerde kullanılmak üzere ayrılmıştır. </a:t>
            </a:r>
          </a:p>
          <a:p>
            <a:endParaRPr lang="tr-TR" sz="2400" dirty="0"/>
          </a:p>
          <a:p>
            <a:r>
              <a:rPr lang="tr-TR" sz="2400" dirty="0"/>
              <a:t>Görüntü işleme için belirlenen bu iki dilimin bir tarayıcı aracılığı ile görüntüsü bilgisayara aktarılmıştır. Tarayıcının parlaklık ve kontrast parametreleri, tüm görüntüler için sıfıra ayarlanmıştır. </a:t>
            </a:r>
          </a:p>
        </p:txBody>
      </p:sp>
    </p:spTree>
    <p:extLst>
      <p:ext uri="{BB962C8B-B14F-4D97-AF65-F5344CB8AC3E}">
        <p14:creationId xmlns:p14="http://schemas.microsoft.com/office/powerpoint/2010/main" val="117977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A3A539-1FF5-4BBB-AE25-FCFA7C22D463}"/>
              </a:ext>
            </a:extLst>
          </p:cNvPr>
          <p:cNvSpPr>
            <a:spLocks noGrp="1"/>
          </p:cNvSpPr>
          <p:nvPr>
            <p:ph idx="1"/>
          </p:nvPr>
        </p:nvSpPr>
        <p:spPr>
          <a:xfrm>
            <a:off x="577517" y="625642"/>
            <a:ext cx="7972926" cy="5622757"/>
          </a:xfrm>
        </p:spPr>
        <p:txBody>
          <a:bodyPr/>
          <a:lstStyle/>
          <a:p>
            <a:endParaRPr lang="tr-TR" dirty="0"/>
          </a:p>
          <a:p>
            <a:endParaRPr lang="tr-TR" sz="2400" dirty="0"/>
          </a:p>
          <a:p>
            <a:r>
              <a:rPr lang="tr-TR" sz="2400" dirty="0"/>
              <a:t>Şekilde orijinal ekmek görüntüleri gösterilmiş olup her bir görüntüde aynı konsantrasyona sahip 4 farklı ekmek dilimi görüntüsü bulunmaktadır.</a:t>
            </a:r>
          </a:p>
          <a:p>
            <a:pPr marL="0" indent="0">
              <a:buNone/>
            </a:pPr>
            <a:endParaRPr lang="tr-TR" sz="2400" dirty="0"/>
          </a:p>
          <a:p>
            <a:r>
              <a:rPr lang="tr-TR" sz="2400" dirty="0"/>
              <a:t>Ham ekmek görüntüleri renkli olup bir resimde 4 farklı ekmek görüntüsü yer almaktadır. Öncelikle her bir ekmek görüntüsü ayrı bir görüntü olacak şekilde 104 farklı renkli ekmek görüntüsü elde edilmiştir. </a:t>
            </a:r>
          </a:p>
        </p:txBody>
      </p:sp>
      <p:pic>
        <p:nvPicPr>
          <p:cNvPr id="7" name="Resim 6">
            <a:extLst>
              <a:ext uri="{FF2B5EF4-FFF2-40B4-BE49-F238E27FC236}">
                <a16:creationId xmlns:a16="http://schemas.microsoft.com/office/drawing/2014/main" id="{12CF824F-B4D5-4525-A259-10CE2ADC78D2}"/>
              </a:ext>
            </a:extLst>
          </p:cNvPr>
          <p:cNvPicPr>
            <a:picLocks noChangeAspect="1"/>
          </p:cNvPicPr>
          <p:nvPr/>
        </p:nvPicPr>
        <p:blipFill>
          <a:blip r:embed="rId2"/>
          <a:stretch>
            <a:fillRect/>
          </a:stretch>
        </p:blipFill>
        <p:spPr>
          <a:xfrm>
            <a:off x="8562114" y="1404184"/>
            <a:ext cx="3269302" cy="4065671"/>
          </a:xfrm>
          <a:prstGeom prst="rect">
            <a:avLst/>
          </a:prstGeom>
        </p:spPr>
      </p:pic>
    </p:spTree>
    <p:extLst>
      <p:ext uri="{BB962C8B-B14F-4D97-AF65-F5344CB8AC3E}">
        <p14:creationId xmlns:p14="http://schemas.microsoft.com/office/powerpoint/2010/main" val="362363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FCBD62-71E0-4BC1-AA83-D7BCA1502CA0}"/>
              </a:ext>
            </a:extLst>
          </p:cNvPr>
          <p:cNvSpPr>
            <a:spLocks noGrp="1"/>
          </p:cNvSpPr>
          <p:nvPr>
            <p:ph idx="1"/>
          </p:nvPr>
        </p:nvSpPr>
        <p:spPr>
          <a:xfrm>
            <a:off x="476000" y="737938"/>
            <a:ext cx="9871158" cy="5510462"/>
          </a:xfrm>
        </p:spPr>
        <p:txBody>
          <a:bodyPr>
            <a:normAutofit/>
          </a:bodyPr>
          <a:lstStyle/>
          <a:p>
            <a:r>
              <a:rPr lang="tr-TR" sz="2400" dirty="0"/>
              <a:t>Daha sonra elde edilen renkli 104 adet ekmek görüntüsü gri seviye görüntüsüne dönüştürülmüştür. Şekilde örnek bir gri seviye ekmek görüntüsü gösterilmiştir.</a:t>
            </a:r>
          </a:p>
        </p:txBody>
      </p:sp>
      <p:pic>
        <p:nvPicPr>
          <p:cNvPr id="5" name="Resim 4">
            <a:extLst>
              <a:ext uri="{FF2B5EF4-FFF2-40B4-BE49-F238E27FC236}">
                <a16:creationId xmlns:a16="http://schemas.microsoft.com/office/drawing/2014/main" id="{5A2CD53D-8D2E-4762-B082-377A76814D11}"/>
              </a:ext>
            </a:extLst>
          </p:cNvPr>
          <p:cNvPicPr>
            <a:picLocks noChangeAspect="1"/>
          </p:cNvPicPr>
          <p:nvPr/>
        </p:nvPicPr>
        <p:blipFill>
          <a:blip r:embed="rId2"/>
          <a:stretch>
            <a:fillRect/>
          </a:stretch>
        </p:blipFill>
        <p:spPr>
          <a:xfrm>
            <a:off x="4263549" y="2510648"/>
            <a:ext cx="3664902" cy="4018430"/>
          </a:xfrm>
          <a:prstGeom prst="rect">
            <a:avLst/>
          </a:prstGeom>
        </p:spPr>
      </p:pic>
    </p:spTree>
    <p:extLst>
      <p:ext uri="{BB962C8B-B14F-4D97-AF65-F5344CB8AC3E}">
        <p14:creationId xmlns:p14="http://schemas.microsoft.com/office/powerpoint/2010/main" val="106588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4C668755-5BDC-4D48-AFBE-F58311080A6F}"/>
              </a:ext>
            </a:extLst>
          </p:cNvPr>
          <p:cNvSpPr>
            <a:spLocks noGrp="1"/>
          </p:cNvSpPr>
          <p:nvPr>
            <p:ph idx="1"/>
          </p:nvPr>
        </p:nvSpPr>
        <p:spPr>
          <a:xfrm>
            <a:off x="593558" y="786064"/>
            <a:ext cx="6914147" cy="5462336"/>
          </a:xfrm>
        </p:spPr>
        <p:txBody>
          <a:bodyPr>
            <a:normAutofit/>
          </a:bodyPr>
          <a:lstStyle/>
          <a:p>
            <a:pPr marL="0" indent="0">
              <a:buNone/>
            </a:pPr>
            <a:endParaRPr lang="tr-TR" sz="2400" dirty="0"/>
          </a:p>
          <a:p>
            <a:r>
              <a:rPr lang="tr-TR" sz="2400" dirty="0"/>
              <a:t>Şekilde çalışmada kullanılan işlemlerin bütününü özetleyen genel akış diyagramı verilmiştir. Diyagram incelendiğinde ekmek gözeneklerinin otomatik </a:t>
            </a:r>
            <a:r>
              <a:rPr lang="tr-TR" sz="2400" dirty="0" err="1"/>
              <a:t>bölütlenmesi</a:t>
            </a:r>
            <a:r>
              <a:rPr lang="tr-TR" sz="2400" dirty="0"/>
              <a:t> temelli bir ekmek doku analizi için yapılan işlemler görülmektedir. Gerçekleştirilen </a:t>
            </a:r>
            <a:r>
              <a:rPr lang="tr-TR" sz="2400" dirty="0" err="1"/>
              <a:t>bölütlemenin</a:t>
            </a:r>
            <a:r>
              <a:rPr lang="tr-TR" sz="2400" dirty="0"/>
              <a:t> başarımı da elle belirlenen gözenek görüntüleri kullanılarak ZSI başarım belirleme indeksine göre test edilmiştir. </a:t>
            </a:r>
          </a:p>
        </p:txBody>
      </p:sp>
      <p:pic>
        <p:nvPicPr>
          <p:cNvPr id="8" name="İçerik Yer Tutucusu 4">
            <a:extLst>
              <a:ext uri="{FF2B5EF4-FFF2-40B4-BE49-F238E27FC236}">
                <a16:creationId xmlns:a16="http://schemas.microsoft.com/office/drawing/2014/main" id="{06CB34D4-30F7-4827-92D0-710733845F6F}"/>
              </a:ext>
            </a:extLst>
          </p:cNvPr>
          <p:cNvPicPr>
            <a:picLocks noChangeAspect="1"/>
          </p:cNvPicPr>
          <p:nvPr/>
        </p:nvPicPr>
        <p:blipFill>
          <a:blip r:embed="rId2"/>
          <a:stretch>
            <a:fillRect/>
          </a:stretch>
        </p:blipFill>
        <p:spPr>
          <a:xfrm>
            <a:off x="7732295" y="1304925"/>
            <a:ext cx="3356393" cy="5020081"/>
          </a:xfrm>
          <a:prstGeom prst="rect">
            <a:avLst/>
          </a:prstGeom>
        </p:spPr>
      </p:pic>
    </p:spTree>
    <p:extLst>
      <p:ext uri="{BB962C8B-B14F-4D97-AF65-F5344CB8AC3E}">
        <p14:creationId xmlns:p14="http://schemas.microsoft.com/office/powerpoint/2010/main" val="218106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84277D-5E07-496D-B5BE-BB9725A9445A}"/>
              </a:ext>
            </a:extLst>
          </p:cNvPr>
          <p:cNvSpPr>
            <a:spLocks noGrp="1"/>
          </p:cNvSpPr>
          <p:nvPr>
            <p:ph idx="1"/>
          </p:nvPr>
        </p:nvSpPr>
        <p:spPr>
          <a:xfrm>
            <a:off x="1103312" y="641685"/>
            <a:ext cx="8946541" cy="2422358"/>
          </a:xfrm>
        </p:spPr>
        <p:txBody>
          <a:bodyPr>
            <a:normAutofit/>
          </a:bodyPr>
          <a:lstStyle/>
          <a:p>
            <a:r>
              <a:rPr lang="tr-TR" sz="2400" dirty="0" err="1"/>
              <a:t>Histogram</a:t>
            </a:r>
            <a:r>
              <a:rPr lang="tr-TR" sz="2400" dirty="0"/>
              <a:t> germe işlemi sonucunda görüldüğü üzere karşıtlığı iyileştirilmiş görüntüde gözeneklerin belirginliği Şekil 2’de yer alan gri seviye görüntüsüne göre artmaktadır. </a:t>
            </a:r>
          </a:p>
        </p:txBody>
      </p:sp>
      <p:pic>
        <p:nvPicPr>
          <p:cNvPr id="5" name="Resim 4">
            <a:extLst>
              <a:ext uri="{FF2B5EF4-FFF2-40B4-BE49-F238E27FC236}">
                <a16:creationId xmlns:a16="http://schemas.microsoft.com/office/drawing/2014/main" id="{76A77019-35E7-4FD5-BD7A-985993E8CA4A}"/>
              </a:ext>
            </a:extLst>
          </p:cNvPr>
          <p:cNvPicPr>
            <a:picLocks noChangeAspect="1"/>
          </p:cNvPicPr>
          <p:nvPr/>
        </p:nvPicPr>
        <p:blipFill>
          <a:blip r:embed="rId2"/>
          <a:stretch>
            <a:fillRect/>
          </a:stretch>
        </p:blipFill>
        <p:spPr>
          <a:xfrm>
            <a:off x="1976031" y="2579771"/>
            <a:ext cx="3850933" cy="3711742"/>
          </a:xfrm>
          <a:prstGeom prst="rect">
            <a:avLst/>
          </a:prstGeom>
        </p:spPr>
      </p:pic>
      <p:pic>
        <p:nvPicPr>
          <p:cNvPr id="7" name="Resim 6">
            <a:extLst>
              <a:ext uri="{FF2B5EF4-FFF2-40B4-BE49-F238E27FC236}">
                <a16:creationId xmlns:a16="http://schemas.microsoft.com/office/drawing/2014/main" id="{6F03A2CB-C60F-4588-AAD0-5479AF257AE6}"/>
              </a:ext>
            </a:extLst>
          </p:cNvPr>
          <p:cNvPicPr>
            <a:picLocks noChangeAspect="1"/>
          </p:cNvPicPr>
          <p:nvPr/>
        </p:nvPicPr>
        <p:blipFill>
          <a:blip r:embed="rId3"/>
          <a:stretch>
            <a:fillRect/>
          </a:stretch>
        </p:blipFill>
        <p:spPr>
          <a:xfrm>
            <a:off x="6365037" y="2579771"/>
            <a:ext cx="3887932" cy="3711742"/>
          </a:xfrm>
          <a:prstGeom prst="rect">
            <a:avLst/>
          </a:prstGeom>
        </p:spPr>
      </p:pic>
    </p:spTree>
    <p:extLst>
      <p:ext uri="{BB962C8B-B14F-4D97-AF65-F5344CB8AC3E}">
        <p14:creationId xmlns:p14="http://schemas.microsoft.com/office/powerpoint/2010/main" val="34830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465AAEA-8755-49E9-810C-F26C21E1679B}"/>
              </a:ext>
            </a:extLst>
          </p:cNvPr>
          <p:cNvSpPr>
            <a:spLocks noGrp="1"/>
          </p:cNvSpPr>
          <p:nvPr>
            <p:ph idx="1"/>
          </p:nvPr>
        </p:nvSpPr>
        <p:spPr>
          <a:xfrm>
            <a:off x="657726" y="497306"/>
            <a:ext cx="6448927" cy="5751094"/>
          </a:xfrm>
        </p:spPr>
        <p:txBody>
          <a:bodyPr>
            <a:normAutofit/>
          </a:bodyPr>
          <a:lstStyle/>
          <a:p>
            <a:endParaRPr lang="tr-TR" sz="2400" dirty="0"/>
          </a:p>
          <a:p>
            <a:pPr marL="0" indent="0">
              <a:buNone/>
            </a:pPr>
            <a:endParaRPr lang="tr-TR" sz="2400" dirty="0"/>
          </a:p>
          <a:p>
            <a:r>
              <a:rPr lang="tr-TR" sz="2400" dirty="0" err="1"/>
              <a:t>Histogram</a:t>
            </a:r>
            <a:r>
              <a:rPr lang="tr-TR" sz="2400" dirty="0"/>
              <a:t> germe işlemi sonucunda oluşan görüntü </a:t>
            </a:r>
            <a:r>
              <a:rPr lang="tr-TR" sz="2400" dirty="0" err="1"/>
              <a:t>histogramı</a:t>
            </a:r>
            <a:r>
              <a:rPr lang="tr-TR" sz="2400" dirty="0"/>
              <a:t> gösterilmiştir. </a:t>
            </a:r>
            <a:r>
              <a:rPr lang="tr-TR" sz="2400" dirty="0" err="1"/>
              <a:t>Histogram</a:t>
            </a:r>
            <a:r>
              <a:rPr lang="tr-TR" sz="2400" dirty="0"/>
              <a:t> incelendiğinde Şekil 4’te yer alan ayrık iki </a:t>
            </a:r>
            <a:r>
              <a:rPr lang="tr-TR" sz="2400" dirty="0" err="1"/>
              <a:t>histogram</a:t>
            </a:r>
            <a:r>
              <a:rPr lang="tr-TR" sz="2400" dirty="0"/>
              <a:t> tepesi kaybolmuştur. Piksel aralığı ise </a:t>
            </a:r>
            <a:r>
              <a:rPr lang="tr-TR" sz="2400" dirty="0" err="1"/>
              <a:t>histogram</a:t>
            </a:r>
            <a:r>
              <a:rPr lang="tr-TR" sz="2400" dirty="0"/>
              <a:t> boyunca yayılmıştır. </a:t>
            </a:r>
          </a:p>
        </p:txBody>
      </p:sp>
      <p:pic>
        <p:nvPicPr>
          <p:cNvPr id="5" name="Resim 4">
            <a:extLst>
              <a:ext uri="{FF2B5EF4-FFF2-40B4-BE49-F238E27FC236}">
                <a16:creationId xmlns:a16="http://schemas.microsoft.com/office/drawing/2014/main" id="{A61DF51E-8C71-4E97-ABA7-AA6B56F98C69}"/>
              </a:ext>
            </a:extLst>
          </p:cNvPr>
          <p:cNvPicPr>
            <a:picLocks noChangeAspect="1"/>
          </p:cNvPicPr>
          <p:nvPr/>
        </p:nvPicPr>
        <p:blipFill>
          <a:blip r:embed="rId2"/>
          <a:stretch>
            <a:fillRect/>
          </a:stretch>
        </p:blipFill>
        <p:spPr>
          <a:xfrm>
            <a:off x="7268328" y="1361052"/>
            <a:ext cx="4265946" cy="4742969"/>
          </a:xfrm>
          <a:prstGeom prst="rect">
            <a:avLst/>
          </a:prstGeom>
        </p:spPr>
      </p:pic>
    </p:spTree>
    <p:extLst>
      <p:ext uri="{BB962C8B-B14F-4D97-AF65-F5344CB8AC3E}">
        <p14:creationId xmlns:p14="http://schemas.microsoft.com/office/powerpoint/2010/main" val="3733147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TotalTime>
  <Words>1019</Words>
  <Application>Microsoft Office PowerPoint</Application>
  <PresentationFormat>Geniş ekran</PresentationFormat>
  <Paragraphs>55</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Century Gothic</vt:lpstr>
      <vt:lpstr>Wingdings</vt:lpstr>
      <vt:lpstr>Wingdings 3</vt:lpstr>
      <vt:lpstr>İyon</vt:lpstr>
      <vt:lpstr>Görüntü İşleme Teknikleri Kullanılarak Ekmek Doku Analizi Ve Arayüz Programının Geliştirilmesi   Ö N E  Ç I K A N L A R   Görüntü işleme teknikleriyle ekmek kalite analizi   Katkı maddesi ve enzimlerin ekmek kalitesine etkisi   Ekmek gözeneklerinin otomatik bölütlenmesi .  </vt:lpstr>
      <vt:lpstr>PowerPoint Sunusu</vt:lpstr>
      <vt:lpstr>PowerPoint Sunusu</vt:lpstr>
      <vt:lpstr>DENEYSEL METOT (EXPERIMENTAL METHOD)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SONUÇLAR (CONCLUSIONS) </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   Ö N E  Ç I K A N L A R   Görüntü işleme teknikleriyle ekmek kalite analizi   Katkı maddesi ve enzimlerin ekmek kalitesine etkisi   Ekmek gözeneklerinin otomatik bölütlenmesi .  </dc:title>
  <dc:creator>ibrahim tekin</dc:creator>
  <cp:lastModifiedBy>ibrahim tekin</cp:lastModifiedBy>
  <cp:revision>1</cp:revision>
  <dcterms:created xsi:type="dcterms:W3CDTF">2022-11-10T20:39:48Z</dcterms:created>
  <dcterms:modified xsi:type="dcterms:W3CDTF">2022-11-10T21:32:38Z</dcterms:modified>
</cp:coreProperties>
</file>