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54505-ADA8-4FAA-8213-7A5EBCF0E0C7}" v="561" dt="2022-11-17T19:00:07.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554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2740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564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24941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738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156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153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8142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4948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29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982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9188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739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303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0037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399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424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261359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kinq/Goruntu_Isleme/commit/a0dac5f2759a116d1f5127d71edfa624e1d1f51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54955" y="987725"/>
            <a:ext cx="8825658" cy="3804034"/>
          </a:xfrm>
        </p:spPr>
        <p:txBody>
          <a:bodyPr/>
          <a:lstStyle/>
          <a:p>
            <a:pPr algn="ctr"/>
            <a:r>
              <a:rPr lang="tr-TR" sz="4000" dirty="0">
                <a:solidFill>
                  <a:schemeClr val="accent3">
                    <a:lumMod val="20000"/>
                    <a:lumOff val="80000"/>
                  </a:schemeClr>
                </a:solidFill>
                <a:latin typeface="Century Gothic"/>
                <a:ea typeface="+mj-lt"/>
                <a:cs typeface="+mj-lt"/>
              </a:rPr>
              <a:t>Görüntü İşleme Yöntemleri Kullanılarak Kiraz Meyvesinin Sınıflandırılması </a:t>
            </a:r>
            <a:br>
              <a:rPr lang="tr-TR" sz="4000" dirty="0">
                <a:solidFill>
                  <a:schemeClr val="accent3">
                    <a:lumMod val="20000"/>
                    <a:lumOff val="80000"/>
                  </a:schemeClr>
                </a:solidFill>
                <a:ea typeface="+mj-lt"/>
                <a:cs typeface="+mj-lt"/>
              </a:rPr>
            </a:br>
            <a:br>
              <a:rPr lang="tr-TR" sz="4000" dirty="0">
                <a:solidFill>
                  <a:schemeClr val="accent3">
                    <a:lumMod val="20000"/>
                    <a:lumOff val="80000"/>
                  </a:schemeClr>
                </a:solidFill>
                <a:ea typeface="+mj-lt"/>
                <a:cs typeface="+mj-lt"/>
              </a:rPr>
            </a:br>
            <a:br>
              <a:rPr lang="tr-TR" sz="1200" dirty="0">
                <a:solidFill>
                  <a:schemeClr val="accent3">
                    <a:lumMod val="20000"/>
                    <a:lumOff val="80000"/>
                  </a:schemeClr>
                </a:solidFill>
                <a:ea typeface="+mj-lt"/>
                <a:cs typeface="+mj-lt"/>
              </a:rPr>
            </a:br>
            <a:br>
              <a:rPr lang="tr-TR" sz="4000" dirty="0">
                <a:solidFill>
                  <a:schemeClr val="accent3">
                    <a:lumMod val="20000"/>
                    <a:lumOff val="80000"/>
                  </a:schemeClr>
                </a:solidFill>
              </a:rPr>
            </a:br>
            <a:endParaRPr lang="tr-TR" sz="4000">
              <a:solidFill>
                <a:schemeClr val="accent3">
                  <a:lumMod val="20000"/>
                  <a:lumOff val="80000"/>
                </a:schemeClr>
              </a:solidFill>
              <a:latin typeface="Century Gothic"/>
              <a:cs typeface="Calibri"/>
            </a:endParaRPr>
          </a:p>
        </p:txBody>
      </p:sp>
      <p:sp>
        <p:nvSpPr>
          <p:cNvPr id="4" name="Metin kutusu 3">
            <a:extLst>
              <a:ext uri="{FF2B5EF4-FFF2-40B4-BE49-F238E27FC236}">
                <a16:creationId xmlns:a16="http://schemas.microsoft.com/office/drawing/2014/main" id="{30057E14-E0ED-7AE4-E2CC-54601024471F}"/>
              </a:ext>
            </a:extLst>
          </p:cNvPr>
          <p:cNvSpPr txBox="1"/>
          <p:nvPr/>
        </p:nvSpPr>
        <p:spPr>
          <a:xfrm>
            <a:off x="1151086" y="3423608"/>
            <a:ext cx="948815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tr-TR" sz="2400" dirty="0">
                <a:ea typeface="+mn-lt"/>
                <a:cs typeface="+mn-lt"/>
              </a:rPr>
              <a:t>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br>
              <a:rPr lang="tr-TR" sz="2400" dirty="0">
                <a:ea typeface="+mn-lt"/>
                <a:cs typeface="+mn-lt"/>
              </a:rPr>
            </a:br>
            <a:endParaRPr lang="tr-TR" sz="2400" dirty="0">
              <a:ea typeface="+mn-lt"/>
              <a:cs typeface="+mn-lt"/>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3" name="Freeform 7">
            <a:extLst>
              <a:ext uri="{FF2B5EF4-FFF2-40B4-BE49-F238E27FC236}">
                <a16:creationId xmlns:a16="http://schemas.microsoft.com/office/drawing/2014/main" id="{72D39BA1-70F5-49E7-967E-02D756EF8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7ABAAEB2-A303-4F64-A85D-C926849F9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CA4E02F8-D27B-4174-800A-28E53C801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4" descr="iç mekan, kiraz, sebze içeren bir resim&#10;&#10;Açıklama otomatik olarak oluşturuldu">
            <a:extLst>
              <a:ext uri="{FF2B5EF4-FFF2-40B4-BE49-F238E27FC236}">
                <a16:creationId xmlns:a16="http://schemas.microsoft.com/office/drawing/2014/main" id="{284ABA10-0EC1-CEE3-EECF-5B23DFE48720}"/>
              </a:ext>
            </a:extLst>
          </p:cNvPr>
          <p:cNvPicPr>
            <a:picLocks noGrp="1" noChangeAspect="1"/>
          </p:cNvPicPr>
          <p:nvPr>
            <p:ph idx="1"/>
          </p:nvPr>
        </p:nvPicPr>
        <p:blipFill>
          <a:blip r:embed="rId3"/>
          <a:stretch>
            <a:fillRect/>
          </a:stretch>
        </p:blipFill>
        <p:spPr>
          <a:xfrm>
            <a:off x="7563742" y="1117076"/>
            <a:ext cx="3980139" cy="1744575"/>
          </a:xfrm>
          <a:prstGeom prst="rect">
            <a:avLst/>
          </a:prstGeom>
          <a:effectLst/>
        </p:spPr>
      </p:pic>
      <p:sp>
        <p:nvSpPr>
          <p:cNvPr id="29" name="Rectangle 28">
            <a:extLst>
              <a:ext uri="{FF2B5EF4-FFF2-40B4-BE49-F238E27FC236}">
                <a16:creationId xmlns:a16="http://schemas.microsoft.com/office/drawing/2014/main" id="{214405D8-E077-46B2-A354-F9D6623B8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Metin kutusu 6">
            <a:extLst>
              <a:ext uri="{FF2B5EF4-FFF2-40B4-BE49-F238E27FC236}">
                <a16:creationId xmlns:a16="http://schemas.microsoft.com/office/drawing/2014/main" id="{53DBE395-2A02-C6F9-C981-F8D0F736DF46}"/>
              </a:ext>
            </a:extLst>
          </p:cNvPr>
          <p:cNvSpPr txBox="1"/>
          <p:nvPr/>
        </p:nvSpPr>
        <p:spPr>
          <a:xfrm>
            <a:off x="229169" y="1118391"/>
            <a:ext cx="6045578" cy="513000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defTabSz="457200">
              <a:spcBef>
                <a:spcPts val="1000"/>
              </a:spcBef>
              <a:buClr>
                <a:schemeClr val="accent1">
                  <a:lumMod val="60000"/>
                  <a:lumOff val="40000"/>
                </a:schemeClr>
              </a:buClr>
              <a:buSzPct val="80000"/>
              <a:buFont typeface="Wingdings" charset="2"/>
              <a:buChar char="v"/>
            </a:pPr>
            <a:r>
              <a:rPr lang="en-US" sz="2400" err="1">
                <a:latin typeface="+mj-lt"/>
                <a:ea typeface="+mj-ea"/>
                <a:cs typeface="+mj-cs"/>
              </a:rPr>
              <a:t>İşlenmiş</a:t>
            </a:r>
            <a:r>
              <a:rPr lang="en-US" sz="2400" dirty="0">
                <a:latin typeface="+mj-lt"/>
                <a:ea typeface="+mj-ea"/>
                <a:cs typeface="+mj-cs"/>
              </a:rPr>
              <a:t> </a:t>
            </a:r>
            <a:r>
              <a:rPr lang="en-US" sz="2400" err="1">
                <a:latin typeface="+mj-lt"/>
                <a:ea typeface="+mj-ea"/>
                <a:cs typeface="+mj-cs"/>
              </a:rPr>
              <a:t>olarak</a:t>
            </a:r>
            <a:r>
              <a:rPr lang="en-US" sz="2400" dirty="0">
                <a:latin typeface="+mj-lt"/>
                <a:ea typeface="+mj-ea"/>
                <a:cs typeface="+mj-cs"/>
              </a:rPr>
              <a:t> </a:t>
            </a:r>
            <a:r>
              <a:rPr lang="en-US" sz="2400" err="1">
                <a:latin typeface="+mj-lt"/>
                <a:ea typeface="+mj-ea"/>
                <a:cs typeface="+mj-cs"/>
              </a:rPr>
              <a:t>sisteme</a:t>
            </a:r>
            <a:r>
              <a:rPr lang="en-US" sz="2400" dirty="0">
                <a:latin typeface="+mj-lt"/>
                <a:ea typeface="+mj-ea"/>
                <a:cs typeface="+mj-cs"/>
              </a:rPr>
              <a:t> </a:t>
            </a:r>
            <a:r>
              <a:rPr lang="en-US" sz="2400" err="1">
                <a:latin typeface="+mj-lt"/>
                <a:ea typeface="+mj-ea"/>
                <a:cs typeface="+mj-cs"/>
              </a:rPr>
              <a:t>yüklenen</a:t>
            </a:r>
            <a:r>
              <a:rPr lang="en-US" sz="2400" dirty="0">
                <a:latin typeface="+mj-lt"/>
                <a:ea typeface="+mj-ea"/>
                <a:cs typeface="+mj-cs"/>
              </a:rPr>
              <a:t> </a:t>
            </a:r>
            <a:r>
              <a:rPr lang="en-US" sz="2400" err="1">
                <a:latin typeface="+mj-lt"/>
                <a:ea typeface="+mj-ea"/>
                <a:cs typeface="+mj-cs"/>
              </a:rPr>
              <a:t>resim</a:t>
            </a:r>
            <a:r>
              <a:rPr lang="en-US" sz="2400" dirty="0">
                <a:latin typeface="+mj-lt"/>
                <a:ea typeface="+mj-ea"/>
                <a:cs typeface="+mj-cs"/>
              </a:rPr>
              <a:t> </a:t>
            </a:r>
            <a:r>
              <a:rPr lang="en-US" sz="2400" err="1">
                <a:latin typeface="+mj-lt"/>
                <a:ea typeface="+mj-ea"/>
                <a:cs typeface="+mj-cs"/>
              </a:rPr>
              <a:t>siyah-beyaz</a:t>
            </a:r>
            <a:r>
              <a:rPr lang="en-US" sz="2400" dirty="0">
                <a:latin typeface="+mj-lt"/>
                <a:ea typeface="+mj-ea"/>
                <a:cs typeface="+mj-cs"/>
              </a:rPr>
              <a:t> </a:t>
            </a:r>
            <a:r>
              <a:rPr lang="en-US" sz="2400" err="1">
                <a:latin typeface="+mj-lt"/>
                <a:ea typeface="+mj-ea"/>
                <a:cs typeface="+mj-cs"/>
              </a:rPr>
              <a:t>piksellere</a:t>
            </a:r>
            <a:r>
              <a:rPr lang="en-US" sz="2400" dirty="0">
                <a:latin typeface="+mj-lt"/>
                <a:ea typeface="+mj-ea"/>
                <a:cs typeface="+mj-cs"/>
              </a:rPr>
              <a:t> </a:t>
            </a:r>
            <a:r>
              <a:rPr lang="en-US" sz="2400" err="1">
                <a:latin typeface="+mj-lt"/>
                <a:ea typeface="+mj-ea"/>
                <a:cs typeface="+mj-cs"/>
              </a:rPr>
              <a:t>dönüştürülmektedir</a:t>
            </a:r>
            <a:r>
              <a:rPr lang="en-US" sz="2400" dirty="0">
                <a:latin typeface="+mj-lt"/>
                <a:ea typeface="+mj-ea"/>
                <a:cs typeface="+mj-cs"/>
              </a:rPr>
              <a:t>. </a:t>
            </a:r>
            <a:r>
              <a:rPr lang="en-US" sz="2400" err="1">
                <a:latin typeface="+mj-lt"/>
                <a:ea typeface="+mj-ea"/>
                <a:cs typeface="+mj-cs"/>
              </a:rPr>
              <a:t>Resmin</a:t>
            </a:r>
            <a:r>
              <a:rPr lang="en-US" sz="2400" dirty="0">
                <a:latin typeface="+mj-lt"/>
                <a:ea typeface="+mj-ea"/>
                <a:cs typeface="+mj-cs"/>
              </a:rPr>
              <a:t> </a:t>
            </a:r>
            <a:r>
              <a:rPr lang="en-US" sz="2400" err="1">
                <a:latin typeface="+mj-lt"/>
                <a:ea typeface="+mj-ea"/>
                <a:cs typeface="+mj-cs"/>
              </a:rPr>
              <a:t>siyah-beyaz</a:t>
            </a:r>
            <a:r>
              <a:rPr lang="en-US" sz="2400" dirty="0">
                <a:latin typeface="+mj-lt"/>
                <a:ea typeface="+mj-ea"/>
                <a:cs typeface="+mj-cs"/>
              </a:rPr>
              <a:t> </a:t>
            </a:r>
            <a:r>
              <a:rPr lang="en-US" sz="2400" err="1">
                <a:latin typeface="+mj-lt"/>
                <a:ea typeface="+mj-ea"/>
                <a:cs typeface="+mj-cs"/>
              </a:rPr>
              <a:t>piksellere</a:t>
            </a:r>
            <a:r>
              <a:rPr lang="en-US" sz="2400" dirty="0">
                <a:latin typeface="+mj-lt"/>
                <a:ea typeface="+mj-ea"/>
                <a:cs typeface="+mj-cs"/>
              </a:rPr>
              <a:t> </a:t>
            </a:r>
            <a:r>
              <a:rPr lang="en-US" sz="2400" err="1">
                <a:latin typeface="+mj-lt"/>
                <a:ea typeface="+mj-ea"/>
                <a:cs typeface="+mj-cs"/>
              </a:rPr>
              <a:t>yani</a:t>
            </a:r>
            <a:r>
              <a:rPr lang="en-US" sz="2400" dirty="0">
                <a:latin typeface="+mj-lt"/>
                <a:ea typeface="+mj-ea"/>
                <a:cs typeface="+mj-cs"/>
              </a:rPr>
              <a:t> binary </a:t>
            </a:r>
            <a:r>
              <a:rPr lang="en-US" sz="2400" err="1">
                <a:latin typeface="+mj-lt"/>
                <a:ea typeface="+mj-ea"/>
                <a:cs typeface="+mj-cs"/>
              </a:rPr>
              <a:t>moda</a:t>
            </a:r>
            <a:r>
              <a:rPr lang="en-US" sz="2400" dirty="0">
                <a:latin typeface="+mj-lt"/>
                <a:ea typeface="+mj-ea"/>
                <a:cs typeface="+mj-cs"/>
              </a:rPr>
              <a:t> </a:t>
            </a:r>
            <a:r>
              <a:rPr lang="en-US" sz="2400" err="1">
                <a:latin typeface="+mj-lt"/>
                <a:ea typeface="+mj-ea"/>
                <a:cs typeface="+mj-cs"/>
              </a:rPr>
              <a:t>dönüştürülmesi</a:t>
            </a:r>
            <a:r>
              <a:rPr lang="en-US" sz="2400" dirty="0">
                <a:latin typeface="+mj-lt"/>
                <a:ea typeface="+mj-ea"/>
                <a:cs typeface="+mj-cs"/>
              </a:rPr>
              <a:t> </a:t>
            </a:r>
            <a:r>
              <a:rPr lang="en-US" sz="2400" err="1">
                <a:latin typeface="+mj-lt"/>
                <a:ea typeface="+mj-ea"/>
                <a:cs typeface="+mj-cs"/>
              </a:rPr>
              <a:t>iki</a:t>
            </a:r>
            <a:r>
              <a:rPr lang="en-US" sz="2400" dirty="0">
                <a:latin typeface="+mj-lt"/>
                <a:ea typeface="+mj-ea"/>
                <a:cs typeface="+mj-cs"/>
              </a:rPr>
              <a:t> </a:t>
            </a:r>
            <a:r>
              <a:rPr lang="en-US" sz="2400" err="1">
                <a:latin typeface="+mj-lt"/>
                <a:ea typeface="+mj-ea"/>
                <a:cs typeface="+mj-cs"/>
              </a:rPr>
              <a:t>aşamada</a:t>
            </a:r>
            <a:r>
              <a:rPr lang="en-US" sz="2400" dirty="0">
                <a:latin typeface="+mj-lt"/>
                <a:ea typeface="+mj-ea"/>
                <a:cs typeface="+mj-cs"/>
              </a:rPr>
              <a:t> </a:t>
            </a:r>
            <a:r>
              <a:rPr lang="en-US" sz="2400" err="1">
                <a:latin typeface="+mj-lt"/>
                <a:ea typeface="+mj-ea"/>
                <a:cs typeface="+mj-cs"/>
              </a:rPr>
              <a:t>gerçekleşmektedir</a:t>
            </a:r>
            <a:r>
              <a:rPr lang="en-US" sz="2400" dirty="0">
                <a:latin typeface="+mj-lt"/>
                <a:ea typeface="+mj-ea"/>
                <a:cs typeface="+mj-cs"/>
              </a:rPr>
              <a:t>. İlk </a:t>
            </a:r>
            <a:r>
              <a:rPr lang="en-US" sz="2400" err="1">
                <a:latin typeface="+mj-lt"/>
                <a:ea typeface="+mj-ea"/>
                <a:cs typeface="+mj-cs"/>
              </a:rPr>
              <a:t>aşamada</a:t>
            </a:r>
            <a:r>
              <a:rPr lang="en-US" sz="2400" dirty="0">
                <a:latin typeface="+mj-lt"/>
                <a:ea typeface="+mj-ea"/>
                <a:cs typeface="+mj-cs"/>
              </a:rPr>
              <a:t> </a:t>
            </a:r>
            <a:r>
              <a:rPr lang="en-US" sz="2400" err="1">
                <a:latin typeface="+mj-lt"/>
                <a:ea typeface="+mj-ea"/>
                <a:cs typeface="+mj-cs"/>
              </a:rPr>
              <a:t>resmin</a:t>
            </a:r>
            <a:r>
              <a:rPr lang="en-US" sz="2400" dirty="0">
                <a:latin typeface="+mj-lt"/>
                <a:ea typeface="+mj-ea"/>
                <a:cs typeface="+mj-cs"/>
              </a:rPr>
              <a:t> </a:t>
            </a:r>
            <a:r>
              <a:rPr lang="en-US" sz="2400" err="1">
                <a:latin typeface="+mj-lt"/>
                <a:ea typeface="+mj-ea"/>
                <a:cs typeface="+mj-cs"/>
              </a:rPr>
              <a:t>arka</a:t>
            </a:r>
            <a:r>
              <a:rPr lang="en-US" sz="2400" dirty="0">
                <a:latin typeface="+mj-lt"/>
                <a:ea typeface="+mj-ea"/>
                <a:cs typeface="+mj-cs"/>
              </a:rPr>
              <a:t> </a:t>
            </a:r>
            <a:r>
              <a:rPr lang="en-US" sz="2400" err="1">
                <a:latin typeface="+mj-lt"/>
                <a:ea typeface="+mj-ea"/>
                <a:cs typeface="+mj-cs"/>
              </a:rPr>
              <a:t>planı</a:t>
            </a:r>
            <a:r>
              <a:rPr lang="en-US" sz="2400" dirty="0">
                <a:latin typeface="+mj-lt"/>
                <a:ea typeface="+mj-ea"/>
                <a:cs typeface="+mj-cs"/>
              </a:rPr>
              <a:t> </a:t>
            </a:r>
            <a:r>
              <a:rPr lang="en-US" sz="2400" err="1">
                <a:latin typeface="+mj-lt"/>
                <a:ea typeface="+mj-ea"/>
                <a:cs typeface="+mj-cs"/>
              </a:rPr>
              <a:t>beyaza</a:t>
            </a:r>
            <a:r>
              <a:rPr lang="en-US" sz="2400" dirty="0">
                <a:latin typeface="+mj-lt"/>
                <a:ea typeface="+mj-ea"/>
                <a:cs typeface="+mj-cs"/>
              </a:rPr>
              <a:t> </a:t>
            </a:r>
            <a:r>
              <a:rPr lang="en-US" sz="2400" err="1">
                <a:latin typeface="+mj-lt"/>
                <a:ea typeface="+mj-ea"/>
                <a:cs typeface="+mj-cs"/>
              </a:rPr>
              <a:t>kirazlar</a:t>
            </a:r>
            <a:r>
              <a:rPr lang="en-US" sz="2400" dirty="0">
                <a:latin typeface="+mj-lt"/>
                <a:ea typeface="+mj-ea"/>
                <a:cs typeface="+mj-cs"/>
              </a:rPr>
              <a:t> </a:t>
            </a:r>
            <a:r>
              <a:rPr lang="en-US" sz="2400" err="1">
                <a:latin typeface="+mj-lt"/>
                <a:ea typeface="+mj-ea"/>
                <a:cs typeface="+mj-cs"/>
              </a:rPr>
              <a:t>ise</a:t>
            </a:r>
            <a:r>
              <a:rPr lang="en-US" sz="2400" dirty="0">
                <a:latin typeface="+mj-lt"/>
                <a:ea typeface="+mj-ea"/>
                <a:cs typeface="+mj-cs"/>
              </a:rPr>
              <a:t> </a:t>
            </a:r>
            <a:r>
              <a:rPr lang="en-US" sz="2400" err="1">
                <a:latin typeface="+mj-lt"/>
                <a:ea typeface="+mj-ea"/>
                <a:cs typeface="+mj-cs"/>
              </a:rPr>
              <a:t>siyaha</a:t>
            </a:r>
            <a:r>
              <a:rPr lang="en-US" sz="2400" dirty="0">
                <a:latin typeface="+mj-lt"/>
                <a:ea typeface="+mj-ea"/>
                <a:cs typeface="+mj-cs"/>
              </a:rPr>
              <a:t> </a:t>
            </a:r>
            <a:r>
              <a:rPr lang="en-US" sz="2400" err="1">
                <a:latin typeface="+mj-lt"/>
                <a:ea typeface="+mj-ea"/>
                <a:cs typeface="+mj-cs"/>
              </a:rPr>
              <a:t>dönüştürülmektedir</a:t>
            </a:r>
            <a:r>
              <a:rPr lang="en-US" sz="2400" dirty="0">
                <a:latin typeface="+mj-lt"/>
                <a:ea typeface="+mj-ea"/>
                <a:cs typeface="+mj-cs"/>
              </a:rPr>
              <a:t>. </a:t>
            </a:r>
            <a:r>
              <a:rPr lang="en-US" sz="2400" err="1">
                <a:latin typeface="+mj-lt"/>
                <a:ea typeface="+mj-ea"/>
                <a:cs typeface="+mj-cs"/>
              </a:rPr>
              <a:t>İkinci</a:t>
            </a:r>
            <a:r>
              <a:rPr lang="en-US" sz="2400" dirty="0">
                <a:latin typeface="+mj-lt"/>
                <a:ea typeface="+mj-ea"/>
                <a:cs typeface="+mj-cs"/>
              </a:rPr>
              <a:t> </a:t>
            </a:r>
            <a:r>
              <a:rPr lang="en-US" sz="2400" err="1">
                <a:latin typeface="+mj-lt"/>
                <a:ea typeface="+mj-ea"/>
                <a:cs typeface="+mj-cs"/>
              </a:rPr>
              <a:t>aşamada</a:t>
            </a:r>
            <a:r>
              <a:rPr lang="en-US" sz="2400" dirty="0">
                <a:latin typeface="+mj-lt"/>
                <a:ea typeface="+mj-ea"/>
                <a:cs typeface="+mj-cs"/>
              </a:rPr>
              <a:t> </a:t>
            </a:r>
            <a:r>
              <a:rPr lang="en-US" sz="2400" err="1">
                <a:latin typeface="+mj-lt"/>
                <a:ea typeface="+mj-ea"/>
                <a:cs typeface="+mj-cs"/>
              </a:rPr>
              <a:t>ise</a:t>
            </a:r>
            <a:r>
              <a:rPr lang="en-US" sz="2400" dirty="0">
                <a:latin typeface="+mj-lt"/>
                <a:ea typeface="+mj-ea"/>
                <a:cs typeface="+mj-cs"/>
              </a:rPr>
              <a:t> binary </a:t>
            </a:r>
            <a:r>
              <a:rPr lang="en-US" sz="2400" err="1">
                <a:latin typeface="+mj-lt"/>
                <a:ea typeface="+mj-ea"/>
                <a:cs typeface="+mj-cs"/>
              </a:rPr>
              <a:t>moddaki</a:t>
            </a:r>
            <a:r>
              <a:rPr lang="en-US" sz="2400" dirty="0">
                <a:latin typeface="+mj-lt"/>
                <a:ea typeface="+mj-ea"/>
                <a:cs typeface="+mj-cs"/>
              </a:rPr>
              <a:t> </a:t>
            </a:r>
            <a:r>
              <a:rPr lang="en-US" sz="2400" err="1">
                <a:latin typeface="+mj-lt"/>
                <a:ea typeface="+mj-ea"/>
                <a:cs typeface="+mj-cs"/>
              </a:rPr>
              <a:t>resim</a:t>
            </a:r>
            <a:r>
              <a:rPr lang="en-US" sz="2400" dirty="0">
                <a:latin typeface="+mj-lt"/>
                <a:ea typeface="+mj-ea"/>
                <a:cs typeface="+mj-cs"/>
              </a:rPr>
              <a:t> Matlab </a:t>
            </a:r>
            <a:r>
              <a:rPr lang="en-US" sz="2400" err="1">
                <a:latin typeface="+mj-lt"/>
                <a:ea typeface="+mj-ea"/>
                <a:cs typeface="+mj-cs"/>
              </a:rPr>
              <a:t>bwboundaries</a:t>
            </a:r>
            <a:r>
              <a:rPr lang="en-US" sz="2400" dirty="0">
                <a:latin typeface="+mj-lt"/>
                <a:ea typeface="+mj-ea"/>
                <a:cs typeface="+mj-cs"/>
              </a:rPr>
              <a:t> </a:t>
            </a:r>
            <a:r>
              <a:rPr lang="en-US" sz="2400" err="1">
                <a:latin typeface="+mj-lt"/>
                <a:ea typeface="+mj-ea"/>
                <a:cs typeface="+mj-cs"/>
              </a:rPr>
              <a:t>komutu</a:t>
            </a:r>
            <a:r>
              <a:rPr lang="en-US" sz="2400" dirty="0">
                <a:latin typeface="+mj-lt"/>
                <a:ea typeface="+mj-ea"/>
                <a:cs typeface="+mj-cs"/>
              </a:rPr>
              <a:t> </a:t>
            </a:r>
            <a:r>
              <a:rPr lang="en-US" sz="2400" err="1">
                <a:latin typeface="+mj-lt"/>
                <a:ea typeface="+mj-ea"/>
                <a:cs typeface="+mj-cs"/>
              </a:rPr>
              <a:t>ile</a:t>
            </a:r>
            <a:r>
              <a:rPr lang="en-US" sz="2400" dirty="0">
                <a:latin typeface="+mj-lt"/>
                <a:ea typeface="+mj-ea"/>
                <a:cs typeface="+mj-cs"/>
              </a:rPr>
              <a:t> </a:t>
            </a:r>
            <a:r>
              <a:rPr lang="en-US" sz="2400" err="1">
                <a:latin typeface="+mj-lt"/>
                <a:ea typeface="+mj-ea"/>
                <a:cs typeface="+mj-cs"/>
              </a:rPr>
              <a:t>ters</a:t>
            </a:r>
            <a:r>
              <a:rPr lang="en-US" sz="2400" dirty="0">
                <a:latin typeface="+mj-lt"/>
                <a:ea typeface="+mj-ea"/>
                <a:cs typeface="+mj-cs"/>
              </a:rPr>
              <a:t> </a:t>
            </a:r>
            <a:r>
              <a:rPr lang="en-US" sz="2400" err="1">
                <a:latin typeface="+mj-lt"/>
                <a:ea typeface="+mj-ea"/>
                <a:cs typeface="+mj-cs"/>
              </a:rPr>
              <a:t>çevrilerek</a:t>
            </a:r>
            <a:r>
              <a:rPr lang="en-US" sz="2400" dirty="0">
                <a:latin typeface="+mj-lt"/>
                <a:ea typeface="+mj-ea"/>
                <a:cs typeface="+mj-cs"/>
              </a:rPr>
              <a:t> </a:t>
            </a:r>
            <a:r>
              <a:rPr lang="en-US" sz="2400" err="1">
                <a:latin typeface="+mj-lt"/>
                <a:ea typeface="+mj-ea"/>
                <a:cs typeface="+mj-cs"/>
              </a:rPr>
              <a:t>arka</a:t>
            </a:r>
            <a:r>
              <a:rPr lang="en-US" sz="2400" dirty="0">
                <a:latin typeface="+mj-lt"/>
                <a:ea typeface="+mj-ea"/>
                <a:cs typeface="+mj-cs"/>
              </a:rPr>
              <a:t> plan </a:t>
            </a:r>
            <a:r>
              <a:rPr lang="en-US" sz="2400" err="1">
                <a:latin typeface="+mj-lt"/>
                <a:ea typeface="+mj-ea"/>
                <a:cs typeface="+mj-cs"/>
              </a:rPr>
              <a:t>siyaha</a:t>
            </a:r>
            <a:r>
              <a:rPr lang="en-US" sz="2400" dirty="0">
                <a:latin typeface="+mj-lt"/>
                <a:ea typeface="+mj-ea"/>
                <a:cs typeface="+mj-cs"/>
              </a:rPr>
              <a:t> </a:t>
            </a:r>
            <a:r>
              <a:rPr lang="en-US" sz="2400" err="1">
                <a:latin typeface="+mj-lt"/>
                <a:ea typeface="+mj-ea"/>
                <a:cs typeface="+mj-cs"/>
              </a:rPr>
              <a:t>sınıflandırılacak</a:t>
            </a:r>
            <a:r>
              <a:rPr lang="en-US" sz="2400" dirty="0">
                <a:latin typeface="+mj-lt"/>
                <a:ea typeface="+mj-ea"/>
                <a:cs typeface="+mj-cs"/>
              </a:rPr>
              <a:t> </a:t>
            </a:r>
            <a:r>
              <a:rPr lang="en-US" sz="2400" err="1">
                <a:latin typeface="+mj-lt"/>
                <a:ea typeface="+mj-ea"/>
                <a:cs typeface="+mj-cs"/>
              </a:rPr>
              <a:t>olan</a:t>
            </a:r>
            <a:r>
              <a:rPr lang="en-US" sz="2400" dirty="0">
                <a:latin typeface="+mj-lt"/>
                <a:ea typeface="+mj-ea"/>
                <a:cs typeface="+mj-cs"/>
              </a:rPr>
              <a:t> </a:t>
            </a:r>
            <a:r>
              <a:rPr lang="en-US" sz="2400" err="1">
                <a:latin typeface="+mj-lt"/>
                <a:ea typeface="+mj-ea"/>
                <a:cs typeface="+mj-cs"/>
              </a:rPr>
              <a:t>kirazlar</a:t>
            </a:r>
            <a:r>
              <a:rPr lang="en-US" sz="2400" dirty="0">
                <a:latin typeface="+mj-lt"/>
                <a:ea typeface="+mj-ea"/>
                <a:cs typeface="+mj-cs"/>
              </a:rPr>
              <a:t> </a:t>
            </a:r>
            <a:r>
              <a:rPr lang="en-US" sz="2400" err="1">
                <a:latin typeface="+mj-lt"/>
                <a:ea typeface="+mj-ea"/>
                <a:cs typeface="+mj-cs"/>
              </a:rPr>
              <a:t>beyaza</a:t>
            </a:r>
            <a:r>
              <a:rPr lang="en-US" sz="2400" dirty="0">
                <a:latin typeface="+mj-lt"/>
                <a:ea typeface="+mj-ea"/>
                <a:cs typeface="+mj-cs"/>
              </a:rPr>
              <a:t> </a:t>
            </a:r>
            <a:r>
              <a:rPr lang="en-US" sz="2400" err="1">
                <a:latin typeface="+mj-lt"/>
                <a:ea typeface="+mj-ea"/>
                <a:cs typeface="+mj-cs"/>
              </a:rPr>
              <a:t>dönüştürülmektedir</a:t>
            </a:r>
            <a:r>
              <a:rPr lang="en-US" sz="2400" dirty="0">
                <a:latin typeface="+mj-lt"/>
                <a:ea typeface="+mj-ea"/>
                <a:cs typeface="+mj-cs"/>
              </a:rPr>
              <a:t>.</a:t>
            </a:r>
            <a:endParaRPr lang="tr-TR">
              <a:ea typeface="+mj-ea"/>
              <a:cs typeface="+mj-cs"/>
            </a:endParaRPr>
          </a:p>
        </p:txBody>
      </p:sp>
      <p:pic>
        <p:nvPicPr>
          <p:cNvPr id="6" name="Resim 6">
            <a:extLst>
              <a:ext uri="{FF2B5EF4-FFF2-40B4-BE49-F238E27FC236}">
                <a16:creationId xmlns:a16="http://schemas.microsoft.com/office/drawing/2014/main" id="{CDAA8057-28D3-F490-EFDC-C2784091401D}"/>
              </a:ext>
            </a:extLst>
          </p:cNvPr>
          <p:cNvPicPr>
            <a:picLocks noChangeAspect="1"/>
          </p:cNvPicPr>
          <p:nvPr/>
        </p:nvPicPr>
        <p:blipFill>
          <a:blip r:embed="rId4"/>
          <a:stretch>
            <a:fillRect/>
          </a:stretch>
        </p:blipFill>
        <p:spPr>
          <a:xfrm>
            <a:off x="7563742" y="3864513"/>
            <a:ext cx="3980139" cy="2046343"/>
          </a:xfrm>
          <a:prstGeom prst="rect">
            <a:avLst/>
          </a:prstGeom>
          <a:effectLst/>
        </p:spPr>
      </p:pic>
    </p:spTree>
    <p:extLst>
      <p:ext uri="{BB962C8B-B14F-4D97-AF65-F5344CB8AC3E}">
        <p14:creationId xmlns:p14="http://schemas.microsoft.com/office/powerpoint/2010/main" val="277169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343BC8A-A9BC-EADC-591E-476F6B308E17}"/>
              </a:ext>
            </a:extLst>
          </p:cNvPr>
          <p:cNvSpPr>
            <a:spLocks noGrp="1"/>
          </p:cNvSpPr>
          <p:nvPr>
            <p:ph idx="1"/>
          </p:nvPr>
        </p:nvSpPr>
        <p:spPr>
          <a:xfrm>
            <a:off x="160100" y="871268"/>
            <a:ext cx="6907056" cy="4504286"/>
          </a:xfrm>
        </p:spPr>
        <p:txBody>
          <a:bodyPr vert="horz" lIns="91440" tIns="45720" rIns="91440" bIns="45720" rtlCol="0" anchor="t">
            <a:normAutofit lnSpcReduction="10000"/>
          </a:bodyPr>
          <a:lstStyle/>
          <a:p>
            <a:r>
              <a:rPr lang="tr-TR" sz="2400" dirty="0">
                <a:ea typeface="+mj-lt"/>
                <a:cs typeface="+mj-lt"/>
              </a:rPr>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 Yan da siyah-beyaz piksellere dönüştürülen resmin eşikleme yöntemi ile sınırlarının mavi renge dönüştürülmüş hali gösterilmiştir. </a:t>
            </a:r>
          </a:p>
        </p:txBody>
      </p:sp>
      <p:sp>
        <p:nvSpPr>
          <p:cNvPr id="9" name="Freeform 31">
            <a:extLst>
              <a:ext uri="{FF2B5EF4-FFF2-40B4-BE49-F238E27FC236}">
                <a16:creationId xmlns:a16="http://schemas.microsoft.com/office/drawing/2014/main" id="{95BADBDA-9DAF-42A2-B6BA-4CCD4DE20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867A9945-64B5-455C-B212-6753D013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F2C1125A-97EE-4DA6-9BBE-5DAC18B26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4" descr="metin, ekran, ekran görüntüsü içeren bir resim&#10;&#10;Açıklama otomatik olarak oluşturuldu">
            <a:extLst>
              <a:ext uri="{FF2B5EF4-FFF2-40B4-BE49-F238E27FC236}">
                <a16:creationId xmlns:a16="http://schemas.microsoft.com/office/drawing/2014/main" id="{305791F0-6A1D-4A69-04C4-5478835FD12E}"/>
              </a:ext>
            </a:extLst>
          </p:cNvPr>
          <p:cNvPicPr>
            <a:picLocks noChangeAspect="1"/>
          </p:cNvPicPr>
          <p:nvPr/>
        </p:nvPicPr>
        <p:blipFill>
          <a:blip r:embed="rId3"/>
          <a:stretch>
            <a:fillRect/>
          </a:stretch>
        </p:blipFill>
        <p:spPr>
          <a:xfrm>
            <a:off x="7583530" y="2126486"/>
            <a:ext cx="4477935" cy="2619401"/>
          </a:xfrm>
          <a:prstGeom prst="rect">
            <a:avLst/>
          </a:prstGeom>
          <a:effectLst/>
        </p:spPr>
      </p:pic>
      <p:sp>
        <p:nvSpPr>
          <p:cNvPr id="15" name="Rectangle 14">
            <a:extLst>
              <a:ext uri="{FF2B5EF4-FFF2-40B4-BE49-F238E27FC236}">
                <a16:creationId xmlns:a16="http://schemas.microsoft.com/office/drawing/2014/main" id="{D7DDAC2C-DB93-4D9B-85BE-D9FD4F2DE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79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1CA92E-447A-D094-1691-B33F4769FD59}"/>
              </a:ext>
            </a:extLst>
          </p:cNvPr>
          <p:cNvSpPr>
            <a:spLocks noGrp="1"/>
          </p:cNvSpPr>
          <p:nvPr>
            <p:ph type="title"/>
          </p:nvPr>
        </p:nvSpPr>
        <p:spPr>
          <a:xfrm>
            <a:off x="160100" y="442360"/>
            <a:ext cx="5759990" cy="1622321"/>
          </a:xfrm>
        </p:spPr>
        <p:txBody>
          <a:bodyPr vert="horz" lIns="91440" tIns="45720" rIns="91440" bIns="45720" rtlCol="0" anchor="t">
            <a:normAutofit/>
          </a:bodyPr>
          <a:lstStyle/>
          <a:p>
            <a:pPr marL="571500" indent="-571500">
              <a:buFont typeface="Wingdings"/>
              <a:buChar char="§"/>
            </a:pPr>
            <a:r>
              <a:rPr lang="en-US" dirty="0" err="1"/>
              <a:t>Araştırma</a:t>
            </a:r>
            <a:r>
              <a:rPr lang="en-US" dirty="0"/>
              <a:t> </a:t>
            </a:r>
            <a:r>
              <a:rPr lang="en-US" dirty="0" err="1"/>
              <a:t>Sonuçları</a:t>
            </a:r>
            <a:r>
              <a:rPr lang="en-US" dirty="0"/>
              <a:t> </a:t>
            </a:r>
            <a:r>
              <a:rPr lang="en-US" dirty="0" err="1"/>
              <a:t>ve</a:t>
            </a:r>
            <a:r>
              <a:rPr lang="en-US" dirty="0"/>
              <a:t> </a:t>
            </a:r>
            <a:r>
              <a:rPr lang="en-US" dirty="0" err="1"/>
              <a:t>Tartışma</a:t>
            </a:r>
            <a:r>
              <a:rPr lang="en-US" dirty="0"/>
              <a:t> </a:t>
            </a:r>
            <a:endParaRPr lang="tr-TR"/>
          </a:p>
        </p:txBody>
      </p:sp>
      <p:sp>
        <p:nvSpPr>
          <p:cNvPr id="5" name="Metin kutusu 4">
            <a:extLst>
              <a:ext uri="{FF2B5EF4-FFF2-40B4-BE49-F238E27FC236}">
                <a16:creationId xmlns:a16="http://schemas.microsoft.com/office/drawing/2014/main" id="{DB9ABED9-E9E4-E073-4010-51B47793EE4B}"/>
              </a:ext>
            </a:extLst>
          </p:cNvPr>
          <p:cNvSpPr txBox="1"/>
          <p:nvPr/>
        </p:nvSpPr>
        <p:spPr>
          <a:xfrm>
            <a:off x="231988" y="2409646"/>
            <a:ext cx="6493234" cy="381417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defTabSz="457200">
              <a:spcBef>
                <a:spcPts val="1000"/>
              </a:spcBef>
              <a:buClr>
                <a:schemeClr val="accent1">
                  <a:lumMod val="60000"/>
                  <a:lumOff val="40000"/>
                </a:schemeClr>
              </a:buClr>
              <a:buSzPct val="80000"/>
              <a:buFont typeface="Wingdings" charset="2"/>
              <a:buChar char="v"/>
            </a:pPr>
            <a:r>
              <a:rPr lang="en-US" sz="2800" dirty="0" err="1">
                <a:latin typeface="+mj-lt"/>
                <a:ea typeface="+mj-ea"/>
                <a:cs typeface="+mj-cs"/>
              </a:rPr>
              <a:t>Yapılan</a:t>
            </a:r>
            <a:r>
              <a:rPr lang="en-US" sz="2800" dirty="0">
                <a:latin typeface="+mj-lt"/>
                <a:ea typeface="+mj-ea"/>
                <a:cs typeface="+mj-cs"/>
              </a:rPr>
              <a:t> </a:t>
            </a:r>
            <a:r>
              <a:rPr lang="en-US" sz="2800" dirty="0" err="1">
                <a:latin typeface="+mj-lt"/>
                <a:ea typeface="+mj-ea"/>
                <a:cs typeface="+mj-cs"/>
              </a:rPr>
              <a:t>çalışmada</a:t>
            </a:r>
            <a:r>
              <a:rPr lang="en-US" sz="2800" dirty="0">
                <a:latin typeface="+mj-lt"/>
                <a:ea typeface="+mj-ea"/>
                <a:cs typeface="+mj-cs"/>
              </a:rPr>
              <a:t> </a:t>
            </a:r>
            <a:r>
              <a:rPr lang="en-US" sz="2800" dirty="0" err="1">
                <a:latin typeface="+mj-lt"/>
                <a:ea typeface="+mj-ea"/>
                <a:cs typeface="+mj-cs"/>
              </a:rPr>
              <a:t>kirazlar</a:t>
            </a:r>
            <a:r>
              <a:rPr lang="en-US" sz="2800" dirty="0">
                <a:latin typeface="+mj-lt"/>
                <a:ea typeface="+mj-ea"/>
                <a:cs typeface="+mj-cs"/>
              </a:rPr>
              <a:t> </a:t>
            </a:r>
            <a:r>
              <a:rPr lang="en-US" sz="2800" dirty="0" err="1">
                <a:latin typeface="+mj-lt"/>
                <a:ea typeface="+mj-ea"/>
                <a:cs typeface="+mj-cs"/>
              </a:rPr>
              <a:t>üst</a:t>
            </a:r>
            <a:r>
              <a:rPr lang="en-US" sz="2800" dirty="0">
                <a:latin typeface="+mj-lt"/>
                <a:ea typeface="+mj-ea"/>
                <a:cs typeface="+mj-cs"/>
              </a:rPr>
              <a:t> </a:t>
            </a:r>
            <a:r>
              <a:rPr lang="en-US" sz="2800" dirty="0" err="1">
                <a:latin typeface="+mj-lt"/>
                <a:ea typeface="+mj-ea"/>
                <a:cs typeface="+mj-cs"/>
              </a:rPr>
              <a:t>üste</a:t>
            </a:r>
            <a:r>
              <a:rPr lang="en-US" sz="2800" dirty="0">
                <a:latin typeface="+mj-lt"/>
                <a:ea typeface="+mj-ea"/>
                <a:cs typeface="+mj-cs"/>
              </a:rPr>
              <a:t> </a:t>
            </a:r>
            <a:r>
              <a:rPr lang="en-US" sz="2800" dirty="0" err="1">
                <a:latin typeface="+mj-lt"/>
                <a:ea typeface="+mj-ea"/>
                <a:cs typeface="+mj-cs"/>
              </a:rPr>
              <a:t>gelmeden</a:t>
            </a:r>
            <a:r>
              <a:rPr lang="en-US" sz="2800" dirty="0">
                <a:latin typeface="+mj-lt"/>
                <a:ea typeface="+mj-ea"/>
                <a:cs typeface="+mj-cs"/>
              </a:rPr>
              <a:t> </a:t>
            </a:r>
            <a:r>
              <a:rPr lang="en-US" sz="2800" dirty="0" err="1">
                <a:latin typeface="+mj-lt"/>
                <a:ea typeface="+mj-ea"/>
                <a:cs typeface="+mj-cs"/>
              </a:rPr>
              <a:t>ayrık</a:t>
            </a:r>
            <a:r>
              <a:rPr lang="en-US" sz="2800" dirty="0">
                <a:latin typeface="+mj-lt"/>
                <a:ea typeface="+mj-ea"/>
                <a:cs typeface="+mj-cs"/>
              </a:rPr>
              <a:t> </a:t>
            </a:r>
            <a:r>
              <a:rPr lang="en-US" sz="2800" dirty="0" err="1">
                <a:latin typeface="+mj-lt"/>
                <a:ea typeface="+mj-ea"/>
                <a:cs typeface="+mj-cs"/>
              </a:rPr>
              <a:t>olarak</a:t>
            </a:r>
            <a:r>
              <a:rPr lang="en-US" sz="2800" dirty="0">
                <a:latin typeface="+mj-lt"/>
                <a:ea typeface="+mj-ea"/>
                <a:cs typeface="+mj-cs"/>
              </a:rPr>
              <a:t> </a:t>
            </a:r>
            <a:r>
              <a:rPr lang="en-US" sz="2800" dirty="0" err="1">
                <a:latin typeface="+mj-lt"/>
                <a:ea typeface="+mj-ea"/>
                <a:cs typeface="+mj-cs"/>
              </a:rPr>
              <a:t>resimlenmiştir</a:t>
            </a:r>
            <a:r>
              <a:rPr lang="en-US" sz="2800" dirty="0">
                <a:latin typeface="+mj-lt"/>
                <a:ea typeface="+mj-ea"/>
                <a:cs typeface="+mj-cs"/>
              </a:rPr>
              <a:t>. Bu </a:t>
            </a:r>
            <a:r>
              <a:rPr lang="en-US" sz="2800" dirty="0" err="1">
                <a:latin typeface="+mj-lt"/>
                <a:ea typeface="+mj-ea"/>
                <a:cs typeface="+mj-cs"/>
              </a:rPr>
              <a:t>sayede</a:t>
            </a:r>
            <a:r>
              <a:rPr lang="en-US" sz="2800" dirty="0">
                <a:latin typeface="+mj-lt"/>
                <a:ea typeface="+mj-ea"/>
                <a:cs typeface="+mj-cs"/>
              </a:rPr>
              <a:t> </a:t>
            </a:r>
            <a:r>
              <a:rPr lang="en-US" sz="2800" dirty="0" err="1">
                <a:latin typeface="+mj-lt"/>
                <a:ea typeface="+mj-ea"/>
                <a:cs typeface="+mj-cs"/>
              </a:rPr>
              <a:t>sınıflandırma</a:t>
            </a:r>
            <a:r>
              <a:rPr lang="en-US" sz="2800" dirty="0">
                <a:latin typeface="+mj-lt"/>
                <a:ea typeface="+mj-ea"/>
                <a:cs typeface="+mj-cs"/>
              </a:rPr>
              <a:t> </a:t>
            </a:r>
            <a:r>
              <a:rPr lang="en-US" sz="2800" dirty="0" err="1">
                <a:latin typeface="+mj-lt"/>
                <a:ea typeface="+mj-ea"/>
                <a:cs typeface="+mj-cs"/>
              </a:rPr>
              <a:t>başarısı</a:t>
            </a:r>
            <a:r>
              <a:rPr lang="en-US" sz="2800" dirty="0">
                <a:latin typeface="+mj-lt"/>
                <a:ea typeface="+mj-ea"/>
                <a:cs typeface="+mj-cs"/>
              </a:rPr>
              <a:t> %100 </a:t>
            </a:r>
            <a:r>
              <a:rPr lang="en-US" sz="2800" dirty="0" err="1">
                <a:latin typeface="+mj-lt"/>
                <a:ea typeface="+mj-ea"/>
                <a:cs typeface="+mj-cs"/>
              </a:rPr>
              <a:t>olarak</a:t>
            </a:r>
            <a:r>
              <a:rPr lang="en-US" sz="2800" dirty="0">
                <a:latin typeface="+mj-lt"/>
                <a:ea typeface="+mj-ea"/>
                <a:cs typeface="+mj-cs"/>
              </a:rPr>
              <a:t> </a:t>
            </a:r>
            <a:r>
              <a:rPr lang="en-US" sz="2800" dirty="0" err="1">
                <a:latin typeface="+mj-lt"/>
                <a:ea typeface="+mj-ea"/>
                <a:cs typeface="+mj-cs"/>
              </a:rPr>
              <a:t>gerçekleşmiştir</a:t>
            </a:r>
            <a:r>
              <a:rPr lang="en-US" sz="2800" dirty="0">
                <a:latin typeface="+mj-lt"/>
                <a:ea typeface="+mj-ea"/>
                <a:cs typeface="+mj-cs"/>
              </a:rPr>
              <a:t>. </a:t>
            </a:r>
            <a:r>
              <a:rPr lang="en-US" sz="2800" dirty="0" err="1">
                <a:latin typeface="+mj-lt"/>
                <a:ea typeface="+mj-ea"/>
                <a:cs typeface="+mj-cs"/>
              </a:rPr>
              <a:t>Ancak</a:t>
            </a:r>
            <a:r>
              <a:rPr lang="en-US" sz="2800" dirty="0">
                <a:latin typeface="+mj-lt"/>
                <a:ea typeface="+mj-ea"/>
                <a:cs typeface="+mj-cs"/>
              </a:rPr>
              <a:t> </a:t>
            </a:r>
            <a:r>
              <a:rPr lang="en-US" sz="2800" dirty="0" err="1">
                <a:latin typeface="+mj-lt"/>
                <a:ea typeface="+mj-ea"/>
                <a:cs typeface="+mj-cs"/>
              </a:rPr>
              <a:t>kirazların</a:t>
            </a:r>
            <a:r>
              <a:rPr lang="en-US" sz="2800" dirty="0">
                <a:latin typeface="+mj-lt"/>
                <a:ea typeface="+mj-ea"/>
                <a:cs typeface="+mj-cs"/>
              </a:rPr>
              <a:t> </a:t>
            </a:r>
            <a:r>
              <a:rPr lang="en-US" sz="2800" dirty="0" err="1">
                <a:latin typeface="+mj-lt"/>
                <a:ea typeface="+mj-ea"/>
                <a:cs typeface="+mj-cs"/>
              </a:rPr>
              <a:t>üst</a:t>
            </a:r>
            <a:r>
              <a:rPr lang="en-US" sz="2800" dirty="0">
                <a:latin typeface="+mj-lt"/>
                <a:ea typeface="+mj-ea"/>
                <a:cs typeface="+mj-cs"/>
              </a:rPr>
              <a:t> </a:t>
            </a:r>
            <a:r>
              <a:rPr lang="en-US" sz="2800" dirty="0" err="1">
                <a:latin typeface="+mj-lt"/>
                <a:ea typeface="+mj-ea"/>
                <a:cs typeface="+mj-cs"/>
              </a:rPr>
              <a:t>üste</a:t>
            </a:r>
            <a:r>
              <a:rPr lang="en-US" sz="2800" dirty="0">
                <a:latin typeface="+mj-lt"/>
                <a:ea typeface="+mj-ea"/>
                <a:cs typeface="+mj-cs"/>
              </a:rPr>
              <a:t> </a:t>
            </a:r>
            <a:r>
              <a:rPr lang="en-US" sz="2800" dirty="0" err="1">
                <a:latin typeface="+mj-lt"/>
                <a:ea typeface="+mj-ea"/>
                <a:cs typeface="+mj-cs"/>
              </a:rPr>
              <a:t>gelmesi</a:t>
            </a:r>
            <a:r>
              <a:rPr lang="en-US" sz="2800" dirty="0">
                <a:latin typeface="+mj-lt"/>
                <a:ea typeface="+mj-ea"/>
                <a:cs typeface="+mj-cs"/>
              </a:rPr>
              <a:t> </a:t>
            </a:r>
            <a:r>
              <a:rPr lang="en-US" sz="2800" dirty="0" err="1">
                <a:latin typeface="+mj-lt"/>
                <a:ea typeface="+mj-ea"/>
                <a:cs typeface="+mj-cs"/>
              </a:rPr>
              <a:t>durumunda</a:t>
            </a:r>
            <a:r>
              <a:rPr lang="en-US" sz="2800" dirty="0">
                <a:latin typeface="+mj-lt"/>
                <a:ea typeface="+mj-ea"/>
                <a:cs typeface="+mj-cs"/>
              </a:rPr>
              <a:t> </a:t>
            </a:r>
            <a:r>
              <a:rPr lang="en-US" sz="2800" dirty="0" err="1">
                <a:latin typeface="+mj-lt"/>
                <a:ea typeface="+mj-ea"/>
                <a:cs typeface="+mj-cs"/>
              </a:rPr>
              <a:t>sınıflandırma</a:t>
            </a:r>
            <a:r>
              <a:rPr lang="en-US" sz="2800" dirty="0">
                <a:latin typeface="+mj-lt"/>
                <a:ea typeface="+mj-ea"/>
                <a:cs typeface="+mj-cs"/>
              </a:rPr>
              <a:t> </a:t>
            </a:r>
            <a:r>
              <a:rPr lang="en-US" sz="2800" dirty="0" err="1">
                <a:latin typeface="+mj-lt"/>
                <a:ea typeface="+mj-ea"/>
                <a:cs typeface="+mj-cs"/>
              </a:rPr>
              <a:t>başarısının</a:t>
            </a:r>
            <a:r>
              <a:rPr lang="en-US" sz="2800" dirty="0">
                <a:latin typeface="+mj-lt"/>
                <a:ea typeface="+mj-ea"/>
                <a:cs typeface="+mj-cs"/>
              </a:rPr>
              <a:t> </a:t>
            </a:r>
            <a:r>
              <a:rPr lang="en-US" sz="2800" dirty="0" err="1">
                <a:latin typeface="+mj-lt"/>
                <a:ea typeface="+mj-ea"/>
                <a:cs typeface="+mj-cs"/>
              </a:rPr>
              <a:t>düşeceği</a:t>
            </a:r>
            <a:r>
              <a:rPr lang="en-US" sz="2800" dirty="0">
                <a:latin typeface="+mj-lt"/>
                <a:ea typeface="+mj-ea"/>
                <a:cs typeface="+mj-cs"/>
              </a:rPr>
              <a:t> </a:t>
            </a:r>
            <a:r>
              <a:rPr lang="en-US" sz="2800" dirty="0" err="1">
                <a:latin typeface="+mj-lt"/>
                <a:ea typeface="+mj-ea"/>
                <a:cs typeface="+mj-cs"/>
              </a:rPr>
              <a:t>değerlendirilmektedir</a:t>
            </a:r>
            <a:r>
              <a:rPr lang="en-US" sz="2800" dirty="0">
                <a:latin typeface="+mj-lt"/>
                <a:ea typeface="+mj-ea"/>
                <a:cs typeface="+mj-cs"/>
              </a:rPr>
              <a:t>. </a:t>
            </a:r>
            <a:endParaRPr lang="tr-TR">
              <a:ea typeface="+mj-ea"/>
              <a:cs typeface="+mj-cs"/>
            </a:endParaRPr>
          </a:p>
        </p:txBody>
      </p:sp>
      <p:sp>
        <p:nvSpPr>
          <p:cNvPr id="7" name="Freeform 31">
            <a:extLst>
              <a:ext uri="{FF2B5EF4-FFF2-40B4-BE49-F238E27FC236}">
                <a16:creationId xmlns:a16="http://schemas.microsoft.com/office/drawing/2014/main" id="{10208470-709D-4AF1-83BC-8A1019901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Rectangle 11">
            <a:extLst>
              <a:ext uri="{FF2B5EF4-FFF2-40B4-BE49-F238E27FC236}">
                <a16:creationId xmlns:a16="http://schemas.microsoft.com/office/drawing/2014/main" id="{38D8AE6D-D2DF-4BEA-AF55-5E7DD41A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8D9E9787-9929-42D8-AEDA-28F936807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4">
            <a:extLst>
              <a:ext uri="{FF2B5EF4-FFF2-40B4-BE49-F238E27FC236}">
                <a16:creationId xmlns:a16="http://schemas.microsoft.com/office/drawing/2014/main" id="{0E6B2BFC-ED16-6C2F-C7A2-CF5B86F6292F}"/>
              </a:ext>
            </a:extLst>
          </p:cNvPr>
          <p:cNvPicPr>
            <a:picLocks noGrp="1" noChangeAspect="1"/>
          </p:cNvPicPr>
          <p:nvPr>
            <p:ph idx="1"/>
          </p:nvPr>
        </p:nvPicPr>
        <p:blipFill>
          <a:blip r:embed="rId3"/>
          <a:stretch>
            <a:fillRect/>
          </a:stretch>
        </p:blipFill>
        <p:spPr>
          <a:xfrm>
            <a:off x="6931138" y="2223917"/>
            <a:ext cx="5159082" cy="2640199"/>
          </a:xfrm>
          <a:prstGeom prst="rect">
            <a:avLst/>
          </a:prstGeom>
          <a:effectLst/>
        </p:spPr>
      </p:pic>
      <p:sp>
        <p:nvSpPr>
          <p:cNvPr id="11" name="Rectangle 15">
            <a:extLst>
              <a:ext uri="{FF2B5EF4-FFF2-40B4-BE49-F238E27FC236}">
                <a16:creationId xmlns:a16="http://schemas.microsoft.com/office/drawing/2014/main" id="{30A678BD-FD5D-4756-B0DC-E713CB827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0042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C6EF7C-13ED-DC66-2DD8-A4E081290722}"/>
              </a:ext>
            </a:extLst>
          </p:cNvPr>
          <p:cNvSpPr>
            <a:spLocks noGrp="1"/>
          </p:cNvSpPr>
          <p:nvPr>
            <p:ph idx="1"/>
          </p:nvPr>
        </p:nvSpPr>
        <p:spPr>
          <a:xfrm>
            <a:off x="1218330" y="1937900"/>
            <a:ext cx="9751672" cy="5374424"/>
          </a:xfrm>
        </p:spPr>
        <p:txBody>
          <a:bodyPr vert="horz" lIns="91440" tIns="45720" rIns="91440" bIns="45720" rtlCol="0" anchor="t">
            <a:normAutofit/>
          </a:bodyPr>
          <a:lstStyle/>
          <a:p>
            <a:pPr>
              <a:buFont typeface="Wingdings" charset="2"/>
              <a:buChar char="v"/>
            </a:pPr>
            <a:r>
              <a:rPr lang="tr-TR" sz="2800" dirty="0">
                <a:ea typeface="+mj-lt"/>
                <a:cs typeface="+mj-lt"/>
              </a:rPr>
              <a:t>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endParaRPr lang="tr-TR" sz="2800"/>
          </a:p>
        </p:txBody>
      </p:sp>
      <p:sp>
        <p:nvSpPr>
          <p:cNvPr id="4" name="Metin kutusu 3">
            <a:extLst>
              <a:ext uri="{FF2B5EF4-FFF2-40B4-BE49-F238E27FC236}">
                <a16:creationId xmlns:a16="http://schemas.microsoft.com/office/drawing/2014/main" id="{EE5E9CB8-9DA8-D298-36D3-62C710D9EAB8}"/>
              </a:ext>
            </a:extLst>
          </p:cNvPr>
          <p:cNvSpPr txBox="1"/>
          <p:nvPr/>
        </p:nvSpPr>
        <p:spPr>
          <a:xfrm>
            <a:off x="552928" y="588873"/>
            <a:ext cx="67852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57250" indent="-857250">
              <a:buFont typeface="Wingdings"/>
              <a:buChar char="§"/>
            </a:pPr>
            <a:r>
              <a:rPr lang="tr-TR" sz="6000" dirty="0">
                <a:ea typeface="+mn-lt"/>
                <a:cs typeface="+mn-lt"/>
              </a:rPr>
              <a:t>Sonuç </a:t>
            </a:r>
            <a:endParaRPr lang="tr-TR" sz="6000"/>
          </a:p>
        </p:txBody>
      </p:sp>
    </p:spTree>
    <p:extLst>
      <p:ext uri="{BB962C8B-B14F-4D97-AF65-F5344CB8AC3E}">
        <p14:creationId xmlns:p14="http://schemas.microsoft.com/office/powerpoint/2010/main" val="75918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2EFE193-3E3A-9D0C-F271-FE9C96469E7F}"/>
              </a:ext>
            </a:extLst>
          </p:cNvPr>
          <p:cNvSpPr>
            <a:spLocks noGrp="1"/>
          </p:cNvSpPr>
          <p:nvPr>
            <p:ph idx="1"/>
          </p:nvPr>
        </p:nvSpPr>
        <p:spPr>
          <a:xfrm>
            <a:off x="1103312" y="2052918"/>
            <a:ext cx="8946541" cy="1032463"/>
          </a:xfrm>
        </p:spPr>
        <p:txBody>
          <a:bodyPr vert="horz" lIns="91440" tIns="45720" rIns="91440" bIns="45720" rtlCol="0" anchor="t">
            <a:normAutofit/>
          </a:bodyPr>
          <a:lstStyle/>
          <a:p>
            <a:pPr marL="0" indent="0" algn="ctr">
              <a:buClr>
                <a:srgbClr val="EF53A5"/>
              </a:buClr>
              <a:buNone/>
            </a:pPr>
            <a:r>
              <a:rPr lang="tr-TR" sz="5400" i="1" dirty="0">
                <a:latin typeface="Calibri"/>
                <a:ea typeface="Batang"/>
                <a:cs typeface="Angsana New"/>
              </a:rPr>
              <a:t>TEŞEKKÜRLER</a:t>
            </a:r>
            <a:endParaRPr lang="tr-TR" sz="5400" i="1" dirty="0">
              <a:latin typeface="Calibri"/>
              <a:ea typeface="Batang"/>
              <a:cs typeface="Calibri"/>
            </a:endParaRPr>
          </a:p>
          <a:p>
            <a:pPr marL="0" indent="0" algn="ctr">
              <a:buNone/>
            </a:pPr>
            <a:endParaRPr lang="tr-TR" sz="5400" i="1" dirty="0">
              <a:latin typeface="Calibri"/>
              <a:ea typeface="Batang"/>
              <a:cs typeface="Angsana New"/>
            </a:endParaRPr>
          </a:p>
          <a:p>
            <a:pPr marL="0" indent="0" algn="ctr">
              <a:buNone/>
            </a:pPr>
            <a:endParaRPr lang="tr-TR" sz="5400" i="1" dirty="0">
              <a:latin typeface="Calibri"/>
              <a:ea typeface="Batang"/>
              <a:cs typeface="Angsana New"/>
            </a:endParaRPr>
          </a:p>
        </p:txBody>
      </p:sp>
      <p:sp>
        <p:nvSpPr>
          <p:cNvPr id="4" name="Metin kutusu 3">
            <a:extLst>
              <a:ext uri="{FF2B5EF4-FFF2-40B4-BE49-F238E27FC236}">
                <a16:creationId xmlns:a16="http://schemas.microsoft.com/office/drawing/2014/main" id="{5C6FF084-676D-F826-77E0-B4212130EC94}"/>
              </a:ext>
            </a:extLst>
          </p:cNvPr>
          <p:cNvSpPr txBox="1"/>
          <p:nvPr/>
        </p:nvSpPr>
        <p:spPr>
          <a:xfrm>
            <a:off x="2436662" y="4306917"/>
            <a:ext cx="760412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tr-TR" sz="2000" dirty="0"/>
          </a:p>
          <a:p>
            <a:pPr algn="r"/>
            <a:r>
              <a:rPr lang="tr-TR" sz="2000" dirty="0"/>
              <a:t>İbrahim TEKİN</a:t>
            </a:r>
            <a:r>
              <a:rPr lang="tr-TR" sz="2000" dirty="0">
                <a:ea typeface="+mn-lt"/>
                <a:cs typeface="+mn-lt"/>
              </a:rPr>
              <a:t> </a:t>
            </a:r>
          </a:p>
          <a:p>
            <a:pPr algn="r"/>
            <a:endParaRPr lang="tr-TR" sz="2000" dirty="0">
              <a:ea typeface="+mn-lt"/>
              <a:cs typeface="+mn-lt"/>
            </a:endParaRPr>
          </a:p>
          <a:p>
            <a:pPr algn="r"/>
            <a:r>
              <a:rPr lang="tr-TR" sz="2000" dirty="0">
                <a:ea typeface="+mn-lt"/>
                <a:cs typeface="+mn-lt"/>
                <a:hlinkClick r:id="rId2">
                  <a:extLst>
                    <a:ext uri="{A12FA001-AC4F-418D-AE19-62706E023703}">
                      <ahyp:hlinkClr xmlns:ahyp="http://schemas.microsoft.com/office/drawing/2018/hyperlinkcolor" val="tx"/>
                    </a:ext>
                  </a:extLst>
                </a:hlinkClick>
              </a:rPr>
              <a:t>Görüntü işleme 6.Hafta Ödevi</a:t>
            </a:r>
            <a:endParaRPr lang="tr-TR" sz="2000" dirty="0">
              <a:ea typeface="+mn-lt"/>
              <a:cs typeface="+mn-lt"/>
            </a:endParaRPr>
          </a:p>
          <a:p>
            <a:pPr algn="r"/>
            <a:endParaRPr lang="tr-TR" sz="2000" dirty="0">
              <a:latin typeface="Century Gothic"/>
              <a:cs typeface="Calibri"/>
            </a:endParaRPr>
          </a:p>
        </p:txBody>
      </p:sp>
    </p:spTree>
    <p:extLst>
      <p:ext uri="{BB962C8B-B14F-4D97-AF65-F5344CB8AC3E}">
        <p14:creationId xmlns:p14="http://schemas.microsoft.com/office/powerpoint/2010/main" val="724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6B64B59C-89B8-0B2B-13A3-EC9D966FCCE2}"/>
              </a:ext>
            </a:extLst>
          </p:cNvPr>
          <p:cNvSpPr>
            <a:spLocks noGrp="1"/>
          </p:cNvSpPr>
          <p:nvPr>
            <p:ph type="title"/>
          </p:nvPr>
        </p:nvSpPr>
        <p:spPr>
          <a:xfrm>
            <a:off x="653143" y="1689052"/>
            <a:ext cx="2631483" cy="4427689"/>
          </a:xfrm>
        </p:spPr>
        <p:txBody>
          <a:bodyPr>
            <a:normAutofit/>
          </a:bodyPr>
          <a:lstStyle/>
          <a:p>
            <a:pPr marL="571500" indent="-571500" algn="r">
              <a:buFont typeface="Wingdings"/>
              <a:buChar char="§"/>
            </a:pPr>
            <a:r>
              <a:rPr lang="tr-TR">
                <a:solidFill>
                  <a:srgbClr val="FFFFFF"/>
                </a:solidFill>
                <a:ea typeface="+mj-lt"/>
                <a:cs typeface="+mj-lt"/>
              </a:rPr>
              <a:t>GİRİŞ</a:t>
            </a:r>
            <a:endParaRPr lang="tr-TR">
              <a:solidFill>
                <a:srgbClr val="FFFFFF"/>
              </a:solidFill>
            </a:endParaRPr>
          </a:p>
        </p:txBody>
      </p:sp>
      <p:sp>
        <p:nvSpPr>
          <p:cNvPr id="3" name="İçerik Yer Tutucusu 2">
            <a:extLst>
              <a:ext uri="{FF2B5EF4-FFF2-40B4-BE49-F238E27FC236}">
                <a16:creationId xmlns:a16="http://schemas.microsoft.com/office/drawing/2014/main" id="{BC17355F-C359-AA6A-3F4D-1C1791CA86C0}"/>
              </a:ext>
            </a:extLst>
          </p:cNvPr>
          <p:cNvSpPr>
            <a:spLocks noGrp="1"/>
          </p:cNvSpPr>
          <p:nvPr>
            <p:ph idx="1"/>
          </p:nvPr>
        </p:nvSpPr>
        <p:spPr>
          <a:xfrm>
            <a:off x="5204109" y="1645920"/>
            <a:ext cx="5919503" cy="4470821"/>
          </a:xfrm>
        </p:spPr>
        <p:txBody>
          <a:bodyPr vert="horz" lIns="91440" tIns="45720" rIns="91440" bIns="45720" rtlCol="0">
            <a:normAutofit/>
          </a:bodyPr>
          <a:lstStyle/>
          <a:p>
            <a:pPr>
              <a:lnSpc>
                <a:spcPct val="90000"/>
              </a:lnSpc>
              <a:buFont typeface="Wingdings" charset="2"/>
              <a:buChar char="v"/>
            </a:pPr>
            <a:r>
              <a:rPr lang="tr-TR">
                <a:ea typeface="+mj-lt"/>
                <a:cs typeface="+mj-lt"/>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endParaRPr lang="tr-TR"/>
          </a:p>
        </p:txBody>
      </p:sp>
    </p:spTree>
    <p:extLst>
      <p:ext uri="{BB962C8B-B14F-4D97-AF65-F5344CB8AC3E}">
        <p14:creationId xmlns:p14="http://schemas.microsoft.com/office/powerpoint/2010/main" val="5476400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6277F6-71F2-D286-D75B-4CCB6C5A2921}"/>
              </a:ext>
            </a:extLst>
          </p:cNvPr>
          <p:cNvSpPr>
            <a:spLocks noGrp="1"/>
          </p:cNvSpPr>
          <p:nvPr>
            <p:ph idx="1"/>
          </p:nvPr>
        </p:nvSpPr>
        <p:spPr>
          <a:xfrm>
            <a:off x="686368" y="744578"/>
            <a:ext cx="9593522" cy="5360047"/>
          </a:xfrm>
        </p:spPr>
        <p:txBody>
          <a:bodyPr vert="horz" lIns="91440" tIns="45720" rIns="91440" bIns="45720" rtlCol="0" anchor="t">
            <a:normAutofit/>
          </a:bodyPr>
          <a:lstStyle/>
          <a:p>
            <a:pPr marL="457200" indent="-457200">
              <a:buClr>
                <a:srgbClr val="B31166">
                  <a:lumMod val="60000"/>
                  <a:lumOff val="40000"/>
                </a:srgbClr>
              </a:buClr>
              <a:buFont typeface="Wingdings" charset="2"/>
              <a:buChar char="v"/>
            </a:pPr>
            <a:endParaRPr lang="tr-TR" sz="2800" dirty="0">
              <a:ea typeface="+mj-lt"/>
              <a:cs typeface="+mj-lt"/>
            </a:endParaRPr>
          </a:p>
          <a:p>
            <a:pPr marL="457200" indent="-457200">
              <a:buClr>
                <a:srgbClr val="EF53A5"/>
              </a:buClr>
              <a:buFont typeface="Wingdings" charset="2"/>
              <a:buChar char="v"/>
            </a:pPr>
            <a:r>
              <a:rPr lang="tr-TR" sz="2800" dirty="0">
                <a:ea typeface="+mj-lt"/>
                <a:cs typeface="+mj-lt"/>
              </a:rPr>
              <a:t>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2800" dirty="0" err="1">
                <a:ea typeface="+mj-lt"/>
                <a:cs typeface="+mj-lt"/>
              </a:rPr>
              <a:t>infarred</a:t>
            </a:r>
            <a:r>
              <a:rPr lang="tr-TR" sz="2800" dirty="0">
                <a:ea typeface="+mj-lt"/>
                <a:cs typeface="+mj-lt"/>
              </a:rPr>
              <a:t> ve ultraviole ışınlardır. Görüntü işleme kısaca, kamera, tarayıcı vb. diğer cihazlar ile bilgisayar ortamına aktarılan görüntülerin belirli programlar aracılığı ile analiz edilmesidir .</a:t>
            </a:r>
            <a:endParaRPr lang="tr-TR" sz="2800"/>
          </a:p>
        </p:txBody>
      </p:sp>
    </p:spTree>
    <p:extLst>
      <p:ext uri="{BB962C8B-B14F-4D97-AF65-F5344CB8AC3E}">
        <p14:creationId xmlns:p14="http://schemas.microsoft.com/office/powerpoint/2010/main" val="122556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013122-1EE3-190B-0562-E44B4747EDCF}"/>
              </a:ext>
            </a:extLst>
          </p:cNvPr>
          <p:cNvSpPr>
            <a:spLocks noGrp="1"/>
          </p:cNvSpPr>
          <p:nvPr>
            <p:ph idx="1"/>
          </p:nvPr>
        </p:nvSpPr>
        <p:spPr>
          <a:xfrm>
            <a:off x="700746" y="888352"/>
            <a:ext cx="9507257" cy="5245028"/>
          </a:xfrm>
        </p:spPr>
        <p:txBody>
          <a:bodyPr vert="horz" lIns="91440" tIns="45720" rIns="91440" bIns="45720" rtlCol="0" anchor="t">
            <a:normAutofit/>
          </a:bodyPr>
          <a:lstStyle/>
          <a:p>
            <a:pPr>
              <a:buFont typeface="Wingdings" charset="2"/>
              <a:buChar char="v"/>
            </a:pPr>
            <a:r>
              <a:rPr lang="tr-TR" sz="2600" dirty="0">
                <a:ea typeface="+mj-lt"/>
                <a:cs typeface="+mj-lt"/>
              </a:rPr>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 </a:t>
            </a:r>
            <a:endParaRPr lang="tr-TR" sz="2600"/>
          </a:p>
        </p:txBody>
      </p:sp>
    </p:spTree>
    <p:extLst>
      <p:ext uri="{BB962C8B-B14F-4D97-AF65-F5344CB8AC3E}">
        <p14:creationId xmlns:p14="http://schemas.microsoft.com/office/powerpoint/2010/main" val="42768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F9A126-EFBA-66AD-C2C4-29116151103A}"/>
              </a:ext>
            </a:extLst>
          </p:cNvPr>
          <p:cNvSpPr>
            <a:spLocks noGrp="1"/>
          </p:cNvSpPr>
          <p:nvPr>
            <p:ph type="title"/>
          </p:nvPr>
        </p:nvSpPr>
        <p:spPr>
          <a:xfrm>
            <a:off x="648931" y="629266"/>
            <a:ext cx="4166510" cy="1622321"/>
          </a:xfrm>
        </p:spPr>
        <p:txBody>
          <a:bodyPr>
            <a:normAutofit/>
          </a:bodyPr>
          <a:lstStyle/>
          <a:p>
            <a:pPr marL="571500" indent="-571500">
              <a:buFont typeface="Wingdings"/>
              <a:buChar char="§"/>
            </a:pPr>
            <a:r>
              <a:rPr lang="tr-TR">
                <a:ea typeface="+mj-lt"/>
                <a:cs typeface="+mj-lt"/>
              </a:rPr>
              <a:t>Materyal ve Metot</a:t>
            </a:r>
            <a:endParaRPr lang="tr-TR"/>
          </a:p>
        </p:txBody>
      </p:sp>
      <p:sp>
        <p:nvSpPr>
          <p:cNvPr id="3" name="İçerik Yer Tutucusu 2">
            <a:extLst>
              <a:ext uri="{FF2B5EF4-FFF2-40B4-BE49-F238E27FC236}">
                <a16:creationId xmlns:a16="http://schemas.microsoft.com/office/drawing/2014/main" id="{2A38A303-7F54-5B20-ED1A-9BDF2AEA7A8A}"/>
              </a:ext>
            </a:extLst>
          </p:cNvPr>
          <p:cNvSpPr>
            <a:spLocks noGrp="1"/>
          </p:cNvSpPr>
          <p:nvPr>
            <p:ph idx="1"/>
          </p:nvPr>
        </p:nvSpPr>
        <p:spPr>
          <a:xfrm>
            <a:off x="648931" y="2438400"/>
            <a:ext cx="4166509" cy="3785419"/>
          </a:xfrm>
        </p:spPr>
        <p:txBody>
          <a:bodyPr vert="horz" lIns="91440" tIns="45720" rIns="91440" bIns="45720" rtlCol="0" anchor="t">
            <a:normAutofit/>
          </a:bodyPr>
          <a:lstStyle/>
          <a:p>
            <a:pPr>
              <a:buFont typeface="Wingdings" charset="2"/>
              <a:buChar char="v"/>
            </a:pPr>
            <a:r>
              <a:rPr lang="tr-TR" dirty="0">
                <a:ea typeface="+mj-lt"/>
                <a:cs typeface="+mj-lt"/>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 </a:t>
            </a:r>
            <a:endParaRPr lang="tr-TR" dirty="0"/>
          </a:p>
        </p:txBody>
      </p:sp>
      <p:sp>
        <p:nvSpPr>
          <p:cNvPr id="20"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21">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4">
            <a:extLst>
              <a:ext uri="{FF2B5EF4-FFF2-40B4-BE49-F238E27FC236}">
                <a16:creationId xmlns:a16="http://schemas.microsoft.com/office/drawing/2014/main" id="{430EEF63-8277-3943-9051-0E9BE80520FF}"/>
              </a:ext>
            </a:extLst>
          </p:cNvPr>
          <p:cNvPicPr>
            <a:picLocks noChangeAspect="1"/>
          </p:cNvPicPr>
          <p:nvPr/>
        </p:nvPicPr>
        <p:blipFill>
          <a:blip r:embed="rId3"/>
          <a:stretch>
            <a:fillRect/>
          </a:stretch>
        </p:blipFill>
        <p:spPr>
          <a:xfrm>
            <a:off x="5734559" y="1107123"/>
            <a:ext cx="6096869" cy="2602166"/>
          </a:xfrm>
          <a:prstGeom prst="rect">
            <a:avLst/>
          </a:prstGeom>
          <a:effectLst/>
        </p:spPr>
      </p:pic>
      <p:sp>
        <p:nvSpPr>
          <p:cNvPr id="26" name="Rectangle 25">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Metin kutusu 4">
            <a:extLst>
              <a:ext uri="{FF2B5EF4-FFF2-40B4-BE49-F238E27FC236}">
                <a16:creationId xmlns:a16="http://schemas.microsoft.com/office/drawing/2014/main" id="{CFF554D3-7FF6-BA38-94DD-581B52E95284}"/>
              </a:ext>
            </a:extLst>
          </p:cNvPr>
          <p:cNvSpPr txBox="1"/>
          <p:nvPr/>
        </p:nvSpPr>
        <p:spPr>
          <a:xfrm>
            <a:off x="5728180" y="4075681"/>
            <a:ext cx="62481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solidFill>
                  <a:schemeClr val="bg1"/>
                </a:solidFill>
              </a:rPr>
              <a:t>Türkiye</a:t>
            </a:r>
            <a:r>
              <a:rPr lang="tr-TR" dirty="0">
                <a:solidFill>
                  <a:schemeClr val="bg1"/>
                </a:solidFill>
                <a:ea typeface="+mn-lt"/>
                <a:cs typeface="+mn-lt"/>
              </a:rPr>
              <a:t> 2018 yılında 84.087 ha ile toplam dünya kiraz alanının %19’unu ve 639.564 ton ile de toplam dünya kiraz üretiminin %25’ini oluşturarak Dünya Liderliğini sürdürmektedir.</a:t>
            </a:r>
            <a:endParaRPr lang="tr-TR" dirty="0">
              <a:solidFill>
                <a:schemeClr val="bg1"/>
              </a:solidFill>
            </a:endParaRPr>
          </a:p>
        </p:txBody>
      </p:sp>
    </p:spTree>
    <p:extLst>
      <p:ext uri="{BB962C8B-B14F-4D97-AF65-F5344CB8AC3E}">
        <p14:creationId xmlns:p14="http://schemas.microsoft.com/office/powerpoint/2010/main" val="26230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8D28426-EB70-0B31-B379-105E044B68FF}"/>
              </a:ext>
            </a:extLst>
          </p:cNvPr>
          <p:cNvSpPr>
            <a:spLocks noGrp="1"/>
          </p:cNvSpPr>
          <p:nvPr>
            <p:ph type="title"/>
          </p:nvPr>
        </p:nvSpPr>
        <p:spPr>
          <a:xfrm>
            <a:off x="648930" y="629267"/>
            <a:ext cx="9252154" cy="1016654"/>
          </a:xfrm>
        </p:spPr>
        <p:txBody>
          <a:bodyPr>
            <a:normAutofit/>
          </a:bodyPr>
          <a:lstStyle/>
          <a:p>
            <a:pPr marL="571500" indent="-571500">
              <a:buFont typeface="Wingdings"/>
              <a:buChar char="§"/>
            </a:pPr>
            <a:r>
              <a:rPr lang="tr-TR" dirty="0">
                <a:ea typeface="+mj-lt"/>
                <a:cs typeface="+mj-lt"/>
              </a:rPr>
              <a:t>Görüntü İşleme</a:t>
            </a:r>
            <a:endParaRPr lang="tr-TR" dirty="0"/>
          </a:p>
        </p:txBody>
      </p:sp>
      <p:sp>
        <p:nvSpPr>
          <p:cNvPr id="11" name="Rectangle 10">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İçerik Yer Tutucusu 2">
            <a:extLst>
              <a:ext uri="{FF2B5EF4-FFF2-40B4-BE49-F238E27FC236}">
                <a16:creationId xmlns:a16="http://schemas.microsoft.com/office/drawing/2014/main" id="{DF177C12-AE1D-F4AC-1348-0DEBB476DC81}"/>
              </a:ext>
            </a:extLst>
          </p:cNvPr>
          <p:cNvSpPr>
            <a:spLocks noGrp="1"/>
          </p:cNvSpPr>
          <p:nvPr>
            <p:ph idx="1"/>
          </p:nvPr>
        </p:nvSpPr>
        <p:spPr>
          <a:xfrm>
            <a:off x="160102" y="2418885"/>
            <a:ext cx="6071510" cy="3788085"/>
          </a:xfrm>
        </p:spPr>
        <p:txBody>
          <a:bodyPr vert="horz" lIns="91440" tIns="45720" rIns="91440" bIns="45720" rtlCol="0" anchor="t">
            <a:noAutofit/>
          </a:bodyPr>
          <a:lstStyle/>
          <a:p>
            <a:pPr>
              <a:buFont typeface="Wingdings" charset="2"/>
              <a:buChar char="v"/>
            </a:pPr>
            <a:r>
              <a:rPr lang="tr-TR" sz="2400" dirty="0">
                <a:solidFill>
                  <a:schemeClr val="bg1"/>
                </a:solidFill>
                <a:ea typeface="+mj-lt"/>
                <a:cs typeface="+mj-lt"/>
              </a:rPr>
              <a:t>Görüntü işlemeyi matrisler üzerinde yapılan işlemler bütünü şeklinde de tanımlayabiliriz. Resimler çeşitli renklerin bir araya geldiği karelerden oluşmaktadır. Halbuki resmi en küçük parçalarına böldüğümüzde </a:t>
            </a:r>
            <a:r>
              <a:rPr lang="tr-TR" sz="2400" dirty="0" err="1">
                <a:solidFill>
                  <a:schemeClr val="bg1"/>
                </a:solidFill>
                <a:ea typeface="+mj-lt"/>
                <a:cs typeface="+mj-lt"/>
              </a:rPr>
              <a:t>pixel</a:t>
            </a:r>
            <a:r>
              <a:rPr lang="tr-TR" sz="2400" dirty="0">
                <a:solidFill>
                  <a:schemeClr val="bg1"/>
                </a:solidFill>
                <a:ea typeface="+mj-lt"/>
                <a:cs typeface="+mj-lt"/>
              </a:rPr>
              <a:t> adını verdiğimiz matrislerden oluştuğunu görmekteyiz. Görüntü işleme yöntemlerinde pikseli oluşturan matris hücrelerinin üzerinden işlemler yapılmaktadır.</a:t>
            </a:r>
            <a:endParaRPr lang="tr-TR" sz="2400">
              <a:solidFill>
                <a:schemeClr val="bg1"/>
              </a:solidFill>
            </a:endParaRPr>
          </a:p>
        </p:txBody>
      </p:sp>
      <p:pic>
        <p:nvPicPr>
          <p:cNvPr id="4" name="Resim 4" descr="metin, çapraz bulmaca içeren bir resim&#10;&#10;Açıklama otomatik olarak oluşturuldu">
            <a:extLst>
              <a:ext uri="{FF2B5EF4-FFF2-40B4-BE49-F238E27FC236}">
                <a16:creationId xmlns:a16="http://schemas.microsoft.com/office/drawing/2014/main" id="{E87A4B7D-6237-D0A8-2F45-DF076E7CF5F4}"/>
              </a:ext>
            </a:extLst>
          </p:cNvPr>
          <p:cNvPicPr>
            <a:picLocks noChangeAspect="1"/>
          </p:cNvPicPr>
          <p:nvPr/>
        </p:nvPicPr>
        <p:blipFill>
          <a:blip r:embed="rId3"/>
          <a:stretch>
            <a:fillRect/>
          </a:stretch>
        </p:blipFill>
        <p:spPr>
          <a:xfrm>
            <a:off x="6480105" y="3251899"/>
            <a:ext cx="5451627" cy="2139763"/>
          </a:xfrm>
          <a:prstGeom prst="rect">
            <a:avLst/>
          </a:prstGeom>
          <a:effectLst/>
        </p:spPr>
      </p:pic>
    </p:spTree>
    <p:extLst>
      <p:ext uri="{BB962C8B-B14F-4D97-AF65-F5344CB8AC3E}">
        <p14:creationId xmlns:p14="http://schemas.microsoft.com/office/powerpoint/2010/main" val="420726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FCA6EC-0708-41AE-AFF6-573A340B574F}"/>
              </a:ext>
            </a:extLst>
          </p:cNvPr>
          <p:cNvSpPr>
            <a:spLocks noGrp="1"/>
          </p:cNvSpPr>
          <p:nvPr>
            <p:ph type="title"/>
          </p:nvPr>
        </p:nvSpPr>
        <p:spPr/>
        <p:txBody>
          <a:bodyPr/>
          <a:lstStyle/>
          <a:p>
            <a:pPr marL="742950" indent="-742950">
              <a:buFont typeface="Wingdings"/>
              <a:buChar char="§"/>
            </a:pPr>
            <a:r>
              <a:rPr lang="tr-TR" dirty="0">
                <a:ea typeface="+mj-lt"/>
                <a:cs typeface="+mj-lt"/>
              </a:rPr>
              <a:t>Uygulama </a:t>
            </a:r>
            <a:endParaRPr lang="tr-TR"/>
          </a:p>
        </p:txBody>
      </p:sp>
      <p:sp>
        <p:nvSpPr>
          <p:cNvPr id="3" name="İçerik Yer Tutucusu 2">
            <a:extLst>
              <a:ext uri="{FF2B5EF4-FFF2-40B4-BE49-F238E27FC236}">
                <a16:creationId xmlns:a16="http://schemas.microsoft.com/office/drawing/2014/main" id="{21EF9A90-25E1-4E11-B075-E6722D8061D5}"/>
              </a:ext>
            </a:extLst>
          </p:cNvPr>
          <p:cNvSpPr>
            <a:spLocks noGrp="1"/>
          </p:cNvSpPr>
          <p:nvPr>
            <p:ph idx="1"/>
          </p:nvPr>
        </p:nvSpPr>
        <p:spPr>
          <a:xfrm>
            <a:off x="643237" y="1506579"/>
            <a:ext cx="9823559" cy="4741820"/>
          </a:xfrm>
        </p:spPr>
        <p:txBody>
          <a:bodyPr vert="horz" lIns="91440" tIns="45720" rIns="91440" bIns="45720" rtlCol="0" anchor="t">
            <a:normAutofit/>
          </a:bodyPr>
          <a:lstStyle/>
          <a:p>
            <a:pPr>
              <a:buFont typeface="Wingdings" charset="2"/>
              <a:buChar char="v"/>
            </a:pPr>
            <a:r>
              <a:rPr lang="tr-TR" sz="2800" dirty="0">
                <a:ea typeface="+mj-lt"/>
                <a:cs typeface="+mj-lt"/>
              </a:rPr>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Aşağıdaki Tablo 1’ de kirazların boyutlarına karşılık gelen sınıflar gösterilmiştir.</a:t>
            </a:r>
            <a:endParaRPr lang="tr-TR" sz="2800" dirty="0"/>
          </a:p>
        </p:txBody>
      </p:sp>
    </p:spTree>
    <p:extLst>
      <p:ext uri="{BB962C8B-B14F-4D97-AF65-F5344CB8AC3E}">
        <p14:creationId xmlns:p14="http://schemas.microsoft.com/office/powerpoint/2010/main" val="18640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tablo içeren bir resim&#10;&#10;Açıklama otomatik olarak oluşturuldu">
            <a:extLst>
              <a:ext uri="{FF2B5EF4-FFF2-40B4-BE49-F238E27FC236}">
                <a16:creationId xmlns:a16="http://schemas.microsoft.com/office/drawing/2014/main" id="{2B5DC8A9-6BC3-80FB-658B-0F5186814E5F}"/>
              </a:ext>
            </a:extLst>
          </p:cNvPr>
          <p:cNvPicPr>
            <a:picLocks noGrp="1" noChangeAspect="1"/>
          </p:cNvPicPr>
          <p:nvPr>
            <p:ph idx="1"/>
          </p:nvPr>
        </p:nvPicPr>
        <p:blipFill>
          <a:blip r:embed="rId2"/>
          <a:stretch>
            <a:fillRect/>
          </a:stretch>
        </p:blipFill>
        <p:spPr>
          <a:xfrm>
            <a:off x="2847131" y="3805243"/>
            <a:ext cx="6494073" cy="2444869"/>
          </a:xfrm>
        </p:spPr>
      </p:pic>
      <p:sp>
        <p:nvSpPr>
          <p:cNvPr id="5" name="Metin kutusu 4">
            <a:extLst>
              <a:ext uri="{FF2B5EF4-FFF2-40B4-BE49-F238E27FC236}">
                <a16:creationId xmlns:a16="http://schemas.microsoft.com/office/drawing/2014/main" id="{4448FFE5-5680-ECAD-B30B-9AC8FE7E74D4}"/>
              </a:ext>
            </a:extLst>
          </p:cNvPr>
          <p:cNvSpPr txBox="1"/>
          <p:nvPr/>
        </p:nvSpPr>
        <p:spPr>
          <a:xfrm>
            <a:off x="435515" y="560417"/>
            <a:ext cx="977899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tr-TR" sz="2800" dirty="0">
                <a:ea typeface="+mn-lt"/>
                <a:cs typeface="+mn-lt"/>
              </a:rPr>
              <a:t>Tabloda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a:t>
            </a:r>
            <a:endParaRPr lang="tr-TR" sz="2800"/>
          </a:p>
        </p:txBody>
      </p:sp>
    </p:spTree>
    <p:extLst>
      <p:ext uri="{BB962C8B-B14F-4D97-AF65-F5344CB8AC3E}">
        <p14:creationId xmlns:p14="http://schemas.microsoft.com/office/powerpoint/2010/main" val="16700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96F92A21-CBEF-D895-B612-656F7F047423}"/>
              </a:ext>
            </a:extLst>
          </p:cNvPr>
          <p:cNvPicPr>
            <a:picLocks noGrp="1" noChangeAspect="1"/>
          </p:cNvPicPr>
          <p:nvPr>
            <p:ph idx="1"/>
          </p:nvPr>
        </p:nvPicPr>
        <p:blipFill>
          <a:blip r:embed="rId2"/>
          <a:stretch>
            <a:fillRect/>
          </a:stretch>
        </p:blipFill>
        <p:spPr>
          <a:xfrm>
            <a:off x="602016" y="519387"/>
            <a:ext cx="9762226" cy="3869485"/>
          </a:xfrm>
        </p:spPr>
      </p:pic>
      <p:sp>
        <p:nvSpPr>
          <p:cNvPr id="5" name="Metin kutusu 4">
            <a:extLst>
              <a:ext uri="{FF2B5EF4-FFF2-40B4-BE49-F238E27FC236}">
                <a16:creationId xmlns:a16="http://schemas.microsoft.com/office/drawing/2014/main" id="{88093665-F17E-6278-D9FF-97976CFB142C}"/>
              </a:ext>
            </a:extLst>
          </p:cNvPr>
          <p:cNvSpPr txBox="1"/>
          <p:nvPr/>
        </p:nvSpPr>
        <p:spPr>
          <a:xfrm>
            <a:off x="550234" y="4842474"/>
            <a:ext cx="1003269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tr-TR" sz="2800" dirty="0">
                <a:ea typeface="+mn-lt"/>
                <a:cs typeface="+mn-lt"/>
              </a:rPr>
              <a:t>Yukarıdaki Şekildeki işlem adımlarına göre sınıflandırma işleminin gerçekleşmesi için işlenmemiş resim programa yüklenmelidir. </a:t>
            </a:r>
            <a:endParaRPr lang="tr-TR" sz="2800" dirty="0"/>
          </a:p>
        </p:txBody>
      </p:sp>
    </p:spTree>
    <p:extLst>
      <p:ext uri="{BB962C8B-B14F-4D97-AF65-F5344CB8AC3E}">
        <p14:creationId xmlns:p14="http://schemas.microsoft.com/office/powerpoint/2010/main" val="2852481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Ion</vt:lpstr>
      <vt:lpstr>Görüntü İşleme Yöntemleri Kullanılarak Kiraz Meyvesinin Sınıflandırılması     </vt:lpstr>
      <vt:lpstr>GİRİŞ</vt:lpstr>
      <vt:lpstr>PowerPoint Sunusu</vt:lpstr>
      <vt:lpstr>PowerPoint Sunusu</vt:lpstr>
      <vt:lpstr>Materyal ve Metot</vt:lpstr>
      <vt:lpstr>Görüntü İşleme</vt:lpstr>
      <vt:lpstr>Uygulama </vt:lpstr>
      <vt:lpstr>PowerPoint Sunusu</vt:lpstr>
      <vt:lpstr>PowerPoint Sunusu</vt:lpstr>
      <vt:lpstr>PowerPoint Sunusu</vt:lpstr>
      <vt:lpstr>PowerPoint Sunusu</vt:lpstr>
      <vt:lpstr>Araştırma Sonuçları ve Tartışma </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256</cp:revision>
  <dcterms:created xsi:type="dcterms:W3CDTF">2022-11-17T18:13:58Z</dcterms:created>
  <dcterms:modified xsi:type="dcterms:W3CDTF">2022-11-17T19:00:34Z</dcterms:modified>
</cp:coreProperties>
</file>