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Ask the audience a question about what experiences they have regarding finding accommodation.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How many of you have experienced difficulties when searching for student accommodation?</a:t>
            </a:r>
            <a:endParaRPr b="1"/>
          </a:p>
          <a:p>
            <a:pPr indent="0" lvl="0" marL="0" rtl="0" algn="l">
              <a:spcBef>
                <a:spcPts val="0"/>
              </a:spcBef>
              <a:spcAft>
                <a:spcPts val="0"/>
              </a:spcAft>
              <a:buNone/>
            </a:pPr>
            <a:r>
              <a:t/>
            </a:r>
            <a:endParaRPr b="1"/>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62262fc7a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62262fc7a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Context Diagram :</a:t>
            </a:r>
            <a:endParaRPr/>
          </a:p>
          <a:p>
            <a:pPr indent="-298450" lvl="0" marL="457200" rtl="0" algn="l">
              <a:spcBef>
                <a:spcPts val="0"/>
              </a:spcBef>
              <a:spcAft>
                <a:spcPts val="0"/>
              </a:spcAft>
              <a:buSzPts val="1100"/>
              <a:buChar char="-"/>
            </a:pPr>
            <a:r>
              <a:rPr lang="en"/>
              <a:t>Talk about advertisers being added later . First we thought that they would interact with the system owners. But then we thought that it would be better for them to interact with them through the system. This would reduce steps in the process  [eg: adding a picture for ads]. and limit it to one single platform [eg: not making use of E-mail]</a:t>
            </a:r>
            <a:endParaRPr/>
          </a:p>
          <a:p>
            <a:pPr indent="-298450" lvl="0" marL="457200" rtl="0" algn="l">
              <a:spcBef>
                <a:spcPts val="0"/>
              </a:spcBef>
              <a:spcAft>
                <a:spcPts val="0"/>
              </a:spcAft>
              <a:buSzPts val="1100"/>
              <a:buChar char="-"/>
            </a:pPr>
            <a:r>
              <a:rPr lang="en"/>
              <a:t>We thought of Ladok but we decided to go on a more high level. When we said University , that would give a good overview and not get into details of how the university will provide that information [through ladok or University admissions]	</a:t>
            </a:r>
            <a:endParaRPr/>
          </a:p>
          <a:p>
            <a:pPr indent="0" lvl="0" marL="914400" rtl="0" algn="l">
              <a:spcBef>
                <a:spcPts val="0"/>
              </a:spcBef>
              <a:spcAft>
                <a:spcPts val="0"/>
              </a:spcAft>
              <a:buNone/>
            </a:pPr>
            <a:r>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Task description :</a:t>
            </a:r>
            <a:endParaRPr/>
          </a:p>
          <a:p>
            <a:pPr indent="-298450" lvl="0" marL="457200" rtl="0" algn="l">
              <a:spcBef>
                <a:spcPts val="0"/>
              </a:spcBef>
              <a:spcAft>
                <a:spcPts val="0"/>
              </a:spcAft>
              <a:buSzPts val="1100"/>
              <a:buChar char="-"/>
            </a:pPr>
            <a:r>
              <a:rPr lang="en"/>
              <a:t>We were unsure about the level of detail that we need to discuss on the task description. We felt that they should be more complete.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Stakeholder map :</a:t>
            </a:r>
            <a:endParaRPr/>
          </a:p>
          <a:p>
            <a:pPr indent="-298450" lvl="0" marL="457200" rtl="0" algn="l">
              <a:spcBef>
                <a:spcPts val="0"/>
              </a:spcBef>
              <a:spcAft>
                <a:spcPts val="0"/>
              </a:spcAft>
              <a:buSzPts val="1100"/>
              <a:buChar char="-"/>
            </a:pPr>
            <a:r>
              <a:rPr lang="en"/>
              <a:t>We have divided the stakeholders as per their influence and impact on the system. The placement of the stakeholders was a challenge as when we discussed, they could be in multiple quadrants. This is what all of us decided as the final stakeholder map.</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Data Models and Data Dictionary :</a:t>
            </a:r>
            <a:endParaRPr/>
          </a:p>
          <a:p>
            <a:pPr indent="-298450" lvl="0" marL="457200" rtl="0" algn="l">
              <a:spcBef>
                <a:spcPts val="0"/>
              </a:spcBef>
              <a:spcAft>
                <a:spcPts val="0"/>
              </a:spcAft>
              <a:buSzPts val="1100"/>
              <a:buChar char="-"/>
            </a:pPr>
            <a:r>
              <a:rPr lang="en"/>
              <a:t>We were unsure about the level of technical detail that we are supposed to explain. So, we struggled between creating them as database tables vs general description of data fields.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621becad67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621becad67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Difficulties to decide on what method to use, what suits us best</a:t>
            </a:r>
            <a:endParaRPr/>
          </a:p>
          <a:p>
            <a:pPr indent="-298450" lvl="0" marL="457200" rtl="0" algn="l">
              <a:spcBef>
                <a:spcPts val="0"/>
              </a:spcBef>
              <a:spcAft>
                <a:spcPts val="0"/>
              </a:spcAft>
              <a:buSzPts val="1100"/>
              <a:buChar char="-"/>
            </a:pPr>
            <a:r>
              <a:rPr lang="en"/>
              <a:t>Challenge was to decide what has the highest priority from different points of view as different stakeholders.</a:t>
            </a:r>
            <a:endParaRPr/>
          </a:p>
          <a:p>
            <a:pPr indent="-298450" lvl="0" marL="457200" rtl="0" algn="l">
              <a:spcBef>
                <a:spcPts val="0"/>
              </a:spcBef>
              <a:spcAft>
                <a:spcPts val="0"/>
              </a:spcAft>
              <a:buSzPts val="1100"/>
              <a:buChar char="-"/>
            </a:pPr>
            <a:r>
              <a:rPr lang="en"/>
              <a:t>Priority Scorecard was more </a:t>
            </a:r>
            <a:r>
              <a:rPr lang="en"/>
              <a:t>challenging</a:t>
            </a:r>
            <a:r>
              <a:rPr lang="en"/>
              <a:t> since it gives us deeper understanding of feature priority </a:t>
            </a:r>
            <a:r>
              <a:rPr lang="en"/>
              <a:t>itself</a:t>
            </a:r>
            <a:r>
              <a:rPr lang="en"/>
              <a:t>. </a:t>
            </a:r>
            <a:endParaRPr/>
          </a:p>
          <a:p>
            <a:pPr indent="-298450" lvl="0" marL="457200" rtl="0" algn="l">
              <a:spcBef>
                <a:spcPts val="0"/>
              </a:spcBef>
              <a:spcAft>
                <a:spcPts val="0"/>
              </a:spcAft>
              <a:buSzPts val="1100"/>
              <a:buChar char="-"/>
            </a:pPr>
            <a:r>
              <a:rPr lang="en"/>
              <a:t>We </a:t>
            </a:r>
            <a:r>
              <a:rPr lang="en"/>
              <a:t>discussed about what criteria have biggest impact on our system, and next challenge was to decide on weight on each category. </a:t>
            </a:r>
            <a:endParaRPr/>
          </a:p>
          <a:p>
            <a:pPr indent="-298450" lvl="0" marL="457200" rtl="0" algn="l">
              <a:spcBef>
                <a:spcPts val="0"/>
              </a:spcBef>
              <a:spcAft>
                <a:spcPts val="0"/>
              </a:spcAft>
              <a:buSzPts val="1100"/>
              <a:buChar char="-"/>
            </a:pPr>
            <a:r>
              <a:rPr lang="en"/>
              <a:t>Prioritization was redone in Release 2.</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621becad67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621becad67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Working in a group, generally, is always a challenge, and with 6 people of different backgrounds and cultures, the challenge was upped</a:t>
            </a:r>
            <a:r>
              <a:rPr lang="en"/>
              <a:t> a notch</a:t>
            </a:r>
            <a:r>
              <a:rPr lang="en"/>
              <a:t>. </a:t>
            </a:r>
            <a:endParaRPr/>
          </a:p>
          <a:p>
            <a:pPr indent="-298450" lvl="0" marL="457200" rtl="0" algn="l">
              <a:spcBef>
                <a:spcPts val="0"/>
              </a:spcBef>
              <a:spcAft>
                <a:spcPts val="0"/>
              </a:spcAft>
              <a:buSzPts val="1100"/>
              <a:buChar char="-"/>
            </a:pPr>
            <a:r>
              <a:rPr lang="en"/>
              <a:t>However, as weeks passed on and we got to learn about each other more and befriend, the challenge started to subdue.</a:t>
            </a:r>
            <a:endParaRPr/>
          </a:p>
          <a:p>
            <a:pPr indent="-298450" lvl="0" marL="457200" rtl="0" algn="l">
              <a:spcBef>
                <a:spcPts val="0"/>
              </a:spcBef>
              <a:spcAft>
                <a:spcPts val="0"/>
              </a:spcAft>
              <a:buSzPts val="1100"/>
              <a:buChar char="-"/>
            </a:pPr>
            <a:r>
              <a:rPr lang="en"/>
              <a:t>In terms, of the course itself, we learnt several techniques and tools to elicit, specify, prioritize requirements. </a:t>
            </a:r>
            <a:endParaRPr/>
          </a:p>
          <a:p>
            <a:pPr indent="0" lvl="0" marL="457200" rtl="0" algn="l">
              <a:spcBef>
                <a:spcPts val="0"/>
              </a:spcBef>
              <a:spcAft>
                <a:spcPts val="0"/>
              </a:spcAft>
              <a:buNone/>
            </a:pPr>
            <a:r>
              <a:rPr lang="en"/>
              <a:t>These techniques, which we intend to use in our future endeavors, would help us be more </a:t>
            </a:r>
            <a:r>
              <a:rPr lang="en"/>
              <a:t>productive</a:t>
            </a:r>
            <a:r>
              <a:rPr lang="en"/>
              <a:t> engineers.</a:t>
            </a:r>
            <a:endParaRPr/>
          </a:p>
          <a:p>
            <a:pPr indent="-298450" lvl="0" marL="457200" rtl="0" algn="l">
              <a:spcBef>
                <a:spcPts val="0"/>
              </a:spcBef>
              <a:spcAft>
                <a:spcPts val="0"/>
              </a:spcAft>
              <a:buSzPts val="1100"/>
              <a:buChar char="-"/>
            </a:pPr>
            <a:r>
              <a:rPr lang="en"/>
              <a:t>It has been a nice experience in overall. Requirements Engineering course helped us understand the importance of fine-tuning requirements.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623002a8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623002a8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Ask the audience a question about what experiences they have regarding finding accommodation.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How many of you have experienced difficulties when searching for student accommodation?</a:t>
            </a:r>
            <a:endParaRPr b="1"/>
          </a:p>
          <a:p>
            <a:pPr indent="0" lvl="0" marL="0" rtl="0" algn="l">
              <a:spcBef>
                <a:spcPts val="0"/>
              </a:spcBef>
              <a:spcAft>
                <a:spcPts val="0"/>
              </a:spcAft>
              <a:buNone/>
            </a:pPr>
            <a:r>
              <a:t/>
            </a:r>
            <a:endParaRPr b="1"/>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621becad67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21becad67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621becad67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621becad67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621becad67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621becad67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about the existing systems like Boplats, SGS [ You sometimes get an accommodation after you finish the course]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System like Boplats have a system where you have to pay every year to renew your account while you are in the queue.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you don’t make the payment, you lose queue point.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you don’t login once every 6 months your account gets deactivated, meaning that you will lose your queue points/position.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621becad67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621becad67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Unfair to pay for something without actually being in an accommodation [ imagine 3 or 4 years paying for something just to maintain an account meaninglessly]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Sometimes we get an accommodation far from the University, or would want to stay in a good area or preferred area. So matching to preference matters.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 are only in a queue when you apply for something. So no queue time to be able to apply for something. You can apply for an accommodation even if you register today.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Many students say that they don’t want deep interaction[calls] or in-person interaction with their landlord and vice versa. So based on this we decided we want to enable communication in other ways than a phone call, for example with an automated interaction for fault reporting using tickets.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landlord is not in town or not using his number, this could be an effective way to communicate issues related to accommodation.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621becad67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621becad67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Brainstorming : </a:t>
            </a:r>
            <a:endParaRPr/>
          </a:p>
          <a:p>
            <a:pPr indent="-298450" lvl="0" marL="457200" rtl="0" algn="l">
              <a:spcBef>
                <a:spcPts val="0"/>
              </a:spcBef>
              <a:spcAft>
                <a:spcPts val="0"/>
              </a:spcAft>
              <a:buSzPts val="1100"/>
              <a:buChar char="-"/>
            </a:pPr>
            <a:r>
              <a:rPr lang="en"/>
              <a:t>When brainstorming is usually done. [in the beginning or the end] [We could do it in an early phase because we had a good knowledge about the domain]. </a:t>
            </a:r>
            <a:endParaRPr/>
          </a:p>
          <a:p>
            <a:pPr indent="-298450" lvl="0" marL="457200" rtl="0" algn="l">
              <a:spcBef>
                <a:spcPts val="0"/>
              </a:spcBef>
              <a:spcAft>
                <a:spcPts val="0"/>
              </a:spcAft>
              <a:buSzPts val="1100"/>
              <a:buChar char="-"/>
            </a:pPr>
            <a:r>
              <a:rPr lang="en"/>
              <a:t>When our group did it and for what. [ there was no stage where we did it, we just did it throughout the project]</a:t>
            </a:r>
            <a:endParaRPr/>
          </a:p>
          <a:p>
            <a:pPr indent="0" lvl="0" marL="457200" rtl="0" algn="l">
              <a:spcBef>
                <a:spcPts val="0"/>
              </a:spcBef>
              <a:spcAft>
                <a:spcPts val="0"/>
              </a:spcAft>
              <a:buNone/>
            </a:pPr>
            <a:r>
              <a:t/>
            </a:r>
            <a:endParaRPr/>
          </a:p>
          <a:p>
            <a:pPr indent="0" lvl="0" marL="0" rtl="0" algn="l">
              <a:spcBef>
                <a:spcPts val="0"/>
              </a:spcBef>
              <a:spcAft>
                <a:spcPts val="0"/>
              </a:spcAft>
              <a:buNone/>
            </a:pPr>
            <a:r>
              <a:rPr lang="en"/>
              <a:t>Interviews :</a:t>
            </a:r>
            <a:endParaRPr/>
          </a:p>
          <a:p>
            <a:pPr indent="-298450" lvl="0" marL="457200" rtl="0" algn="l">
              <a:spcBef>
                <a:spcPts val="0"/>
              </a:spcBef>
              <a:spcAft>
                <a:spcPts val="0"/>
              </a:spcAft>
              <a:buSzPts val="1100"/>
              <a:buChar char="-"/>
            </a:pPr>
            <a:r>
              <a:rPr lang="en"/>
              <a:t>We interviewed (16) students and (5) landlords [21 interviewees in total]</a:t>
            </a:r>
            <a:endParaRPr/>
          </a:p>
          <a:p>
            <a:pPr indent="-298450" lvl="0" marL="457200" rtl="0" algn="l">
              <a:spcBef>
                <a:spcPts val="0"/>
              </a:spcBef>
              <a:spcAft>
                <a:spcPts val="0"/>
              </a:spcAft>
              <a:buSzPts val="1100"/>
              <a:buChar char="-"/>
            </a:pPr>
            <a:r>
              <a:rPr lang="en"/>
              <a:t>We did it in the beginning [ gave us more insights on what the problems are in reality]</a:t>
            </a:r>
            <a:endParaRPr/>
          </a:p>
          <a:p>
            <a:pPr indent="-298450" lvl="0" marL="457200" rtl="0" algn="l">
              <a:spcBef>
                <a:spcPts val="0"/>
              </a:spcBef>
              <a:spcAft>
                <a:spcPts val="0"/>
              </a:spcAft>
              <a:buSzPts val="1100"/>
              <a:buChar char="-"/>
            </a:pPr>
            <a:r>
              <a:rPr lang="en"/>
              <a:t>Helped us improve our assumptions about the requirements </a:t>
            </a:r>
            <a:endParaRPr/>
          </a:p>
          <a:p>
            <a:pPr indent="0" lvl="0" marL="457200" rtl="0" algn="l">
              <a:spcBef>
                <a:spcPts val="0"/>
              </a:spcBef>
              <a:spcAft>
                <a:spcPts val="0"/>
              </a:spcAft>
              <a:buNone/>
            </a:pPr>
            <a:r>
              <a:t/>
            </a:r>
            <a:endParaRPr/>
          </a:p>
          <a:p>
            <a:pPr indent="0" lvl="0" marL="0" rtl="0" algn="l">
              <a:spcBef>
                <a:spcPts val="0"/>
              </a:spcBef>
              <a:spcAft>
                <a:spcPts val="0"/>
              </a:spcAft>
              <a:buNone/>
            </a:pPr>
            <a:r>
              <a:rPr lang="en"/>
              <a:t>Hall of fame and the creativity triggers :</a:t>
            </a:r>
            <a:endParaRPr/>
          </a:p>
          <a:p>
            <a:pPr indent="-298450" lvl="0" marL="457200" rtl="0" algn="l">
              <a:spcBef>
                <a:spcPts val="0"/>
              </a:spcBef>
              <a:spcAft>
                <a:spcPts val="0"/>
              </a:spcAft>
              <a:buSzPts val="1100"/>
              <a:buChar char="-"/>
            </a:pPr>
            <a:r>
              <a:rPr lang="en"/>
              <a:t>Found that creativity triggers were simpler </a:t>
            </a:r>
            <a:endParaRPr/>
          </a:p>
          <a:p>
            <a:pPr indent="-298450" lvl="0" marL="457200" rtl="0" algn="l">
              <a:spcBef>
                <a:spcPts val="0"/>
              </a:spcBef>
              <a:spcAft>
                <a:spcPts val="0"/>
              </a:spcAft>
              <a:buSzPts val="1100"/>
              <a:buChar char="-"/>
            </a:pPr>
            <a:r>
              <a:rPr lang="en"/>
              <a:t>Hall of fame had characters that did not have anything new to add to our system. Because it was hard to imagine why the character would want to use our system. We felt kind of limited to think around the character. Restricted our thinking. </a:t>
            </a:r>
            <a:endParaRPr/>
          </a:p>
          <a:p>
            <a:pPr indent="-298450" lvl="0" marL="457200" rtl="0" algn="l">
              <a:spcBef>
                <a:spcPts val="0"/>
              </a:spcBef>
              <a:spcAft>
                <a:spcPts val="0"/>
              </a:spcAft>
              <a:buSzPts val="1100"/>
              <a:buChar char="-"/>
            </a:pPr>
            <a:r>
              <a:rPr lang="en"/>
              <a:t>Our system is not the kind that needs innovation or “cool” features.</a:t>
            </a:r>
            <a:endParaRPr/>
          </a:p>
          <a:p>
            <a:pPr indent="-298450" lvl="0" marL="457200" rtl="0" algn="l">
              <a:spcBef>
                <a:spcPts val="0"/>
              </a:spcBef>
              <a:spcAft>
                <a:spcPts val="0"/>
              </a:spcAft>
              <a:buSzPts val="1100"/>
              <a:buChar char="-"/>
            </a:pPr>
            <a:r>
              <a:rPr lang="en"/>
              <a:t>But for the creativity triggers though, When we saw the words like “Security”, it actually helped us relate the word with our project.</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621becad67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621becad67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Context Diagram :</a:t>
            </a:r>
            <a:endParaRPr/>
          </a:p>
          <a:p>
            <a:pPr indent="-298450" lvl="0" marL="457200" rtl="0" algn="l">
              <a:spcBef>
                <a:spcPts val="0"/>
              </a:spcBef>
              <a:spcAft>
                <a:spcPts val="0"/>
              </a:spcAft>
              <a:buSzPts val="1100"/>
              <a:buChar char="-"/>
            </a:pPr>
            <a:r>
              <a:rPr lang="en"/>
              <a:t>Talk about </a:t>
            </a:r>
            <a:r>
              <a:rPr lang="en"/>
              <a:t>advertisers</a:t>
            </a:r>
            <a:r>
              <a:rPr lang="en"/>
              <a:t> being added later . First we </a:t>
            </a:r>
            <a:r>
              <a:rPr lang="en"/>
              <a:t>thought</a:t>
            </a:r>
            <a:r>
              <a:rPr lang="en"/>
              <a:t> that they would </a:t>
            </a:r>
            <a:r>
              <a:rPr lang="en"/>
              <a:t>interact</a:t>
            </a:r>
            <a:r>
              <a:rPr lang="en"/>
              <a:t> with the system owners. But then we thought that it would be better for them to </a:t>
            </a:r>
            <a:r>
              <a:rPr lang="en"/>
              <a:t>interact</a:t>
            </a:r>
            <a:r>
              <a:rPr lang="en"/>
              <a:t> with them through the system. This would reduce steps in the process </a:t>
            </a:r>
            <a:r>
              <a:rPr lang="en"/>
              <a:t> [eg: adding a picture for ads].</a:t>
            </a:r>
            <a:r>
              <a:rPr lang="en"/>
              <a:t> and limit it to one single platform [eg: not making use of E-mail]</a:t>
            </a:r>
            <a:endParaRPr/>
          </a:p>
          <a:p>
            <a:pPr indent="-298450" lvl="0" marL="457200" rtl="0" algn="l">
              <a:spcBef>
                <a:spcPts val="0"/>
              </a:spcBef>
              <a:spcAft>
                <a:spcPts val="0"/>
              </a:spcAft>
              <a:buSzPts val="1100"/>
              <a:buChar char="-"/>
            </a:pPr>
            <a:r>
              <a:rPr lang="en"/>
              <a:t>We thought of Ladok but we decided to go on a more high level. When we said University , that would give a good overview and not get into details of how the university will provide that information [through ladok or University admissions]	</a:t>
            </a:r>
            <a:endParaRPr/>
          </a:p>
          <a:p>
            <a:pPr indent="0" lvl="0" marL="914400" rtl="0" algn="l">
              <a:spcBef>
                <a:spcPts val="0"/>
              </a:spcBef>
              <a:spcAft>
                <a:spcPts val="0"/>
              </a:spcAft>
              <a:buNone/>
            </a:pPr>
            <a:r>
              <a:t/>
            </a:r>
            <a:endParaRPr/>
          </a:p>
          <a:p>
            <a:pPr indent="-298450" lvl="0" marL="457200" rtl="0" algn="l">
              <a:spcBef>
                <a:spcPts val="0"/>
              </a:spcBef>
              <a:spcAft>
                <a:spcPts val="0"/>
              </a:spcAft>
              <a:buSzPts val="1100"/>
              <a:buChar char="●"/>
            </a:pPr>
            <a:r>
              <a:rPr lang="en"/>
              <a:t>Task description :</a:t>
            </a:r>
            <a:endParaRPr/>
          </a:p>
          <a:p>
            <a:pPr indent="-298450" lvl="0" marL="457200" rtl="0" algn="l">
              <a:spcBef>
                <a:spcPts val="0"/>
              </a:spcBef>
              <a:spcAft>
                <a:spcPts val="0"/>
              </a:spcAft>
              <a:buSzPts val="1100"/>
              <a:buChar char="-"/>
            </a:pPr>
            <a:r>
              <a:rPr lang="en"/>
              <a:t>We were unsure about the level of detail that we need to discuss on the task description. We felt that they should be more complete.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Stakeholder map :</a:t>
            </a:r>
            <a:endParaRPr/>
          </a:p>
          <a:p>
            <a:pPr indent="-298450" lvl="0" marL="457200" rtl="0" algn="l">
              <a:spcBef>
                <a:spcPts val="0"/>
              </a:spcBef>
              <a:spcAft>
                <a:spcPts val="0"/>
              </a:spcAft>
              <a:buSzPts val="1100"/>
              <a:buChar char="-"/>
            </a:pPr>
            <a:r>
              <a:rPr lang="en"/>
              <a:t>We have divided the stakeholders as per their influence and impact on the system. The placement of the stakeholders was a challenge as when we discussed, they could be in multiple quadrants. This is what all of us decided as the final stakeholder map.</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Data Models and Data Dictionary :</a:t>
            </a:r>
            <a:endParaRPr/>
          </a:p>
          <a:p>
            <a:pPr indent="-298450" lvl="0" marL="457200" rtl="0" algn="l">
              <a:spcBef>
                <a:spcPts val="0"/>
              </a:spcBef>
              <a:spcAft>
                <a:spcPts val="0"/>
              </a:spcAft>
              <a:buSzPts val="1100"/>
              <a:buChar char="-"/>
            </a:pPr>
            <a:r>
              <a:rPr lang="en"/>
              <a:t>We were unsure about the level of technical detail that we are supposed to explain. So, we struggled between creating them as database tables vs general description of data fields.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62262fc7a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62262fc7a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Context Diagram :</a:t>
            </a:r>
            <a:endParaRPr/>
          </a:p>
          <a:p>
            <a:pPr indent="-298450" lvl="0" marL="457200" rtl="0" algn="l">
              <a:spcBef>
                <a:spcPts val="0"/>
              </a:spcBef>
              <a:spcAft>
                <a:spcPts val="0"/>
              </a:spcAft>
              <a:buSzPts val="1100"/>
              <a:buChar char="-"/>
            </a:pPr>
            <a:r>
              <a:rPr lang="en"/>
              <a:t>Talk about advertisers being added later . First we thought that they would interact with the system owners. But then we thought that it would be better for them to interact with them through the system. This would reduce steps in the process  [eg: adding a picture for ads]. and limit it to one single platform [eg: not making use of E-mail]</a:t>
            </a:r>
            <a:endParaRPr/>
          </a:p>
          <a:p>
            <a:pPr indent="-298450" lvl="0" marL="457200" rtl="0" algn="l">
              <a:spcBef>
                <a:spcPts val="0"/>
              </a:spcBef>
              <a:spcAft>
                <a:spcPts val="0"/>
              </a:spcAft>
              <a:buSzPts val="1100"/>
              <a:buChar char="-"/>
            </a:pPr>
            <a:r>
              <a:rPr lang="en"/>
              <a:t>We thought of Ladok but we decided to go on a more high level. When we said University , that would give a good overview and not get into details of how the university will provide that information [through ladok or University admissions]	</a:t>
            </a:r>
            <a:endParaRPr/>
          </a:p>
          <a:p>
            <a:pPr indent="0" lvl="0" marL="914400" rtl="0" algn="l">
              <a:spcBef>
                <a:spcPts val="0"/>
              </a:spcBef>
              <a:spcAft>
                <a:spcPts val="0"/>
              </a:spcAft>
              <a:buNone/>
            </a:pPr>
            <a:r>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Task description :</a:t>
            </a:r>
            <a:endParaRPr/>
          </a:p>
          <a:p>
            <a:pPr indent="-298450" lvl="0" marL="457200" rtl="0" algn="l">
              <a:spcBef>
                <a:spcPts val="0"/>
              </a:spcBef>
              <a:spcAft>
                <a:spcPts val="0"/>
              </a:spcAft>
              <a:buSzPts val="1100"/>
              <a:buChar char="-"/>
            </a:pPr>
            <a:r>
              <a:rPr lang="en"/>
              <a:t>We were unsure about the level of detail that we need to discuss on the task description. We felt that they should be more complete.  egs?</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Stakeholder map :</a:t>
            </a:r>
            <a:endParaRPr/>
          </a:p>
          <a:p>
            <a:pPr indent="-298450" lvl="0" marL="457200" rtl="0" algn="l">
              <a:spcBef>
                <a:spcPts val="0"/>
              </a:spcBef>
              <a:spcAft>
                <a:spcPts val="0"/>
              </a:spcAft>
              <a:buSzPts val="1100"/>
              <a:buChar char="-"/>
            </a:pPr>
            <a:r>
              <a:rPr lang="en"/>
              <a:t>We have divided the stakeholders as per their influence and impact on the system. The placement of the stakeholders was a challenge as when we discussed, they could be in multiple quadrants. This is what all of us decided as the final stakeholder map.</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Data Models and Data Dictionary :</a:t>
            </a:r>
            <a:endParaRPr/>
          </a:p>
          <a:p>
            <a:pPr indent="-298450" lvl="0" marL="457200" rtl="0" algn="l">
              <a:spcBef>
                <a:spcPts val="0"/>
              </a:spcBef>
              <a:spcAft>
                <a:spcPts val="0"/>
              </a:spcAft>
              <a:buSzPts val="1100"/>
              <a:buChar char="-"/>
            </a:pPr>
            <a:r>
              <a:rPr lang="en"/>
              <a:t>We were unsure about the level of technical detail that we are supposed to explain. So, we struggled between creating them as database tables vs general description of data fields.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62262fc7a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62262fc7a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Context Diagram :</a:t>
            </a:r>
            <a:endParaRPr/>
          </a:p>
          <a:p>
            <a:pPr indent="-298450" lvl="0" marL="457200" rtl="0" algn="l">
              <a:spcBef>
                <a:spcPts val="0"/>
              </a:spcBef>
              <a:spcAft>
                <a:spcPts val="0"/>
              </a:spcAft>
              <a:buSzPts val="1100"/>
              <a:buChar char="-"/>
            </a:pPr>
            <a:r>
              <a:rPr lang="en"/>
              <a:t>Talk about advertisers being added later . First we thought that they would interact with the system owners. But then we thought that it would be better for them to interact with them through the system. This would reduce steps in the process  [eg: adding a picture for ads]. and limit it to one single platform [eg: not making use of E-mail]</a:t>
            </a:r>
            <a:endParaRPr/>
          </a:p>
          <a:p>
            <a:pPr indent="-298450" lvl="0" marL="457200" rtl="0" algn="l">
              <a:spcBef>
                <a:spcPts val="0"/>
              </a:spcBef>
              <a:spcAft>
                <a:spcPts val="0"/>
              </a:spcAft>
              <a:buSzPts val="1100"/>
              <a:buChar char="-"/>
            </a:pPr>
            <a:r>
              <a:rPr lang="en"/>
              <a:t>We thought of Ladok but we decided to go on a more high level. When we said University , that would give a good overview and not get into details of how the university will provide that information [through ladok or University admissions]	</a:t>
            </a:r>
            <a:endParaRPr/>
          </a:p>
          <a:p>
            <a:pPr indent="0" lvl="0" marL="914400" rtl="0" algn="l">
              <a:spcBef>
                <a:spcPts val="0"/>
              </a:spcBef>
              <a:spcAft>
                <a:spcPts val="0"/>
              </a:spcAft>
              <a:buNone/>
            </a:pPr>
            <a:r>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Task description :</a:t>
            </a:r>
            <a:endParaRPr/>
          </a:p>
          <a:p>
            <a:pPr indent="-298450" lvl="0" marL="457200" rtl="0" algn="l">
              <a:spcBef>
                <a:spcPts val="0"/>
              </a:spcBef>
              <a:spcAft>
                <a:spcPts val="0"/>
              </a:spcAft>
              <a:buSzPts val="1100"/>
              <a:buChar char="-"/>
            </a:pPr>
            <a:r>
              <a:rPr lang="en"/>
              <a:t>We were unsure about the level of detail that we need to discuss on the task description. We felt that they should be more complete.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Stakeholder map :</a:t>
            </a:r>
            <a:endParaRPr/>
          </a:p>
          <a:p>
            <a:pPr indent="-298450" lvl="0" marL="457200" rtl="0" algn="l">
              <a:spcBef>
                <a:spcPts val="0"/>
              </a:spcBef>
              <a:spcAft>
                <a:spcPts val="0"/>
              </a:spcAft>
              <a:buSzPts val="1100"/>
              <a:buChar char="-"/>
            </a:pPr>
            <a:r>
              <a:rPr lang="en"/>
              <a:t>We have divided the stakeholders as per their influence and impact on the system. The placement of the stakeholders was a challenge as when we discussed, they could be in multiple quadrants. This is what all of us decided as the final stakeholder map.</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Data Models and Data Dictionary :</a:t>
            </a:r>
            <a:endParaRPr/>
          </a:p>
          <a:p>
            <a:pPr indent="-298450" lvl="0" marL="457200" rtl="0" algn="l">
              <a:spcBef>
                <a:spcPts val="0"/>
              </a:spcBef>
              <a:spcAft>
                <a:spcPts val="0"/>
              </a:spcAft>
              <a:buSzPts val="1100"/>
              <a:buChar char="-"/>
            </a:pPr>
            <a:r>
              <a:rPr lang="en"/>
              <a:t>We were unsure about the level of technical detail that we are supposed to explain. So, we struggled between creating them as database tables vs general description of data fields.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sfs.se/sites/default/files/br2019_final_0.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sfs.se/sites/default/files/br2019_final_0.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Student Accommodation </a:t>
            </a:r>
            <a:endParaRPr/>
          </a:p>
          <a:p>
            <a:pPr indent="0" lvl="0" marL="0" rtl="0" algn="l">
              <a:spcBef>
                <a:spcPts val="0"/>
              </a:spcBef>
              <a:spcAft>
                <a:spcPts val="0"/>
              </a:spcAft>
              <a:buNone/>
            </a:pPr>
            <a:r>
              <a:rPr lang="en"/>
              <a:t>Matcher System (SAM)</a:t>
            </a:r>
            <a:endParaRPr/>
          </a:p>
        </p:txBody>
      </p:sp>
      <p:sp>
        <p:nvSpPr>
          <p:cNvPr id="86" name="Google Shape;86;p13"/>
          <p:cNvSpPr txBox="1"/>
          <p:nvPr>
            <p:ph idx="1" type="subTitle"/>
          </p:nvPr>
        </p:nvSpPr>
        <p:spPr>
          <a:xfrm>
            <a:off x="2913673" y="2693625"/>
            <a:ext cx="21042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10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a:t>Specification Techniques</a:t>
            </a:r>
            <a:endParaRPr/>
          </a:p>
        </p:txBody>
      </p:sp>
      <p:sp>
        <p:nvSpPr>
          <p:cNvPr id="144" name="Google Shape;144;p22"/>
          <p:cNvSpPr txBox="1"/>
          <p:nvPr>
            <p:ph idx="1" type="body"/>
          </p:nvPr>
        </p:nvSpPr>
        <p:spPr>
          <a:xfrm>
            <a:off x="241050" y="1179450"/>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Context Diagram</a:t>
            </a:r>
            <a:endParaRPr/>
          </a:p>
          <a:p>
            <a:pPr indent="-342900" lvl="0" marL="457200" rtl="0" algn="l">
              <a:spcBef>
                <a:spcPts val="0"/>
              </a:spcBef>
              <a:spcAft>
                <a:spcPts val="0"/>
              </a:spcAft>
              <a:buSzPts val="1800"/>
              <a:buChar char="●"/>
            </a:pPr>
            <a:r>
              <a:rPr lang="en"/>
              <a:t>Task Descriptions</a:t>
            </a:r>
            <a:endParaRPr/>
          </a:p>
          <a:p>
            <a:pPr indent="-342900" lvl="0" marL="457200" rtl="0" algn="l">
              <a:spcBef>
                <a:spcPts val="0"/>
              </a:spcBef>
              <a:spcAft>
                <a:spcPts val="0"/>
              </a:spcAft>
              <a:buSzPts val="1800"/>
              <a:buChar char="●"/>
            </a:pPr>
            <a:r>
              <a:rPr lang="en"/>
              <a:t>Stakeholder Map</a:t>
            </a:r>
            <a:endParaRPr/>
          </a:p>
          <a:p>
            <a:pPr indent="-342900" lvl="0" marL="457200" rtl="0" algn="l">
              <a:spcBef>
                <a:spcPts val="0"/>
              </a:spcBef>
              <a:spcAft>
                <a:spcPts val="0"/>
              </a:spcAft>
              <a:buSzPts val="1800"/>
              <a:buChar char="●"/>
            </a:pPr>
            <a:r>
              <a:rPr b="1" lang="en"/>
              <a:t>Data Models and Data Dictionary</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Prioritization Techniques</a:t>
            </a:r>
            <a:endParaRPr/>
          </a:p>
        </p:txBody>
      </p:sp>
      <p:sp>
        <p:nvSpPr>
          <p:cNvPr id="150" name="Google Shape;150;p23"/>
          <p:cNvSpPr txBox="1"/>
          <p:nvPr>
            <p:ph idx="1" type="body"/>
          </p:nvPr>
        </p:nvSpPr>
        <p:spPr>
          <a:xfrm>
            <a:off x="311700" y="1017800"/>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MoSCoW</a:t>
            </a:r>
            <a:endParaRPr/>
          </a:p>
          <a:p>
            <a:pPr indent="-342900" lvl="0" marL="457200" rtl="0" algn="l">
              <a:spcBef>
                <a:spcPts val="0"/>
              </a:spcBef>
              <a:spcAft>
                <a:spcPts val="0"/>
              </a:spcAft>
              <a:buSzPts val="1800"/>
              <a:buChar char="●"/>
            </a:pPr>
            <a:r>
              <a:rPr lang="en"/>
              <a:t>Priority Scorecard </a:t>
            </a:r>
            <a:endParaRPr/>
          </a:p>
        </p:txBody>
      </p:sp>
      <p:pic>
        <p:nvPicPr>
          <p:cNvPr id="151" name="Google Shape;151;p23"/>
          <p:cNvPicPr preferRelativeResize="0"/>
          <p:nvPr/>
        </p:nvPicPr>
        <p:blipFill>
          <a:blip r:embed="rId3">
            <a:alphaModFix/>
          </a:blip>
          <a:stretch>
            <a:fillRect/>
          </a:stretch>
        </p:blipFill>
        <p:spPr>
          <a:xfrm>
            <a:off x="3326613" y="1017800"/>
            <a:ext cx="5424525" cy="2054875"/>
          </a:xfrm>
          <a:prstGeom prst="rect">
            <a:avLst/>
          </a:prstGeom>
          <a:noFill/>
          <a:ln>
            <a:noFill/>
          </a:ln>
        </p:spPr>
      </p:pic>
      <p:pic>
        <p:nvPicPr>
          <p:cNvPr id="152" name="Google Shape;152;p23"/>
          <p:cNvPicPr preferRelativeResize="0"/>
          <p:nvPr/>
        </p:nvPicPr>
        <p:blipFill>
          <a:blip r:embed="rId4">
            <a:alphaModFix/>
          </a:blip>
          <a:stretch>
            <a:fillRect/>
          </a:stretch>
        </p:blipFill>
        <p:spPr>
          <a:xfrm>
            <a:off x="526275" y="3323372"/>
            <a:ext cx="4648225" cy="1416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52"/>
                                        </p:tgtEl>
                                      </p:cBhvr>
                                    </p:animEffect>
                                    <p:set>
                                      <p:cBhvr>
                                        <p:cTn dur="1" fill="hold">
                                          <p:stCondLst>
                                            <p:cond delay="1000"/>
                                          </p:stCondLst>
                                        </p:cTn>
                                        <p:tgtEl>
                                          <p:spTgt spid="15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51"/>
                                        </p:tgtEl>
                                      </p:cBhvr>
                                    </p:animEffect>
                                    <p:set>
                                      <p:cBhvr>
                                        <p:cTn dur="1" fill="hold">
                                          <p:stCondLst>
                                            <p:cond delay="1000"/>
                                          </p:stCondLst>
                                        </p:cTn>
                                        <p:tgtEl>
                                          <p:spTgt spid="15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a:t>To conclude...</a:t>
            </a:r>
            <a:endParaRPr/>
          </a:p>
        </p:txBody>
      </p:sp>
      <p:sp>
        <p:nvSpPr>
          <p:cNvPr id="158" name="Google Shape;158;p24"/>
          <p:cNvSpPr txBox="1"/>
          <p:nvPr/>
        </p:nvSpPr>
        <p:spPr>
          <a:xfrm>
            <a:off x="891325" y="1292000"/>
            <a:ext cx="6353700" cy="2641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Working in a group is challenging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Knowledge about various techniques and tools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Why to use requirement specification document</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How to use requirement specification document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What to focus on from different </a:t>
            </a:r>
            <a:r>
              <a:rPr lang="en">
                <a:latin typeface="Roboto"/>
                <a:ea typeface="Roboto"/>
                <a:cs typeface="Roboto"/>
                <a:sym typeface="Roboto"/>
              </a:rPr>
              <a:t>perspectives</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0" lvl="0" marL="457200" rtl="0" algn="l">
              <a:spcBef>
                <a:spcPts val="0"/>
              </a:spcBef>
              <a:spcAft>
                <a:spcPts val="0"/>
              </a:spcAft>
              <a:buNone/>
            </a:pPr>
            <a:r>
              <a:rPr lang="en">
                <a:latin typeface="Roboto"/>
                <a:ea typeface="Roboto"/>
                <a:cs typeface="Roboto"/>
                <a:sym typeface="Roboto"/>
              </a:rPr>
              <a:t>Thank you for your attention!</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0" st="0"/>
                                            </p:txEl>
                                          </p:spTgt>
                                        </p:tgtEl>
                                        <p:attrNameLst>
                                          <p:attrName>style.visibility</p:attrName>
                                        </p:attrNameLst>
                                      </p:cBhvr>
                                      <p:to>
                                        <p:strVal val="visible"/>
                                      </p:to>
                                    </p:set>
                                    <p:animEffect filter="fade" transition="in">
                                      <p:cBhvr>
                                        <p:cTn dur="1000"/>
                                        <p:tgtEl>
                                          <p:spTgt spid="15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1" st="1"/>
                                            </p:txEl>
                                          </p:spTgt>
                                        </p:tgtEl>
                                        <p:attrNameLst>
                                          <p:attrName>style.visibility</p:attrName>
                                        </p:attrNameLst>
                                      </p:cBhvr>
                                      <p:to>
                                        <p:strVal val="visible"/>
                                      </p:to>
                                    </p:set>
                                    <p:animEffect filter="fade" transition="in">
                                      <p:cBhvr>
                                        <p:cTn dur="1000"/>
                                        <p:tgtEl>
                                          <p:spTgt spid="15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2" st="2"/>
                                            </p:txEl>
                                          </p:spTgt>
                                        </p:tgtEl>
                                        <p:attrNameLst>
                                          <p:attrName>style.visibility</p:attrName>
                                        </p:attrNameLst>
                                      </p:cBhvr>
                                      <p:to>
                                        <p:strVal val="visible"/>
                                      </p:to>
                                    </p:set>
                                    <p:animEffect filter="fade" transition="in">
                                      <p:cBhvr>
                                        <p:cTn dur="1000"/>
                                        <p:tgtEl>
                                          <p:spTgt spid="15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3" st="3"/>
                                            </p:txEl>
                                          </p:spTgt>
                                        </p:tgtEl>
                                        <p:attrNameLst>
                                          <p:attrName>style.visibility</p:attrName>
                                        </p:attrNameLst>
                                      </p:cBhvr>
                                      <p:to>
                                        <p:strVal val="visible"/>
                                      </p:to>
                                    </p:set>
                                    <p:animEffect filter="fade" transition="in">
                                      <p:cBhvr>
                                        <p:cTn dur="1000"/>
                                        <p:tgtEl>
                                          <p:spTgt spid="15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4" st="4"/>
                                            </p:txEl>
                                          </p:spTgt>
                                        </p:tgtEl>
                                        <p:attrNameLst>
                                          <p:attrName>style.visibility</p:attrName>
                                        </p:attrNameLst>
                                      </p:cBhvr>
                                      <p:to>
                                        <p:strVal val="visible"/>
                                      </p:to>
                                    </p:set>
                                    <p:animEffect filter="fade" transition="in">
                                      <p:cBhvr>
                                        <p:cTn dur="1000"/>
                                        <p:tgtEl>
                                          <p:spTgt spid="15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5" st="5"/>
                                            </p:txEl>
                                          </p:spTgt>
                                        </p:tgtEl>
                                        <p:attrNameLst>
                                          <p:attrName>style.visibility</p:attrName>
                                        </p:attrNameLst>
                                      </p:cBhvr>
                                      <p:to>
                                        <p:strVal val="visible"/>
                                      </p:to>
                                    </p:set>
                                    <p:animEffect filter="fade" transition="in">
                                      <p:cBhvr>
                                        <p:cTn dur="1000"/>
                                        <p:tgtEl>
                                          <p:spTgt spid="15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6" st="6"/>
                                            </p:txEl>
                                          </p:spTgt>
                                        </p:tgtEl>
                                        <p:attrNameLst>
                                          <p:attrName>style.visibility</p:attrName>
                                        </p:attrNameLst>
                                      </p:cBhvr>
                                      <p:to>
                                        <p:strVal val="visible"/>
                                      </p:to>
                                    </p:set>
                                    <p:animEffect filter="fade" transition="in">
                                      <p:cBhvr>
                                        <p:cTn dur="1000"/>
                                        <p:tgtEl>
                                          <p:spTgt spid="158">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Student Accommodation </a:t>
            </a:r>
            <a:endParaRPr/>
          </a:p>
          <a:p>
            <a:pPr indent="0" lvl="0" marL="0" rtl="0" algn="l">
              <a:spcBef>
                <a:spcPts val="0"/>
              </a:spcBef>
              <a:spcAft>
                <a:spcPts val="0"/>
              </a:spcAft>
              <a:buNone/>
            </a:pPr>
            <a:r>
              <a:rPr lang="en"/>
              <a:t>Matcher System (SAM)</a:t>
            </a:r>
            <a:endParaRPr/>
          </a:p>
        </p:txBody>
      </p:sp>
      <p:sp>
        <p:nvSpPr>
          <p:cNvPr id="164" name="Google Shape;164;p25"/>
          <p:cNvSpPr txBox="1"/>
          <p:nvPr>
            <p:ph idx="1" type="subTitle"/>
          </p:nvPr>
        </p:nvSpPr>
        <p:spPr>
          <a:xfrm>
            <a:off x="2913673" y="2693625"/>
            <a:ext cx="21042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10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3978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Difficulty in finding accommodation for students</a:t>
            </a:r>
            <a:endParaRPr/>
          </a:p>
        </p:txBody>
      </p:sp>
      <p:sp>
        <p:nvSpPr>
          <p:cNvPr id="92" name="Google Shape;92;p14"/>
          <p:cNvSpPr txBox="1"/>
          <p:nvPr>
            <p:ph idx="1" type="body"/>
          </p:nvPr>
        </p:nvSpPr>
        <p:spPr>
          <a:xfrm>
            <a:off x="311700" y="1626650"/>
            <a:ext cx="8520600" cy="199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000">
                <a:latin typeface="Impact"/>
                <a:ea typeface="Impact"/>
                <a:cs typeface="Impact"/>
                <a:sym typeface="Impact"/>
              </a:rPr>
              <a:t>90%</a:t>
            </a:r>
            <a:endParaRPr sz="6000">
              <a:latin typeface="Impact"/>
              <a:ea typeface="Impact"/>
              <a:cs typeface="Impact"/>
              <a:sym typeface="Impact"/>
            </a:endParaRPr>
          </a:p>
          <a:p>
            <a:pPr indent="0" lvl="0" marL="0" rtl="0" algn="ctr">
              <a:spcBef>
                <a:spcPts val="1600"/>
              </a:spcBef>
              <a:spcAft>
                <a:spcPts val="1600"/>
              </a:spcAft>
              <a:buNone/>
            </a:pPr>
            <a:r>
              <a:rPr lang="en"/>
              <a:t>students l</a:t>
            </a:r>
            <a:r>
              <a:rPr lang="en"/>
              <a:t>ive in a city where it is difficult to get an accommodation </a:t>
            </a:r>
            <a:endParaRPr/>
          </a:p>
        </p:txBody>
      </p:sp>
      <p:sp>
        <p:nvSpPr>
          <p:cNvPr id="93" name="Google Shape;93;p14"/>
          <p:cNvSpPr txBox="1"/>
          <p:nvPr/>
        </p:nvSpPr>
        <p:spPr>
          <a:xfrm>
            <a:off x="369000" y="4572475"/>
            <a:ext cx="5561100" cy="32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dk2"/>
                </a:solidFill>
                <a:latin typeface="Roboto"/>
                <a:ea typeface="Roboto"/>
                <a:cs typeface="Roboto"/>
                <a:sym typeface="Roboto"/>
              </a:rPr>
              <a:t>Ref: SFS’s report </a:t>
            </a:r>
            <a:r>
              <a:rPr lang="en" sz="1100" u="sng">
                <a:solidFill>
                  <a:schemeClr val="accent5"/>
                </a:solidFill>
                <a:hlinkClick r:id="rId3">
                  <a:extLst>
                    <a:ext uri="{A12FA001-AC4F-418D-AE19-62706E023703}">
                      <ahyp:hlinkClr val="tx"/>
                    </a:ext>
                  </a:extLst>
                </a:hlinkClick>
              </a:rPr>
              <a:t>https://www.sfs.se/sites/default/files/br2019_final_0.pdf</a:t>
            </a:r>
            <a:endParaRPr/>
          </a:p>
          <a:p>
            <a:pPr indent="0" lvl="0" marL="0" rtl="0" algn="l">
              <a:lnSpc>
                <a:spcPct val="115000"/>
              </a:lnSpc>
              <a:spcBef>
                <a:spcPts val="1600"/>
              </a:spcBef>
              <a:spcAft>
                <a:spcPts val="1600"/>
              </a:spcAft>
              <a:buNone/>
            </a:pPr>
            <a:r>
              <a:t/>
            </a:r>
            <a:endParaRPr sz="1200">
              <a:solidFill>
                <a:schemeClr val="dk2"/>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Difficulty in finding accommodation for students</a:t>
            </a:r>
            <a:endParaRPr/>
          </a:p>
        </p:txBody>
      </p:sp>
      <p:sp>
        <p:nvSpPr>
          <p:cNvPr id="99" name="Google Shape;99;p15"/>
          <p:cNvSpPr txBox="1"/>
          <p:nvPr>
            <p:ph idx="1" type="body"/>
          </p:nvPr>
        </p:nvSpPr>
        <p:spPr>
          <a:xfrm>
            <a:off x="311700" y="1638775"/>
            <a:ext cx="8520600" cy="199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000">
                <a:latin typeface="Impact"/>
                <a:ea typeface="Impact"/>
                <a:cs typeface="Impact"/>
                <a:sym typeface="Impact"/>
              </a:rPr>
              <a:t>6 - 12 months</a:t>
            </a:r>
            <a:endParaRPr sz="6000">
              <a:latin typeface="Impact"/>
              <a:ea typeface="Impact"/>
              <a:cs typeface="Impact"/>
              <a:sym typeface="Impact"/>
            </a:endParaRPr>
          </a:p>
          <a:p>
            <a:pPr indent="0" lvl="0" marL="457200" rtl="0" algn="ctr">
              <a:spcBef>
                <a:spcPts val="1600"/>
              </a:spcBef>
              <a:spcAft>
                <a:spcPts val="1600"/>
              </a:spcAft>
              <a:buNone/>
            </a:pPr>
            <a:r>
              <a:rPr lang="en"/>
              <a:t>to get a room and 1 year or more to find an apartment</a:t>
            </a:r>
            <a:endParaRPr/>
          </a:p>
        </p:txBody>
      </p:sp>
      <p:sp>
        <p:nvSpPr>
          <p:cNvPr id="100" name="Google Shape;100;p15"/>
          <p:cNvSpPr txBox="1"/>
          <p:nvPr/>
        </p:nvSpPr>
        <p:spPr>
          <a:xfrm>
            <a:off x="198775" y="4566950"/>
            <a:ext cx="5228100" cy="41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100">
                <a:solidFill>
                  <a:schemeClr val="dk2"/>
                </a:solidFill>
                <a:latin typeface="Roboto"/>
                <a:ea typeface="Roboto"/>
                <a:cs typeface="Roboto"/>
                <a:sym typeface="Roboto"/>
              </a:rPr>
              <a:t>Ref: SFS’s report </a:t>
            </a:r>
            <a:r>
              <a:rPr lang="en" sz="1100" u="sng">
                <a:solidFill>
                  <a:schemeClr val="accent5"/>
                </a:solidFill>
                <a:hlinkClick r:id="rId3">
                  <a:extLst>
                    <a:ext uri="{A12FA001-AC4F-418D-AE19-62706E023703}">
                      <ahyp:hlinkClr val="tx"/>
                    </a:ext>
                  </a:extLst>
                </a:hlinkClick>
              </a:rPr>
              <a:t>https://www.sfs.se/sites/default/files/br2019_final_0.pdf</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457200" rtl="0" algn="ctr">
              <a:spcBef>
                <a:spcPts val="0"/>
              </a:spcBef>
              <a:spcAft>
                <a:spcPts val="0"/>
              </a:spcAft>
              <a:buNone/>
            </a:pPr>
            <a:r>
              <a:rPr lang="en"/>
              <a:t>Problems with existing systems</a:t>
            </a:r>
            <a:endParaRPr/>
          </a:p>
        </p:txBody>
      </p:sp>
      <p:sp>
        <p:nvSpPr>
          <p:cNvPr id="106" name="Google Shape;106;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Long queue time</a:t>
            </a:r>
            <a:endParaRPr/>
          </a:p>
          <a:p>
            <a:pPr indent="-342900" lvl="0" marL="457200" rtl="0" algn="l">
              <a:spcBef>
                <a:spcPts val="0"/>
              </a:spcBef>
              <a:spcAft>
                <a:spcPts val="0"/>
              </a:spcAft>
              <a:buSzPts val="1800"/>
              <a:buChar char="●"/>
            </a:pPr>
            <a:r>
              <a:rPr lang="en"/>
              <a:t>Payment till the time you are in queue </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Vision for SAM </a:t>
            </a:r>
            <a:endParaRPr/>
          </a:p>
        </p:txBody>
      </p:sp>
      <p:sp>
        <p:nvSpPr>
          <p:cNvPr id="112" name="Google Shape;112;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Reduce queue time  =&gt; reduced wait time</a:t>
            </a:r>
            <a:endParaRPr/>
          </a:p>
          <a:p>
            <a:pPr indent="-342900" lvl="0" marL="457200" rtl="0" algn="l">
              <a:spcBef>
                <a:spcPts val="0"/>
              </a:spcBef>
              <a:spcAft>
                <a:spcPts val="0"/>
              </a:spcAft>
              <a:buSzPts val="1800"/>
              <a:buChar char="●"/>
            </a:pPr>
            <a:r>
              <a:rPr lang="en"/>
              <a:t>No Payment required for the time that you are in the queue</a:t>
            </a:r>
            <a:endParaRPr/>
          </a:p>
          <a:p>
            <a:pPr indent="-342900" lvl="0" marL="457200" rtl="0" algn="l">
              <a:spcBef>
                <a:spcPts val="0"/>
              </a:spcBef>
              <a:spcAft>
                <a:spcPts val="0"/>
              </a:spcAft>
              <a:buSzPts val="1800"/>
              <a:buChar char="●"/>
            </a:pPr>
            <a:r>
              <a:rPr lang="en"/>
              <a:t>Efficient matching of the student and landlord according to their preferences</a:t>
            </a:r>
            <a:endParaRPr/>
          </a:p>
          <a:p>
            <a:pPr indent="-342900" lvl="0" marL="457200" rtl="0" algn="l">
              <a:spcBef>
                <a:spcPts val="0"/>
              </a:spcBef>
              <a:spcAft>
                <a:spcPts val="0"/>
              </a:spcAft>
              <a:buSzPts val="1800"/>
              <a:buChar char="●"/>
            </a:pPr>
            <a:r>
              <a:rPr lang="en"/>
              <a:t>All students gets an equal opportunity to get an accommodation</a:t>
            </a:r>
            <a:endParaRPr/>
          </a:p>
          <a:p>
            <a:pPr indent="-342900" lvl="0" marL="457200" rtl="0" algn="l">
              <a:spcBef>
                <a:spcPts val="0"/>
              </a:spcBef>
              <a:spcAft>
                <a:spcPts val="0"/>
              </a:spcAft>
              <a:buSzPts val="1800"/>
              <a:buChar char="●"/>
            </a:pPr>
            <a:r>
              <a:rPr lang="en"/>
              <a:t>Enables communication between landlord and student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a:t>Elicitation Techniques</a:t>
            </a:r>
            <a:endParaRPr/>
          </a:p>
        </p:txBody>
      </p:sp>
      <p:sp>
        <p:nvSpPr>
          <p:cNvPr id="118" name="Google Shape;118;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Brainstorming</a:t>
            </a:r>
            <a:endParaRPr/>
          </a:p>
          <a:p>
            <a:pPr indent="-342900" lvl="0" marL="457200" rtl="0" algn="l">
              <a:spcBef>
                <a:spcPts val="0"/>
              </a:spcBef>
              <a:spcAft>
                <a:spcPts val="0"/>
              </a:spcAft>
              <a:buSzPts val="1800"/>
              <a:buChar char="●"/>
            </a:pPr>
            <a:r>
              <a:rPr lang="en"/>
              <a:t>Interviews</a:t>
            </a:r>
            <a:endParaRPr/>
          </a:p>
          <a:p>
            <a:pPr indent="-342900" lvl="0" marL="457200" rtl="0" algn="l">
              <a:spcBef>
                <a:spcPts val="0"/>
              </a:spcBef>
              <a:spcAft>
                <a:spcPts val="0"/>
              </a:spcAft>
              <a:buSzPts val="1800"/>
              <a:buChar char="●"/>
            </a:pPr>
            <a:r>
              <a:rPr lang="en"/>
              <a:t>Hall of Fame</a:t>
            </a:r>
            <a:endParaRPr/>
          </a:p>
          <a:p>
            <a:pPr indent="-342900" lvl="0" marL="457200" rtl="0" algn="l">
              <a:spcBef>
                <a:spcPts val="0"/>
              </a:spcBef>
              <a:spcAft>
                <a:spcPts val="0"/>
              </a:spcAft>
              <a:buSzPts val="1800"/>
              <a:buChar char="●"/>
            </a:pPr>
            <a:r>
              <a:rPr lang="en"/>
              <a:t>Creativity Triggers</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a:t>Specification T</a:t>
            </a:r>
            <a:r>
              <a:rPr lang="en"/>
              <a:t>echniques</a:t>
            </a:r>
            <a:endParaRPr/>
          </a:p>
        </p:txBody>
      </p:sp>
      <p:sp>
        <p:nvSpPr>
          <p:cNvPr id="124" name="Google Shape;124;p19"/>
          <p:cNvSpPr txBox="1"/>
          <p:nvPr>
            <p:ph idx="1" type="body"/>
          </p:nvPr>
        </p:nvSpPr>
        <p:spPr>
          <a:xfrm>
            <a:off x="241050" y="1179450"/>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Context Diagram</a:t>
            </a:r>
            <a:endParaRPr b="1"/>
          </a:p>
          <a:p>
            <a:pPr indent="-342900" lvl="0" marL="457200" rtl="0" algn="l">
              <a:spcBef>
                <a:spcPts val="0"/>
              </a:spcBef>
              <a:spcAft>
                <a:spcPts val="0"/>
              </a:spcAft>
              <a:buSzPts val="1800"/>
              <a:buChar char="●"/>
            </a:pPr>
            <a:r>
              <a:rPr lang="en"/>
              <a:t>Task Descriptions</a:t>
            </a:r>
            <a:endParaRPr/>
          </a:p>
          <a:p>
            <a:pPr indent="-342900" lvl="0" marL="457200" rtl="0" algn="l">
              <a:spcBef>
                <a:spcPts val="0"/>
              </a:spcBef>
              <a:spcAft>
                <a:spcPts val="0"/>
              </a:spcAft>
              <a:buSzPts val="1800"/>
              <a:buChar char="●"/>
            </a:pPr>
            <a:r>
              <a:rPr lang="en"/>
              <a:t>Stakeholder Map</a:t>
            </a:r>
            <a:endParaRPr/>
          </a:p>
          <a:p>
            <a:pPr indent="-342900" lvl="0" marL="457200" rtl="0" algn="l">
              <a:spcBef>
                <a:spcPts val="0"/>
              </a:spcBef>
              <a:spcAft>
                <a:spcPts val="0"/>
              </a:spcAft>
              <a:buSzPts val="1800"/>
              <a:buChar char="●"/>
            </a:pPr>
            <a:r>
              <a:rPr lang="en"/>
              <a:t>Data Models and Data Dictionary</a:t>
            </a:r>
            <a:endParaRPr/>
          </a:p>
        </p:txBody>
      </p:sp>
      <p:pic>
        <p:nvPicPr>
          <p:cNvPr id="125" name="Google Shape;125;p19"/>
          <p:cNvPicPr preferRelativeResize="0"/>
          <p:nvPr/>
        </p:nvPicPr>
        <p:blipFill rotWithShape="1">
          <a:blip r:embed="rId3">
            <a:alphaModFix/>
          </a:blip>
          <a:srcRect b="10" l="0" r="0" t="0"/>
          <a:stretch/>
        </p:blipFill>
        <p:spPr>
          <a:xfrm>
            <a:off x="4392100" y="1577063"/>
            <a:ext cx="4605249" cy="2205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a:t>Specification Techniques</a:t>
            </a:r>
            <a:endParaRPr/>
          </a:p>
        </p:txBody>
      </p:sp>
      <p:sp>
        <p:nvSpPr>
          <p:cNvPr id="131" name="Google Shape;131;p20"/>
          <p:cNvSpPr txBox="1"/>
          <p:nvPr>
            <p:ph idx="1" type="body"/>
          </p:nvPr>
        </p:nvSpPr>
        <p:spPr>
          <a:xfrm>
            <a:off x="241050" y="1179450"/>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Context Diagram</a:t>
            </a:r>
            <a:endParaRPr/>
          </a:p>
          <a:p>
            <a:pPr indent="-342900" lvl="0" marL="457200" rtl="0" algn="l">
              <a:spcBef>
                <a:spcPts val="0"/>
              </a:spcBef>
              <a:spcAft>
                <a:spcPts val="0"/>
              </a:spcAft>
              <a:buSzPts val="1800"/>
              <a:buChar char="●"/>
            </a:pPr>
            <a:r>
              <a:rPr b="1" lang="en"/>
              <a:t>Task Descriptions</a:t>
            </a:r>
            <a:endParaRPr b="1"/>
          </a:p>
          <a:p>
            <a:pPr indent="-342900" lvl="0" marL="457200" rtl="0" algn="l">
              <a:spcBef>
                <a:spcPts val="0"/>
              </a:spcBef>
              <a:spcAft>
                <a:spcPts val="0"/>
              </a:spcAft>
              <a:buSzPts val="1800"/>
              <a:buChar char="●"/>
            </a:pPr>
            <a:r>
              <a:rPr lang="en"/>
              <a:t>Stakeholder Map</a:t>
            </a:r>
            <a:endParaRPr/>
          </a:p>
          <a:p>
            <a:pPr indent="-342900" lvl="0" marL="457200" rtl="0" algn="l">
              <a:spcBef>
                <a:spcPts val="0"/>
              </a:spcBef>
              <a:spcAft>
                <a:spcPts val="0"/>
              </a:spcAft>
              <a:buSzPts val="1800"/>
              <a:buChar char="●"/>
            </a:pPr>
            <a:r>
              <a:rPr lang="en"/>
              <a:t>Data Models and Data Dictionary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a:t>Specification Techniques</a:t>
            </a:r>
            <a:endParaRPr/>
          </a:p>
        </p:txBody>
      </p:sp>
      <p:sp>
        <p:nvSpPr>
          <p:cNvPr id="137" name="Google Shape;137;p21"/>
          <p:cNvSpPr txBox="1"/>
          <p:nvPr>
            <p:ph idx="1" type="body"/>
          </p:nvPr>
        </p:nvSpPr>
        <p:spPr>
          <a:xfrm>
            <a:off x="241050" y="1179450"/>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Context Diagram</a:t>
            </a:r>
            <a:endParaRPr/>
          </a:p>
          <a:p>
            <a:pPr indent="-342900" lvl="0" marL="457200" rtl="0" algn="l">
              <a:spcBef>
                <a:spcPts val="0"/>
              </a:spcBef>
              <a:spcAft>
                <a:spcPts val="0"/>
              </a:spcAft>
              <a:buSzPts val="1800"/>
              <a:buChar char="●"/>
            </a:pPr>
            <a:r>
              <a:rPr lang="en"/>
              <a:t>Task Descriptions</a:t>
            </a:r>
            <a:endParaRPr/>
          </a:p>
          <a:p>
            <a:pPr indent="-342900" lvl="0" marL="457200" rtl="0" algn="l">
              <a:spcBef>
                <a:spcPts val="0"/>
              </a:spcBef>
              <a:spcAft>
                <a:spcPts val="0"/>
              </a:spcAft>
              <a:buSzPts val="1800"/>
              <a:buChar char="●"/>
            </a:pPr>
            <a:r>
              <a:rPr b="1" lang="en"/>
              <a:t>Stakeholder Map</a:t>
            </a:r>
            <a:endParaRPr b="1"/>
          </a:p>
          <a:p>
            <a:pPr indent="-342900" lvl="0" marL="457200" rtl="0" algn="l">
              <a:spcBef>
                <a:spcPts val="0"/>
              </a:spcBef>
              <a:spcAft>
                <a:spcPts val="0"/>
              </a:spcAft>
              <a:buSzPts val="1800"/>
              <a:buChar char="●"/>
            </a:pPr>
            <a:r>
              <a:rPr lang="en"/>
              <a:t>Data Models and Data Dictionary</a:t>
            </a:r>
            <a:endParaRPr/>
          </a:p>
        </p:txBody>
      </p:sp>
      <p:pic>
        <p:nvPicPr>
          <p:cNvPr id="138" name="Google Shape;138;p21"/>
          <p:cNvPicPr preferRelativeResize="0"/>
          <p:nvPr/>
        </p:nvPicPr>
        <p:blipFill>
          <a:blip r:embed="rId3">
            <a:alphaModFix/>
          </a:blip>
          <a:stretch>
            <a:fillRect/>
          </a:stretch>
        </p:blipFill>
        <p:spPr>
          <a:xfrm>
            <a:off x="4858575" y="1425625"/>
            <a:ext cx="3535725" cy="2508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