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99" r:id="rId3"/>
    <p:sldId id="257" r:id="rId4"/>
    <p:sldId id="289" r:id="rId6"/>
    <p:sldId id="317" r:id="rId7"/>
    <p:sldId id="319" r:id="rId8"/>
    <p:sldId id="320" r:id="rId9"/>
    <p:sldId id="321" r:id="rId10"/>
    <p:sldId id="322" r:id="rId11"/>
    <p:sldId id="323" r:id="rId12"/>
    <p:sldId id="324" r:id="rId13"/>
    <p:sldId id="31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000"/>
    <a:srgbClr val="003300"/>
    <a:srgbClr val="008000"/>
    <a:srgbClr val="0000CC"/>
    <a:srgbClr val="FF6600"/>
    <a:srgbClr val="00CC00"/>
    <a:srgbClr val="0042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3" autoAdjust="0"/>
    <p:restoredTop sz="94033" autoAdjust="0"/>
  </p:normalViewPr>
  <p:slideViewPr>
    <p:cSldViewPr>
      <p:cViewPr varScale="1">
        <p:scale>
          <a:sx n="67" d="100"/>
          <a:sy n="67" d="100"/>
        </p:scale>
        <p:origin x="66" y="15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5" d="100"/>
          <a:sy n="55" d="100"/>
        </p:scale>
        <p:origin x="-25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E151B8-66C0-4CC7-A1E8-048C0542DD6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B84688-9823-4259-8D06-84E703D3EAD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B84688-9823-4259-8D06-84E703D3EAD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84688-9823-4259-8D06-84E703D3EAD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9B52FB-271A-4451-ABF1-B3F22C9E43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96235-2A80-4F2B-934A-86FE5AC3315D}" type="slidenum">
              <a:rPr lang="en-US" smtClean="0"/>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5380" y="-1150621"/>
            <a:ext cx="6873240" cy="91440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C9B52FB-271A-4451-ABF1-B3F22C9E43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96235-2A80-4F2B-934A-86FE5AC3315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C9B52FB-271A-4451-ABF1-B3F22C9E43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96235-2A80-4F2B-934A-86FE5AC3315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C9B52FB-271A-4451-ABF1-B3F22C9E43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96235-2A80-4F2B-934A-86FE5AC3315D}"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C9B52FB-271A-4451-ABF1-B3F22C9E43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96235-2A80-4F2B-934A-86FE5AC3315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C9B52FB-271A-4451-ABF1-B3F22C9E43E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96235-2A80-4F2B-934A-86FE5AC3315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C9B52FB-271A-4451-ABF1-B3F22C9E43E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B96235-2A80-4F2B-934A-86FE5AC3315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9B52FB-271A-4451-ABF1-B3F22C9E43E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B96235-2A80-4F2B-934A-86FE5AC3315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9B52FB-271A-4451-ABF1-B3F22C9E43E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B96235-2A80-4F2B-934A-86FE5AC3315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C9B52FB-271A-4451-ABF1-B3F22C9E43E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96235-2A80-4F2B-934A-86FE5AC3315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C9B52FB-271A-4451-ABF1-B3F22C9E43E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96235-2A80-4F2B-934A-86FE5AC3315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B52FB-271A-4451-ABF1-B3F22C9E43E5}"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96235-2A80-4F2B-934A-86FE5AC3315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553200"/>
            <a:ext cx="9144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p:cNvPicPr>
            <a:picLocks noChangeAspect="1" noChangeArrowheads="1"/>
          </p:cNvPicPr>
          <p:nvPr/>
        </p:nvPicPr>
        <p:blipFill>
          <a:blip r:embed="rId1"/>
          <a:srcRect/>
          <a:stretch>
            <a:fillRect/>
          </a:stretch>
        </p:blipFill>
        <p:spPr bwMode="auto">
          <a:xfrm>
            <a:off x="-12700" y="0"/>
            <a:ext cx="9156700" cy="6870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Rectangle 4"/>
          <p:cNvSpPr/>
          <p:nvPr/>
        </p:nvSpPr>
        <p:spPr>
          <a:xfrm>
            <a:off x="0" y="0"/>
            <a:ext cx="9144000" cy="68580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Sarah\Desktop\image.axd.png"/>
          <p:cNvPicPr>
            <a:picLocks noChangeAspect="1" noChangeArrowheads="1"/>
          </p:cNvPicPr>
          <p:nvPr/>
        </p:nvPicPr>
        <p:blipFill>
          <a:blip r:embed="rId1"/>
          <a:srcRect l="80995" b="55565"/>
          <a:stretch>
            <a:fillRect/>
          </a:stretch>
        </p:blipFill>
        <p:spPr bwMode="auto">
          <a:xfrm>
            <a:off x="76200" y="2514600"/>
            <a:ext cx="3186214" cy="2057400"/>
          </a:xfrm>
          <a:prstGeom prst="rect">
            <a:avLst/>
          </a:prstGeom>
          <a:noFill/>
          <a:ln>
            <a:noFill/>
          </a:ln>
        </p:spPr>
      </p:pic>
      <p:sp>
        <p:nvSpPr>
          <p:cNvPr id="8" name="Rounded Rectangle 7"/>
          <p:cNvSpPr/>
          <p:nvPr/>
        </p:nvSpPr>
        <p:spPr>
          <a:xfrm>
            <a:off x="3276600" y="1905000"/>
            <a:ext cx="5486400" cy="3429000"/>
          </a:xfrm>
          <a:prstGeom prst="round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smtClean="0">
                <a:solidFill>
                  <a:srgbClr val="0070C0"/>
                </a:solidFill>
                <a:latin typeface="+mj-lt"/>
                <a:ea typeface="Calibri" panose="020F0502020204030204" pitchFamily="34" charset="0"/>
                <a:cs typeface="Times New Roman" panose="02020603050405020304" pitchFamily="18" charset="0"/>
              </a:rPr>
              <a:t>The overview or process control. It is for organizing and controlling the thinking process so that it becomes more productive. The blue hat is for thinking about thinking. </a:t>
            </a:r>
            <a:endParaRPr lang="en-US" sz="2500" b="1" dirty="0" smtClean="0">
              <a:solidFill>
                <a:srgbClr val="0070C0"/>
              </a:solidFill>
              <a:latin typeface="+mj-lt"/>
              <a:ea typeface="Calibri" panose="020F0502020204030204" pitchFamily="34" charset="0"/>
              <a:cs typeface="Times New Roman" panose="02020603050405020304" pitchFamily="18" charset="0"/>
            </a:endParaRPr>
          </a:p>
        </p:txBody>
      </p:sp>
      <p:sp>
        <p:nvSpPr>
          <p:cNvPr id="9" name="TextBox 8"/>
          <p:cNvSpPr txBox="1"/>
          <p:nvPr/>
        </p:nvSpPr>
        <p:spPr>
          <a:xfrm>
            <a:off x="533400" y="304800"/>
            <a:ext cx="3810000" cy="769441"/>
          </a:xfrm>
          <a:prstGeom prst="rect">
            <a:avLst/>
          </a:prstGeom>
          <a:noFill/>
        </p:spPr>
        <p:txBody>
          <a:bodyPr wrap="square" rtlCol="0">
            <a:spAutoFit/>
          </a:bodyPr>
          <a:lstStyle/>
          <a:p>
            <a:r>
              <a:rPr lang="en-US" sz="4400" b="1" dirty="0" smtClean="0">
                <a:solidFill>
                  <a:srgbClr val="0070C0"/>
                </a:solidFill>
              </a:rPr>
              <a:t>Blue Hat</a:t>
            </a:r>
            <a:endParaRPr lang="en-US" sz="4400" b="1" dirty="0">
              <a:solidFill>
                <a:srgbClr val="0070C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86000"/>
            <a:ext cx="4856747" cy="1752600"/>
          </a:xfrm>
        </p:spPr>
        <p:txBody>
          <a:bodyPr>
            <a:normAutofit/>
          </a:bodyPr>
          <a:lstStyle/>
          <a:p>
            <a:pPr algn="l"/>
            <a:r>
              <a:rPr lang="en-US" sz="3600" dirty="0" smtClean="0">
                <a:latin typeface="+mn-lt"/>
                <a:ea typeface="+mn-ea"/>
                <a:cs typeface="+mn-cs"/>
              </a:rPr>
              <a:t>“Logic will never change emotion or perception”</a:t>
            </a:r>
            <a:endParaRPr lang="en-US" sz="3600" dirty="0">
              <a:latin typeface="+mn-lt"/>
              <a:ea typeface="+mn-ea"/>
              <a:cs typeface="+mn-cs"/>
            </a:endParaRPr>
          </a:p>
        </p:txBody>
      </p:sp>
      <p:pic>
        <p:nvPicPr>
          <p:cNvPr id="5" name="Picture 2" descr="C:\Users\smostafa5\Pictures\CT\lessonsh-Business-Life-Picasso-credit-Rex-943269d7-bb4d-46c3-8dd5-3421e83c3eb0-0-450x521.jpg"/>
          <p:cNvPicPr>
            <a:picLocks noChangeAspect="1" noChangeArrowheads="1"/>
          </p:cNvPicPr>
          <p:nvPr/>
        </p:nvPicPr>
        <p:blipFill>
          <a:blip r:embed="rId1" cstate="print"/>
          <a:stretch>
            <a:fillRect/>
          </a:stretch>
        </p:blipFill>
        <p:spPr bwMode="auto">
          <a:xfrm>
            <a:off x="5531156" y="1736878"/>
            <a:ext cx="2698444" cy="26984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535304" y="4708634"/>
            <a:ext cx="2667000" cy="523220"/>
          </a:xfrm>
          <a:prstGeom prst="rect">
            <a:avLst/>
          </a:prstGeom>
          <a:noFill/>
        </p:spPr>
        <p:txBody>
          <a:bodyPr wrap="square" rtlCol="0">
            <a:spAutoFit/>
          </a:bodyPr>
          <a:lstStyle/>
          <a:p>
            <a:pPr marL="342900" indent="-342900">
              <a:spcBef>
                <a:spcPts val="800"/>
              </a:spcBef>
            </a:pPr>
            <a:r>
              <a:rPr lang="en-US" sz="2800" b="1" dirty="0" smtClean="0"/>
              <a:t>Edward De Bono</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2800" y="1066800"/>
            <a:ext cx="5181600" cy="3716337"/>
          </a:xfrm>
        </p:spPr>
        <p:txBody>
          <a:bodyPr anchor="ctr">
            <a:noAutofit/>
          </a:bodyPr>
          <a:lstStyle/>
          <a:p>
            <a:pPr marL="0" indent="0" algn="ctr">
              <a:buNone/>
            </a:pPr>
            <a:r>
              <a:rPr lang="en-US" sz="3600" dirty="0" smtClean="0"/>
              <a:t>“A discussion should be a genuine attempt to explore a subject rather than a battle between competing egos.” </a:t>
            </a:r>
            <a:endParaRPr lang="en-US" sz="3600" b="0" dirty="0">
              <a:latin typeface="Calibri" panose="020F0502020204030204" pitchFamily="34" charset="0"/>
              <a:cs typeface="Calibri" panose="020F0502020204030204" pitchFamily="34" charset="0"/>
            </a:endParaRPr>
          </a:p>
        </p:txBody>
      </p:sp>
      <p:sp>
        <p:nvSpPr>
          <p:cNvPr id="4" name="Content Placeholder 2"/>
          <p:cNvSpPr txBox="1"/>
          <p:nvPr/>
        </p:nvSpPr>
        <p:spPr>
          <a:xfrm>
            <a:off x="381000" y="4309782"/>
            <a:ext cx="7520940" cy="531849"/>
          </a:xfrm>
          <a:prstGeom prst="rect">
            <a:avLst/>
          </a:prstGeom>
        </p:spPr>
        <p:txBody>
          <a:bodyPr vert="horz" lIns="91440" tIns="45720" rIns="91440" bIns="45720" rtlCol="0">
            <a:noAutofit/>
          </a:bodyPr>
          <a:lst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r>
              <a:rPr lang="en-US" sz="2800" dirty="0" smtClean="0"/>
              <a:t>Dr. Edward De Bono</a:t>
            </a:r>
            <a:endParaRPr lang="en-US" sz="2800" dirty="0" smtClean="0">
              <a:latin typeface="Calibri" panose="020F0502020204030204" pitchFamily="34" charset="0"/>
              <a:cs typeface="Calibri" panose="020F0502020204030204" pitchFamily="34" charset="0"/>
            </a:endParaRPr>
          </a:p>
          <a:p>
            <a:endParaRPr lang="en-US" sz="2800" dirty="0"/>
          </a:p>
        </p:txBody>
      </p:sp>
      <p:pic>
        <p:nvPicPr>
          <p:cNvPr id="1026" name="Picture 2" descr="C:\Users\smostafa5\Pictures\MTE1ODA0OTcxNjkyODE5OTgx.jpg"/>
          <p:cNvPicPr>
            <a:picLocks noChangeAspect="1" noChangeArrowheads="1"/>
          </p:cNvPicPr>
          <p:nvPr/>
        </p:nvPicPr>
        <p:blipFill>
          <a:blip r:embed="rId1"/>
          <a:stretch>
            <a:fillRect/>
          </a:stretch>
        </p:blipFill>
        <p:spPr bwMode="auto">
          <a:xfrm>
            <a:off x="667129" y="1389063"/>
            <a:ext cx="2458280" cy="29130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arah\Desktop\static1.squarespace.com.jpg"/>
          <p:cNvPicPr>
            <a:picLocks noChangeAspect="1" noChangeArrowheads="1"/>
          </p:cNvPicPr>
          <p:nvPr/>
        </p:nvPicPr>
        <p:blipFill>
          <a:blip r:embed="rId1"/>
          <a:srcRect r="60533"/>
          <a:stretch>
            <a:fillRect/>
          </a:stretch>
        </p:blipFill>
        <p:spPr bwMode="auto">
          <a:xfrm>
            <a:off x="0" y="1352549"/>
            <a:ext cx="5638800" cy="5505451"/>
          </a:xfrm>
          <a:prstGeom prst="rect">
            <a:avLst/>
          </a:prstGeom>
          <a:noFill/>
        </p:spPr>
      </p:pic>
      <p:sp>
        <p:nvSpPr>
          <p:cNvPr id="17" name="Rectangle 16"/>
          <p:cNvSpPr/>
          <p:nvPr/>
        </p:nvSpPr>
        <p:spPr>
          <a:xfrm>
            <a:off x="5638800" y="0"/>
            <a:ext cx="3505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0"/>
            <a:ext cx="56388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33400" y="449759"/>
            <a:ext cx="6400800" cy="769441"/>
          </a:xfrm>
          <a:prstGeom prst="rect">
            <a:avLst/>
          </a:prstGeom>
          <a:noFill/>
        </p:spPr>
        <p:txBody>
          <a:bodyPr wrap="square" rtlCol="0">
            <a:spAutoFit/>
          </a:bodyPr>
          <a:lstStyle/>
          <a:p>
            <a:r>
              <a:rPr lang="en-US" sz="4400" b="1" dirty="0" smtClean="0">
                <a:solidFill>
                  <a:schemeClr val="bg1"/>
                </a:solidFill>
                <a:latin typeface="Vodafone Rg" panose="020B0606080202020204" pitchFamily="34" charset="0"/>
                <a:ea typeface="+mj-ea"/>
                <a:cs typeface="+mj-cs"/>
              </a:rPr>
              <a:t>Parallel Thinking</a:t>
            </a:r>
            <a:endParaRPr lang="en-US" sz="4400" b="1" dirty="0" smtClean="0">
              <a:solidFill>
                <a:schemeClr val="bg1"/>
              </a:solidFill>
              <a:latin typeface="Vodafone Rg" panose="020B0606080202020204" pitchFamily="34" charset="0"/>
              <a:ea typeface="+mj-ea"/>
              <a:cs typeface="+mj-cs"/>
            </a:endParaRPr>
          </a:p>
        </p:txBody>
      </p:sp>
      <p:sp>
        <p:nvSpPr>
          <p:cNvPr id="20" name="Rounded Rectangle 19"/>
          <p:cNvSpPr/>
          <p:nvPr/>
        </p:nvSpPr>
        <p:spPr>
          <a:xfrm>
            <a:off x="5486400" y="2133600"/>
            <a:ext cx="3276600" cy="3581400"/>
          </a:xfrm>
          <a:prstGeom prst="roundRect">
            <a:avLst/>
          </a:prstGeom>
          <a:solidFill>
            <a:schemeClr val="bg1">
              <a:lumMod val="5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Where each thinker puts forward his or her </a:t>
            </a:r>
            <a:r>
              <a:rPr lang="en-US" sz="2400" b="1" dirty="0" smtClean="0"/>
              <a:t>thoughts in parallel with the thoughts of</a:t>
            </a:r>
            <a:r>
              <a:rPr lang="en-US" sz="2400" dirty="0" smtClean="0"/>
              <a:t> others, </a:t>
            </a:r>
            <a:r>
              <a:rPr lang="en-US" sz="2400" b="1" dirty="0" smtClean="0"/>
              <a:t>not attacking</a:t>
            </a:r>
            <a:r>
              <a:rPr lang="en-US" sz="2400" dirty="0" smtClean="0"/>
              <a:t> the thoughts of others.</a:t>
            </a:r>
            <a:endParaRPr lang="en-US" sz="2400" dirty="0" smtClean="0"/>
          </a:p>
          <a:p>
            <a:pPr algn="ct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Sarah\Desktop\bef1064b21eda091158307b222fe2823.jpg"/>
          <p:cNvPicPr>
            <a:picLocks noChangeAspect="1" noChangeArrowheads="1"/>
          </p:cNvPicPr>
          <p:nvPr/>
        </p:nvPicPr>
        <p:blipFill>
          <a:blip r:embed="rId1"/>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Rectangle 4"/>
          <p:cNvSpPr/>
          <p:nvPr/>
        </p:nvSpPr>
        <p:spPr>
          <a:xfrm>
            <a:off x="0" y="0"/>
            <a:ext cx="9144000" cy="68580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Sarah\Desktop\image.axd.png"/>
          <p:cNvPicPr>
            <a:picLocks noChangeAspect="1" noChangeArrowheads="1"/>
          </p:cNvPicPr>
          <p:nvPr/>
        </p:nvPicPr>
        <p:blipFill>
          <a:blip r:embed="rId1"/>
          <a:srcRect r="83637" b="55556"/>
          <a:stretch>
            <a:fillRect/>
          </a:stretch>
        </p:blipFill>
        <p:spPr bwMode="auto">
          <a:xfrm>
            <a:off x="228600" y="2514600"/>
            <a:ext cx="2743200" cy="2057400"/>
          </a:xfrm>
          <a:prstGeom prst="rect">
            <a:avLst/>
          </a:prstGeom>
          <a:noFill/>
        </p:spPr>
      </p:pic>
      <p:sp>
        <p:nvSpPr>
          <p:cNvPr id="9" name="Rounded Rectangle 8"/>
          <p:cNvSpPr/>
          <p:nvPr/>
        </p:nvSpPr>
        <p:spPr>
          <a:xfrm>
            <a:off x="3276600" y="1905000"/>
            <a:ext cx="5486400" cy="3429000"/>
          </a:xfrm>
          <a:prstGeom prst="round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US" sz="2500" b="1" dirty="0" smtClean="0">
                <a:solidFill>
                  <a:schemeClr val="bg1"/>
                </a:solidFill>
                <a:latin typeface="+mj-lt"/>
                <a:ea typeface="Calibri" panose="020F0502020204030204" pitchFamily="34" charset="0"/>
                <a:cs typeface="Times New Roman" panose="02020603050405020304" pitchFamily="18" charset="0"/>
              </a:rPr>
              <a:t>When you put on your white hat, you focus directly on</a:t>
            </a:r>
            <a:endParaRPr lang="en-US" sz="2500" b="1" dirty="0" smtClean="0">
              <a:solidFill>
                <a:schemeClr val="bg1"/>
              </a:solidFill>
              <a:latin typeface="+mj-lt"/>
              <a:cs typeface="Arial" panose="020B0604020202020204" pitchFamily="34" charset="0"/>
            </a:endParaRPr>
          </a:p>
          <a:p>
            <a:pPr lvl="0" eaLnBrk="0" fontAlgn="base" hangingPunct="0">
              <a:spcBef>
                <a:spcPct val="0"/>
              </a:spcBef>
              <a:spcAft>
                <a:spcPct val="0"/>
              </a:spcAft>
            </a:pPr>
            <a:r>
              <a:rPr lang="en-US" sz="2500" b="1" dirty="0" smtClean="0">
                <a:solidFill>
                  <a:schemeClr val="bg1"/>
                </a:solidFill>
                <a:latin typeface="+mj-lt"/>
                <a:ea typeface="Calibri" panose="020F0502020204030204" pitchFamily="34" charset="0"/>
                <a:cs typeface="Times New Roman" panose="02020603050405020304" pitchFamily="18" charset="0"/>
              </a:rPr>
              <a:t>the information – what is available, what is needed, and how it might be obtained. Proposals, opinions, beliefs and arguments should be put aside.</a:t>
            </a:r>
            <a:endParaRPr lang="en-US" sz="2500" b="1" dirty="0" smtClean="0">
              <a:solidFill>
                <a:schemeClr val="bg1"/>
              </a:solidFill>
              <a:latin typeface="+mj-lt"/>
              <a:cs typeface="Arial" panose="020B0604020202020204" pitchFamily="34" charset="0"/>
            </a:endParaRPr>
          </a:p>
        </p:txBody>
      </p:sp>
      <p:sp>
        <p:nvSpPr>
          <p:cNvPr id="12" name="TextBox 11"/>
          <p:cNvSpPr txBox="1"/>
          <p:nvPr/>
        </p:nvSpPr>
        <p:spPr>
          <a:xfrm>
            <a:off x="533400" y="304800"/>
            <a:ext cx="3810000" cy="769441"/>
          </a:xfrm>
          <a:prstGeom prst="rect">
            <a:avLst/>
          </a:prstGeom>
          <a:noFill/>
        </p:spPr>
        <p:txBody>
          <a:bodyPr wrap="square" rtlCol="0">
            <a:spAutoFit/>
          </a:bodyPr>
          <a:lstStyle/>
          <a:p>
            <a:r>
              <a:rPr lang="en-US" sz="4400" b="1" dirty="0" smtClean="0">
                <a:solidFill>
                  <a:schemeClr val="bg1"/>
                </a:solidFill>
              </a:rPr>
              <a:t>White Hat</a:t>
            </a:r>
            <a:endParaRPr lang="en-US" sz="4400"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Rectangle 4"/>
          <p:cNvSpPr/>
          <p:nvPr/>
        </p:nvSpPr>
        <p:spPr>
          <a:xfrm>
            <a:off x="0" y="0"/>
            <a:ext cx="9144000" cy="68580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Sarah\Desktop\image.axd.png"/>
          <p:cNvPicPr>
            <a:picLocks noChangeAspect="1" noChangeArrowheads="1"/>
          </p:cNvPicPr>
          <p:nvPr/>
        </p:nvPicPr>
        <p:blipFill>
          <a:blip r:embed="rId1"/>
          <a:srcRect l="15544" r="68093" b="55565"/>
          <a:stretch>
            <a:fillRect/>
          </a:stretch>
        </p:blipFill>
        <p:spPr bwMode="auto">
          <a:xfrm>
            <a:off x="152400" y="2514600"/>
            <a:ext cx="2743200" cy="2057400"/>
          </a:xfrm>
          <a:prstGeom prst="rect">
            <a:avLst/>
          </a:prstGeom>
          <a:noFill/>
          <a:ln>
            <a:noFill/>
          </a:ln>
        </p:spPr>
      </p:pic>
      <p:sp>
        <p:nvSpPr>
          <p:cNvPr id="8" name="Rounded Rectangle 7"/>
          <p:cNvSpPr/>
          <p:nvPr/>
        </p:nvSpPr>
        <p:spPr>
          <a:xfrm>
            <a:off x="3276600" y="1905000"/>
            <a:ext cx="5486400" cy="3429000"/>
          </a:xfrm>
          <a:prstGeom prst="round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smtClean="0">
                <a:solidFill>
                  <a:srgbClr val="008000"/>
                </a:solidFill>
                <a:latin typeface="+mj-lt"/>
                <a:ea typeface="Calibri" panose="020F0502020204030204" pitchFamily="34" charset="0"/>
                <a:cs typeface="Times New Roman" panose="02020603050405020304" pitchFamily="18" charset="0"/>
              </a:rPr>
              <a:t>The green hat makes time and space available to focus on creative thinking. Even if no creative ideas are forthcoming, the green hat asks for the creative effort.</a:t>
            </a:r>
            <a:endParaRPr lang="en-US" sz="2500" b="1" dirty="0" smtClean="0">
              <a:solidFill>
                <a:srgbClr val="008000"/>
              </a:solidFill>
              <a:latin typeface="+mj-lt"/>
              <a:ea typeface="Calibri" panose="020F0502020204030204" pitchFamily="34" charset="0"/>
              <a:cs typeface="Times New Roman" panose="02020603050405020304" pitchFamily="18" charset="0"/>
            </a:endParaRPr>
          </a:p>
          <a:p>
            <a:r>
              <a:rPr lang="en-US" sz="2500" b="1" dirty="0" smtClean="0">
                <a:solidFill>
                  <a:srgbClr val="008000"/>
                </a:solidFill>
                <a:latin typeface="+mj-lt"/>
                <a:ea typeface="Calibri" panose="020F0502020204030204" pitchFamily="34" charset="0"/>
                <a:cs typeface="Times New Roman" panose="02020603050405020304" pitchFamily="18" charset="0"/>
              </a:rPr>
              <a:t>Often green hat thinking is difficult because it goes against our habits of recognition, judgment and criticism.</a:t>
            </a:r>
            <a:endParaRPr lang="en-US" sz="2500" b="1" dirty="0" smtClean="0">
              <a:solidFill>
                <a:srgbClr val="008000"/>
              </a:solidFill>
              <a:latin typeface="+mj-lt"/>
              <a:ea typeface="Calibri" panose="020F0502020204030204" pitchFamily="34" charset="0"/>
              <a:cs typeface="Times New Roman" panose="02020603050405020304" pitchFamily="18" charset="0"/>
            </a:endParaRPr>
          </a:p>
        </p:txBody>
      </p:sp>
      <p:sp>
        <p:nvSpPr>
          <p:cNvPr id="9" name="TextBox 8"/>
          <p:cNvSpPr txBox="1"/>
          <p:nvPr/>
        </p:nvSpPr>
        <p:spPr>
          <a:xfrm>
            <a:off x="533400" y="304800"/>
            <a:ext cx="3810000" cy="769441"/>
          </a:xfrm>
          <a:prstGeom prst="rect">
            <a:avLst/>
          </a:prstGeom>
          <a:noFill/>
        </p:spPr>
        <p:txBody>
          <a:bodyPr wrap="square" rtlCol="0">
            <a:spAutoFit/>
          </a:bodyPr>
          <a:lstStyle/>
          <a:p>
            <a:r>
              <a:rPr lang="en-US" sz="4400" b="1" dirty="0" smtClean="0">
                <a:solidFill>
                  <a:srgbClr val="003300"/>
                </a:solidFill>
              </a:rPr>
              <a:t>Green Hat</a:t>
            </a:r>
            <a:endParaRPr lang="en-US" sz="4400" b="1" dirty="0">
              <a:solidFill>
                <a:srgbClr val="0033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Rectangle 4"/>
          <p:cNvSpPr/>
          <p:nvPr/>
        </p:nvSpPr>
        <p:spPr>
          <a:xfrm>
            <a:off x="0" y="0"/>
            <a:ext cx="9144000" cy="68580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Sarah\Desktop\image.axd.png"/>
          <p:cNvPicPr>
            <a:picLocks noChangeAspect="1" noChangeArrowheads="1"/>
          </p:cNvPicPr>
          <p:nvPr/>
        </p:nvPicPr>
        <p:blipFill>
          <a:blip r:embed="rId1"/>
          <a:srcRect l="31907" r="51730" b="55565"/>
          <a:stretch>
            <a:fillRect/>
          </a:stretch>
        </p:blipFill>
        <p:spPr bwMode="auto">
          <a:xfrm>
            <a:off x="228600" y="2514600"/>
            <a:ext cx="2743200" cy="2057400"/>
          </a:xfrm>
          <a:prstGeom prst="rect">
            <a:avLst/>
          </a:prstGeom>
          <a:noFill/>
          <a:ln>
            <a:noFill/>
          </a:ln>
        </p:spPr>
      </p:pic>
      <p:sp>
        <p:nvSpPr>
          <p:cNvPr id="11" name="Rounded Rectangle 10"/>
          <p:cNvSpPr/>
          <p:nvPr/>
        </p:nvSpPr>
        <p:spPr>
          <a:xfrm>
            <a:off x="3276600" y="1905000"/>
            <a:ext cx="5486400" cy="3429000"/>
          </a:xfrm>
          <a:prstGeom prst="round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US" sz="2500" b="1" dirty="0" smtClean="0">
                <a:solidFill>
                  <a:srgbClr val="D2A000"/>
                </a:solidFill>
                <a:latin typeface="+mj-lt"/>
                <a:ea typeface="Calibri" panose="020F0502020204030204" pitchFamily="34" charset="0"/>
                <a:cs typeface="Times New Roman" panose="02020603050405020304" pitchFamily="18" charset="0"/>
              </a:rPr>
              <a:t>Yellow hat thinking is a deliberate search for the positive. Benefits are not always immediately obvious and you might have to search for them.</a:t>
            </a:r>
            <a:endParaRPr lang="en-US" sz="2500" b="1" dirty="0" smtClean="0">
              <a:solidFill>
                <a:srgbClr val="D2A000"/>
              </a:solidFill>
              <a:latin typeface="+mj-lt"/>
              <a:ea typeface="Calibri" panose="020F0502020204030204" pitchFamily="34" charset="0"/>
              <a:cs typeface="Times New Roman" panose="02020603050405020304" pitchFamily="18" charset="0"/>
            </a:endParaRPr>
          </a:p>
          <a:p>
            <a:r>
              <a:rPr lang="en-US" sz="2500" b="1" dirty="0" smtClean="0">
                <a:solidFill>
                  <a:srgbClr val="D2A000"/>
                </a:solidFill>
                <a:latin typeface="+mj-lt"/>
                <a:ea typeface="Calibri" panose="020F0502020204030204" pitchFamily="34" charset="0"/>
                <a:cs typeface="Times New Roman" panose="02020603050405020304" pitchFamily="18" charset="0"/>
              </a:rPr>
              <a:t>Every creative idea deserves some yellow hat attention.</a:t>
            </a:r>
            <a:endParaRPr lang="en-US" sz="2500" b="1" dirty="0" smtClean="0">
              <a:solidFill>
                <a:srgbClr val="D2A000"/>
              </a:solidFill>
              <a:latin typeface="+mj-lt"/>
              <a:ea typeface="Calibri" panose="020F0502020204030204" pitchFamily="34" charset="0"/>
              <a:cs typeface="Times New Roman" panose="02020603050405020304" pitchFamily="18" charset="0"/>
            </a:endParaRPr>
          </a:p>
        </p:txBody>
      </p:sp>
      <p:sp>
        <p:nvSpPr>
          <p:cNvPr id="12" name="TextBox 11"/>
          <p:cNvSpPr txBox="1"/>
          <p:nvPr/>
        </p:nvSpPr>
        <p:spPr>
          <a:xfrm>
            <a:off x="533400" y="304800"/>
            <a:ext cx="3810000" cy="769441"/>
          </a:xfrm>
          <a:prstGeom prst="rect">
            <a:avLst/>
          </a:prstGeom>
          <a:noFill/>
        </p:spPr>
        <p:txBody>
          <a:bodyPr wrap="square" rtlCol="0">
            <a:spAutoFit/>
          </a:bodyPr>
          <a:lstStyle/>
          <a:p>
            <a:r>
              <a:rPr lang="en-US" sz="4400" b="1" dirty="0" smtClean="0">
                <a:solidFill>
                  <a:srgbClr val="FFC000"/>
                </a:solidFill>
              </a:rPr>
              <a:t>Yellow Hat</a:t>
            </a:r>
            <a:endParaRPr lang="en-US" sz="4400" b="1" dirty="0">
              <a:solidFill>
                <a:srgbClr val="FFC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Rectangle 4"/>
          <p:cNvSpPr/>
          <p:nvPr/>
        </p:nvSpPr>
        <p:spPr>
          <a:xfrm>
            <a:off x="0" y="0"/>
            <a:ext cx="9144000" cy="68580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Sarah\Desktop\image.axd.png"/>
          <p:cNvPicPr>
            <a:picLocks noChangeAspect="1" noChangeArrowheads="1"/>
          </p:cNvPicPr>
          <p:nvPr/>
        </p:nvPicPr>
        <p:blipFill>
          <a:blip r:embed="rId1"/>
          <a:srcRect l="49088" r="35368" b="55565"/>
          <a:stretch>
            <a:fillRect/>
          </a:stretch>
        </p:blipFill>
        <p:spPr bwMode="auto">
          <a:xfrm>
            <a:off x="228600" y="2514600"/>
            <a:ext cx="2606040" cy="2057400"/>
          </a:xfrm>
          <a:prstGeom prst="rect">
            <a:avLst/>
          </a:prstGeom>
          <a:noFill/>
          <a:ln>
            <a:noFill/>
          </a:ln>
        </p:spPr>
      </p:pic>
      <p:sp>
        <p:nvSpPr>
          <p:cNvPr id="11" name="Rounded Rectangle 10"/>
          <p:cNvSpPr/>
          <p:nvPr/>
        </p:nvSpPr>
        <p:spPr>
          <a:xfrm>
            <a:off x="3276600" y="1905000"/>
            <a:ext cx="5486400" cy="3429000"/>
          </a:xfrm>
          <a:prstGeom prst="round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smtClean="0">
                <a:solidFill>
                  <a:schemeClr val="tx1"/>
                </a:solidFill>
              </a:rPr>
              <a:t>Mistakes can be disastrous. So the black hat is very valuable. It is the most used hat and possibly the most useful hat. However, it is very easy to overuse the black hat. Caution, used too early in the problem-solving process, can easily kill creative ideas with early negativity.</a:t>
            </a:r>
            <a:endParaRPr lang="en-US" sz="2500" b="1" dirty="0">
              <a:solidFill>
                <a:schemeClr val="tx1"/>
              </a:solidFill>
            </a:endParaRPr>
          </a:p>
        </p:txBody>
      </p:sp>
      <p:sp>
        <p:nvSpPr>
          <p:cNvPr id="12" name="TextBox 11"/>
          <p:cNvSpPr txBox="1"/>
          <p:nvPr/>
        </p:nvSpPr>
        <p:spPr>
          <a:xfrm>
            <a:off x="533400" y="304800"/>
            <a:ext cx="3810000" cy="769441"/>
          </a:xfrm>
          <a:prstGeom prst="rect">
            <a:avLst/>
          </a:prstGeom>
          <a:noFill/>
        </p:spPr>
        <p:txBody>
          <a:bodyPr wrap="square" rtlCol="0">
            <a:spAutoFit/>
          </a:bodyPr>
          <a:lstStyle/>
          <a:p>
            <a:r>
              <a:rPr lang="en-US" sz="4400" b="1" dirty="0" smtClean="0"/>
              <a:t>Black Hat</a:t>
            </a:r>
            <a:endParaRPr lang="en-US" sz="4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Rectangle 4"/>
          <p:cNvSpPr/>
          <p:nvPr/>
        </p:nvSpPr>
        <p:spPr>
          <a:xfrm>
            <a:off x="0" y="0"/>
            <a:ext cx="9144000" cy="68580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Sarah\Desktop\image.axd.png"/>
          <p:cNvPicPr>
            <a:picLocks noChangeAspect="1" noChangeArrowheads="1"/>
          </p:cNvPicPr>
          <p:nvPr/>
        </p:nvPicPr>
        <p:blipFill>
          <a:blip r:embed="rId1"/>
          <a:srcRect l="64632" r="19005" b="55565"/>
          <a:stretch>
            <a:fillRect/>
          </a:stretch>
        </p:blipFill>
        <p:spPr bwMode="auto">
          <a:xfrm>
            <a:off x="76200" y="2514600"/>
            <a:ext cx="2743200" cy="2057400"/>
          </a:xfrm>
          <a:prstGeom prst="rect">
            <a:avLst/>
          </a:prstGeom>
          <a:noFill/>
          <a:ln>
            <a:noFill/>
          </a:ln>
        </p:spPr>
      </p:pic>
      <p:sp>
        <p:nvSpPr>
          <p:cNvPr id="8" name="Rounded Rectangle 7"/>
          <p:cNvSpPr/>
          <p:nvPr/>
        </p:nvSpPr>
        <p:spPr>
          <a:xfrm>
            <a:off x="3276600" y="1905000"/>
            <a:ext cx="5486400" cy="3429000"/>
          </a:xfrm>
          <a:prstGeom prst="round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smtClean="0">
                <a:solidFill>
                  <a:srgbClr val="C00000"/>
                </a:solidFill>
                <a:latin typeface="+mj-lt"/>
                <a:ea typeface="Calibri" panose="020F0502020204030204" pitchFamily="34" charset="0"/>
                <a:cs typeface="Times New Roman" panose="02020603050405020304" pitchFamily="18" charset="0"/>
              </a:rPr>
              <a:t>Allowing feelings to come into the discussion without pretending to be anything else is always valuable to get feelings out into the open.</a:t>
            </a:r>
            <a:endParaRPr lang="en-US" sz="2500" b="1" dirty="0" smtClean="0">
              <a:solidFill>
                <a:srgbClr val="C00000"/>
              </a:solidFill>
              <a:latin typeface="+mj-lt"/>
              <a:ea typeface="Calibri" panose="020F0502020204030204" pitchFamily="34" charset="0"/>
              <a:cs typeface="Times New Roman" panose="02020603050405020304" pitchFamily="18" charset="0"/>
            </a:endParaRPr>
          </a:p>
        </p:txBody>
      </p:sp>
      <p:sp>
        <p:nvSpPr>
          <p:cNvPr id="9" name="TextBox 8"/>
          <p:cNvSpPr txBox="1"/>
          <p:nvPr/>
        </p:nvSpPr>
        <p:spPr>
          <a:xfrm>
            <a:off x="533400" y="304800"/>
            <a:ext cx="3810000" cy="769441"/>
          </a:xfrm>
          <a:prstGeom prst="rect">
            <a:avLst/>
          </a:prstGeom>
          <a:noFill/>
        </p:spPr>
        <p:txBody>
          <a:bodyPr wrap="square" rtlCol="0">
            <a:spAutoFit/>
          </a:bodyPr>
          <a:lstStyle/>
          <a:p>
            <a:r>
              <a:rPr lang="en-US" sz="4400" b="1" dirty="0" smtClean="0">
                <a:solidFill>
                  <a:srgbClr val="C00000"/>
                </a:solidFill>
              </a:rPr>
              <a:t>Red Hat</a:t>
            </a:r>
            <a:endParaRPr lang="en-US" sz="4400" b="1" dirty="0">
              <a:solidFill>
                <a:srgbClr val="C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Couture</Template>
  <TotalTime>0</TotalTime>
  <Words>1649</Words>
  <Application>WPS Presentation</Application>
  <PresentationFormat>On-screen Show (4:3)</PresentationFormat>
  <Paragraphs>41</Paragraphs>
  <Slides>11</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Calibri</vt:lpstr>
      <vt:lpstr>Vodafone Rg</vt:lpstr>
      <vt:lpstr>Segoe Print</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“Logic will never change emotion or perception”</vt:lpstr>
    </vt:vector>
  </TitlesOfParts>
  <Company>Vodafone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Boarding</dc:title>
  <dc:creator>Sara Mostafa</dc:creator>
  <cp:lastModifiedBy>fachr</cp:lastModifiedBy>
  <cp:revision>173</cp:revision>
  <dcterms:created xsi:type="dcterms:W3CDTF">2012-05-21T10:39:00Z</dcterms:created>
  <dcterms:modified xsi:type="dcterms:W3CDTF">2019-10-29T05:16:21Z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