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FD0363-6E59-4C02-8B87-35094F707AD4}" type="datetimeFigureOut">
              <a:rPr lang="id-ID" smtClean="0"/>
              <a:t>23/11/2022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AEBA6CA-E83A-4247-B33D-205E2CE0BE24}" type="slidenum">
              <a:rPr lang="id-ID" smtClean="0"/>
              <a:t>‹#›</a:t>
            </a:fld>
            <a:endParaRPr lang="id-ID"/>
          </a:p>
        </p:txBody>
      </p:sp>
    </p:spTree>
    <p:extLst>
      <p:ext uri="{BB962C8B-B14F-4D97-AF65-F5344CB8AC3E}">
        <p14:creationId xmlns:p14="http://schemas.microsoft.com/office/powerpoint/2010/main" val="3710208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FD0363-6E59-4C02-8B87-35094F707AD4}" type="datetimeFigureOut">
              <a:rPr lang="id-ID" smtClean="0"/>
              <a:t>23/11/2022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AEBA6CA-E83A-4247-B33D-205E2CE0BE24}" type="slidenum">
              <a:rPr lang="id-ID" smtClean="0"/>
              <a:t>‹#›</a:t>
            </a:fld>
            <a:endParaRPr lang="id-ID"/>
          </a:p>
        </p:txBody>
      </p:sp>
    </p:spTree>
    <p:extLst>
      <p:ext uri="{BB962C8B-B14F-4D97-AF65-F5344CB8AC3E}">
        <p14:creationId xmlns:p14="http://schemas.microsoft.com/office/powerpoint/2010/main" val="2914537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FD0363-6E59-4C02-8B87-35094F707AD4}" type="datetimeFigureOut">
              <a:rPr lang="id-ID" smtClean="0"/>
              <a:t>23/11/2022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AEBA6CA-E83A-4247-B33D-205E2CE0BE24}" type="slidenum">
              <a:rPr lang="id-ID" smtClean="0"/>
              <a:t>‹#›</a:t>
            </a:fld>
            <a:endParaRPr lang="id-ID"/>
          </a:p>
        </p:txBody>
      </p:sp>
    </p:spTree>
    <p:extLst>
      <p:ext uri="{BB962C8B-B14F-4D97-AF65-F5344CB8AC3E}">
        <p14:creationId xmlns:p14="http://schemas.microsoft.com/office/powerpoint/2010/main" val="2115188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FD0363-6E59-4C02-8B87-35094F707AD4}" type="datetimeFigureOut">
              <a:rPr lang="id-ID" smtClean="0"/>
              <a:t>23/11/2022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AEBA6CA-E83A-4247-B33D-205E2CE0BE24}" type="slidenum">
              <a:rPr lang="id-ID" smtClean="0"/>
              <a:t>‹#›</a:t>
            </a:fld>
            <a:endParaRPr lang="id-ID"/>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2054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FD0363-6E59-4C02-8B87-35094F707AD4}" type="datetimeFigureOut">
              <a:rPr lang="id-ID" smtClean="0"/>
              <a:t>23/11/2022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AEBA6CA-E83A-4247-B33D-205E2CE0BE24}" type="slidenum">
              <a:rPr lang="id-ID" smtClean="0"/>
              <a:t>‹#›</a:t>
            </a:fld>
            <a:endParaRPr lang="id-ID"/>
          </a:p>
        </p:txBody>
      </p:sp>
    </p:spTree>
    <p:extLst>
      <p:ext uri="{BB962C8B-B14F-4D97-AF65-F5344CB8AC3E}">
        <p14:creationId xmlns:p14="http://schemas.microsoft.com/office/powerpoint/2010/main" val="421794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6FD0363-6E59-4C02-8B87-35094F707AD4}" type="datetimeFigureOut">
              <a:rPr lang="id-ID" smtClean="0"/>
              <a:t>23/11/2022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AAEBA6CA-E83A-4247-B33D-205E2CE0BE24}" type="slidenum">
              <a:rPr lang="id-ID" smtClean="0"/>
              <a:t>‹#›</a:t>
            </a:fld>
            <a:endParaRPr lang="id-ID"/>
          </a:p>
        </p:txBody>
      </p:sp>
    </p:spTree>
    <p:extLst>
      <p:ext uri="{BB962C8B-B14F-4D97-AF65-F5344CB8AC3E}">
        <p14:creationId xmlns:p14="http://schemas.microsoft.com/office/powerpoint/2010/main" val="4102571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6FD0363-6E59-4C02-8B87-35094F707AD4}" type="datetimeFigureOut">
              <a:rPr lang="id-ID" smtClean="0"/>
              <a:t>23/11/2022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AAEBA6CA-E83A-4247-B33D-205E2CE0BE24}" type="slidenum">
              <a:rPr lang="id-ID" smtClean="0"/>
              <a:t>‹#›</a:t>
            </a:fld>
            <a:endParaRPr lang="id-ID"/>
          </a:p>
        </p:txBody>
      </p:sp>
    </p:spTree>
    <p:extLst>
      <p:ext uri="{BB962C8B-B14F-4D97-AF65-F5344CB8AC3E}">
        <p14:creationId xmlns:p14="http://schemas.microsoft.com/office/powerpoint/2010/main" val="1850824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D0363-6E59-4C02-8B87-35094F707AD4}" type="datetimeFigureOut">
              <a:rPr lang="id-ID" smtClean="0"/>
              <a:t>23/11/2022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AEBA6CA-E83A-4247-B33D-205E2CE0BE24}" type="slidenum">
              <a:rPr lang="id-ID" smtClean="0"/>
              <a:t>‹#›</a:t>
            </a:fld>
            <a:endParaRPr lang="id-ID"/>
          </a:p>
        </p:txBody>
      </p:sp>
    </p:spTree>
    <p:extLst>
      <p:ext uri="{BB962C8B-B14F-4D97-AF65-F5344CB8AC3E}">
        <p14:creationId xmlns:p14="http://schemas.microsoft.com/office/powerpoint/2010/main" val="2333098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D0363-6E59-4C02-8B87-35094F707AD4}" type="datetimeFigureOut">
              <a:rPr lang="id-ID" smtClean="0"/>
              <a:t>23/11/2022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AEBA6CA-E83A-4247-B33D-205E2CE0BE24}" type="slidenum">
              <a:rPr lang="id-ID" smtClean="0"/>
              <a:t>‹#›</a:t>
            </a:fld>
            <a:endParaRPr lang="id-ID"/>
          </a:p>
        </p:txBody>
      </p:sp>
    </p:spTree>
    <p:extLst>
      <p:ext uri="{BB962C8B-B14F-4D97-AF65-F5344CB8AC3E}">
        <p14:creationId xmlns:p14="http://schemas.microsoft.com/office/powerpoint/2010/main" val="183964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D0363-6E59-4C02-8B87-35094F707AD4}" type="datetimeFigureOut">
              <a:rPr lang="id-ID" smtClean="0"/>
              <a:t>23/11/2022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AEBA6CA-E83A-4247-B33D-205E2CE0BE24}" type="slidenum">
              <a:rPr lang="id-ID" smtClean="0"/>
              <a:t>‹#›</a:t>
            </a:fld>
            <a:endParaRPr lang="id-ID"/>
          </a:p>
        </p:txBody>
      </p:sp>
    </p:spTree>
    <p:extLst>
      <p:ext uri="{BB962C8B-B14F-4D97-AF65-F5344CB8AC3E}">
        <p14:creationId xmlns:p14="http://schemas.microsoft.com/office/powerpoint/2010/main" val="1801065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FD0363-6E59-4C02-8B87-35094F707AD4}" type="datetimeFigureOut">
              <a:rPr lang="id-ID" smtClean="0"/>
              <a:t>23/11/2022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AEBA6CA-E83A-4247-B33D-205E2CE0BE24}" type="slidenum">
              <a:rPr lang="id-ID" smtClean="0"/>
              <a:t>‹#›</a:t>
            </a:fld>
            <a:endParaRPr lang="id-ID"/>
          </a:p>
        </p:txBody>
      </p:sp>
    </p:spTree>
    <p:extLst>
      <p:ext uri="{BB962C8B-B14F-4D97-AF65-F5344CB8AC3E}">
        <p14:creationId xmlns:p14="http://schemas.microsoft.com/office/powerpoint/2010/main" val="1355974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FD0363-6E59-4C02-8B87-35094F707AD4}" type="datetimeFigureOut">
              <a:rPr lang="id-ID" smtClean="0"/>
              <a:t>23/11/2022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AEBA6CA-E83A-4247-B33D-205E2CE0BE24}" type="slidenum">
              <a:rPr lang="id-ID" smtClean="0"/>
              <a:t>‹#›</a:t>
            </a:fld>
            <a:endParaRPr lang="id-ID"/>
          </a:p>
        </p:txBody>
      </p:sp>
    </p:spTree>
    <p:extLst>
      <p:ext uri="{BB962C8B-B14F-4D97-AF65-F5344CB8AC3E}">
        <p14:creationId xmlns:p14="http://schemas.microsoft.com/office/powerpoint/2010/main" val="2788425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FD0363-6E59-4C02-8B87-35094F707AD4}" type="datetimeFigureOut">
              <a:rPr lang="id-ID" smtClean="0"/>
              <a:t>23/11/2022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AAEBA6CA-E83A-4247-B33D-205E2CE0BE24}" type="slidenum">
              <a:rPr lang="id-ID" smtClean="0"/>
              <a:t>‹#›</a:t>
            </a:fld>
            <a:endParaRPr lang="id-ID"/>
          </a:p>
        </p:txBody>
      </p:sp>
    </p:spTree>
    <p:extLst>
      <p:ext uri="{BB962C8B-B14F-4D97-AF65-F5344CB8AC3E}">
        <p14:creationId xmlns:p14="http://schemas.microsoft.com/office/powerpoint/2010/main" val="3297381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FD0363-6E59-4C02-8B87-35094F707AD4}" type="datetimeFigureOut">
              <a:rPr lang="id-ID" smtClean="0"/>
              <a:t>23/11/2022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AAEBA6CA-E83A-4247-B33D-205E2CE0BE24}" type="slidenum">
              <a:rPr lang="id-ID" smtClean="0"/>
              <a:t>‹#›</a:t>
            </a:fld>
            <a:endParaRPr lang="id-ID"/>
          </a:p>
        </p:txBody>
      </p:sp>
    </p:spTree>
    <p:extLst>
      <p:ext uri="{BB962C8B-B14F-4D97-AF65-F5344CB8AC3E}">
        <p14:creationId xmlns:p14="http://schemas.microsoft.com/office/powerpoint/2010/main" val="1147485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FD0363-6E59-4C02-8B87-35094F707AD4}" type="datetimeFigureOut">
              <a:rPr lang="id-ID" smtClean="0"/>
              <a:t>23/11/2022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AAEBA6CA-E83A-4247-B33D-205E2CE0BE24}" type="slidenum">
              <a:rPr lang="id-ID" smtClean="0"/>
              <a:t>‹#›</a:t>
            </a:fld>
            <a:endParaRPr lang="id-ID"/>
          </a:p>
        </p:txBody>
      </p:sp>
    </p:spTree>
    <p:extLst>
      <p:ext uri="{BB962C8B-B14F-4D97-AF65-F5344CB8AC3E}">
        <p14:creationId xmlns:p14="http://schemas.microsoft.com/office/powerpoint/2010/main" val="1148660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FD0363-6E59-4C02-8B87-35094F707AD4}" type="datetimeFigureOut">
              <a:rPr lang="id-ID" smtClean="0"/>
              <a:t>23/11/2022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AEBA6CA-E83A-4247-B33D-205E2CE0BE24}" type="slidenum">
              <a:rPr lang="id-ID" smtClean="0"/>
              <a:t>‹#›</a:t>
            </a:fld>
            <a:endParaRPr lang="id-ID"/>
          </a:p>
        </p:txBody>
      </p:sp>
    </p:spTree>
    <p:extLst>
      <p:ext uri="{BB962C8B-B14F-4D97-AF65-F5344CB8AC3E}">
        <p14:creationId xmlns:p14="http://schemas.microsoft.com/office/powerpoint/2010/main" val="2031144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FD0363-6E59-4C02-8B87-35094F707AD4}" type="datetimeFigureOut">
              <a:rPr lang="id-ID" smtClean="0"/>
              <a:t>23/11/2022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AEBA6CA-E83A-4247-B33D-205E2CE0BE24}" type="slidenum">
              <a:rPr lang="id-ID" smtClean="0"/>
              <a:t>‹#›</a:t>
            </a:fld>
            <a:endParaRPr lang="id-ID"/>
          </a:p>
        </p:txBody>
      </p:sp>
    </p:spTree>
    <p:extLst>
      <p:ext uri="{BB962C8B-B14F-4D97-AF65-F5344CB8AC3E}">
        <p14:creationId xmlns:p14="http://schemas.microsoft.com/office/powerpoint/2010/main" val="1137768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6FD0363-6E59-4C02-8B87-35094F707AD4}" type="datetimeFigureOut">
              <a:rPr lang="id-ID" smtClean="0"/>
              <a:t>23/11/2022</a:t>
            </a:fld>
            <a:endParaRPr lang="id-ID"/>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AEBA6CA-E83A-4247-B33D-205E2CE0BE24}" type="slidenum">
              <a:rPr lang="id-ID" smtClean="0"/>
              <a:t>‹#›</a:t>
            </a:fld>
            <a:endParaRPr lang="id-ID"/>
          </a:p>
        </p:txBody>
      </p:sp>
    </p:spTree>
    <p:extLst>
      <p:ext uri="{BB962C8B-B14F-4D97-AF65-F5344CB8AC3E}">
        <p14:creationId xmlns:p14="http://schemas.microsoft.com/office/powerpoint/2010/main" val="209085929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DD6FD-4F5A-4E9D-93C0-6984E133B136}"/>
              </a:ext>
            </a:extLst>
          </p:cNvPr>
          <p:cNvSpPr>
            <a:spLocks noGrp="1"/>
          </p:cNvSpPr>
          <p:nvPr>
            <p:ph type="ctrTitle"/>
          </p:nvPr>
        </p:nvSpPr>
        <p:spPr>
          <a:xfrm>
            <a:off x="0" y="80341"/>
            <a:ext cx="4404277" cy="1411357"/>
          </a:xfrm>
        </p:spPr>
        <p:txBody>
          <a:bodyPr>
            <a:noAutofit/>
          </a:bodyPr>
          <a:lstStyle/>
          <a:p>
            <a:r>
              <a:rPr lang="id-ID" sz="3200" dirty="0">
                <a:latin typeface="Baskerville Old Face" panose="02020602080505020303" pitchFamily="18" charset="0"/>
              </a:rPr>
              <a:t>Pasar Uang </a:t>
            </a:r>
            <a:br>
              <a:rPr lang="id-ID" sz="3200" dirty="0">
                <a:latin typeface="Baskerville Old Face" panose="02020602080505020303" pitchFamily="18" charset="0"/>
              </a:rPr>
            </a:br>
            <a:r>
              <a:rPr lang="id-ID" sz="3200" dirty="0">
                <a:latin typeface="Baskerville Old Face" panose="02020602080505020303" pitchFamily="18" charset="0"/>
              </a:rPr>
              <a:t>dan</a:t>
            </a:r>
            <a:br>
              <a:rPr lang="id-ID" sz="3200" dirty="0">
                <a:latin typeface="Baskerville Old Face" panose="02020602080505020303" pitchFamily="18" charset="0"/>
              </a:rPr>
            </a:br>
            <a:r>
              <a:rPr lang="id-ID" sz="3200" dirty="0">
                <a:latin typeface="Baskerville Old Face" panose="02020602080505020303" pitchFamily="18" charset="0"/>
              </a:rPr>
              <a:t> Pasar Modal</a:t>
            </a:r>
          </a:p>
        </p:txBody>
      </p:sp>
      <p:sp>
        <p:nvSpPr>
          <p:cNvPr id="3" name="Subtitle 2">
            <a:extLst>
              <a:ext uri="{FF2B5EF4-FFF2-40B4-BE49-F238E27FC236}">
                <a16:creationId xmlns:a16="http://schemas.microsoft.com/office/drawing/2014/main" id="{1BF5FE03-2E30-480C-9A80-B094315748A4}"/>
              </a:ext>
            </a:extLst>
          </p:cNvPr>
          <p:cNvSpPr>
            <a:spLocks noGrp="1"/>
          </p:cNvSpPr>
          <p:nvPr>
            <p:ph type="subTitle" idx="1"/>
          </p:nvPr>
        </p:nvSpPr>
        <p:spPr>
          <a:xfrm>
            <a:off x="1431233" y="4505739"/>
            <a:ext cx="9144000" cy="2352261"/>
          </a:xfrm>
        </p:spPr>
        <p:txBody>
          <a:bodyPr>
            <a:normAutofit/>
          </a:bodyPr>
          <a:lstStyle/>
          <a:p>
            <a:r>
              <a:rPr lang="id-ID" sz="1800" b="1" dirty="0">
                <a:latin typeface="Baskerville Old Face" panose="02020602080505020303" pitchFamily="18" charset="0"/>
                <a:cs typeface="Times New Roman" panose="02020603050405020304" pitchFamily="18" charset="0"/>
              </a:rPr>
              <a:t>Kelompok 7</a:t>
            </a:r>
          </a:p>
          <a:p>
            <a:r>
              <a:rPr lang="id-ID" sz="1800" b="1" dirty="0">
                <a:latin typeface="Baskerville Old Face" panose="02020602080505020303" pitchFamily="18" charset="0"/>
                <a:cs typeface="Times New Roman" panose="02020603050405020304" pitchFamily="18" charset="0"/>
              </a:rPr>
              <a:t>Chrisdianto Chandra</a:t>
            </a:r>
          </a:p>
          <a:p>
            <a:r>
              <a:rPr lang="id-ID" sz="1800" b="1" dirty="0">
                <a:latin typeface="Baskerville Old Face" panose="02020602080505020303" pitchFamily="18" charset="0"/>
                <a:cs typeface="Times New Roman" panose="02020603050405020304" pitchFamily="18" charset="0"/>
              </a:rPr>
              <a:t>Cheryl Gustica Hernandes</a:t>
            </a:r>
          </a:p>
          <a:p>
            <a:r>
              <a:rPr lang="id-ID" sz="1800" b="1" dirty="0">
                <a:latin typeface="Baskerville Old Face" panose="02020602080505020303" pitchFamily="18" charset="0"/>
                <a:cs typeface="Times New Roman" panose="02020603050405020304" pitchFamily="18" charset="0"/>
              </a:rPr>
              <a:t>Fasya Meisty Indawan</a:t>
            </a:r>
          </a:p>
          <a:p>
            <a:r>
              <a:rPr lang="id-ID" sz="1800" b="1" dirty="0">
                <a:latin typeface="Baskerville Old Face" panose="02020602080505020303" pitchFamily="18" charset="0"/>
                <a:cs typeface="Times New Roman" panose="02020603050405020304" pitchFamily="18" charset="0"/>
              </a:rPr>
              <a:t>Entin Salvina</a:t>
            </a:r>
          </a:p>
          <a:p>
            <a:endParaRPr lang="id-ID" dirty="0"/>
          </a:p>
        </p:txBody>
      </p:sp>
      <p:pic>
        <p:nvPicPr>
          <p:cNvPr id="1026" name="Picture 2">
            <a:extLst>
              <a:ext uri="{FF2B5EF4-FFF2-40B4-BE49-F238E27FC236}">
                <a16:creationId xmlns:a16="http://schemas.microsoft.com/office/drawing/2014/main" id="{53047676-D3CF-41F9-A2D3-369D32D17C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302" y="768626"/>
            <a:ext cx="5247861" cy="373711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068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B0339-3C7F-4D46-9F07-3D20ECB404D6}"/>
              </a:ext>
            </a:extLst>
          </p:cNvPr>
          <p:cNvSpPr>
            <a:spLocks noGrp="1"/>
          </p:cNvSpPr>
          <p:nvPr>
            <p:ph type="title"/>
          </p:nvPr>
        </p:nvSpPr>
        <p:spPr>
          <a:xfrm>
            <a:off x="1991139" y="365125"/>
            <a:ext cx="8544339" cy="1325563"/>
          </a:xfrm>
          <a:solidFill>
            <a:schemeClr val="accent5"/>
          </a:solidFill>
        </p:spPr>
        <p:txBody>
          <a:bodyPr>
            <a:normAutofit/>
          </a:bodyPr>
          <a:lstStyle/>
          <a:p>
            <a:pPr algn="ctr"/>
            <a:r>
              <a:rPr lang="id-ID" sz="2400" dirty="0"/>
              <a:t>Kegiatan Belajar 1</a:t>
            </a:r>
            <a:br>
              <a:rPr lang="id-ID" sz="2400" dirty="0"/>
            </a:br>
            <a:br>
              <a:rPr lang="id-ID" sz="2400" dirty="0"/>
            </a:br>
            <a:r>
              <a:rPr lang="id-ID" sz="2400" dirty="0"/>
              <a:t>Pasar Uang</a:t>
            </a:r>
          </a:p>
        </p:txBody>
      </p:sp>
      <p:sp>
        <p:nvSpPr>
          <p:cNvPr id="3" name="Content Placeholder 2">
            <a:extLst>
              <a:ext uri="{FF2B5EF4-FFF2-40B4-BE49-F238E27FC236}">
                <a16:creationId xmlns:a16="http://schemas.microsoft.com/office/drawing/2014/main" id="{36622AAA-9141-444F-B530-5D1EF3F7C8C6}"/>
              </a:ext>
            </a:extLst>
          </p:cNvPr>
          <p:cNvSpPr>
            <a:spLocks noGrp="1"/>
          </p:cNvSpPr>
          <p:nvPr>
            <p:ph idx="1"/>
          </p:nvPr>
        </p:nvSpPr>
        <p:spPr>
          <a:xfrm>
            <a:off x="1288773" y="1865381"/>
            <a:ext cx="9949069" cy="4773959"/>
          </a:xfrm>
          <a:ln>
            <a:solidFill>
              <a:schemeClr val="accent6"/>
            </a:solidFill>
          </a:ln>
        </p:spPr>
        <p:txBody>
          <a:bodyPr>
            <a:normAutofit fontScale="40000" lnSpcReduction="20000"/>
          </a:bodyPr>
          <a:lstStyle/>
          <a:p>
            <a:pPr marL="342900" indent="-342900">
              <a:buAutoNum type="alphaUcPeriod"/>
            </a:pPr>
            <a:r>
              <a:rPr lang="id-ID" sz="3500" dirty="0">
                <a:latin typeface="Arial Black" panose="020B0A04020102020204" pitchFamily="34" charset="0"/>
                <a:cs typeface="Times New Roman" panose="02020603050405020304" pitchFamily="18" charset="0"/>
              </a:rPr>
              <a:t>Pengertian dan Fungsi Pasar Uang</a:t>
            </a:r>
          </a:p>
          <a:p>
            <a:pPr marL="0" indent="0">
              <a:buNone/>
            </a:pPr>
            <a:r>
              <a:rPr lang="id-ID" sz="3500" dirty="0">
                <a:latin typeface="Arial Black" panose="020B0A04020102020204" pitchFamily="34" charset="0"/>
                <a:cs typeface="Times New Roman" panose="02020603050405020304" pitchFamily="18" charset="0"/>
              </a:rPr>
              <a:t> 1.    Pengertian Pasar Uang</a:t>
            </a:r>
          </a:p>
          <a:p>
            <a:pPr marL="0" indent="0">
              <a:lnSpc>
                <a:spcPct val="150000"/>
              </a:lnSpc>
              <a:buNone/>
            </a:pPr>
            <a:r>
              <a:rPr lang="id-ID" sz="3500" dirty="0">
                <a:latin typeface="Arial Black" panose="020B0A04020102020204" pitchFamily="34" charset="0"/>
                <a:cs typeface="Times New Roman" panose="02020603050405020304" pitchFamily="18" charset="0"/>
              </a:rPr>
              <a:t> 	Pasar uang adalah keseluruhan permintaan dan penawaran dana-dana atau surat-surat berharga yang mempunyai jangka waktu satu tahun atau kurang dari satu tahun.  Pasar uang adalah di mana pihak atau individu dapat meminjamkan uang dengan bunga untuk biaya atau keuntungan kepada pemberi pinjaman.</a:t>
            </a:r>
          </a:p>
          <a:p>
            <a:pPr marL="342900" indent="-342900">
              <a:lnSpc>
                <a:spcPct val="150000"/>
              </a:lnSpc>
              <a:buAutoNum type="arabicPeriod" startAt="2"/>
            </a:pPr>
            <a:r>
              <a:rPr lang="id-ID" sz="3500" dirty="0">
                <a:latin typeface="Arial Black" panose="020B0A04020102020204" pitchFamily="34" charset="0"/>
                <a:cs typeface="Times New Roman" panose="02020603050405020304" pitchFamily="18" charset="0"/>
              </a:rPr>
              <a:t>Fungsi Pasar Uang</a:t>
            </a:r>
          </a:p>
          <a:p>
            <a:pPr marL="0" indent="0">
              <a:lnSpc>
                <a:spcPct val="150000"/>
              </a:lnSpc>
              <a:buNone/>
            </a:pPr>
            <a:r>
              <a:rPr lang="id-ID" sz="3500" dirty="0">
                <a:latin typeface="Arial Black" panose="020B0A04020102020204" pitchFamily="34" charset="0"/>
                <a:cs typeface="Times New Roman" panose="02020603050405020304" pitchFamily="18" charset="0"/>
              </a:rPr>
              <a:t>	Ada beberapa fungsi yang dimiliki oleh pasar uang, diantaranya sebagai berikut.</a:t>
            </a:r>
          </a:p>
          <a:p>
            <a:pPr marL="342900" indent="-342900">
              <a:lnSpc>
                <a:spcPct val="100000"/>
              </a:lnSpc>
              <a:buAutoNum type="alphaLcPeriod"/>
            </a:pPr>
            <a:r>
              <a:rPr lang="id-ID" sz="3500" dirty="0">
                <a:latin typeface="Arial Black" panose="020B0A04020102020204" pitchFamily="34" charset="0"/>
                <a:cs typeface="Times New Roman" panose="02020603050405020304" pitchFamily="18" charset="0"/>
              </a:rPr>
              <a:t>Sebagai sumber pendanaan</a:t>
            </a:r>
          </a:p>
          <a:p>
            <a:pPr>
              <a:lnSpc>
                <a:spcPct val="100000"/>
              </a:lnSpc>
              <a:buAutoNum type="alphaLcPeriod"/>
            </a:pPr>
            <a:r>
              <a:rPr lang="id-ID" sz="3500" dirty="0">
                <a:latin typeface="Arial Black" panose="020B0A04020102020204" pitchFamily="34" charset="0"/>
                <a:cs typeface="Times New Roman" panose="02020603050405020304" pitchFamily="18" charset="0"/>
              </a:rPr>
              <a:t>Sebagai sarana investasi</a:t>
            </a:r>
          </a:p>
          <a:p>
            <a:pPr>
              <a:lnSpc>
                <a:spcPct val="100000"/>
              </a:lnSpc>
              <a:buAutoNum type="alphaLcPeriod"/>
            </a:pPr>
            <a:r>
              <a:rPr lang="id-ID" sz="3500" dirty="0">
                <a:latin typeface="Arial Black" panose="020B0A04020102020204" pitchFamily="34" charset="0"/>
                <a:cs typeface="Times New Roman" panose="02020603050405020304" pitchFamily="18" charset="0"/>
              </a:rPr>
              <a:t>Investasi bagi masyarakat</a:t>
            </a:r>
          </a:p>
          <a:p>
            <a:pPr>
              <a:lnSpc>
                <a:spcPct val="100000"/>
              </a:lnSpc>
              <a:buAutoNum type="alphaLcPeriod"/>
            </a:pPr>
            <a:r>
              <a:rPr lang="id-ID" sz="3500" dirty="0">
                <a:latin typeface="Arial Black" panose="020B0A04020102020204" pitchFamily="34" charset="0"/>
                <a:cs typeface="Times New Roman" panose="02020603050405020304" pitchFamily="18" charset="0"/>
              </a:rPr>
              <a:t>Menjaga stabilitas perekonomian</a:t>
            </a:r>
          </a:p>
          <a:p>
            <a:pPr>
              <a:lnSpc>
                <a:spcPct val="100000"/>
              </a:lnSpc>
              <a:buAutoNum type="alphaLcPeriod"/>
            </a:pPr>
            <a:r>
              <a:rPr lang="id-ID" sz="3500" dirty="0">
                <a:latin typeface="Arial Black" panose="020B0A04020102020204" pitchFamily="34" charset="0"/>
                <a:cs typeface="Times New Roman" panose="02020603050405020304" pitchFamily="18" charset="0"/>
              </a:rPr>
              <a:t>Menjadi fasilitator</a:t>
            </a:r>
          </a:p>
          <a:p>
            <a:pPr marL="0" indent="0">
              <a:lnSpc>
                <a:spcPct val="150000"/>
              </a:lnSpc>
              <a:buNone/>
            </a:pPr>
            <a:endParaRPr lang="id-ID" sz="1200" dirty="0"/>
          </a:p>
          <a:p>
            <a:pPr marL="0" indent="0">
              <a:buNone/>
            </a:pPr>
            <a:r>
              <a:rPr lang="id-ID" sz="1600" dirty="0"/>
              <a:t>  </a:t>
            </a:r>
          </a:p>
        </p:txBody>
      </p:sp>
      <p:sp>
        <p:nvSpPr>
          <p:cNvPr id="4" name="Star: 4 Points 3">
            <a:extLst>
              <a:ext uri="{FF2B5EF4-FFF2-40B4-BE49-F238E27FC236}">
                <a16:creationId xmlns:a16="http://schemas.microsoft.com/office/drawing/2014/main" id="{816D30D6-CD84-4D34-BB6B-F4CAD93DDF93}"/>
              </a:ext>
            </a:extLst>
          </p:cNvPr>
          <p:cNvSpPr/>
          <p:nvPr/>
        </p:nvSpPr>
        <p:spPr>
          <a:xfrm rot="1060831">
            <a:off x="11300791" y="5837583"/>
            <a:ext cx="609600" cy="1020417"/>
          </a:xfrm>
          <a:prstGeom prst="star4">
            <a:avLst>
              <a:gd name="adj" fmla="val 163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10584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DF058E-9906-4632-AD45-B87590306E0A}"/>
              </a:ext>
            </a:extLst>
          </p:cNvPr>
          <p:cNvSpPr>
            <a:spLocks noGrp="1"/>
          </p:cNvSpPr>
          <p:nvPr>
            <p:ph sz="half" idx="1"/>
          </p:nvPr>
        </p:nvSpPr>
        <p:spPr>
          <a:xfrm>
            <a:off x="599661" y="950982"/>
            <a:ext cx="5112026" cy="5211279"/>
          </a:xfrm>
          <a:solidFill>
            <a:schemeClr val="tx2">
              <a:lumMod val="75000"/>
            </a:schemeClr>
          </a:solidFill>
        </p:spPr>
        <p:txBody>
          <a:bodyPr>
            <a:normAutofit fontScale="85000" lnSpcReduction="10000"/>
          </a:bodyPr>
          <a:lstStyle/>
          <a:p>
            <a:pPr marL="0" indent="0">
              <a:buNone/>
            </a:pPr>
            <a:r>
              <a:rPr lang="id-ID" sz="1900" dirty="0">
                <a:latin typeface="Arial Black" panose="020B0A04020102020204" pitchFamily="34" charset="0"/>
              </a:rPr>
              <a:t>B. Instrumen </a:t>
            </a:r>
          </a:p>
          <a:p>
            <a:pPr marL="0" indent="0">
              <a:buNone/>
            </a:pPr>
            <a:r>
              <a:rPr lang="id-ID" sz="1900" dirty="0">
                <a:latin typeface="Arial Black" panose="020B0A04020102020204" pitchFamily="34" charset="0"/>
              </a:rPr>
              <a:t>    Pasar Uang </a:t>
            </a:r>
          </a:p>
          <a:p>
            <a:pPr marL="0" indent="0">
              <a:buNone/>
            </a:pPr>
            <a:endParaRPr lang="id-ID" sz="1900" dirty="0">
              <a:latin typeface="Arial Black" panose="020B0A04020102020204" pitchFamily="34" charset="0"/>
            </a:endParaRPr>
          </a:p>
          <a:p>
            <a:pPr marL="342900" indent="-342900">
              <a:buFont typeface="+mj-lt"/>
              <a:buAutoNum type="arabicParenR"/>
            </a:pPr>
            <a:r>
              <a:rPr lang="id-ID" sz="1600" dirty="0">
                <a:latin typeface="Arial Black" panose="020B0A04020102020204" pitchFamily="34" charset="0"/>
              </a:rPr>
              <a:t>Treasury </a:t>
            </a:r>
            <a:r>
              <a:rPr lang="id-ID" sz="1600" dirty="0">
                <a:latin typeface="Arial Black" panose="020B0A04020102020204" pitchFamily="34" charset="0"/>
                <a:cs typeface="Arial" panose="020B0604020202020204" pitchFamily="34" charset="0"/>
              </a:rPr>
              <a:t>bills</a:t>
            </a:r>
            <a:r>
              <a:rPr lang="id-ID" sz="1600" dirty="0">
                <a:latin typeface="Arial Black" panose="020B0A04020102020204" pitchFamily="34" charset="0"/>
              </a:rPr>
              <a:t> dan Surat Perbendaharaan Negara</a:t>
            </a:r>
          </a:p>
          <a:p>
            <a:pPr marL="342900" indent="-342900">
              <a:buFont typeface="+mj-lt"/>
              <a:buAutoNum type="arabicParenR"/>
            </a:pPr>
            <a:r>
              <a:rPr lang="id-ID" sz="1600" dirty="0">
                <a:latin typeface="Arial Black" panose="020B0A04020102020204" pitchFamily="34" charset="0"/>
              </a:rPr>
              <a:t>Sertifikat Bank Indonesia ( BI )</a:t>
            </a:r>
          </a:p>
          <a:p>
            <a:pPr marL="342900" indent="-342900">
              <a:buFont typeface="+mj-lt"/>
              <a:buAutoNum type="arabicParenR"/>
            </a:pPr>
            <a:r>
              <a:rPr lang="id-ID" sz="1600" dirty="0">
                <a:latin typeface="Arial Black" panose="020B0A04020102020204" pitchFamily="34" charset="0"/>
              </a:rPr>
              <a:t>Commercial Paper  ( CP )</a:t>
            </a:r>
          </a:p>
          <a:p>
            <a:pPr marL="342900" indent="-342900">
              <a:buFont typeface="+mj-lt"/>
              <a:buAutoNum type="arabicParenR"/>
            </a:pPr>
            <a:r>
              <a:rPr lang="id-ID" sz="1600" dirty="0">
                <a:latin typeface="Arial Black" panose="020B0A04020102020204" pitchFamily="34" charset="0"/>
              </a:rPr>
              <a:t>Sertifikat Deposito</a:t>
            </a:r>
          </a:p>
          <a:p>
            <a:pPr marL="342900" indent="-342900">
              <a:buFont typeface="+mj-lt"/>
              <a:buAutoNum type="arabicParenR"/>
            </a:pPr>
            <a:r>
              <a:rPr lang="id-ID" sz="1600" dirty="0">
                <a:latin typeface="Arial Black" panose="020B0A04020102020204" pitchFamily="34" charset="0"/>
              </a:rPr>
              <a:t>Wesel Ekspor Berjangka ( WEB )</a:t>
            </a:r>
          </a:p>
          <a:p>
            <a:pPr marL="342900" indent="-342900">
              <a:buFont typeface="+mj-lt"/>
              <a:buAutoNum type="arabicParenR"/>
            </a:pPr>
            <a:r>
              <a:rPr lang="id-ID" sz="1600" dirty="0">
                <a:latin typeface="Arial Black" panose="020B0A04020102020204" pitchFamily="34" charset="0"/>
              </a:rPr>
              <a:t>Pasar Uang Antar-Bank ( PUAB )</a:t>
            </a:r>
          </a:p>
          <a:p>
            <a:pPr marL="342900" indent="-342900">
              <a:buFont typeface="+mj-lt"/>
              <a:buAutoNum type="arabicParenR"/>
            </a:pPr>
            <a:r>
              <a:rPr lang="id-ID" sz="1600" dirty="0">
                <a:latin typeface="Arial Black" panose="020B0A04020102020204" pitchFamily="34" charset="0"/>
              </a:rPr>
              <a:t>Repurchase Agreement ( Repo )</a:t>
            </a:r>
          </a:p>
          <a:p>
            <a:pPr marL="342900" indent="-342900">
              <a:buFont typeface="+mj-lt"/>
              <a:buAutoNum type="arabicParenR"/>
            </a:pPr>
            <a:r>
              <a:rPr lang="id-ID" sz="1600" dirty="0">
                <a:latin typeface="Arial Black" panose="020B0A04020102020204" pitchFamily="34" charset="0"/>
              </a:rPr>
              <a:t>Interbank Call Money ( Pinjaman Jangka Pendek )</a:t>
            </a:r>
          </a:p>
          <a:p>
            <a:pPr marL="0" indent="0">
              <a:buNone/>
            </a:pPr>
            <a:endParaRPr lang="id-ID" sz="1600" dirty="0"/>
          </a:p>
        </p:txBody>
      </p:sp>
      <p:sp>
        <p:nvSpPr>
          <p:cNvPr id="4" name="Content Placeholder 3">
            <a:extLst>
              <a:ext uri="{FF2B5EF4-FFF2-40B4-BE49-F238E27FC236}">
                <a16:creationId xmlns:a16="http://schemas.microsoft.com/office/drawing/2014/main" id="{2A5263BE-16A9-4881-AA83-597EA7822D80}"/>
              </a:ext>
            </a:extLst>
          </p:cNvPr>
          <p:cNvSpPr>
            <a:spLocks noGrp="1"/>
          </p:cNvSpPr>
          <p:nvPr>
            <p:ph sz="half" idx="2"/>
          </p:nvPr>
        </p:nvSpPr>
        <p:spPr>
          <a:xfrm>
            <a:off x="6241774" y="950982"/>
            <a:ext cx="5446642" cy="5211279"/>
          </a:xfrm>
          <a:solidFill>
            <a:schemeClr val="tx2">
              <a:lumMod val="75000"/>
            </a:schemeClr>
          </a:solidFill>
        </p:spPr>
        <p:txBody>
          <a:bodyPr>
            <a:normAutofit fontScale="85000" lnSpcReduction="10000"/>
          </a:bodyPr>
          <a:lstStyle/>
          <a:p>
            <a:pPr marL="0" indent="0">
              <a:buNone/>
            </a:pPr>
            <a:r>
              <a:rPr lang="id-ID" sz="1800" dirty="0">
                <a:latin typeface="Arial Black" panose="020B0A04020102020204" pitchFamily="34" charset="0"/>
              </a:rPr>
              <a:t>C. Pasar Valuta Asing</a:t>
            </a:r>
          </a:p>
          <a:p>
            <a:pPr marL="0" indent="0">
              <a:lnSpc>
                <a:spcPct val="150000"/>
              </a:lnSpc>
              <a:buNone/>
            </a:pPr>
            <a:r>
              <a:rPr lang="id-ID" sz="1400" dirty="0">
                <a:latin typeface="Arial Black" panose="020B0A04020102020204" pitchFamily="34" charset="0"/>
              </a:rPr>
              <a:t>	</a:t>
            </a:r>
            <a:r>
              <a:rPr lang="id-ID" sz="1600" dirty="0">
                <a:latin typeface="Arial Black" panose="020B0A04020102020204" pitchFamily="34" charset="0"/>
              </a:rPr>
              <a:t>Suatu transaksiyang memperdagangkan mata uang suatu negara terhadap mata uang negara lainnya yang melibatkan pasar-pasar uang utama di dunia selama 24 jam secara berkesinambungan.</a:t>
            </a:r>
          </a:p>
          <a:p>
            <a:pPr>
              <a:lnSpc>
                <a:spcPct val="150000"/>
              </a:lnSpc>
            </a:pPr>
            <a:r>
              <a:rPr lang="id-ID" sz="1600" dirty="0">
                <a:latin typeface="Arial Black" panose="020B0A04020102020204" pitchFamily="34" charset="0"/>
              </a:rPr>
              <a:t>Fungsi Pasar Valuta Asing</a:t>
            </a:r>
            <a:endParaRPr lang="id-ID" sz="1400" dirty="0">
              <a:latin typeface="Arial Black" panose="020B0A04020102020204" pitchFamily="34" charset="0"/>
            </a:endParaRPr>
          </a:p>
          <a:p>
            <a:pPr marL="342900" indent="-342900">
              <a:lnSpc>
                <a:spcPct val="150000"/>
              </a:lnSpc>
              <a:buFont typeface="+mj-lt"/>
              <a:buAutoNum type="arabicParenR"/>
            </a:pPr>
            <a:r>
              <a:rPr lang="id-ID" sz="1600" dirty="0">
                <a:latin typeface="Arial Black" panose="020B0A04020102020204" pitchFamily="34" charset="0"/>
              </a:rPr>
              <a:t>Sebagai transfer daya beli</a:t>
            </a:r>
          </a:p>
          <a:p>
            <a:pPr marL="342900" indent="-342900">
              <a:lnSpc>
                <a:spcPct val="150000"/>
              </a:lnSpc>
              <a:buFont typeface="+mj-lt"/>
              <a:buAutoNum type="arabicParenR"/>
            </a:pPr>
            <a:r>
              <a:rPr lang="id-ID" sz="1600" dirty="0">
                <a:latin typeface="Arial Black" panose="020B0A04020102020204" pitchFamily="34" charset="0"/>
              </a:rPr>
              <a:t>Sebagai penyediaan kredit</a:t>
            </a:r>
          </a:p>
          <a:p>
            <a:pPr marL="342900" indent="-342900">
              <a:lnSpc>
                <a:spcPct val="150000"/>
              </a:lnSpc>
              <a:buFont typeface="+mj-lt"/>
              <a:buAutoNum type="arabicParenR"/>
            </a:pPr>
            <a:r>
              <a:rPr lang="id-ID" sz="1600" dirty="0">
                <a:latin typeface="Arial Black" panose="020B0A04020102020204" pitchFamily="34" charset="0"/>
              </a:rPr>
              <a:t>Mengurangi risiko valuta asing </a:t>
            </a:r>
          </a:p>
          <a:p>
            <a:pPr>
              <a:lnSpc>
                <a:spcPct val="150000"/>
              </a:lnSpc>
            </a:pPr>
            <a:r>
              <a:rPr lang="id-ID" sz="1600" dirty="0">
                <a:latin typeface="Arial Black" panose="020B0A04020102020204" pitchFamily="34" charset="0"/>
              </a:rPr>
              <a:t> Jenis Transaksi Valuta Asing</a:t>
            </a:r>
          </a:p>
          <a:p>
            <a:pPr marL="342900" indent="-342900">
              <a:lnSpc>
                <a:spcPct val="150000"/>
              </a:lnSpc>
              <a:buFont typeface="+mj-lt"/>
              <a:buAutoNum type="alphaLcParenR"/>
            </a:pPr>
            <a:r>
              <a:rPr lang="id-ID" sz="1600" dirty="0">
                <a:latin typeface="Arial Black" panose="020B0A04020102020204" pitchFamily="34" charset="0"/>
              </a:rPr>
              <a:t>Transaksi spot</a:t>
            </a:r>
          </a:p>
          <a:p>
            <a:pPr marL="342900" indent="-342900">
              <a:lnSpc>
                <a:spcPct val="150000"/>
              </a:lnSpc>
              <a:buFont typeface="+mj-lt"/>
              <a:buAutoNum type="alphaLcParenR"/>
            </a:pPr>
            <a:r>
              <a:rPr lang="id-ID" sz="1600" dirty="0">
                <a:latin typeface="Arial Black" panose="020B0A04020102020204" pitchFamily="34" charset="0"/>
              </a:rPr>
              <a:t>Transaksi swap</a:t>
            </a:r>
          </a:p>
          <a:p>
            <a:pPr marL="342900" indent="-342900">
              <a:lnSpc>
                <a:spcPct val="150000"/>
              </a:lnSpc>
              <a:buFont typeface="+mj-lt"/>
              <a:buAutoNum type="alphaLcParenR"/>
            </a:pPr>
            <a:r>
              <a:rPr lang="id-ID" sz="1600" dirty="0">
                <a:latin typeface="Arial Black" panose="020B0A04020102020204" pitchFamily="34" charset="0"/>
              </a:rPr>
              <a:t>Transaksi forward</a:t>
            </a:r>
          </a:p>
          <a:p>
            <a:pPr marL="342900" indent="-342900">
              <a:lnSpc>
                <a:spcPct val="150000"/>
              </a:lnSpc>
              <a:buFont typeface="+mj-lt"/>
              <a:buAutoNum type="alphaLcParenR"/>
            </a:pPr>
            <a:endParaRPr lang="id-ID" sz="1600" dirty="0"/>
          </a:p>
        </p:txBody>
      </p:sp>
    </p:spTree>
    <p:extLst>
      <p:ext uri="{BB962C8B-B14F-4D97-AF65-F5344CB8AC3E}">
        <p14:creationId xmlns:p14="http://schemas.microsoft.com/office/powerpoint/2010/main" val="3533634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BFEE-3900-4C57-B0D9-84D8B7C5A907}"/>
              </a:ext>
            </a:extLst>
          </p:cNvPr>
          <p:cNvSpPr>
            <a:spLocks noGrp="1"/>
          </p:cNvSpPr>
          <p:nvPr>
            <p:ph type="title"/>
          </p:nvPr>
        </p:nvSpPr>
        <p:spPr>
          <a:xfrm>
            <a:off x="838200" y="365125"/>
            <a:ext cx="10515600" cy="1013101"/>
          </a:xfrm>
          <a:solidFill>
            <a:schemeClr val="accent5"/>
          </a:solidFill>
        </p:spPr>
        <p:txBody>
          <a:bodyPr>
            <a:normAutofit fontScale="90000"/>
          </a:bodyPr>
          <a:lstStyle/>
          <a:p>
            <a:pPr algn="ctr"/>
            <a:r>
              <a:rPr lang="id-ID" sz="2400" dirty="0"/>
              <a:t>Kegiatan Belajar 2</a:t>
            </a:r>
            <a:br>
              <a:rPr lang="id-ID" sz="2400" dirty="0"/>
            </a:br>
            <a:br>
              <a:rPr lang="id-ID" sz="2400" dirty="0"/>
            </a:br>
            <a:r>
              <a:rPr lang="id-ID" sz="2400" dirty="0"/>
              <a:t>Pasar Modal</a:t>
            </a:r>
          </a:p>
        </p:txBody>
      </p:sp>
      <p:sp>
        <p:nvSpPr>
          <p:cNvPr id="3" name="Content Placeholder 2">
            <a:extLst>
              <a:ext uri="{FF2B5EF4-FFF2-40B4-BE49-F238E27FC236}">
                <a16:creationId xmlns:a16="http://schemas.microsoft.com/office/drawing/2014/main" id="{CC76D418-AF35-43C3-A61B-09CB75B92DAF}"/>
              </a:ext>
            </a:extLst>
          </p:cNvPr>
          <p:cNvSpPr>
            <a:spLocks noGrp="1"/>
          </p:cNvSpPr>
          <p:nvPr>
            <p:ph idx="1"/>
          </p:nvPr>
        </p:nvSpPr>
        <p:spPr>
          <a:xfrm>
            <a:off x="1446143" y="1524000"/>
            <a:ext cx="9299713" cy="4639711"/>
          </a:xfrm>
          <a:ln>
            <a:solidFill>
              <a:schemeClr val="accent6"/>
            </a:solidFill>
          </a:ln>
        </p:spPr>
        <p:txBody>
          <a:bodyPr>
            <a:normAutofit fontScale="92500" lnSpcReduction="20000"/>
          </a:bodyPr>
          <a:lstStyle/>
          <a:p>
            <a:pPr marL="342900" indent="-342900">
              <a:buAutoNum type="alphaUcPeriod"/>
            </a:pPr>
            <a:r>
              <a:rPr lang="id-ID" sz="1800" dirty="0">
                <a:solidFill>
                  <a:schemeClr val="accent6"/>
                </a:solidFill>
                <a:latin typeface="Arial" panose="020B0604020202020204" pitchFamily="34" charset="0"/>
                <a:cs typeface="Arial" panose="020B0604020202020204" pitchFamily="34" charset="0"/>
              </a:rPr>
              <a:t>Pengertian dan Fungsi Pasar Modal</a:t>
            </a:r>
          </a:p>
          <a:p>
            <a:pPr marL="342900" indent="-342900">
              <a:buFont typeface="+mj-lt"/>
              <a:buAutoNum type="arabicPeriod"/>
            </a:pPr>
            <a:r>
              <a:rPr lang="id-ID" sz="1800" dirty="0">
                <a:solidFill>
                  <a:schemeClr val="accent6"/>
                </a:solidFill>
                <a:latin typeface="Arial" panose="020B0604020202020204" pitchFamily="34" charset="0"/>
                <a:cs typeface="Arial" panose="020B0604020202020204" pitchFamily="34" charset="0"/>
              </a:rPr>
              <a:t>Pengertian Pasar Modal</a:t>
            </a:r>
          </a:p>
          <a:p>
            <a:pPr marL="0" indent="0">
              <a:lnSpc>
                <a:spcPct val="150000"/>
              </a:lnSpc>
              <a:buNone/>
            </a:pPr>
            <a:r>
              <a:rPr lang="id-ID" sz="1800" dirty="0">
                <a:latin typeface="Arial" panose="020B0604020202020204" pitchFamily="34" charset="0"/>
                <a:cs typeface="Arial" panose="020B0604020202020204" pitchFamily="34" charset="0"/>
              </a:rPr>
              <a:t>	</a:t>
            </a:r>
            <a:r>
              <a:rPr lang="id-ID" sz="1600" dirty="0">
                <a:latin typeface="Arial" panose="020B0604020202020204" pitchFamily="34" charset="0"/>
                <a:cs typeface="Arial" panose="020B0604020202020204" pitchFamily="34" charset="0"/>
              </a:rPr>
              <a:t>Pasar Modal sebagai kegiatan yang berhubungan dengan penawaran umum dan perdagangan efek, perusahaan publik yang berkaitan dengan efek yang diterbitkan, serta lembaga dan profesi yang berkaitan dengan efek.</a:t>
            </a:r>
          </a:p>
          <a:p>
            <a:pPr marL="342900" indent="-342900">
              <a:lnSpc>
                <a:spcPct val="150000"/>
              </a:lnSpc>
              <a:buAutoNum type="arabicPeriod" startAt="2"/>
            </a:pPr>
            <a:r>
              <a:rPr lang="id-ID" sz="1800" dirty="0">
                <a:solidFill>
                  <a:schemeClr val="accent6"/>
                </a:solidFill>
                <a:latin typeface="Arial" panose="020B0604020202020204" pitchFamily="34" charset="0"/>
                <a:cs typeface="Arial" panose="020B0604020202020204" pitchFamily="34" charset="0"/>
              </a:rPr>
              <a:t>Fungsi Pasar Modal</a:t>
            </a:r>
          </a:p>
          <a:p>
            <a:pPr marL="0" indent="0">
              <a:lnSpc>
                <a:spcPct val="150000"/>
              </a:lnSpc>
              <a:buNone/>
            </a:pPr>
            <a:r>
              <a:rPr lang="id-ID" sz="1600" dirty="0">
                <a:latin typeface="Arial" panose="020B0604020202020204" pitchFamily="34" charset="0"/>
                <a:cs typeface="Arial" panose="020B0604020202020204" pitchFamily="34" charset="0"/>
              </a:rPr>
              <a:t>	Pasar modal pada dasarnya adalah tempat pemilik dana dan pihak yang membutuhkan dana. Berikut fungsi dari pasar modal.</a:t>
            </a:r>
          </a:p>
          <a:p>
            <a:pPr marL="342900" indent="-342900">
              <a:lnSpc>
                <a:spcPct val="150000"/>
              </a:lnSpc>
              <a:buFont typeface="+mj-lt"/>
              <a:buAutoNum type="alphaLcParenR"/>
            </a:pPr>
            <a:r>
              <a:rPr lang="id-ID" sz="1600" dirty="0">
                <a:latin typeface="Arial" panose="020B0604020202020204" pitchFamily="34" charset="0"/>
                <a:cs typeface="Arial" panose="020B0604020202020204" pitchFamily="34" charset="0"/>
              </a:rPr>
              <a:t>Sebagai sarana pendanaan usaha atau sebagai sarana bagi perusahaan untuk mendapatkan dana dari masyarakat pemodal atau investor</a:t>
            </a:r>
          </a:p>
          <a:p>
            <a:pPr marL="342900" indent="-342900">
              <a:lnSpc>
                <a:spcPct val="150000"/>
              </a:lnSpc>
              <a:buFont typeface="+mj-lt"/>
              <a:buAutoNum type="alphaLcParenR"/>
            </a:pPr>
            <a:r>
              <a:rPr lang="id-ID" sz="1600" dirty="0">
                <a:latin typeface="Arial" panose="020B0604020202020204" pitchFamily="34" charset="0"/>
                <a:cs typeface="Arial" panose="020B0604020202020204" pitchFamily="34" charset="0"/>
              </a:rPr>
              <a:t>Sarana bagi masyarakat untuk berinvestasi pada instrumen keuangan seperti saham, obligasi, reksa dana, dan sebagainya</a:t>
            </a:r>
          </a:p>
        </p:txBody>
      </p:sp>
    </p:spTree>
    <p:extLst>
      <p:ext uri="{BB962C8B-B14F-4D97-AF65-F5344CB8AC3E}">
        <p14:creationId xmlns:p14="http://schemas.microsoft.com/office/powerpoint/2010/main" val="3177460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07D0FD7-B511-4092-9A45-67D5EAF9BB0C}"/>
              </a:ext>
            </a:extLst>
          </p:cNvPr>
          <p:cNvSpPr>
            <a:spLocks noGrp="1"/>
          </p:cNvSpPr>
          <p:nvPr>
            <p:ph type="body" idx="1"/>
          </p:nvPr>
        </p:nvSpPr>
        <p:spPr>
          <a:xfrm>
            <a:off x="2026551" y="436131"/>
            <a:ext cx="8021981" cy="823912"/>
          </a:xfrm>
          <a:noFill/>
        </p:spPr>
        <p:txBody>
          <a:bodyPr>
            <a:normAutofit/>
          </a:bodyPr>
          <a:lstStyle/>
          <a:p>
            <a:pPr algn="ctr"/>
            <a:r>
              <a:rPr lang="id-ID" sz="1800" b="0" dirty="0">
                <a:latin typeface="Arial Black" panose="020B0A04020102020204" pitchFamily="34" charset="0"/>
              </a:rPr>
              <a:t>Manfaat Pasar Modal</a:t>
            </a:r>
          </a:p>
        </p:txBody>
      </p:sp>
      <p:sp>
        <p:nvSpPr>
          <p:cNvPr id="4" name="Content Placeholder 3">
            <a:extLst>
              <a:ext uri="{FF2B5EF4-FFF2-40B4-BE49-F238E27FC236}">
                <a16:creationId xmlns:a16="http://schemas.microsoft.com/office/drawing/2014/main" id="{C341109C-1744-433E-A1EB-29EBE0308553}"/>
              </a:ext>
            </a:extLst>
          </p:cNvPr>
          <p:cNvSpPr>
            <a:spLocks noGrp="1"/>
          </p:cNvSpPr>
          <p:nvPr>
            <p:ph sz="half" idx="2"/>
          </p:nvPr>
        </p:nvSpPr>
        <p:spPr>
          <a:xfrm>
            <a:off x="652122" y="2103782"/>
            <a:ext cx="5157787" cy="2650435"/>
          </a:xfrm>
          <a:solidFill>
            <a:schemeClr val="accent6"/>
          </a:solidFill>
        </p:spPr>
        <p:txBody>
          <a:bodyPr>
            <a:normAutofit fontScale="92500" lnSpcReduction="20000"/>
          </a:bodyPr>
          <a:lstStyle/>
          <a:p>
            <a:pPr marL="0" indent="0">
              <a:buNone/>
            </a:pPr>
            <a:r>
              <a:rPr lang="id-ID" sz="1600" dirty="0"/>
              <a:t>	</a:t>
            </a:r>
            <a:r>
              <a:rPr lang="id-ID" sz="1600" dirty="0">
                <a:latin typeface="Arial Black" panose="020B0A04020102020204" pitchFamily="34" charset="0"/>
              </a:rPr>
              <a:t>Pasar Modal Bagi Emiten</a:t>
            </a:r>
          </a:p>
          <a:p>
            <a:pPr marL="342900" indent="-342900">
              <a:buFont typeface="+mj-lt"/>
              <a:buAutoNum type="arabicParenR"/>
            </a:pPr>
            <a:r>
              <a:rPr lang="id-ID" sz="1600" dirty="0">
                <a:latin typeface="Arial Black" panose="020B0A04020102020204" pitchFamily="34" charset="0"/>
              </a:rPr>
              <a:t>Dana yang dapat dihimpun berjumlah besar</a:t>
            </a:r>
          </a:p>
          <a:p>
            <a:pPr marL="342900" indent="-342900">
              <a:buFont typeface="+mj-lt"/>
              <a:buAutoNum type="arabicParenR"/>
            </a:pPr>
            <a:r>
              <a:rPr lang="id-ID" sz="1600" dirty="0">
                <a:latin typeface="Arial Black" panose="020B0A04020102020204" pitchFamily="34" charset="0"/>
              </a:rPr>
              <a:t>Dana tersebut dapat diterima sekaligus pada saat pasar perdana selesai</a:t>
            </a:r>
          </a:p>
          <a:p>
            <a:pPr marL="342900" indent="-342900">
              <a:buFont typeface="+mj-lt"/>
              <a:buAutoNum type="arabicParenR"/>
            </a:pPr>
            <a:r>
              <a:rPr lang="id-ID" sz="1600" dirty="0">
                <a:latin typeface="Arial Black" panose="020B0A04020102020204" pitchFamily="34" charset="0"/>
              </a:rPr>
              <a:t>Ketergantungan emiten terhadap bank menjadi lebih kecil</a:t>
            </a:r>
          </a:p>
          <a:p>
            <a:pPr marL="0" indent="0">
              <a:buNone/>
            </a:pPr>
            <a:r>
              <a:rPr lang="id-ID" sz="1600" dirty="0"/>
              <a:t> </a:t>
            </a:r>
          </a:p>
          <a:p>
            <a:pPr marL="0" indent="0">
              <a:buNone/>
            </a:pPr>
            <a:r>
              <a:rPr lang="id-ID" sz="1600" dirty="0"/>
              <a:t>	</a:t>
            </a:r>
          </a:p>
        </p:txBody>
      </p:sp>
      <p:sp>
        <p:nvSpPr>
          <p:cNvPr id="6" name="Content Placeholder 5">
            <a:extLst>
              <a:ext uri="{FF2B5EF4-FFF2-40B4-BE49-F238E27FC236}">
                <a16:creationId xmlns:a16="http://schemas.microsoft.com/office/drawing/2014/main" id="{587E32C9-6451-4E79-B152-EFFFC0C1EF0F}"/>
              </a:ext>
            </a:extLst>
          </p:cNvPr>
          <p:cNvSpPr>
            <a:spLocks noGrp="1"/>
          </p:cNvSpPr>
          <p:nvPr>
            <p:ph sz="quarter" idx="4"/>
          </p:nvPr>
        </p:nvSpPr>
        <p:spPr>
          <a:xfrm>
            <a:off x="6382093" y="3034747"/>
            <a:ext cx="5183188" cy="2862470"/>
          </a:xfrm>
          <a:solidFill>
            <a:schemeClr val="accent6"/>
          </a:solidFill>
        </p:spPr>
        <p:txBody>
          <a:bodyPr>
            <a:normAutofit fontScale="92500" lnSpcReduction="20000"/>
          </a:bodyPr>
          <a:lstStyle/>
          <a:p>
            <a:pPr marL="0" indent="0" algn="ctr">
              <a:buNone/>
            </a:pPr>
            <a:r>
              <a:rPr lang="id-ID" sz="1600" dirty="0">
                <a:latin typeface="Arial Black" panose="020B0A04020102020204" pitchFamily="34" charset="0"/>
              </a:rPr>
              <a:t>Pasar Modal Bagi Investor</a:t>
            </a:r>
          </a:p>
          <a:p>
            <a:pPr marL="342900" indent="-342900">
              <a:buFont typeface="+mj-lt"/>
              <a:buAutoNum type="alphaLcParenR"/>
            </a:pPr>
            <a:r>
              <a:rPr lang="id-ID" sz="1600" dirty="0">
                <a:latin typeface="Arial Black" panose="020B0A04020102020204" pitchFamily="34" charset="0"/>
              </a:rPr>
              <a:t>Nilai investasi perkembangan mengikuti pertumbuhan ekonomi</a:t>
            </a:r>
          </a:p>
          <a:p>
            <a:pPr marL="342900" indent="-342900">
              <a:buFont typeface="+mj-lt"/>
              <a:buAutoNum type="alphaLcParenR"/>
            </a:pPr>
            <a:r>
              <a:rPr lang="id-ID" sz="1600" dirty="0">
                <a:latin typeface="Arial Black" panose="020B0A04020102020204" pitchFamily="34" charset="0"/>
              </a:rPr>
              <a:t>Memperoleh deviden bagi mereka yang memegang/memiliki saham dan bungan yang mengambang bagi pemegang obligasi</a:t>
            </a:r>
          </a:p>
          <a:p>
            <a:pPr marL="342900" indent="-342900">
              <a:buFont typeface="+mj-lt"/>
              <a:buAutoNum type="alphaLcParenR"/>
            </a:pPr>
            <a:r>
              <a:rPr lang="id-ID" sz="1600" dirty="0">
                <a:latin typeface="Arial Black" panose="020B0A04020102020204" pitchFamily="34" charset="0"/>
              </a:rPr>
              <a:t>Dapat sekaligus mealakukan investasi dalam beberapa instrumen sehingga mengurangi risiko</a:t>
            </a:r>
          </a:p>
          <a:p>
            <a:pPr marL="0" indent="0">
              <a:buNone/>
            </a:pPr>
            <a:endParaRPr lang="id-ID" sz="1600" dirty="0"/>
          </a:p>
        </p:txBody>
      </p:sp>
    </p:spTree>
    <p:extLst>
      <p:ext uri="{BB962C8B-B14F-4D97-AF65-F5344CB8AC3E}">
        <p14:creationId xmlns:p14="http://schemas.microsoft.com/office/powerpoint/2010/main" val="2520512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0DCB6-38B7-445B-90E5-E626BA6F2C14}"/>
              </a:ext>
            </a:extLst>
          </p:cNvPr>
          <p:cNvSpPr>
            <a:spLocks noGrp="1"/>
          </p:cNvSpPr>
          <p:nvPr>
            <p:ph type="title"/>
          </p:nvPr>
        </p:nvSpPr>
        <p:spPr>
          <a:xfrm>
            <a:off x="838200" y="365126"/>
            <a:ext cx="10515600" cy="708297"/>
          </a:xfrm>
        </p:spPr>
        <p:txBody>
          <a:bodyPr>
            <a:normAutofit/>
          </a:bodyPr>
          <a:lstStyle/>
          <a:p>
            <a:pPr algn="ctr"/>
            <a:r>
              <a:rPr lang="id-ID" sz="2400" dirty="0"/>
              <a:t>Struktur Pasar Modal</a:t>
            </a:r>
          </a:p>
        </p:txBody>
      </p:sp>
      <p:sp>
        <p:nvSpPr>
          <p:cNvPr id="4" name="Rectangle: Rounded Corners 3">
            <a:extLst>
              <a:ext uri="{FF2B5EF4-FFF2-40B4-BE49-F238E27FC236}">
                <a16:creationId xmlns:a16="http://schemas.microsoft.com/office/drawing/2014/main" id="{BA2D9BE3-904D-404F-991F-F05A854E283E}"/>
              </a:ext>
            </a:extLst>
          </p:cNvPr>
          <p:cNvSpPr/>
          <p:nvPr/>
        </p:nvSpPr>
        <p:spPr>
          <a:xfrm>
            <a:off x="4962939" y="1033323"/>
            <a:ext cx="2597426" cy="70829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id-ID" dirty="0"/>
              <a:t>Menteri Keuangan </a:t>
            </a:r>
          </a:p>
          <a:p>
            <a:pPr algn="ctr"/>
            <a:r>
              <a:rPr lang="id-ID" dirty="0"/>
              <a:t>Republik Indonesia</a:t>
            </a:r>
          </a:p>
        </p:txBody>
      </p:sp>
      <p:sp>
        <p:nvSpPr>
          <p:cNvPr id="5" name="Rectangle 4">
            <a:extLst>
              <a:ext uri="{FF2B5EF4-FFF2-40B4-BE49-F238E27FC236}">
                <a16:creationId xmlns:a16="http://schemas.microsoft.com/office/drawing/2014/main" id="{4494BF4C-5D78-4AFE-9E80-8585A29FE2E1}"/>
              </a:ext>
            </a:extLst>
          </p:cNvPr>
          <p:cNvSpPr/>
          <p:nvPr/>
        </p:nvSpPr>
        <p:spPr>
          <a:xfrm>
            <a:off x="4479236" y="1921562"/>
            <a:ext cx="3564834" cy="4903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dirty="0"/>
              <a:t>Otoritas Jasa Keuangan</a:t>
            </a:r>
          </a:p>
        </p:txBody>
      </p:sp>
      <p:sp>
        <p:nvSpPr>
          <p:cNvPr id="6" name="Rectangle: Rounded Corners 5">
            <a:extLst>
              <a:ext uri="{FF2B5EF4-FFF2-40B4-BE49-F238E27FC236}">
                <a16:creationId xmlns:a16="http://schemas.microsoft.com/office/drawing/2014/main" id="{7905BE65-1A9D-4AF6-AD3A-0D37A7C3AB31}"/>
              </a:ext>
            </a:extLst>
          </p:cNvPr>
          <p:cNvSpPr/>
          <p:nvPr/>
        </p:nvSpPr>
        <p:spPr>
          <a:xfrm>
            <a:off x="788504" y="2550699"/>
            <a:ext cx="2988366" cy="70829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d-ID" dirty="0"/>
              <a:t>Bursa Efek</a:t>
            </a:r>
          </a:p>
          <a:p>
            <a:pPr algn="ctr"/>
            <a:r>
              <a:rPr lang="id-ID" dirty="0"/>
              <a:t>(Bursa Efek Indonesia-BEI)</a:t>
            </a:r>
          </a:p>
        </p:txBody>
      </p:sp>
      <p:sp>
        <p:nvSpPr>
          <p:cNvPr id="7" name="Rectangle: Rounded Corners 6">
            <a:extLst>
              <a:ext uri="{FF2B5EF4-FFF2-40B4-BE49-F238E27FC236}">
                <a16:creationId xmlns:a16="http://schemas.microsoft.com/office/drawing/2014/main" id="{B4C0BA5F-68A2-4139-8103-EE37278B5BF3}"/>
              </a:ext>
            </a:extLst>
          </p:cNvPr>
          <p:cNvSpPr/>
          <p:nvPr/>
        </p:nvSpPr>
        <p:spPr>
          <a:xfrm>
            <a:off x="4479235" y="2563951"/>
            <a:ext cx="3564835" cy="70829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d-ID" dirty="0"/>
              <a:t>Lembaga Kliring dan Penjaminan</a:t>
            </a:r>
          </a:p>
        </p:txBody>
      </p:sp>
      <p:sp>
        <p:nvSpPr>
          <p:cNvPr id="8" name="Rectangle: Rounded Corners 7">
            <a:extLst>
              <a:ext uri="{FF2B5EF4-FFF2-40B4-BE49-F238E27FC236}">
                <a16:creationId xmlns:a16="http://schemas.microsoft.com/office/drawing/2014/main" id="{30A946AF-5207-455C-A31B-6DFDFEFBD6DB}"/>
              </a:ext>
            </a:extLst>
          </p:cNvPr>
          <p:cNvSpPr/>
          <p:nvPr/>
        </p:nvSpPr>
        <p:spPr>
          <a:xfrm>
            <a:off x="8653671" y="2563951"/>
            <a:ext cx="2875720" cy="69504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id-ID" dirty="0"/>
              <a:t>Lembaga Penyimpanan dan Penyelesaian</a:t>
            </a:r>
          </a:p>
        </p:txBody>
      </p:sp>
      <p:sp>
        <p:nvSpPr>
          <p:cNvPr id="9" name="Rectangle 8">
            <a:extLst>
              <a:ext uri="{FF2B5EF4-FFF2-40B4-BE49-F238E27FC236}">
                <a16:creationId xmlns:a16="http://schemas.microsoft.com/office/drawing/2014/main" id="{9310CAED-263A-4C0B-8CDD-5A2D26C8CE6D}"/>
              </a:ext>
            </a:extLst>
          </p:cNvPr>
          <p:cNvSpPr/>
          <p:nvPr/>
        </p:nvSpPr>
        <p:spPr>
          <a:xfrm>
            <a:off x="980662" y="3446086"/>
            <a:ext cx="1868557" cy="66260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d-ID" dirty="0"/>
              <a:t>Perusahaan Efek</a:t>
            </a:r>
          </a:p>
        </p:txBody>
      </p:sp>
      <p:sp>
        <p:nvSpPr>
          <p:cNvPr id="10" name="Rectangle 9">
            <a:extLst>
              <a:ext uri="{FF2B5EF4-FFF2-40B4-BE49-F238E27FC236}">
                <a16:creationId xmlns:a16="http://schemas.microsoft.com/office/drawing/2014/main" id="{5F4CB540-D262-45C6-BC1D-9152A14FCCEC}"/>
              </a:ext>
            </a:extLst>
          </p:cNvPr>
          <p:cNvSpPr/>
          <p:nvPr/>
        </p:nvSpPr>
        <p:spPr>
          <a:xfrm>
            <a:off x="3120890" y="3492309"/>
            <a:ext cx="1868558" cy="63522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d-ID" dirty="0"/>
              <a:t>Lembaga Penunjang</a:t>
            </a:r>
          </a:p>
        </p:txBody>
      </p:sp>
      <p:sp>
        <p:nvSpPr>
          <p:cNvPr id="12" name="Rectangle 11">
            <a:extLst>
              <a:ext uri="{FF2B5EF4-FFF2-40B4-BE49-F238E27FC236}">
                <a16:creationId xmlns:a16="http://schemas.microsoft.com/office/drawing/2014/main" id="{B372534B-2973-4C73-8688-0B8B6B6AC9D2}"/>
              </a:ext>
            </a:extLst>
          </p:cNvPr>
          <p:cNvSpPr/>
          <p:nvPr/>
        </p:nvSpPr>
        <p:spPr>
          <a:xfrm>
            <a:off x="5280990" y="3532065"/>
            <a:ext cx="2027583" cy="59546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d-ID" dirty="0"/>
              <a:t>Profesi Penunjang</a:t>
            </a:r>
          </a:p>
        </p:txBody>
      </p:sp>
      <p:sp>
        <p:nvSpPr>
          <p:cNvPr id="13" name="Rectangle 12">
            <a:extLst>
              <a:ext uri="{FF2B5EF4-FFF2-40B4-BE49-F238E27FC236}">
                <a16:creationId xmlns:a16="http://schemas.microsoft.com/office/drawing/2014/main" id="{EB5CC769-0B73-426B-9283-80D11F00E2D7}"/>
              </a:ext>
            </a:extLst>
          </p:cNvPr>
          <p:cNvSpPr/>
          <p:nvPr/>
        </p:nvSpPr>
        <p:spPr>
          <a:xfrm>
            <a:off x="7560365" y="3505911"/>
            <a:ext cx="1835427" cy="59546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d-ID" dirty="0"/>
              <a:t>Pemodal </a:t>
            </a:r>
          </a:p>
        </p:txBody>
      </p:sp>
      <p:sp>
        <p:nvSpPr>
          <p:cNvPr id="14" name="Rectangle 13">
            <a:extLst>
              <a:ext uri="{FF2B5EF4-FFF2-40B4-BE49-F238E27FC236}">
                <a16:creationId xmlns:a16="http://schemas.microsoft.com/office/drawing/2014/main" id="{95E94F3F-F831-4156-A2CE-444E175ED59A}"/>
              </a:ext>
            </a:extLst>
          </p:cNvPr>
          <p:cNvSpPr/>
          <p:nvPr/>
        </p:nvSpPr>
        <p:spPr>
          <a:xfrm>
            <a:off x="9707218" y="3582796"/>
            <a:ext cx="1822174" cy="25264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285750" indent="-285750">
              <a:buFont typeface="Arial" panose="020B0604020202020204" pitchFamily="34" charset="0"/>
              <a:buChar char="•"/>
            </a:pPr>
            <a:r>
              <a:rPr lang="id-ID" dirty="0"/>
              <a:t>Emiten</a:t>
            </a:r>
          </a:p>
          <a:p>
            <a:pPr marL="285750" indent="-285750">
              <a:buFont typeface="Arial" panose="020B0604020202020204" pitchFamily="34" charset="0"/>
              <a:buChar char="•"/>
            </a:pPr>
            <a:r>
              <a:rPr lang="id-ID" dirty="0"/>
              <a:t>Perusahaan Publik</a:t>
            </a:r>
          </a:p>
          <a:p>
            <a:pPr marL="285750" indent="-285750" algn="ctr">
              <a:buFont typeface="Arial" panose="020B0604020202020204" pitchFamily="34" charset="0"/>
              <a:buChar char="•"/>
            </a:pPr>
            <a:r>
              <a:rPr lang="id-ID" dirty="0"/>
              <a:t>Reksa Dana</a:t>
            </a:r>
          </a:p>
        </p:txBody>
      </p:sp>
      <p:sp>
        <p:nvSpPr>
          <p:cNvPr id="15" name="Rectangle: Rounded Corners 14">
            <a:extLst>
              <a:ext uri="{FF2B5EF4-FFF2-40B4-BE49-F238E27FC236}">
                <a16:creationId xmlns:a16="http://schemas.microsoft.com/office/drawing/2014/main" id="{2AC63DD1-5042-4AE8-9564-5F2B11AE9847}"/>
              </a:ext>
            </a:extLst>
          </p:cNvPr>
          <p:cNvSpPr/>
          <p:nvPr/>
        </p:nvSpPr>
        <p:spPr>
          <a:xfrm>
            <a:off x="1013791" y="4227445"/>
            <a:ext cx="1822174" cy="22654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285750" indent="-285750">
              <a:buFontTx/>
              <a:buChar char="-"/>
            </a:pPr>
            <a:r>
              <a:rPr lang="id-ID" dirty="0"/>
              <a:t>Penjamin Emisi</a:t>
            </a:r>
          </a:p>
          <a:p>
            <a:pPr marL="285750" indent="-285750">
              <a:buFontTx/>
              <a:buChar char="-"/>
            </a:pPr>
            <a:r>
              <a:rPr lang="id-ID" dirty="0"/>
              <a:t>Perantara Pedagang Efek</a:t>
            </a:r>
          </a:p>
          <a:p>
            <a:pPr marL="285750" indent="-285750">
              <a:buFontTx/>
              <a:buChar char="-"/>
            </a:pPr>
            <a:r>
              <a:rPr lang="id-ID" dirty="0"/>
              <a:t>Manajer Investasi</a:t>
            </a:r>
          </a:p>
        </p:txBody>
      </p:sp>
      <p:sp>
        <p:nvSpPr>
          <p:cNvPr id="16" name="Rectangle: Rounded Corners 15">
            <a:extLst>
              <a:ext uri="{FF2B5EF4-FFF2-40B4-BE49-F238E27FC236}">
                <a16:creationId xmlns:a16="http://schemas.microsoft.com/office/drawing/2014/main" id="{858003D5-1B97-45B5-AD1F-9D0B9A0AC9FC}"/>
              </a:ext>
            </a:extLst>
          </p:cNvPr>
          <p:cNvSpPr/>
          <p:nvPr/>
        </p:nvSpPr>
        <p:spPr>
          <a:xfrm>
            <a:off x="3041378" y="4227444"/>
            <a:ext cx="2027582" cy="252645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285750" indent="-285750">
              <a:buFontTx/>
              <a:buChar char="-"/>
            </a:pPr>
            <a:r>
              <a:rPr lang="id-ID" dirty="0"/>
              <a:t>Biro Administrasi Efek</a:t>
            </a:r>
          </a:p>
          <a:p>
            <a:pPr marL="285750" indent="-285750">
              <a:buFontTx/>
              <a:buChar char="-"/>
            </a:pPr>
            <a:r>
              <a:rPr lang="id-ID" dirty="0"/>
              <a:t>Bank Kustodian</a:t>
            </a:r>
          </a:p>
          <a:p>
            <a:pPr marL="285750" indent="-285750">
              <a:buFontTx/>
              <a:buChar char="-"/>
            </a:pPr>
            <a:r>
              <a:rPr lang="id-ID" dirty="0"/>
              <a:t>Wali Amanat</a:t>
            </a:r>
          </a:p>
          <a:p>
            <a:pPr marL="285750" indent="-285750">
              <a:buFontTx/>
              <a:buChar char="-"/>
            </a:pPr>
            <a:r>
              <a:rPr lang="id-ID" dirty="0"/>
              <a:t>Pemeringkat Efek</a:t>
            </a:r>
          </a:p>
          <a:p>
            <a:pPr marL="285750" indent="-285750" algn="ctr">
              <a:buFontTx/>
              <a:buChar char="-"/>
            </a:pPr>
            <a:endParaRPr lang="id-ID" dirty="0"/>
          </a:p>
        </p:txBody>
      </p:sp>
      <p:sp>
        <p:nvSpPr>
          <p:cNvPr id="17" name="Rectangle: Rounded Corners 16">
            <a:extLst>
              <a:ext uri="{FF2B5EF4-FFF2-40B4-BE49-F238E27FC236}">
                <a16:creationId xmlns:a16="http://schemas.microsoft.com/office/drawing/2014/main" id="{15C9451A-1D00-4E03-9B56-29523AA3C63D}"/>
              </a:ext>
            </a:extLst>
          </p:cNvPr>
          <p:cNvSpPr/>
          <p:nvPr/>
        </p:nvSpPr>
        <p:spPr>
          <a:xfrm>
            <a:off x="5314121" y="4227446"/>
            <a:ext cx="2027583" cy="149749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285750" indent="-285750">
              <a:buFontTx/>
              <a:buChar char="-"/>
            </a:pPr>
            <a:r>
              <a:rPr lang="id-ID" dirty="0"/>
              <a:t>Akuntan </a:t>
            </a:r>
          </a:p>
          <a:p>
            <a:pPr marL="285750" indent="-285750">
              <a:buFontTx/>
              <a:buChar char="-"/>
            </a:pPr>
            <a:r>
              <a:rPr lang="id-ID" dirty="0"/>
              <a:t>Notaris</a:t>
            </a:r>
          </a:p>
          <a:p>
            <a:pPr marL="285750" indent="-285750">
              <a:buFontTx/>
              <a:buChar char="-"/>
            </a:pPr>
            <a:r>
              <a:rPr lang="id-ID" dirty="0"/>
              <a:t>Penilai</a:t>
            </a:r>
          </a:p>
          <a:p>
            <a:pPr marL="285750" indent="-285750">
              <a:buFontTx/>
              <a:buChar char="-"/>
            </a:pPr>
            <a:r>
              <a:rPr lang="id-ID" dirty="0"/>
              <a:t>Konsultan Hukum</a:t>
            </a:r>
          </a:p>
        </p:txBody>
      </p:sp>
      <p:sp>
        <p:nvSpPr>
          <p:cNvPr id="18" name="Rectangle: Rounded Corners 17">
            <a:extLst>
              <a:ext uri="{FF2B5EF4-FFF2-40B4-BE49-F238E27FC236}">
                <a16:creationId xmlns:a16="http://schemas.microsoft.com/office/drawing/2014/main" id="{84DE7A82-D28C-46F8-850D-891B98B86EDD}"/>
              </a:ext>
            </a:extLst>
          </p:cNvPr>
          <p:cNvSpPr/>
          <p:nvPr/>
        </p:nvSpPr>
        <p:spPr>
          <a:xfrm>
            <a:off x="7586865" y="4227444"/>
            <a:ext cx="1941449" cy="67585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285750" indent="-285750">
              <a:buFontTx/>
              <a:buChar char="-"/>
            </a:pPr>
            <a:r>
              <a:rPr lang="id-ID" dirty="0"/>
              <a:t>Domestik </a:t>
            </a:r>
          </a:p>
          <a:p>
            <a:pPr marL="285750" indent="-285750">
              <a:buFontTx/>
              <a:buChar char="-"/>
            </a:pPr>
            <a:r>
              <a:rPr lang="id-ID" dirty="0"/>
              <a:t>Asing</a:t>
            </a:r>
          </a:p>
        </p:txBody>
      </p:sp>
    </p:spTree>
    <p:extLst>
      <p:ext uri="{BB962C8B-B14F-4D97-AF65-F5344CB8AC3E}">
        <p14:creationId xmlns:p14="http://schemas.microsoft.com/office/powerpoint/2010/main" val="278228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7E1EF-5174-41B1-897E-F0B9CD067B05}"/>
              </a:ext>
            </a:extLst>
          </p:cNvPr>
          <p:cNvSpPr>
            <a:spLocks noGrp="1"/>
          </p:cNvSpPr>
          <p:nvPr>
            <p:ph type="title"/>
          </p:nvPr>
        </p:nvSpPr>
        <p:spPr>
          <a:xfrm>
            <a:off x="838200" y="365126"/>
            <a:ext cx="10515600" cy="615536"/>
          </a:xfrm>
        </p:spPr>
        <p:txBody>
          <a:bodyPr>
            <a:normAutofit/>
          </a:bodyPr>
          <a:lstStyle/>
          <a:p>
            <a:pPr algn="ctr"/>
            <a:r>
              <a:rPr lang="id-ID" sz="2400" dirty="0"/>
              <a:t>Instrumen Pasar Modal</a:t>
            </a:r>
          </a:p>
        </p:txBody>
      </p:sp>
      <p:sp>
        <p:nvSpPr>
          <p:cNvPr id="3" name="Content Placeholder 2">
            <a:extLst>
              <a:ext uri="{FF2B5EF4-FFF2-40B4-BE49-F238E27FC236}">
                <a16:creationId xmlns:a16="http://schemas.microsoft.com/office/drawing/2014/main" id="{F7B0565B-1B14-498B-B1A0-936135481512}"/>
              </a:ext>
            </a:extLst>
          </p:cNvPr>
          <p:cNvSpPr>
            <a:spLocks noGrp="1"/>
          </p:cNvSpPr>
          <p:nvPr>
            <p:ph idx="1"/>
          </p:nvPr>
        </p:nvSpPr>
        <p:spPr>
          <a:xfrm>
            <a:off x="145774" y="1113183"/>
            <a:ext cx="11208026" cy="5579165"/>
          </a:xfrm>
        </p:spPr>
        <p:txBody>
          <a:bodyPr>
            <a:normAutofit/>
          </a:bodyPr>
          <a:lstStyle/>
          <a:p>
            <a:pPr marL="0" indent="0">
              <a:buNone/>
            </a:pPr>
            <a:r>
              <a:rPr lang="id-ID" sz="1600" dirty="0"/>
              <a:t>Instrumen umum yang diperjualbelikan melalui Bursa Efek Indonesia</a:t>
            </a:r>
          </a:p>
        </p:txBody>
      </p:sp>
      <p:sp>
        <p:nvSpPr>
          <p:cNvPr id="9" name="Rectangle: Rounded Corners 8">
            <a:extLst>
              <a:ext uri="{FF2B5EF4-FFF2-40B4-BE49-F238E27FC236}">
                <a16:creationId xmlns:a16="http://schemas.microsoft.com/office/drawing/2014/main" id="{281B1182-B6E5-4130-9391-26283B474F01}"/>
              </a:ext>
            </a:extLst>
          </p:cNvPr>
          <p:cNvSpPr/>
          <p:nvPr/>
        </p:nvSpPr>
        <p:spPr>
          <a:xfrm>
            <a:off x="838200" y="2332383"/>
            <a:ext cx="3288199" cy="452561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id-ID" dirty="0"/>
              <a:t>1. </a:t>
            </a:r>
            <a:r>
              <a:rPr lang="id-ID" sz="1600" dirty="0"/>
              <a:t>Saham Biasa : surat berharga sebagai bukti kepemilikan atas suatu perusahaa. Pemegang saham biasa juga memiliki hak suara dalam Rapat Umum Pemegang Saham .</a:t>
            </a:r>
          </a:p>
          <a:p>
            <a:pPr algn="ctr"/>
            <a:endParaRPr lang="id-ID" sz="1600" dirty="0"/>
          </a:p>
          <a:p>
            <a:pPr algn="ctr"/>
            <a:r>
              <a:rPr lang="id-ID" sz="1600" dirty="0"/>
              <a:t>2. Saham Preferen (saham Istimewa) : jenis saham yang memberikan pendapatan tetap berbentuk dividen. Keistimewaan pemilik saham preferen adalah mendapatkan dividen terlebih dahulu dibandingkan pemilik saham biasa.</a:t>
            </a:r>
          </a:p>
        </p:txBody>
      </p:sp>
      <p:sp>
        <p:nvSpPr>
          <p:cNvPr id="11" name="Rectangle: Rounded Corners 10">
            <a:extLst>
              <a:ext uri="{FF2B5EF4-FFF2-40B4-BE49-F238E27FC236}">
                <a16:creationId xmlns:a16="http://schemas.microsoft.com/office/drawing/2014/main" id="{21C31888-94EB-443F-815A-7E7CB05ADFE2}"/>
              </a:ext>
            </a:extLst>
          </p:cNvPr>
          <p:cNvSpPr/>
          <p:nvPr/>
        </p:nvSpPr>
        <p:spPr>
          <a:xfrm>
            <a:off x="4693756" y="2862470"/>
            <a:ext cx="3140765" cy="373711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d-ID" sz="1600" dirty="0"/>
              <a:t>Keuntungan yang diperoleh pemilik saham</a:t>
            </a:r>
          </a:p>
          <a:p>
            <a:pPr algn="ctr"/>
            <a:endParaRPr lang="id-ID" sz="1600" dirty="0"/>
          </a:p>
          <a:p>
            <a:pPr marL="342900" indent="-342900" algn="ctr">
              <a:buAutoNum type="arabicPeriod"/>
            </a:pPr>
            <a:r>
              <a:rPr lang="id-ID" sz="1600" dirty="0"/>
              <a:t>Dividen : keuntungan yang diberikan perusahaan dan berasal dari keuntungan yang dihasilkan perusahaan.</a:t>
            </a:r>
          </a:p>
          <a:p>
            <a:pPr algn="ctr"/>
            <a:endParaRPr lang="id-ID" sz="1600" dirty="0"/>
          </a:p>
          <a:p>
            <a:pPr algn="ctr"/>
            <a:r>
              <a:rPr lang="id-ID" sz="1600" dirty="0"/>
              <a:t>2. Capital Gain : keuntungan yang didapatkan dari selisih harga jual dikurangi harga awal saat membeli saham pertama kali</a:t>
            </a:r>
          </a:p>
        </p:txBody>
      </p:sp>
      <p:sp>
        <p:nvSpPr>
          <p:cNvPr id="12" name="Rectangle: Rounded Corners 11">
            <a:extLst>
              <a:ext uri="{FF2B5EF4-FFF2-40B4-BE49-F238E27FC236}">
                <a16:creationId xmlns:a16="http://schemas.microsoft.com/office/drawing/2014/main" id="{5F8382C4-6F37-4AB4-B77E-6DBCA9EC1E98}"/>
              </a:ext>
            </a:extLst>
          </p:cNvPr>
          <p:cNvSpPr/>
          <p:nvPr/>
        </p:nvSpPr>
        <p:spPr>
          <a:xfrm>
            <a:off x="3969025" y="1497496"/>
            <a:ext cx="4664765" cy="83488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d-ID" dirty="0"/>
              <a:t>1</a:t>
            </a:r>
            <a:r>
              <a:rPr lang="id-ID" b="1" dirty="0"/>
              <a:t>. Saham </a:t>
            </a:r>
          </a:p>
          <a:p>
            <a:pPr algn="ctr"/>
            <a:r>
              <a:rPr lang="id-ID" sz="1600" dirty="0"/>
              <a:t>Surat bukti atau tanda kepemilikan modal pada perseroan terbatas</a:t>
            </a:r>
          </a:p>
        </p:txBody>
      </p:sp>
      <p:sp>
        <p:nvSpPr>
          <p:cNvPr id="13" name="Rectangle: Rounded Corners 12">
            <a:extLst>
              <a:ext uri="{FF2B5EF4-FFF2-40B4-BE49-F238E27FC236}">
                <a16:creationId xmlns:a16="http://schemas.microsoft.com/office/drawing/2014/main" id="{01622D44-9C87-4642-9FF2-31CFE3FB06EA}"/>
              </a:ext>
            </a:extLst>
          </p:cNvPr>
          <p:cNvSpPr/>
          <p:nvPr/>
        </p:nvSpPr>
        <p:spPr>
          <a:xfrm>
            <a:off x="8401878" y="2332383"/>
            <a:ext cx="2835966" cy="44924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1600" dirty="0"/>
              <a:t>Risiko saham</a:t>
            </a:r>
          </a:p>
          <a:p>
            <a:pPr marL="342900" indent="-342900" algn="ctr">
              <a:buAutoNum type="arabicPeriod"/>
            </a:pPr>
            <a:r>
              <a:rPr lang="id-ID" sz="1600" dirty="0"/>
              <a:t>Capital Loss : kondisi di mana investor menjual saham lebih rendah dari harga beli saham.</a:t>
            </a:r>
          </a:p>
          <a:p>
            <a:pPr algn="ctr"/>
            <a:endParaRPr lang="id-ID" sz="1600" dirty="0"/>
          </a:p>
          <a:p>
            <a:pPr algn="ctr"/>
            <a:r>
              <a:rPr lang="id-ID" sz="1600" dirty="0"/>
              <a:t>2. Risiko Likuidasi : apabila perusahaan yang sahamnya dimilki mengalami bangkrut dan dibubarkan. Kemudian pemegang saham menjadi prioritas terakhir setelah kewajiban perusahan telah dilunasi. </a:t>
            </a:r>
          </a:p>
        </p:txBody>
      </p:sp>
    </p:spTree>
    <p:extLst>
      <p:ext uri="{BB962C8B-B14F-4D97-AF65-F5344CB8AC3E}">
        <p14:creationId xmlns:p14="http://schemas.microsoft.com/office/powerpoint/2010/main" val="618432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DFA726-96A6-4C2D-85F2-DA16A61AB459}"/>
              </a:ext>
            </a:extLst>
          </p:cNvPr>
          <p:cNvSpPr>
            <a:spLocks noGrp="1"/>
          </p:cNvSpPr>
          <p:nvPr>
            <p:ph idx="1"/>
          </p:nvPr>
        </p:nvSpPr>
        <p:spPr>
          <a:xfrm>
            <a:off x="838200" y="609600"/>
            <a:ext cx="10515600" cy="5844209"/>
          </a:xfrm>
        </p:spPr>
        <p:txBody>
          <a:bodyPr>
            <a:normAutofit/>
          </a:bodyPr>
          <a:lstStyle/>
          <a:p>
            <a:pPr marL="0" indent="0">
              <a:buNone/>
            </a:pPr>
            <a:endParaRPr lang="id-ID" sz="1600" dirty="0"/>
          </a:p>
        </p:txBody>
      </p:sp>
      <p:sp>
        <p:nvSpPr>
          <p:cNvPr id="4" name="Rectangle 3">
            <a:extLst>
              <a:ext uri="{FF2B5EF4-FFF2-40B4-BE49-F238E27FC236}">
                <a16:creationId xmlns:a16="http://schemas.microsoft.com/office/drawing/2014/main" id="{14AE7C7E-BEF1-4ECE-A0C8-2E0CFB5DC193}"/>
              </a:ext>
            </a:extLst>
          </p:cNvPr>
          <p:cNvSpPr/>
          <p:nvPr/>
        </p:nvSpPr>
        <p:spPr>
          <a:xfrm>
            <a:off x="952501" y="609600"/>
            <a:ext cx="3441423" cy="563879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d-ID" b="1" dirty="0"/>
              <a:t>2. Obligasi (Surat Utang)</a:t>
            </a:r>
          </a:p>
          <a:p>
            <a:pPr algn="ctr"/>
            <a:endParaRPr lang="id-ID" dirty="0"/>
          </a:p>
          <a:p>
            <a:pPr algn="ctr"/>
            <a:r>
              <a:rPr lang="id-ID" sz="1600" dirty="0"/>
              <a:t>Suatu pernyataan utang dari penerbit obligasi kepada pemegang obligasi beserta janji untuk membayar kembali pokok utang beserta kupon bunganya kelak pada saat tanggal jatuh tempo pembayaran</a:t>
            </a:r>
          </a:p>
          <a:p>
            <a:pPr algn="ctr"/>
            <a:endParaRPr lang="id-ID" sz="1600" dirty="0"/>
          </a:p>
          <a:p>
            <a:pPr algn="ctr"/>
            <a:r>
              <a:rPr lang="id-ID" sz="1600" dirty="0"/>
              <a:t>Obligasi tercatat di BEI terdiri dari :</a:t>
            </a:r>
          </a:p>
          <a:p>
            <a:pPr marL="342900" indent="-342900" algn="ctr">
              <a:buAutoNum type="alphaLcPeriod"/>
            </a:pPr>
            <a:r>
              <a:rPr lang="id-ID" sz="1600" dirty="0"/>
              <a:t>Obligasi Korporasi</a:t>
            </a:r>
          </a:p>
          <a:p>
            <a:pPr marL="342900" indent="-342900" algn="ctr">
              <a:buAutoNum type="alphaLcPeriod"/>
            </a:pPr>
            <a:r>
              <a:rPr lang="id-ID" sz="1600" dirty="0"/>
              <a:t>Surat Utang Negara</a:t>
            </a:r>
          </a:p>
          <a:p>
            <a:pPr marL="342900" indent="-342900" algn="ctr">
              <a:buAutoNum type="alphaLcPeriod"/>
            </a:pPr>
            <a:r>
              <a:rPr lang="id-ID" sz="1600" dirty="0"/>
              <a:t>Sukuk Korporasi</a:t>
            </a:r>
          </a:p>
          <a:p>
            <a:pPr marL="342900" indent="-342900" algn="ctr">
              <a:buAutoNum type="alphaLcPeriod"/>
            </a:pPr>
            <a:r>
              <a:rPr lang="id-ID" sz="1600" dirty="0"/>
              <a:t>Surat Berharga Syariah Negara</a:t>
            </a:r>
          </a:p>
          <a:p>
            <a:pPr marL="342900" indent="-342900" algn="ctr">
              <a:buAutoNum type="alphaLcPeriod"/>
            </a:pPr>
            <a:r>
              <a:rPr lang="id-ID" sz="1600" dirty="0"/>
              <a:t>Efek Beragun Aset</a:t>
            </a:r>
          </a:p>
        </p:txBody>
      </p:sp>
      <p:sp>
        <p:nvSpPr>
          <p:cNvPr id="5" name="Rectangle 4">
            <a:extLst>
              <a:ext uri="{FF2B5EF4-FFF2-40B4-BE49-F238E27FC236}">
                <a16:creationId xmlns:a16="http://schemas.microsoft.com/office/drawing/2014/main" id="{72582D1D-BBDA-4220-9A23-B80FAEFEAEB6}"/>
              </a:ext>
            </a:extLst>
          </p:cNvPr>
          <p:cNvSpPr/>
          <p:nvPr/>
        </p:nvSpPr>
        <p:spPr>
          <a:xfrm>
            <a:off x="4703693" y="887896"/>
            <a:ext cx="2784614" cy="536050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d-ID" b="1" dirty="0"/>
              <a:t>3. Excahange Traded Fund (ETF)</a:t>
            </a:r>
          </a:p>
          <a:p>
            <a:pPr algn="ctr"/>
            <a:endParaRPr lang="id-ID" dirty="0"/>
          </a:p>
          <a:p>
            <a:pPr algn="ctr"/>
            <a:r>
              <a:rPr lang="id-ID" sz="1600" dirty="0"/>
              <a:t>Jenis reksa dana yang kinerjanya mengacu pada indeks tertentu dan diperjualbelikan layaknya saham dk bursa yang dapat dicermati pergerakkannya</a:t>
            </a:r>
          </a:p>
        </p:txBody>
      </p:sp>
      <p:sp>
        <p:nvSpPr>
          <p:cNvPr id="6" name="Rectangle 5">
            <a:extLst>
              <a:ext uri="{FF2B5EF4-FFF2-40B4-BE49-F238E27FC236}">
                <a16:creationId xmlns:a16="http://schemas.microsoft.com/office/drawing/2014/main" id="{4F3C7558-DA5D-4450-9716-0FCBDE0B1565}"/>
              </a:ext>
            </a:extLst>
          </p:cNvPr>
          <p:cNvSpPr/>
          <p:nvPr/>
        </p:nvSpPr>
        <p:spPr>
          <a:xfrm>
            <a:off x="7798075" y="609600"/>
            <a:ext cx="3441424" cy="563879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d-ID" b="1" dirty="0"/>
              <a:t>4. Efek Derivatif </a:t>
            </a:r>
          </a:p>
          <a:p>
            <a:pPr algn="ctr"/>
            <a:endParaRPr lang="id-ID" dirty="0"/>
          </a:p>
          <a:p>
            <a:pPr algn="ctr"/>
            <a:r>
              <a:rPr lang="id-ID" sz="1600" dirty="0"/>
              <a:t>Merupakan Efek turunan dari Efek utama , baik yang bersifat penyertaan maupun utang. Deviratif sebuah kontrak atau perjanjian penukaran pembayaran yang nilainya diturunkan atau berasal dari produk yag menjadi “acua pokok” atau juga disebut </a:t>
            </a:r>
            <a:r>
              <a:rPr lang="id-ID" sz="1600" b="1" dirty="0"/>
              <a:t>“produk turunan” </a:t>
            </a:r>
          </a:p>
          <a:p>
            <a:pPr algn="ctr"/>
            <a:endParaRPr lang="id-ID" sz="1600" b="1" dirty="0"/>
          </a:p>
          <a:p>
            <a:pPr algn="ctr"/>
            <a:r>
              <a:rPr lang="id-ID" sz="1600" dirty="0"/>
              <a:t>Jenis instrumen deviratif</a:t>
            </a:r>
          </a:p>
          <a:p>
            <a:pPr marL="342900" indent="-342900" algn="ctr">
              <a:buAutoNum type="arabicPeriod"/>
            </a:pPr>
            <a:r>
              <a:rPr lang="id-ID" sz="1600" dirty="0"/>
              <a:t>Kontrak Opsi Saham (KOS)</a:t>
            </a:r>
          </a:p>
          <a:p>
            <a:pPr marL="342900" indent="-342900" algn="ctr">
              <a:buAutoNum type="arabicPeriod"/>
            </a:pPr>
            <a:r>
              <a:rPr lang="id-ID" sz="1600" dirty="0"/>
              <a:t>Kontrak Berjangka Indeks Efek (KBEI)</a:t>
            </a:r>
          </a:p>
          <a:p>
            <a:pPr algn="ctr"/>
            <a:r>
              <a:rPr lang="id-ID" sz="1600" dirty="0"/>
              <a:t>KBEI terdiri dari :</a:t>
            </a:r>
          </a:p>
          <a:p>
            <a:pPr marL="342900" indent="-342900" algn="ctr">
              <a:buAutoNum type="alphaLcParenR"/>
            </a:pPr>
            <a:r>
              <a:rPr lang="id-ID" sz="1600" i="1" dirty="0"/>
              <a:t>LQ45 Futures</a:t>
            </a:r>
          </a:p>
          <a:p>
            <a:pPr marL="342900" indent="-342900" algn="ctr">
              <a:buAutoNum type="alphaLcParenR"/>
            </a:pPr>
            <a:r>
              <a:rPr lang="id-ID" sz="1600" dirty="0"/>
              <a:t>Mini </a:t>
            </a:r>
            <a:r>
              <a:rPr lang="id-ID" sz="1600" i="1" dirty="0"/>
              <a:t>LQ45 Futures</a:t>
            </a:r>
          </a:p>
          <a:p>
            <a:pPr marL="342900" indent="-342900" algn="ctr">
              <a:buAutoNum type="alphaLcParenR"/>
            </a:pPr>
            <a:r>
              <a:rPr lang="id-ID" sz="1600" i="1" dirty="0"/>
              <a:t>LQ45 Futures </a:t>
            </a:r>
            <a:r>
              <a:rPr lang="id-ID" sz="1600" dirty="0"/>
              <a:t>Periodik</a:t>
            </a:r>
          </a:p>
          <a:p>
            <a:pPr marL="342900" indent="-342900" algn="ctr">
              <a:buAutoNum type="alphaLcParenR"/>
            </a:pPr>
            <a:r>
              <a:rPr lang="id-ID" sz="1600" dirty="0"/>
              <a:t>Mini </a:t>
            </a:r>
            <a:r>
              <a:rPr lang="id-ID" sz="1600" i="1" dirty="0"/>
              <a:t>LQ45 Futures Periodik</a:t>
            </a:r>
          </a:p>
          <a:p>
            <a:pPr marL="342900" indent="-342900" algn="ctr">
              <a:buAutoNum type="alphaLcParenR"/>
            </a:pPr>
            <a:r>
              <a:rPr lang="id-ID" sz="1600" dirty="0"/>
              <a:t>Japan (JP) </a:t>
            </a:r>
            <a:r>
              <a:rPr lang="id-ID" sz="1600" i="1" dirty="0"/>
              <a:t>Futures</a:t>
            </a:r>
          </a:p>
          <a:p>
            <a:pPr marL="342900" indent="-342900" algn="ctr">
              <a:buAutoNum type="alphaLcParenR"/>
            </a:pPr>
            <a:endParaRPr lang="id-ID" sz="1600" dirty="0"/>
          </a:p>
        </p:txBody>
      </p:sp>
    </p:spTree>
    <p:extLst>
      <p:ext uri="{BB962C8B-B14F-4D97-AF65-F5344CB8AC3E}">
        <p14:creationId xmlns:p14="http://schemas.microsoft.com/office/powerpoint/2010/main" val="17365971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200</TotalTime>
  <Words>787</Words>
  <Application>Microsoft Office PowerPoint</Application>
  <PresentationFormat>Widescreen</PresentationFormat>
  <Paragraphs>129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Baskerville Old Face</vt:lpstr>
      <vt:lpstr>Bookman Old Style</vt:lpstr>
      <vt:lpstr>Rockwell</vt:lpstr>
      <vt:lpstr>Damask</vt:lpstr>
      <vt:lpstr>Pasar Uang  dan  Pasar Modal</vt:lpstr>
      <vt:lpstr>Kegiatan Belajar 1  Pasar Uang</vt:lpstr>
      <vt:lpstr>PowerPoint Presentation</vt:lpstr>
      <vt:lpstr>Kegiatan Belajar 2  Pasar Modal</vt:lpstr>
      <vt:lpstr>PowerPoint Presentation</vt:lpstr>
      <vt:lpstr>Struktur Pasar Modal</vt:lpstr>
      <vt:lpstr>Instrumen Pasar Modal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Pasar Uang  dan  Pasar Modal</dc:title>
  <dc:creator>ASUS</dc:creator>
  <cp:lastModifiedBy>ASUS</cp:lastModifiedBy>
  <cp:revision>2</cp:revision>
  <dcterms:created xsi:type="dcterms:W3CDTF">2022-11-13T13:24:17Z</dcterms:created>
  <dcterms:modified xsi:type="dcterms:W3CDTF">2022-11-23T08:10:12Z</dcterms:modified>
</cp:coreProperties>
</file>