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5E0BDA-653C-401D-A701-0F8771F005E8}">
  <a:tblStyle styleId="{9F5E0BDA-653C-401D-A701-0F8771F005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South Fayette Pilot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idx="4294967295" type="title"/>
          </p:nvPr>
        </p:nvSpPr>
        <p:spPr>
          <a:xfrm>
            <a:off x="535775" y="712150"/>
            <a:ext cx="8314200" cy="3939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Lato"/>
                <a:ea typeface="Lato"/>
                <a:cs typeface="Lato"/>
                <a:sym typeface="Lato"/>
              </a:rPr>
              <a:t>RECAP</a:t>
            </a:r>
            <a:endParaRPr sz="2400">
              <a:latin typeface="Lato"/>
              <a:ea typeface="Lato"/>
              <a:cs typeface="Lato"/>
              <a:sym typeface="Lato"/>
            </a:endParaRPr>
          </a:p>
          <a:p>
            <a:pPr indent="0" lvl="0" marL="0" rtl="0">
              <a:lnSpc>
                <a:spcPct val="115000"/>
              </a:lnSpc>
              <a:spcBef>
                <a:spcPts val="1600"/>
              </a:spcBef>
              <a:spcAft>
                <a:spcPts val="0"/>
              </a:spcAft>
              <a:buNone/>
            </a:pPr>
            <a:r>
              <a:t/>
            </a:r>
            <a:endParaRPr sz="1900">
              <a:latin typeface="Lato"/>
              <a:ea typeface="Lato"/>
              <a:cs typeface="Lato"/>
              <a:sym typeface="Lato"/>
            </a:endParaRPr>
          </a:p>
          <a:p>
            <a:pPr indent="0" lvl="0" marL="0" rtl="0">
              <a:lnSpc>
                <a:spcPct val="115000"/>
              </a:lnSpc>
              <a:spcBef>
                <a:spcPts val="1600"/>
              </a:spcBef>
              <a:spcAft>
                <a:spcPts val="0"/>
              </a:spcAft>
              <a:buNone/>
            </a:pPr>
            <a:r>
              <a:rPr lang="en" sz="2100">
                <a:latin typeface="Lato"/>
                <a:ea typeface="Lato"/>
                <a:cs typeface="Lato"/>
                <a:sym typeface="Lato"/>
              </a:rPr>
              <a:t>What if we wanted to look at multiple predictions and combine them?</a:t>
            </a:r>
            <a:endParaRPr sz="1900">
              <a:latin typeface="Lato"/>
              <a:ea typeface="Lato"/>
              <a:cs typeface="Lato"/>
              <a:sym typeface="Lato"/>
            </a:endParaRPr>
          </a:p>
          <a:p>
            <a:pPr indent="0" lvl="0" marL="0" rtl="0">
              <a:lnSpc>
                <a:spcPct val="115000"/>
              </a:lnSpc>
              <a:spcBef>
                <a:spcPts val="1600"/>
              </a:spcBef>
              <a:spcAft>
                <a:spcPts val="0"/>
              </a:spcAft>
              <a:buNone/>
            </a:pPr>
            <a:r>
              <a:t/>
            </a:r>
            <a:endParaRPr sz="1900">
              <a:latin typeface="Lato"/>
              <a:ea typeface="Lato"/>
              <a:cs typeface="Lato"/>
              <a:sym typeface="Lato"/>
            </a:endParaRPr>
          </a:p>
          <a:p>
            <a:pPr indent="0" lvl="0" marL="0" rtl="0">
              <a:spcBef>
                <a:spcPts val="1600"/>
              </a:spcBef>
              <a:spcAft>
                <a:spcPts val="0"/>
              </a:spcAft>
              <a:buNone/>
            </a:pPr>
            <a:r>
              <a:rPr lang="en" sz="1900">
                <a:latin typeface="Lato"/>
                <a:ea typeface="Lato"/>
                <a:cs typeface="Lato"/>
                <a:sym typeface="Lato"/>
              </a:rPr>
              <a:t>Problem: A bunch of experts are making predictions. You want to combine their predictions into one, while learning how much to trust each “expert.”</a:t>
            </a:r>
            <a:endParaRPr sz="1900">
              <a:latin typeface="Lato"/>
              <a:ea typeface="Lato"/>
              <a:cs typeface="Lato"/>
              <a:sym typeface="Lato"/>
            </a:endParaRPr>
          </a:p>
          <a:p>
            <a:pPr indent="0" lvl="0" marL="0" rtl="0">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aphicFrame>
        <p:nvGraphicFramePr>
          <p:cNvPr id="145" name="Shape 145"/>
          <p:cNvGraphicFramePr/>
          <p:nvPr/>
        </p:nvGraphicFramePr>
        <p:xfrm>
          <a:off x="675700" y="1016875"/>
          <a:ext cx="3000000" cy="3000000"/>
        </p:xfrm>
        <a:graphic>
          <a:graphicData uri="http://schemas.openxmlformats.org/drawingml/2006/table">
            <a:tbl>
              <a:tblPr>
                <a:noFill/>
                <a:tableStyleId>{9F5E0BDA-653C-401D-A701-0F8771F005E8}</a:tableStyleId>
              </a:tblPr>
              <a:tblGrid>
                <a:gridCol w="1375400"/>
                <a:gridCol w="1063750"/>
                <a:gridCol w="1035025"/>
                <a:gridCol w="1404125"/>
                <a:gridCol w="1588350"/>
                <a:gridCol w="1618850"/>
              </a:tblGrid>
              <a:tr h="381000">
                <a:tc>
                  <a:txBody>
                    <a:bodyPr>
                      <a:noAutofit/>
                    </a:bodyPr>
                    <a:lstStyle/>
                    <a:p>
                      <a:pPr indent="0" lvl="0" marL="0" rtl="0">
                        <a:spcBef>
                          <a:spcPts val="0"/>
                        </a:spcBef>
                        <a:spcAft>
                          <a:spcPts val="0"/>
                        </a:spcAft>
                        <a:buNone/>
                      </a:pPr>
                      <a:r>
                        <a:rPr lang="en">
                          <a:solidFill>
                            <a:srgbClr val="FFFFFF"/>
                          </a:solidFill>
                        </a:rPr>
                        <a:t>movie/friend</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solidFill>
                            <a:srgbClr val="FFFFFF"/>
                          </a:solidFill>
                        </a:rPr>
                        <a:t>Stephen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Eric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Ms. Owens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Ms. McCullough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Your own opinion</a:t>
                      </a:r>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spcBef>
                          <a:spcPts val="0"/>
                        </a:spcBef>
                        <a:spcAft>
                          <a:spcPts val="0"/>
                        </a:spcAft>
                        <a:buNone/>
                      </a:pPr>
                      <a:r>
                        <a:rPr lang="en">
                          <a:solidFill>
                            <a:srgbClr val="FFFFFF"/>
                          </a:solidFill>
                        </a:rPr>
                        <a:t>Starting Weights</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noAutofit/>
                    </a:bodyPr>
                    <a:lstStyle/>
                    <a:p>
                      <a:pPr indent="0" lvl="0" marL="0" rtl="0">
                        <a:spcBef>
                          <a:spcPts val="0"/>
                        </a:spcBef>
                        <a:spcAft>
                          <a:spcPts val="0"/>
                        </a:spcAft>
                        <a:buNone/>
                      </a:pPr>
                      <a:r>
                        <a:rPr lang="en">
                          <a:solidFill>
                            <a:srgbClr val="FFFFFF"/>
                          </a:solidFill>
                        </a:rPr>
                        <a:t>Justice League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Bad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Bad</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Coco</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rPr>
                        <a:t>The Manitou</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Bad (0.5)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6" name="Shape 146"/>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Weighted Majority Example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Weighted Majority Algorithm Pseudocode</a:t>
            </a:r>
            <a:endParaRPr sz="2400"/>
          </a:p>
        </p:txBody>
      </p:sp>
      <p:sp>
        <p:nvSpPr>
          <p:cNvPr id="152" name="Shape 152"/>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For every data point:</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Gather expert predictions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Take the weighted majority vote of these to make a prediction</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Receive the actual value</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Re-weight the experts         </a:t>
            </a:r>
            <a:r>
              <a:rPr lang="en">
                <a:solidFill>
                  <a:srgbClr val="FFFFFF"/>
                </a:solidFill>
                <a:latin typeface="Lato"/>
                <a:ea typeface="Lato"/>
                <a:cs typeface="Lato"/>
                <a:sym typeface="Lato"/>
              </a:rPr>
              <a:t>(you can downweight experts by any factor &lt; 1.0)</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58" name="Shape 158"/>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More Experts (i.e. number of predictors)</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More Labels (i.e. possible predictions)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b="1" lang="en" sz="1900">
                <a:solidFill>
                  <a:srgbClr val="FFFFFF"/>
                </a:solidFill>
                <a:latin typeface="Lato"/>
                <a:ea typeface="Lato"/>
                <a:cs typeface="Lato"/>
                <a:sym typeface="Lato"/>
              </a:rPr>
              <a:t>Setup</a:t>
            </a:r>
            <a:r>
              <a:rPr lang="en" sz="1900">
                <a:solidFill>
                  <a:srgbClr val="FFFFFF"/>
                </a:solidFill>
                <a:latin typeface="Lato"/>
                <a:ea typeface="Lato"/>
                <a:cs typeface="Lato"/>
                <a:sym typeface="Lato"/>
              </a:rPr>
              <a:t>: Each student will be assigned one city. The experts will be 10 other cities. Your task is to use the weather in the 10 expert cities to predict the weather in your city.</a:t>
            </a:r>
            <a:endParaRPr sz="19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64" name="Shape 164"/>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11</a:t>
            </a:r>
            <a:r>
              <a:rPr lang="en" sz="1900">
                <a:solidFill>
                  <a:srgbClr val="FFFFFF"/>
                </a:solidFill>
                <a:latin typeface="Lato"/>
                <a:ea typeface="Lato"/>
                <a:cs typeface="Lato"/>
                <a:sym typeface="Lato"/>
              </a:rPr>
              <a:t> Experts (i.e. number of predictors)</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4 Labels (Sunny - 0, Cloudy - 1, Rainy - 2, Snowy - 3)</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This means moving from using individual variables per expert/label to using lists or dictionaries to store the values of multiple variables.</a:t>
            </a:r>
            <a:endParaRPr sz="1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nvSpPr>
        <p:spPr>
          <a:xfrm>
            <a:off x="3053950" y="1396050"/>
            <a:ext cx="5975400" cy="36969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expertWeights = {city : 1.0 for city in expertCityNames}</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              expertWeights[“Pittsburgh”] *= penalty</a:t>
            </a:r>
            <a:endParaRPr sz="1900">
              <a:solidFill>
                <a:srgbClr val="FFFFFF"/>
              </a:solidFill>
              <a:latin typeface="Lato"/>
              <a:ea typeface="Lato"/>
              <a:cs typeface="Lato"/>
              <a:sym typeface="Lato"/>
            </a:endParaRPr>
          </a:p>
        </p:txBody>
      </p:sp>
      <p:sp>
        <p:nvSpPr>
          <p:cNvPr id="170" name="Shape 170"/>
          <p:cNvSpPr txBox="1"/>
          <p:nvPr/>
        </p:nvSpPr>
        <p:spPr>
          <a:xfrm>
            <a:off x="179625" y="1396050"/>
            <a:ext cx="3063300" cy="36213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expert1Weight = 1.0</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expert2Weight = 1.0</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900">
                <a:solidFill>
                  <a:srgbClr val="FFFFFF"/>
                </a:solidFill>
                <a:latin typeface="Lato"/>
                <a:ea typeface="Lato"/>
                <a:cs typeface="Lato"/>
                <a:sym typeface="Lato"/>
              </a:rPr>
              <a:t>expert1Weight *= penalty</a:t>
            </a:r>
            <a:endParaRPr sz="1900">
              <a:solidFill>
                <a:srgbClr val="FFFFFF"/>
              </a:solidFill>
              <a:latin typeface="Lato"/>
              <a:ea typeface="Lato"/>
              <a:cs typeface="Lato"/>
              <a:sym typeface="Lato"/>
            </a:endParaRPr>
          </a:p>
        </p:txBody>
      </p:sp>
      <p:sp>
        <p:nvSpPr>
          <p:cNvPr id="171" name="Shape 171"/>
          <p:cNvSpPr/>
          <p:nvPr/>
        </p:nvSpPr>
        <p:spPr>
          <a:xfrm>
            <a:off x="2524450" y="147167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3120250" y="292302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For Example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About the Dataset</a:t>
            </a:r>
            <a:endParaRPr sz="2400"/>
          </a:p>
        </p:txBody>
      </p:sp>
      <p:sp>
        <p:nvSpPr>
          <p:cNvPr id="179" name="Shape 179"/>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Real Data from Wunderground</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Average weather for every day in 2017</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10 biggest (population) cities in the world and Pittsburgh</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Data simplified by the Teknowledge team</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85" name="Shape 185"/>
          <p:cNvSpPr txBox="1"/>
          <p:nvPr/>
        </p:nvSpPr>
        <p:spPr>
          <a:xfrm>
            <a:off x="680750" y="1030600"/>
            <a:ext cx="7828800" cy="2193600"/>
          </a:xfrm>
          <a:prstGeom prst="rect">
            <a:avLst/>
          </a:prstGeom>
          <a:noFill/>
          <a:ln>
            <a:noFill/>
          </a:ln>
        </p:spPr>
        <p:txBody>
          <a:bodyPr anchorCtr="0" anchor="t" bIns="91425" lIns="91425" spcFirstLastPara="1" rIns="91425" wrap="square" tIns="91425">
            <a:noAutofit/>
          </a:bodyPr>
          <a:lstStyle/>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Every student is assigned a city</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Students code up their WMA</a:t>
            </a:r>
            <a:endParaRPr sz="1900">
              <a:solidFill>
                <a:srgbClr val="FFFFFF"/>
              </a:solidFill>
              <a:latin typeface="Lato"/>
              <a:ea typeface="Lato"/>
              <a:cs typeface="Lato"/>
              <a:sym typeface="Lato"/>
            </a:endParaRPr>
          </a:p>
          <a:p>
            <a:pPr indent="-349250" lvl="0" marL="457200" rtl="0">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Let us analyze the results, to see which cities are most similar in terms of weather!</a:t>
            </a:r>
            <a:endParaRPr sz="1900">
              <a:solidFill>
                <a:srgbClr val="FFFFFF"/>
              </a:solidFill>
              <a:latin typeface="Lato"/>
              <a:ea typeface="Lato"/>
              <a:cs typeface="Lato"/>
              <a:sym typeface="Lato"/>
            </a:endParaRPr>
          </a:p>
          <a:p>
            <a:pPr indent="0" lvl="0" marL="0" rtl="0">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