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y="5143500" cx="9144000"/>
  <p:notesSz cx="6858000" cy="9144000"/>
  <p:embeddedFontLst>
    <p:embeddedFont>
      <p:font typeface="Montserrat"/>
      <p:regular r:id="rId73"/>
      <p:bold r:id="rId74"/>
      <p:italic r:id="rId75"/>
      <p:boldItalic r:id="rId76"/>
    </p:embeddedFont>
    <p:embeddedFont>
      <p:font typeface="Lato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4445C34-50D7-42DD-9495-6DD7C425826A}">
  <a:tblStyle styleId="{64445C34-50D7-42DD-9495-6DD7C425826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6443624-5EE4-46D9-A08D-114B243E9FB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Montserrat-regular.fntdata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Montserrat-italic.fntdata"/><Relationship Id="rId30" Type="http://schemas.openxmlformats.org/officeDocument/2006/relationships/slide" Target="slides/slide24.xml"/><Relationship Id="rId74" Type="http://schemas.openxmlformats.org/officeDocument/2006/relationships/font" Target="fonts/Montserrat-bold.fntdata"/><Relationship Id="rId33" Type="http://schemas.openxmlformats.org/officeDocument/2006/relationships/slide" Target="slides/slide27.xml"/><Relationship Id="rId77" Type="http://schemas.openxmlformats.org/officeDocument/2006/relationships/font" Target="fonts/Lato-regular.fntdata"/><Relationship Id="rId32" Type="http://schemas.openxmlformats.org/officeDocument/2006/relationships/slide" Target="slides/slide26.xml"/><Relationship Id="rId76" Type="http://schemas.openxmlformats.org/officeDocument/2006/relationships/font" Target="fonts/Montserrat-boldItalic.fntdata"/><Relationship Id="rId35" Type="http://schemas.openxmlformats.org/officeDocument/2006/relationships/slide" Target="slides/slide29.xml"/><Relationship Id="rId79" Type="http://schemas.openxmlformats.org/officeDocument/2006/relationships/font" Target="fonts/Lato-italic.fntdata"/><Relationship Id="rId34" Type="http://schemas.openxmlformats.org/officeDocument/2006/relationships/slide" Target="slides/slide28.xml"/><Relationship Id="rId78" Type="http://schemas.openxmlformats.org/officeDocument/2006/relationships/font" Target="fonts/Lato-bold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Shape 7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Shape 8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9" name="Shape 8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5" name="Shape 8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1" name="Shape 8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7" name="Shape 8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2" name="Shape 8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7" name="Shape 9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2" name="Shape 9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8" name="Shape 9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We are just showing you a few splits as examples. However, when you write the code, you will have to check EVERY POSSIBLE split.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5" name="Shape 9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We are just showing you a few splits as examples. However, when you write the code, you will have to check EVERY POSSIBLE split.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5" name="Shape 10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We are just showing you a few splits as examples. However, when you write the code, you will have to check EVERY POSSIBLE split.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6" name="Shape 10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We are just showing you a few splits as examples. However, when you write the code, you will have to check EVERY POSSIBLE split.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Shape 10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Shape 10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Shape 10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Shape 10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Shape 10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ape 10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Shape 10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Shape 1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Shape 1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Shape 1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Shape 1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Shape 1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Shape 1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Shape 1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Shape 11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4" name="Shape 1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Shape 1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9" name="Shape 1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Shape 1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5" name="Shape 1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1" name="Shape 1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Shape 11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7" name="Shape 1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Shape 11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0" name="Shape 1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Shape 1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5" name="Shape 1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Make sure the category (blue oval) goes below the continuous break (i.e. before strong and weak)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Shape 1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8" name="Shape 1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3" name="Shape 1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Shape 12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6" name="Shape 1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Shape 12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9" name="Shape 1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Shape 13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2" name="Shape 1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Recalculate the numbers.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Shape 13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5" name="Shape 1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Recalculate the numbers.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Shape 13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8" name="Shape 1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Shape 13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1" name="Shape 1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Shape 13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4" name="Shape 1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7" name="Shape 1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Make sure the category (blue oval) goes below the continuous break (i.e. before strong and weak)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Shape 14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5" name="Shape 1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yes.  6 no.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&gt; 61   (5, yes, 4 no)       3 &lt; 61  (1 yes, 2 no)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strong  (1 yes, 5 no)       6 weak  (5 yes, 1 no)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Shape 14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0" name="Shape 1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Make sure the category (blue oval) goes below the continuous break (i.e. before strong and weak)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Shape 15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8" name="Shape 1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I assume the kids know recursion? 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Shape 15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3" name="Shape 15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I assume the kids know recursion? 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Shape 16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Shape 161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Shape 161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Shape 16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0" name="Shape 16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yes.  6 no.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&gt; 61   (5, yes, 4 no)       3 &lt; 61  (1 yes, 2 no)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strong  (1 yes, 5 no)       6 weak  (5 yes, 1 no)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Shape 1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5" name="Shape 1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Make sure the category (blue oval) goes below the continuous break (i.e. before strong and weak)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Shape 10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Shape 10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Shape 10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Shape 10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Shape 10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Shape 127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Shape 136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7" name="Shape 137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Shape 14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46" name="Shape 14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Shape 16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Shape 16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8" name="Shape 16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Shape 17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5" name="Shape 17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3" name="Shape 18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Shape 18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9" name="Shape 18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Shape 19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96" name="Shape 19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Shape 21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Shape 2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18" name="Shape 2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Shape 22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1" name="Shape 2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21" name="Shape 2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Shape 225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226" name="Shape 22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Shape 22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Shape 23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2" name="Shape 23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Shape 250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Shape 4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45" name="Shape 4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Shape 6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7" name="Shape 6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Shape 7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4" name="Shape 7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2" name="Shape 8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Shape 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8" name="Shape 8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Shape 9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Shape 9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5" name="Shape 9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Shape 97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/>
          </a:p>
        </p:txBody>
      </p:sp>
      <p:sp>
        <p:nvSpPr>
          <p:cNvPr id="260" name="Shape 26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South Fayette Pilot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Shape 384"/>
          <p:cNvCxnSpPr/>
          <p:nvPr/>
        </p:nvCxnSpPr>
        <p:spPr>
          <a:xfrm>
            <a:off x="364800" y="3815150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Shape 385"/>
          <p:cNvSpPr/>
          <p:nvPr/>
        </p:nvSpPr>
        <p:spPr>
          <a:xfrm>
            <a:off x="364800" y="37623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911663" y="37623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1458525" y="37623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5737063" y="37452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2552250" y="37623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3411750" y="37452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2072375" y="3745238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5007675" y="37623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4393825" y="37452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6725200" y="37452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7694175" y="37452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8556825" y="37623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Shape 397"/>
          <p:cNvCxnSpPr/>
          <p:nvPr/>
        </p:nvCxnSpPr>
        <p:spPr>
          <a:xfrm flipH="1">
            <a:off x="364800" y="339752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Shape 398"/>
          <p:cNvCxnSpPr/>
          <p:nvPr/>
        </p:nvCxnSpPr>
        <p:spPr>
          <a:xfrm flipH="1">
            <a:off x="8952200" y="338045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Shape 399"/>
          <p:cNvSpPr txBox="1"/>
          <p:nvPr/>
        </p:nvSpPr>
        <p:spPr>
          <a:xfrm>
            <a:off x="85350" y="293832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400" name="Shape 400"/>
          <p:cNvSpPr txBox="1"/>
          <p:nvPr/>
        </p:nvSpPr>
        <p:spPr>
          <a:xfrm>
            <a:off x="411375" y="4321225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3032400" y="307832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220525" y="27700"/>
            <a:ext cx="8540700" cy="26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Problem</a:t>
            </a:r>
            <a:r>
              <a:rPr lang="en" sz="2400">
                <a:solidFill>
                  <a:schemeClr val="lt1"/>
                </a:solidFill>
              </a:rPr>
              <a:t>: An impure predictor does not perfectly capture all the nuances of the dataset.</a:t>
            </a:r>
            <a:endParaRPr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Solution</a:t>
            </a:r>
            <a:r>
              <a:rPr lang="en" sz="2400">
                <a:solidFill>
                  <a:schemeClr val="lt1"/>
                </a:solidFill>
              </a:rPr>
              <a:t>: Do the same thing </a:t>
            </a:r>
            <a:r>
              <a:rPr i="1" lang="en" sz="2400">
                <a:solidFill>
                  <a:schemeClr val="lt1"/>
                </a:solidFill>
              </a:rPr>
              <a:t>recursively</a:t>
            </a:r>
            <a:r>
              <a:rPr lang="en" sz="2400">
                <a:solidFill>
                  <a:schemeClr val="lt1"/>
                </a:solidFill>
              </a:rPr>
              <a:t>, until we have a pure predictor!</a:t>
            </a:r>
            <a:endParaRPr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Decision Stump            Decision Tree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2629000" y="2180313"/>
            <a:ext cx="599400" cy="64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8" name="Shape 408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Shape 409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Shape 410"/>
          <p:cNvCxnSpPr/>
          <p:nvPr/>
        </p:nvCxnSpPr>
        <p:spPr>
          <a:xfrm>
            <a:off x="364800" y="1060125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Shape 411"/>
          <p:cNvSpPr/>
          <p:nvPr/>
        </p:nvSpPr>
        <p:spPr>
          <a:xfrm>
            <a:off x="36480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911663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1458525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5737063" y="9902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255225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341175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2072375" y="990213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500767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439382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672520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769417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855682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Shape 423"/>
          <p:cNvCxnSpPr/>
          <p:nvPr/>
        </p:nvCxnSpPr>
        <p:spPr>
          <a:xfrm flipH="1">
            <a:off x="364800" y="6425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Shape 424"/>
          <p:cNvCxnSpPr/>
          <p:nvPr/>
        </p:nvCxnSpPr>
        <p:spPr>
          <a:xfrm flipH="1">
            <a:off x="8952200" y="62542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Shape 425"/>
          <p:cNvSpPr txBox="1"/>
          <p:nvPr/>
        </p:nvSpPr>
        <p:spPr>
          <a:xfrm>
            <a:off x="85350" y="183300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426" name="Shape 426"/>
          <p:cNvSpPr txBox="1"/>
          <p:nvPr/>
        </p:nvSpPr>
        <p:spPr>
          <a:xfrm>
            <a:off x="411375" y="1566200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3032400" y="323300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388125" y="1708600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Find the best split again on each side, using the same algorithm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29" name="Shape 429"/>
          <p:cNvCxnSpPr/>
          <p:nvPr/>
        </p:nvCxnSpPr>
        <p:spPr>
          <a:xfrm>
            <a:off x="364800" y="3032259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Shape 430"/>
          <p:cNvSpPr/>
          <p:nvPr/>
        </p:nvSpPr>
        <p:spPr>
          <a:xfrm>
            <a:off x="364800" y="2979434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911663" y="2979434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1458525" y="2979434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5737063" y="2962359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2552250" y="2979434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3411750" y="2962359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2072375" y="2962346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5007675" y="2979434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4393825" y="2962359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6725200" y="2962359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7694175" y="2962359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8556825" y="2979434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2" name="Shape 442"/>
          <p:cNvCxnSpPr/>
          <p:nvPr/>
        </p:nvCxnSpPr>
        <p:spPr>
          <a:xfrm flipH="1">
            <a:off x="364800" y="2614634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Shape 443"/>
          <p:cNvCxnSpPr/>
          <p:nvPr/>
        </p:nvCxnSpPr>
        <p:spPr>
          <a:xfrm flipH="1">
            <a:off x="8952200" y="2597559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4" name="Shape 444"/>
          <p:cNvSpPr txBox="1"/>
          <p:nvPr/>
        </p:nvSpPr>
        <p:spPr>
          <a:xfrm>
            <a:off x="85350" y="2155434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3032400" y="2295434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2362725" y="2597550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5363275" y="2597550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388125" y="3625600"/>
            <a:ext cx="8540700" cy="13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The second and third subsets are now pure, so we don’t need to call this recursively on them.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For the first and third, however, we have to do this again.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1105775" y="3234425"/>
            <a:ext cx="7330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			   2			    3							4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4" name="Shape 454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Shape 455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Shape 456"/>
          <p:cNvCxnSpPr/>
          <p:nvPr/>
        </p:nvCxnSpPr>
        <p:spPr>
          <a:xfrm>
            <a:off x="364800" y="1060125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Shape 457"/>
          <p:cNvSpPr/>
          <p:nvPr/>
        </p:nvSpPr>
        <p:spPr>
          <a:xfrm>
            <a:off x="36480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911663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1458525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5737063" y="9902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255225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341175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2072375" y="990213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500767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439382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672520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69417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855682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9" name="Shape 469"/>
          <p:cNvCxnSpPr/>
          <p:nvPr/>
        </p:nvCxnSpPr>
        <p:spPr>
          <a:xfrm flipH="1">
            <a:off x="364800" y="6425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Shape 470"/>
          <p:cNvCxnSpPr/>
          <p:nvPr/>
        </p:nvCxnSpPr>
        <p:spPr>
          <a:xfrm flipH="1">
            <a:off x="8952200" y="62542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Shape 471"/>
          <p:cNvSpPr txBox="1"/>
          <p:nvPr/>
        </p:nvSpPr>
        <p:spPr>
          <a:xfrm>
            <a:off x="85350" y="183300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472" name="Shape 472"/>
          <p:cNvSpPr txBox="1"/>
          <p:nvPr/>
        </p:nvSpPr>
        <p:spPr>
          <a:xfrm>
            <a:off x="411375" y="1566200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3032400" y="323300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388125" y="1766263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Find the best split on the first and fourth side, using the same algorithm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75" name="Shape 475"/>
          <p:cNvCxnSpPr/>
          <p:nvPr/>
        </p:nvCxnSpPr>
        <p:spPr>
          <a:xfrm>
            <a:off x="364800" y="3032259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Shape 476"/>
          <p:cNvSpPr/>
          <p:nvPr/>
        </p:nvSpPr>
        <p:spPr>
          <a:xfrm>
            <a:off x="364800" y="2979434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911663" y="2979434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1458525" y="2979434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5737063" y="2962359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2552250" y="2979434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3411750" y="2962359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2072375" y="2962346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5007675" y="2979434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4393825" y="2962359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6725200" y="2962359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694175" y="2962359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8556825" y="2979434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8" name="Shape 488"/>
          <p:cNvCxnSpPr/>
          <p:nvPr/>
        </p:nvCxnSpPr>
        <p:spPr>
          <a:xfrm flipH="1">
            <a:off x="364800" y="2614634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Shape 489"/>
          <p:cNvCxnSpPr/>
          <p:nvPr/>
        </p:nvCxnSpPr>
        <p:spPr>
          <a:xfrm flipH="1">
            <a:off x="8952200" y="2597559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Shape 490"/>
          <p:cNvSpPr txBox="1"/>
          <p:nvPr/>
        </p:nvSpPr>
        <p:spPr>
          <a:xfrm>
            <a:off x="85350" y="2155434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3032400" y="2295434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2362725" y="2597550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5363275" y="2597550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 txBox="1"/>
          <p:nvPr/>
        </p:nvSpPr>
        <p:spPr>
          <a:xfrm>
            <a:off x="388125" y="3625600"/>
            <a:ext cx="8540700" cy="13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Now, all the subsets are pure!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What is a nicer way to represent this other than a number line?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1782375" y="2828925"/>
            <a:ext cx="93300" cy="5103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6281538" y="2828925"/>
            <a:ext cx="93300" cy="5103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2368563" y="609663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5369113" y="609663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/>
        </p:nvSpPr>
        <p:spPr>
          <a:xfrm>
            <a:off x="3745825" y="28760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04" name="Shape 504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Shape 505"/>
          <p:cNvCxnSpPr/>
          <p:nvPr/>
        </p:nvCxnSpPr>
        <p:spPr>
          <a:xfrm>
            <a:off x="364800" y="1060125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Shape 506"/>
          <p:cNvSpPr/>
          <p:nvPr/>
        </p:nvSpPr>
        <p:spPr>
          <a:xfrm>
            <a:off x="36480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911663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1458525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5737063" y="9902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55225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341175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2072375" y="990213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500767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439382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672520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769417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855682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8" name="Shape 518"/>
          <p:cNvCxnSpPr/>
          <p:nvPr/>
        </p:nvCxnSpPr>
        <p:spPr>
          <a:xfrm flipH="1">
            <a:off x="364800" y="6425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Shape 519"/>
          <p:cNvCxnSpPr/>
          <p:nvPr/>
        </p:nvCxnSpPr>
        <p:spPr>
          <a:xfrm flipH="1">
            <a:off x="8952200" y="62542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Shape 520"/>
          <p:cNvSpPr txBox="1"/>
          <p:nvPr/>
        </p:nvSpPr>
        <p:spPr>
          <a:xfrm>
            <a:off x="85350" y="183300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521" name="Shape 521"/>
          <p:cNvSpPr txBox="1"/>
          <p:nvPr/>
        </p:nvSpPr>
        <p:spPr>
          <a:xfrm>
            <a:off x="258975" y="1566200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3032400" y="323300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235725" y="1342425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Number Line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1782375" y="822050"/>
            <a:ext cx="93300" cy="5103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6281538" y="822050"/>
            <a:ext cx="93300" cy="5103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2368563" y="609663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5369113" y="609663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4200900" y="1728000"/>
            <a:ext cx="654600" cy="468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 txBox="1"/>
          <p:nvPr/>
        </p:nvSpPr>
        <p:spPr>
          <a:xfrm>
            <a:off x="225450" y="2092225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Tree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3993375" y="24921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Shape 531"/>
          <p:cNvSpPr txBox="1"/>
          <p:nvPr/>
        </p:nvSpPr>
        <p:spPr>
          <a:xfrm>
            <a:off x="4035125" y="24921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cxnSp>
        <p:nvCxnSpPr>
          <p:cNvPr id="532" name="Shape 532"/>
          <p:cNvCxnSpPr/>
          <p:nvPr/>
        </p:nvCxnSpPr>
        <p:spPr>
          <a:xfrm>
            <a:off x="4726100" y="28679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Shape 533"/>
          <p:cNvCxnSpPr/>
          <p:nvPr/>
        </p:nvCxnSpPr>
        <p:spPr>
          <a:xfrm flipH="1">
            <a:off x="4105200" y="28513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Shape 534"/>
          <p:cNvSpPr txBox="1"/>
          <p:nvPr/>
        </p:nvSpPr>
        <p:spPr>
          <a:xfrm>
            <a:off x="4697325" y="28760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3193275" y="321608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Shape 536"/>
          <p:cNvSpPr txBox="1"/>
          <p:nvPr/>
        </p:nvSpPr>
        <p:spPr>
          <a:xfrm>
            <a:off x="3235025" y="321608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98.4 ?</a:t>
            </a:r>
            <a:endParaRPr/>
          </a:p>
        </p:txBody>
      </p:sp>
      <p:sp>
        <p:nvSpPr>
          <p:cNvPr id="537" name="Shape 537"/>
          <p:cNvSpPr txBox="1"/>
          <p:nvPr/>
        </p:nvSpPr>
        <p:spPr>
          <a:xfrm>
            <a:off x="2929825" y="3574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38" name="Shape 538"/>
          <p:cNvCxnSpPr/>
          <p:nvPr/>
        </p:nvCxnSpPr>
        <p:spPr>
          <a:xfrm>
            <a:off x="3910100" y="35667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Shape 539"/>
          <p:cNvCxnSpPr/>
          <p:nvPr/>
        </p:nvCxnSpPr>
        <p:spPr>
          <a:xfrm flipH="1">
            <a:off x="3289200" y="35501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Shape 540"/>
          <p:cNvSpPr txBox="1"/>
          <p:nvPr/>
        </p:nvSpPr>
        <p:spPr>
          <a:xfrm>
            <a:off x="3881325" y="3574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2794500" y="3873313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Shape 542"/>
          <p:cNvSpPr txBox="1"/>
          <p:nvPr/>
        </p:nvSpPr>
        <p:spPr>
          <a:xfrm>
            <a:off x="2836250" y="3873313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97.8 ?</a:t>
            </a:r>
            <a:endParaRPr/>
          </a:p>
        </p:txBody>
      </p:sp>
      <p:sp>
        <p:nvSpPr>
          <p:cNvPr id="543" name="Shape 543"/>
          <p:cNvSpPr txBox="1"/>
          <p:nvPr/>
        </p:nvSpPr>
        <p:spPr>
          <a:xfrm>
            <a:off x="2912900" y="4272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44" name="Shape 544"/>
          <p:cNvCxnSpPr/>
          <p:nvPr/>
        </p:nvCxnSpPr>
        <p:spPr>
          <a:xfrm>
            <a:off x="3512175" y="426453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Shape 545"/>
          <p:cNvCxnSpPr/>
          <p:nvPr/>
        </p:nvCxnSpPr>
        <p:spPr>
          <a:xfrm flipH="1">
            <a:off x="3272275" y="424786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Shape 546"/>
          <p:cNvSpPr txBox="1"/>
          <p:nvPr/>
        </p:nvSpPr>
        <p:spPr>
          <a:xfrm>
            <a:off x="3483400" y="4272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4886550" y="321608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 txBox="1"/>
          <p:nvPr/>
        </p:nvSpPr>
        <p:spPr>
          <a:xfrm>
            <a:off x="4928300" y="321608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549" name="Shape 549"/>
          <p:cNvSpPr txBox="1"/>
          <p:nvPr/>
        </p:nvSpPr>
        <p:spPr>
          <a:xfrm>
            <a:off x="4813600" y="36388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50" name="Shape 550"/>
          <p:cNvCxnSpPr/>
          <p:nvPr/>
        </p:nvCxnSpPr>
        <p:spPr>
          <a:xfrm>
            <a:off x="5693400" y="35923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Shape 551"/>
          <p:cNvCxnSpPr/>
          <p:nvPr/>
        </p:nvCxnSpPr>
        <p:spPr>
          <a:xfrm flipH="1">
            <a:off x="5163475" y="35923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Shape 552"/>
          <p:cNvSpPr txBox="1"/>
          <p:nvPr/>
        </p:nvSpPr>
        <p:spPr>
          <a:xfrm>
            <a:off x="5693400" y="36388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5429025" y="3916563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 txBox="1"/>
          <p:nvPr/>
        </p:nvSpPr>
        <p:spPr>
          <a:xfrm>
            <a:off x="5470775" y="3916563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555" name="Shape 555"/>
          <p:cNvSpPr txBox="1"/>
          <p:nvPr/>
        </p:nvSpPr>
        <p:spPr>
          <a:xfrm>
            <a:off x="5356075" y="43393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56" name="Shape 556"/>
          <p:cNvCxnSpPr/>
          <p:nvPr/>
        </p:nvCxnSpPr>
        <p:spPr>
          <a:xfrm>
            <a:off x="6235875" y="42927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Shape 557"/>
          <p:cNvCxnSpPr/>
          <p:nvPr/>
        </p:nvCxnSpPr>
        <p:spPr>
          <a:xfrm flipH="1">
            <a:off x="5705950" y="429278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Shape 558"/>
          <p:cNvSpPr txBox="1"/>
          <p:nvPr/>
        </p:nvSpPr>
        <p:spPr>
          <a:xfrm>
            <a:off x="6235875" y="43393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9" name="Shape 559"/>
          <p:cNvSpPr txBox="1"/>
          <p:nvPr/>
        </p:nvSpPr>
        <p:spPr>
          <a:xfrm>
            <a:off x="2880000" y="46353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4A86E8"/>
                </a:solidFill>
              </a:rPr>
              <a:t>Cold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560" name="Shape 560"/>
          <p:cNvSpPr txBox="1"/>
          <p:nvPr/>
        </p:nvSpPr>
        <p:spPr>
          <a:xfrm>
            <a:off x="3856150" y="38978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4A86E8"/>
                </a:solidFill>
              </a:rPr>
              <a:t>Cold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561" name="Shape 561"/>
          <p:cNvSpPr txBox="1"/>
          <p:nvPr/>
        </p:nvSpPr>
        <p:spPr>
          <a:xfrm>
            <a:off x="5429025" y="4651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4A86E8"/>
                </a:solidFill>
              </a:rPr>
              <a:t>Cold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3483400" y="46121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4846650" y="39401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64" name="Shape 564"/>
          <p:cNvSpPr txBox="1"/>
          <p:nvPr/>
        </p:nvSpPr>
        <p:spPr>
          <a:xfrm>
            <a:off x="6235875" y="4651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Flu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/>
        </p:nvSpPr>
        <p:spPr>
          <a:xfrm>
            <a:off x="5390725" y="15809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70" name="Shape 570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Shape 571"/>
          <p:cNvSpPr/>
          <p:nvPr/>
        </p:nvSpPr>
        <p:spPr>
          <a:xfrm>
            <a:off x="5638275" y="1196925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 txBox="1"/>
          <p:nvPr/>
        </p:nvSpPr>
        <p:spPr>
          <a:xfrm>
            <a:off x="5680025" y="1196925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cxnSp>
        <p:nvCxnSpPr>
          <p:cNvPr id="573" name="Shape 573"/>
          <p:cNvCxnSpPr/>
          <p:nvPr/>
        </p:nvCxnSpPr>
        <p:spPr>
          <a:xfrm>
            <a:off x="6371000" y="15728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Shape 574"/>
          <p:cNvCxnSpPr/>
          <p:nvPr/>
        </p:nvCxnSpPr>
        <p:spPr>
          <a:xfrm flipH="1">
            <a:off x="5750100" y="15561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Shape 575"/>
          <p:cNvSpPr txBox="1"/>
          <p:nvPr/>
        </p:nvSpPr>
        <p:spPr>
          <a:xfrm>
            <a:off x="6342225" y="15809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4838175" y="1920913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 txBox="1"/>
          <p:nvPr/>
        </p:nvSpPr>
        <p:spPr>
          <a:xfrm>
            <a:off x="4879925" y="1920913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98.4 ?</a:t>
            </a:r>
            <a:endParaRPr/>
          </a:p>
        </p:txBody>
      </p:sp>
      <p:sp>
        <p:nvSpPr>
          <p:cNvPr id="578" name="Shape 578"/>
          <p:cNvSpPr txBox="1"/>
          <p:nvPr/>
        </p:nvSpPr>
        <p:spPr>
          <a:xfrm>
            <a:off x="4574725" y="2279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79" name="Shape 579"/>
          <p:cNvCxnSpPr/>
          <p:nvPr/>
        </p:nvCxnSpPr>
        <p:spPr>
          <a:xfrm>
            <a:off x="5555000" y="22716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Shape 580"/>
          <p:cNvCxnSpPr/>
          <p:nvPr/>
        </p:nvCxnSpPr>
        <p:spPr>
          <a:xfrm flipH="1">
            <a:off x="4934100" y="22549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Shape 581"/>
          <p:cNvSpPr txBox="1"/>
          <p:nvPr/>
        </p:nvSpPr>
        <p:spPr>
          <a:xfrm>
            <a:off x="5526225" y="2279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4439400" y="25781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4481150" y="25781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97.8 ?</a:t>
            </a:r>
            <a:endParaRPr/>
          </a:p>
        </p:txBody>
      </p:sp>
      <p:sp>
        <p:nvSpPr>
          <p:cNvPr id="584" name="Shape 584"/>
          <p:cNvSpPr txBox="1"/>
          <p:nvPr/>
        </p:nvSpPr>
        <p:spPr>
          <a:xfrm>
            <a:off x="4557800" y="29774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85" name="Shape 585"/>
          <p:cNvCxnSpPr/>
          <p:nvPr/>
        </p:nvCxnSpPr>
        <p:spPr>
          <a:xfrm>
            <a:off x="5157075" y="29693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Shape 586"/>
          <p:cNvCxnSpPr/>
          <p:nvPr/>
        </p:nvCxnSpPr>
        <p:spPr>
          <a:xfrm flipH="1">
            <a:off x="4917175" y="295268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Shape 587"/>
          <p:cNvSpPr txBox="1"/>
          <p:nvPr/>
        </p:nvSpPr>
        <p:spPr>
          <a:xfrm>
            <a:off x="5128300" y="29774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6531450" y="1920913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6573200" y="1920913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590" name="Shape 590"/>
          <p:cNvSpPr txBox="1"/>
          <p:nvPr/>
        </p:nvSpPr>
        <p:spPr>
          <a:xfrm>
            <a:off x="6458500" y="23436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91" name="Shape 591"/>
          <p:cNvCxnSpPr/>
          <p:nvPr/>
        </p:nvCxnSpPr>
        <p:spPr>
          <a:xfrm>
            <a:off x="7338300" y="229713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Shape 592"/>
          <p:cNvCxnSpPr/>
          <p:nvPr/>
        </p:nvCxnSpPr>
        <p:spPr>
          <a:xfrm flipH="1">
            <a:off x="6808375" y="22971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Shape 593"/>
          <p:cNvSpPr txBox="1"/>
          <p:nvPr/>
        </p:nvSpPr>
        <p:spPr>
          <a:xfrm>
            <a:off x="7338300" y="23436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7073925" y="262138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Shape 595"/>
          <p:cNvSpPr txBox="1"/>
          <p:nvPr/>
        </p:nvSpPr>
        <p:spPr>
          <a:xfrm>
            <a:off x="7115675" y="262138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596" name="Shape 596"/>
          <p:cNvSpPr txBox="1"/>
          <p:nvPr/>
        </p:nvSpPr>
        <p:spPr>
          <a:xfrm>
            <a:off x="7000975" y="30441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97" name="Shape 597"/>
          <p:cNvCxnSpPr/>
          <p:nvPr/>
        </p:nvCxnSpPr>
        <p:spPr>
          <a:xfrm>
            <a:off x="7880775" y="29976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Shape 598"/>
          <p:cNvCxnSpPr/>
          <p:nvPr/>
        </p:nvCxnSpPr>
        <p:spPr>
          <a:xfrm flipH="1">
            <a:off x="7350850" y="299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9" name="Shape 599"/>
          <p:cNvSpPr txBox="1"/>
          <p:nvPr/>
        </p:nvSpPr>
        <p:spPr>
          <a:xfrm>
            <a:off x="7880775" y="30441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0" name="Shape 600"/>
          <p:cNvSpPr txBox="1"/>
          <p:nvPr/>
        </p:nvSpPr>
        <p:spPr>
          <a:xfrm>
            <a:off x="4524900" y="33401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4A86E8"/>
                </a:solidFill>
              </a:rPr>
              <a:t>Cold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601" name="Shape 601"/>
          <p:cNvSpPr txBox="1"/>
          <p:nvPr/>
        </p:nvSpPr>
        <p:spPr>
          <a:xfrm>
            <a:off x="5501050" y="2602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4A86E8"/>
                </a:solidFill>
              </a:rPr>
              <a:t>Cold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602" name="Shape 602"/>
          <p:cNvSpPr txBox="1"/>
          <p:nvPr/>
        </p:nvSpPr>
        <p:spPr>
          <a:xfrm>
            <a:off x="7073925" y="33564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4A86E8"/>
                </a:solidFill>
              </a:rPr>
              <a:t>Cold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603" name="Shape 603"/>
          <p:cNvSpPr txBox="1"/>
          <p:nvPr/>
        </p:nvSpPr>
        <p:spPr>
          <a:xfrm>
            <a:off x="5128300" y="33169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6491550" y="26449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05" name="Shape 605"/>
          <p:cNvSpPr txBox="1"/>
          <p:nvPr/>
        </p:nvSpPr>
        <p:spPr>
          <a:xfrm>
            <a:off x="7880775" y="33564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06" name="Shape 606"/>
          <p:cNvSpPr txBox="1"/>
          <p:nvPr/>
        </p:nvSpPr>
        <p:spPr>
          <a:xfrm>
            <a:off x="546225" y="552625"/>
            <a:ext cx="63951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Some quick tree terminology: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Node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Parent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Child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Root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Leaf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/>
        </p:nvSpPr>
        <p:spPr>
          <a:xfrm>
            <a:off x="368325" y="101500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Decision Tree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1481700" y="100305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Shape 613"/>
          <p:cNvSpPr txBox="1"/>
          <p:nvPr/>
        </p:nvSpPr>
        <p:spPr>
          <a:xfrm>
            <a:off x="1523450" y="100305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874500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 txBox="1"/>
          <p:nvPr/>
        </p:nvSpPr>
        <p:spPr>
          <a:xfrm>
            <a:off x="916250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98.4 ?</a:t>
            </a:r>
            <a:endParaRPr/>
          </a:p>
        </p:txBody>
      </p:sp>
      <p:sp>
        <p:nvSpPr>
          <p:cNvPr id="616" name="Shape 616"/>
          <p:cNvSpPr txBox="1"/>
          <p:nvPr/>
        </p:nvSpPr>
        <p:spPr>
          <a:xfrm>
            <a:off x="6110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17" name="Shape 617"/>
          <p:cNvCxnSpPr/>
          <p:nvPr/>
        </p:nvCxnSpPr>
        <p:spPr>
          <a:xfrm>
            <a:off x="1591325" y="2567600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Shape 618"/>
          <p:cNvCxnSpPr/>
          <p:nvPr/>
        </p:nvCxnSpPr>
        <p:spPr>
          <a:xfrm flipH="1">
            <a:off x="970425" y="2550925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Shape 619"/>
          <p:cNvSpPr txBox="1"/>
          <p:nvPr/>
        </p:nvSpPr>
        <p:spPr>
          <a:xfrm>
            <a:off x="15625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348788" y="34307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Shape 621"/>
          <p:cNvSpPr txBox="1"/>
          <p:nvPr/>
        </p:nvSpPr>
        <p:spPr>
          <a:xfrm>
            <a:off x="390538" y="34307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97.8 ?</a:t>
            </a:r>
            <a:endParaRPr/>
          </a:p>
        </p:txBody>
      </p:sp>
      <p:sp>
        <p:nvSpPr>
          <p:cNvPr id="622" name="Shape 622"/>
          <p:cNvSpPr txBox="1"/>
          <p:nvPr/>
        </p:nvSpPr>
        <p:spPr>
          <a:xfrm>
            <a:off x="861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23" name="Shape 623"/>
          <p:cNvCxnSpPr/>
          <p:nvPr/>
        </p:nvCxnSpPr>
        <p:spPr>
          <a:xfrm>
            <a:off x="1066463" y="38219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Shape 624"/>
          <p:cNvCxnSpPr/>
          <p:nvPr/>
        </p:nvCxnSpPr>
        <p:spPr>
          <a:xfrm flipH="1">
            <a:off x="445563" y="380528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Shape 625"/>
          <p:cNvSpPr txBox="1"/>
          <p:nvPr/>
        </p:nvSpPr>
        <p:spPr>
          <a:xfrm>
            <a:off x="10376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2186775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Shape 627"/>
          <p:cNvSpPr txBox="1"/>
          <p:nvPr/>
        </p:nvSpPr>
        <p:spPr>
          <a:xfrm>
            <a:off x="2228525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2858863" y="34191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Shape 629"/>
          <p:cNvSpPr txBox="1"/>
          <p:nvPr/>
        </p:nvSpPr>
        <p:spPr>
          <a:xfrm>
            <a:off x="2900613" y="34191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630" name="Shape 630"/>
          <p:cNvSpPr txBox="1"/>
          <p:nvPr/>
        </p:nvSpPr>
        <p:spPr>
          <a:xfrm>
            <a:off x="27859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31" name="Shape 631"/>
          <p:cNvCxnSpPr/>
          <p:nvPr/>
        </p:nvCxnSpPr>
        <p:spPr>
          <a:xfrm>
            <a:off x="3665713" y="37953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Shape 632"/>
          <p:cNvCxnSpPr/>
          <p:nvPr/>
        </p:nvCxnSpPr>
        <p:spPr>
          <a:xfrm flipH="1">
            <a:off x="3135788" y="379536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Shape 633"/>
          <p:cNvSpPr txBox="1"/>
          <p:nvPr/>
        </p:nvSpPr>
        <p:spPr>
          <a:xfrm>
            <a:off x="36657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4" name="Shape 634"/>
          <p:cNvSpPr txBox="1"/>
          <p:nvPr/>
        </p:nvSpPr>
        <p:spPr>
          <a:xfrm>
            <a:off x="1584175" y="4801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1234850" y="16939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36" name="Shape 636"/>
          <p:cNvSpPr txBox="1"/>
          <p:nvPr/>
        </p:nvSpPr>
        <p:spPr>
          <a:xfrm>
            <a:off x="2225725" y="16939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37" name="Shape 637"/>
          <p:cNvSpPr txBox="1"/>
          <p:nvPr/>
        </p:nvSpPr>
        <p:spPr>
          <a:xfrm>
            <a:off x="12774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38" name="Shape 638"/>
          <p:cNvCxnSpPr/>
          <p:nvPr/>
        </p:nvCxnSpPr>
        <p:spPr>
          <a:xfrm>
            <a:off x="2257700" y="13956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Shape 639"/>
          <p:cNvCxnSpPr/>
          <p:nvPr/>
        </p:nvCxnSpPr>
        <p:spPr>
          <a:xfrm flipH="1">
            <a:off x="1636800" y="13789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0" name="Shape 640"/>
          <p:cNvSpPr txBox="1"/>
          <p:nvPr/>
        </p:nvSpPr>
        <p:spPr>
          <a:xfrm>
            <a:off x="22289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19641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42" name="Shape 642"/>
          <p:cNvCxnSpPr/>
          <p:nvPr/>
        </p:nvCxnSpPr>
        <p:spPr>
          <a:xfrm>
            <a:off x="2944425" y="26043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Shape 643"/>
          <p:cNvCxnSpPr/>
          <p:nvPr/>
        </p:nvCxnSpPr>
        <p:spPr>
          <a:xfrm flipH="1">
            <a:off x="2323525" y="25877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Shape 644"/>
          <p:cNvSpPr txBox="1"/>
          <p:nvPr/>
        </p:nvSpPr>
        <p:spPr>
          <a:xfrm>
            <a:off x="29156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5" name="Shape 645"/>
          <p:cNvSpPr txBox="1"/>
          <p:nvPr/>
        </p:nvSpPr>
        <p:spPr>
          <a:xfrm>
            <a:off x="545950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46" name="Shape 646"/>
          <p:cNvSpPr txBox="1"/>
          <p:nvPr/>
        </p:nvSpPr>
        <p:spPr>
          <a:xfrm>
            <a:off x="1347563" y="288690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2024125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48" name="Shape 648"/>
          <p:cNvSpPr txBox="1"/>
          <p:nvPr/>
        </p:nvSpPr>
        <p:spPr>
          <a:xfrm>
            <a:off x="3013713" y="2908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49" name="Shape 649"/>
          <p:cNvSpPr txBox="1"/>
          <p:nvPr/>
        </p:nvSpPr>
        <p:spPr>
          <a:xfrm>
            <a:off x="8620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91625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282802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365807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53" name="Shape 653"/>
          <p:cNvSpPr txBox="1"/>
          <p:nvPr/>
        </p:nvSpPr>
        <p:spPr>
          <a:xfrm>
            <a:off x="4426725" y="1171425"/>
            <a:ext cx="42729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trickles down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/>
        </p:nvSpPr>
        <p:spPr>
          <a:xfrm>
            <a:off x="368325" y="101500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Decision Tree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1481700" y="100305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Shape 660"/>
          <p:cNvSpPr txBox="1"/>
          <p:nvPr/>
        </p:nvSpPr>
        <p:spPr>
          <a:xfrm>
            <a:off x="1523450" y="100305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874500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 txBox="1"/>
          <p:nvPr/>
        </p:nvSpPr>
        <p:spPr>
          <a:xfrm>
            <a:off x="916250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98.4 ?</a:t>
            </a:r>
            <a:endParaRPr/>
          </a:p>
        </p:txBody>
      </p:sp>
      <p:sp>
        <p:nvSpPr>
          <p:cNvPr id="663" name="Shape 663"/>
          <p:cNvSpPr txBox="1"/>
          <p:nvPr/>
        </p:nvSpPr>
        <p:spPr>
          <a:xfrm>
            <a:off x="6110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64" name="Shape 664"/>
          <p:cNvCxnSpPr/>
          <p:nvPr/>
        </p:nvCxnSpPr>
        <p:spPr>
          <a:xfrm>
            <a:off x="1591325" y="2567600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Shape 665"/>
          <p:cNvCxnSpPr/>
          <p:nvPr/>
        </p:nvCxnSpPr>
        <p:spPr>
          <a:xfrm flipH="1">
            <a:off x="970425" y="2550925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Shape 666"/>
          <p:cNvSpPr txBox="1"/>
          <p:nvPr/>
        </p:nvSpPr>
        <p:spPr>
          <a:xfrm>
            <a:off x="15625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348788" y="34307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Shape 668"/>
          <p:cNvSpPr txBox="1"/>
          <p:nvPr/>
        </p:nvSpPr>
        <p:spPr>
          <a:xfrm>
            <a:off x="390538" y="34307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97.8 ?</a:t>
            </a:r>
            <a:endParaRPr/>
          </a:p>
        </p:txBody>
      </p:sp>
      <p:sp>
        <p:nvSpPr>
          <p:cNvPr id="669" name="Shape 669"/>
          <p:cNvSpPr txBox="1"/>
          <p:nvPr/>
        </p:nvSpPr>
        <p:spPr>
          <a:xfrm>
            <a:off x="861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70" name="Shape 670"/>
          <p:cNvCxnSpPr/>
          <p:nvPr/>
        </p:nvCxnSpPr>
        <p:spPr>
          <a:xfrm>
            <a:off x="1066463" y="38219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Shape 671"/>
          <p:cNvCxnSpPr/>
          <p:nvPr/>
        </p:nvCxnSpPr>
        <p:spPr>
          <a:xfrm flipH="1">
            <a:off x="445563" y="380528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" name="Shape 672"/>
          <p:cNvSpPr txBox="1"/>
          <p:nvPr/>
        </p:nvSpPr>
        <p:spPr>
          <a:xfrm>
            <a:off x="10376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2186775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2228525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2858863" y="34191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Shape 676"/>
          <p:cNvSpPr txBox="1"/>
          <p:nvPr/>
        </p:nvSpPr>
        <p:spPr>
          <a:xfrm>
            <a:off x="2900613" y="34191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677" name="Shape 677"/>
          <p:cNvSpPr txBox="1"/>
          <p:nvPr/>
        </p:nvSpPr>
        <p:spPr>
          <a:xfrm>
            <a:off x="27859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78" name="Shape 678"/>
          <p:cNvCxnSpPr/>
          <p:nvPr/>
        </p:nvCxnSpPr>
        <p:spPr>
          <a:xfrm>
            <a:off x="3665713" y="37953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Shape 679"/>
          <p:cNvCxnSpPr/>
          <p:nvPr/>
        </p:nvCxnSpPr>
        <p:spPr>
          <a:xfrm flipH="1">
            <a:off x="3135788" y="379536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0" name="Shape 680"/>
          <p:cNvSpPr txBox="1"/>
          <p:nvPr/>
        </p:nvSpPr>
        <p:spPr>
          <a:xfrm>
            <a:off x="36657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1" name="Shape 681"/>
          <p:cNvSpPr txBox="1"/>
          <p:nvPr/>
        </p:nvSpPr>
        <p:spPr>
          <a:xfrm>
            <a:off x="1584175" y="4801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234850" y="16939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83" name="Shape 683"/>
          <p:cNvSpPr txBox="1"/>
          <p:nvPr/>
        </p:nvSpPr>
        <p:spPr>
          <a:xfrm>
            <a:off x="2225725" y="16939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84" name="Shape 684"/>
          <p:cNvSpPr txBox="1"/>
          <p:nvPr/>
        </p:nvSpPr>
        <p:spPr>
          <a:xfrm>
            <a:off x="12774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85" name="Shape 685"/>
          <p:cNvCxnSpPr/>
          <p:nvPr/>
        </p:nvCxnSpPr>
        <p:spPr>
          <a:xfrm>
            <a:off x="2257700" y="13956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Shape 686"/>
          <p:cNvCxnSpPr/>
          <p:nvPr/>
        </p:nvCxnSpPr>
        <p:spPr>
          <a:xfrm flipH="1">
            <a:off x="1636800" y="13789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Shape 687"/>
          <p:cNvSpPr txBox="1"/>
          <p:nvPr/>
        </p:nvSpPr>
        <p:spPr>
          <a:xfrm>
            <a:off x="22289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8" name="Shape 688"/>
          <p:cNvSpPr txBox="1"/>
          <p:nvPr/>
        </p:nvSpPr>
        <p:spPr>
          <a:xfrm>
            <a:off x="19641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89" name="Shape 689"/>
          <p:cNvCxnSpPr/>
          <p:nvPr/>
        </p:nvCxnSpPr>
        <p:spPr>
          <a:xfrm>
            <a:off x="2944425" y="26043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Shape 690"/>
          <p:cNvCxnSpPr/>
          <p:nvPr/>
        </p:nvCxnSpPr>
        <p:spPr>
          <a:xfrm flipH="1">
            <a:off x="2323525" y="25877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Shape 691"/>
          <p:cNvSpPr txBox="1"/>
          <p:nvPr/>
        </p:nvSpPr>
        <p:spPr>
          <a:xfrm>
            <a:off x="29156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2" name="Shape 692"/>
          <p:cNvSpPr txBox="1"/>
          <p:nvPr/>
        </p:nvSpPr>
        <p:spPr>
          <a:xfrm>
            <a:off x="545950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1347563" y="288690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694" name="Shape 694"/>
          <p:cNvSpPr txBox="1"/>
          <p:nvPr/>
        </p:nvSpPr>
        <p:spPr>
          <a:xfrm>
            <a:off x="2024125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95" name="Shape 695"/>
          <p:cNvSpPr txBox="1"/>
          <p:nvPr/>
        </p:nvSpPr>
        <p:spPr>
          <a:xfrm>
            <a:off x="3013713" y="2908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96" name="Shape 696"/>
          <p:cNvSpPr txBox="1"/>
          <p:nvPr/>
        </p:nvSpPr>
        <p:spPr>
          <a:xfrm>
            <a:off x="8620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697" name="Shape 697"/>
          <p:cNvSpPr txBox="1"/>
          <p:nvPr/>
        </p:nvSpPr>
        <p:spPr>
          <a:xfrm>
            <a:off x="91625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282802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365807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4426725" y="1171425"/>
            <a:ext cx="42729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trickles down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node’s children collectively hold all of its data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/>
          <p:nvPr/>
        </p:nvSpPr>
        <p:spPr>
          <a:xfrm>
            <a:off x="368325" y="101500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Decision Tree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1481700" y="100305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Shape 707"/>
          <p:cNvSpPr txBox="1"/>
          <p:nvPr/>
        </p:nvSpPr>
        <p:spPr>
          <a:xfrm>
            <a:off x="1523450" y="100305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874500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Shape 709"/>
          <p:cNvSpPr txBox="1"/>
          <p:nvPr/>
        </p:nvSpPr>
        <p:spPr>
          <a:xfrm>
            <a:off x="916250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98.4 ?</a:t>
            </a:r>
            <a:endParaRPr/>
          </a:p>
        </p:txBody>
      </p:sp>
      <p:sp>
        <p:nvSpPr>
          <p:cNvPr id="710" name="Shape 710"/>
          <p:cNvSpPr txBox="1"/>
          <p:nvPr/>
        </p:nvSpPr>
        <p:spPr>
          <a:xfrm>
            <a:off x="6110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11" name="Shape 711"/>
          <p:cNvCxnSpPr/>
          <p:nvPr/>
        </p:nvCxnSpPr>
        <p:spPr>
          <a:xfrm>
            <a:off x="1591325" y="2567600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Shape 712"/>
          <p:cNvCxnSpPr/>
          <p:nvPr/>
        </p:nvCxnSpPr>
        <p:spPr>
          <a:xfrm flipH="1">
            <a:off x="970425" y="2550925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Shape 713"/>
          <p:cNvSpPr txBox="1"/>
          <p:nvPr/>
        </p:nvSpPr>
        <p:spPr>
          <a:xfrm>
            <a:off x="15625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348788" y="34307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 txBox="1"/>
          <p:nvPr/>
        </p:nvSpPr>
        <p:spPr>
          <a:xfrm>
            <a:off x="390538" y="34307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97.8 ?</a:t>
            </a:r>
            <a:endParaRPr/>
          </a:p>
        </p:txBody>
      </p:sp>
      <p:sp>
        <p:nvSpPr>
          <p:cNvPr id="716" name="Shape 716"/>
          <p:cNvSpPr txBox="1"/>
          <p:nvPr/>
        </p:nvSpPr>
        <p:spPr>
          <a:xfrm>
            <a:off x="861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17" name="Shape 717"/>
          <p:cNvCxnSpPr/>
          <p:nvPr/>
        </p:nvCxnSpPr>
        <p:spPr>
          <a:xfrm>
            <a:off x="1066463" y="38219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Shape 718"/>
          <p:cNvCxnSpPr/>
          <p:nvPr/>
        </p:nvCxnSpPr>
        <p:spPr>
          <a:xfrm flipH="1">
            <a:off x="445563" y="380528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9" name="Shape 719"/>
          <p:cNvSpPr txBox="1"/>
          <p:nvPr/>
        </p:nvSpPr>
        <p:spPr>
          <a:xfrm>
            <a:off x="10376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2186775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Shape 721"/>
          <p:cNvSpPr txBox="1"/>
          <p:nvPr/>
        </p:nvSpPr>
        <p:spPr>
          <a:xfrm>
            <a:off x="2228525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2858863" y="34191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Shape 723"/>
          <p:cNvSpPr txBox="1"/>
          <p:nvPr/>
        </p:nvSpPr>
        <p:spPr>
          <a:xfrm>
            <a:off x="2900613" y="34191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724" name="Shape 724"/>
          <p:cNvSpPr txBox="1"/>
          <p:nvPr/>
        </p:nvSpPr>
        <p:spPr>
          <a:xfrm>
            <a:off x="27859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25" name="Shape 725"/>
          <p:cNvCxnSpPr/>
          <p:nvPr/>
        </p:nvCxnSpPr>
        <p:spPr>
          <a:xfrm>
            <a:off x="3665713" y="37953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Shape 726"/>
          <p:cNvCxnSpPr/>
          <p:nvPr/>
        </p:nvCxnSpPr>
        <p:spPr>
          <a:xfrm flipH="1">
            <a:off x="3135788" y="379536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Shape 727"/>
          <p:cNvSpPr txBox="1"/>
          <p:nvPr/>
        </p:nvSpPr>
        <p:spPr>
          <a:xfrm>
            <a:off x="36657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1584175" y="4801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29" name="Shape 729"/>
          <p:cNvSpPr txBox="1"/>
          <p:nvPr/>
        </p:nvSpPr>
        <p:spPr>
          <a:xfrm>
            <a:off x="1234850" y="16939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2225725" y="16939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31" name="Shape 731"/>
          <p:cNvSpPr txBox="1"/>
          <p:nvPr/>
        </p:nvSpPr>
        <p:spPr>
          <a:xfrm>
            <a:off x="12774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32" name="Shape 732"/>
          <p:cNvCxnSpPr/>
          <p:nvPr/>
        </p:nvCxnSpPr>
        <p:spPr>
          <a:xfrm>
            <a:off x="2257700" y="13956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Shape 733"/>
          <p:cNvCxnSpPr/>
          <p:nvPr/>
        </p:nvCxnSpPr>
        <p:spPr>
          <a:xfrm flipH="1">
            <a:off x="1636800" y="13789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4" name="Shape 734"/>
          <p:cNvSpPr txBox="1"/>
          <p:nvPr/>
        </p:nvSpPr>
        <p:spPr>
          <a:xfrm>
            <a:off x="22289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5" name="Shape 735"/>
          <p:cNvSpPr txBox="1"/>
          <p:nvPr/>
        </p:nvSpPr>
        <p:spPr>
          <a:xfrm>
            <a:off x="19641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36" name="Shape 736"/>
          <p:cNvCxnSpPr/>
          <p:nvPr/>
        </p:nvCxnSpPr>
        <p:spPr>
          <a:xfrm>
            <a:off x="2944425" y="26043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Shape 737"/>
          <p:cNvCxnSpPr/>
          <p:nvPr/>
        </p:nvCxnSpPr>
        <p:spPr>
          <a:xfrm flipH="1">
            <a:off x="2323525" y="25877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8" name="Shape 738"/>
          <p:cNvSpPr txBox="1"/>
          <p:nvPr/>
        </p:nvSpPr>
        <p:spPr>
          <a:xfrm>
            <a:off x="29156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9" name="Shape 739"/>
          <p:cNvSpPr txBox="1"/>
          <p:nvPr/>
        </p:nvSpPr>
        <p:spPr>
          <a:xfrm>
            <a:off x="545950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40" name="Shape 740"/>
          <p:cNvSpPr txBox="1"/>
          <p:nvPr/>
        </p:nvSpPr>
        <p:spPr>
          <a:xfrm>
            <a:off x="1347563" y="288690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741" name="Shape 741"/>
          <p:cNvSpPr txBox="1"/>
          <p:nvPr/>
        </p:nvSpPr>
        <p:spPr>
          <a:xfrm>
            <a:off x="2024125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42" name="Shape 742"/>
          <p:cNvSpPr txBox="1"/>
          <p:nvPr/>
        </p:nvSpPr>
        <p:spPr>
          <a:xfrm>
            <a:off x="3013713" y="2908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43" name="Shape 743"/>
          <p:cNvSpPr txBox="1"/>
          <p:nvPr/>
        </p:nvSpPr>
        <p:spPr>
          <a:xfrm>
            <a:off x="8620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91625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45" name="Shape 745"/>
          <p:cNvSpPr txBox="1"/>
          <p:nvPr/>
        </p:nvSpPr>
        <p:spPr>
          <a:xfrm>
            <a:off x="282802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746" name="Shape 746"/>
          <p:cNvSpPr txBox="1"/>
          <p:nvPr/>
        </p:nvSpPr>
        <p:spPr>
          <a:xfrm>
            <a:off x="365807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47" name="Shape 747"/>
          <p:cNvSpPr txBox="1"/>
          <p:nvPr/>
        </p:nvSpPr>
        <p:spPr>
          <a:xfrm>
            <a:off x="4426725" y="1171425"/>
            <a:ext cx="42729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trickles down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node’s children collectively hold all of its data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At every child, the subset of the data at that node gets more “pure”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/>
        </p:nvSpPr>
        <p:spPr>
          <a:xfrm>
            <a:off x="368325" y="101500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Decision Tree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1481700" y="100305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Shape 754"/>
          <p:cNvSpPr txBox="1"/>
          <p:nvPr/>
        </p:nvSpPr>
        <p:spPr>
          <a:xfrm>
            <a:off x="1523450" y="100305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874500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Shape 756"/>
          <p:cNvSpPr txBox="1"/>
          <p:nvPr/>
        </p:nvSpPr>
        <p:spPr>
          <a:xfrm>
            <a:off x="916250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98.4 ?</a:t>
            </a:r>
            <a:endParaRPr/>
          </a:p>
        </p:txBody>
      </p:sp>
      <p:sp>
        <p:nvSpPr>
          <p:cNvPr id="757" name="Shape 757"/>
          <p:cNvSpPr txBox="1"/>
          <p:nvPr/>
        </p:nvSpPr>
        <p:spPr>
          <a:xfrm>
            <a:off x="6110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58" name="Shape 758"/>
          <p:cNvCxnSpPr/>
          <p:nvPr/>
        </p:nvCxnSpPr>
        <p:spPr>
          <a:xfrm>
            <a:off x="1591325" y="2567600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Shape 759"/>
          <p:cNvCxnSpPr/>
          <p:nvPr/>
        </p:nvCxnSpPr>
        <p:spPr>
          <a:xfrm flipH="1">
            <a:off x="970425" y="2550925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Shape 760"/>
          <p:cNvSpPr txBox="1"/>
          <p:nvPr/>
        </p:nvSpPr>
        <p:spPr>
          <a:xfrm>
            <a:off x="15625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348788" y="34307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Shape 762"/>
          <p:cNvSpPr txBox="1"/>
          <p:nvPr/>
        </p:nvSpPr>
        <p:spPr>
          <a:xfrm>
            <a:off x="390538" y="34307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97.8 ?</a:t>
            </a:r>
            <a:endParaRPr/>
          </a:p>
        </p:txBody>
      </p:sp>
      <p:sp>
        <p:nvSpPr>
          <p:cNvPr id="763" name="Shape 763"/>
          <p:cNvSpPr txBox="1"/>
          <p:nvPr/>
        </p:nvSpPr>
        <p:spPr>
          <a:xfrm>
            <a:off x="861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64" name="Shape 764"/>
          <p:cNvCxnSpPr/>
          <p:nvPr/>
        </p:nvCxnSpPr>
        <p:spPr>
          <a:xfrm>
            <a:off x="1066463" y="38219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Shape 765"/>
          <p:cNvCxnSpPr/>
          <p:nvPr/>
        </p:nvCxnSpPr>
        <p:spPr>
          <a:xfrm flipH="1">
            <a:off x="445563" y="380528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6" name="Shape 766"/>
          <p:cNvSpPr txBox="1"/>
          <p:nvPr/>
        </p:nvSpPr>
        <p:spPr>
          <a:xfrm>
            <a:off x="10376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2186775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Shape 768"/>
          <p:cNvSpPr txBox="1"/>
          <p:nvPr/>
        </p:nvSpPr>
        <p:spPr>
          <a:xfrm>
            <a:off x="2228525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2858863" y="34191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Shape 770"/>
          <p:cNvSpPr txBox="1"/>
          <p:nvPr/>
        </p:nvSpPr>
        <p:spPr>
          <a:xfrm>
            <a:off x="2900613" y="34191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771" name="Shape 771"/>
          <p:cNvSpPr txBox="1"/>
          <p:nvPr/>
        </p:nvSpPr>
        <p:spPr>
          <a:xfrm>
            <a:off x="27859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72" name="Shape 772"/>
          <p:cNvCxnSpPr/>
          <p:nvPr/>
        </p:nvCxnSpPr>
        <p:spPr>
          <a:xfrm>
            <a:off x="3665713" y="37953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Shape 773"/>
          <p:cNvCxnSpPr/>
          <p:nvPr/>
        </p:nvCxnSpPr>
        <p:spPr>
          <a:xfrm flipH="1">
            <a:off x="3135788" y="379536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4" name="Shape 774"/>
          <p:cNvSpPr txBox="1"/>
          <p:nvPr/>
        </p:nvSpPr>
        <p:spPr>
          <a:xfrm>
            <a:off x="36657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5" name="Shape 775"/>
          <p:cNvSpPr txBox="1"/>
          <p:nvPr/>
        </p:nvSpPr>
        <p:spPr>
          <a:xfrm>
            <a:off x="1584175" y="4801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1234850" y="16939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77" name="Shape 777"/>
          <p:cNvSpPr txBox="1"/>
          <p:nvPr/>
        </p:nvSpPr>
        <p:spPr>
          <a:xfrm>
            <a:off x="2225725" y="16939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78" name="Shape 778"/>
          <p:cNvSpPr txBox="1"/>
          <p:nvPr/>
        </p:nvSpPr>
        <p:spPr>
          <a:xfrm>
            <a:off x="12774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79" name="Shape 779"/>
          <p:cNvCxnSpPr/>
          <p:nvPr/>
        </p:nvCxnSpPr>
        <p:spPr>
          <a:xfrm>
            <a:off x="2257700" y="13956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Shape 780"/>
          <p:cNvCxnSpPr/>
          <p:nvPr/>
        </p:nvCxnSpPr>
        <p:spPr>
          <a:xfrm flipH="1">
            <a:off x="1636800" y="13789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1" name="Shape 781"/>
          <p:cNvSpPr txBox="1"/>
          <p:nvPr/>
        </p:nvSpPr>
        <p:spPr>
          <a:xfrm>
            <a:off x="22289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2" name="Shape 782"/>
          <p:cNvSpPr txBox="1"/>
          <p:nvPr/>
        </p:nvSpPr>
        <p:spPr>
          <a:xfrm>
            <a:off x="19641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83" name="Shape 783"/>
          <p:cNvCxnSpPr/>
          <p:nvPr/>
        </p:nvCxnSpPr>
        <p:spPr>
          <a:xfrm>
            <a:off x="2944425" y="26043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Shape 784"/>
          <p:cNvCxnSpPr/>
          <p:nvPr/>
        </p:nvCxnSpPr>
        <p:spPr>
          <a:xfrm flipH="1">
            <a:off x="2323525" y="25877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5" name="Shape 785"/>
          <p:cNvSpPr txBox="1"/>
          <p:nvPr/>
        </p:nvSpPr>
        <p:spPr>
          <a:xfrm>
            <a:off x="29156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6" name="Shape 786"/>
          <p:cNvSpPr txBox="1"/>
          <p:nvPr/>
        </p:nvSpPr>
        <p:spPr>
          <a:xfrm>
            <a:off x="545950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87" name="Shape 787"/>
          <p:cNvSpPr txBox="1"/>
          <p:nvPr/>
        </p:nvSpPr>
        <p:spPr>
          <a:xfrm>
            <a:off x="1347563" y="288690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788" name="Shape 788"/>
          <p:cNvSpPr txBox="1"/>
          <p:nvPr/>
        </p:nvSpPr>
        <p:spPr>
          <a:xfrm>
            <a:off x="2024125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89" name="Shape 789"/>
          <p:cNvSpPr txBox="1"/>
          <p:nvPr/>
        </p:nvSpPr>
        <p:spPr>
          <a:xfrm>
            <a:off x="3013713" y="2908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90" name="Shape 790"/>
          <p:cNvSpPr txBox="1"/>
          <p:nvPr/>
        </p:nvSpPr>
        <p:spPr>
          <a:xfrm>
            <a:off x="8620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791" name="Shape 791"/>
          <p:cNvSpPr txBox="1"/>
          <p:nvPr/>
        </p:nvSpPr>
        <p:spPr>
          <a:xfrm>
            <a:off x="91625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92" name="Shape 792"/>
          <p:cNvSpPr txBox="1"/>
          <p:nvPr/>
        </p:nvSpPr>
        <p:spPr>
          <a:xfrm>
            <a:off x="282802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793" name="Shape 793"/>
          <p:cNvSpPr txBox="1"/>
          <p:nvPr/>
        </p:nvSpPr>
        <p:spPr>
          <a:xfrm>
            <a:off x="365807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94" name="Shape 794"/>
          <p:cNvSpPr txBox="1"/>
          <p:nvPr/>
        </p:nvSpPr>
        <p:spPr>
          <a:xfrm>
            <a:off x="4426725" y="1171425"/>
            <a:ext cx="42729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trickles down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node’s children collectively hold all of its data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At every child, the subset of the data at that node gets more “pure”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Every node represents a recursive call and stores a subset of the data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/>
        </p:nvSpPr>
        <p:spPr>
          <a:xfrm>
            <a:off x="368325" y="101500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Decision Tree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1481700" y="100305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Shape 801"/>
          <p:cNvSpPr txBox="1"/>
          <p:nvPr/>
        </p:nvSpPr>
        <p:spPr>
          <a:xfrm>
            <a:off x="1523450" y="100305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802" name="Shape 802"/>
          <p:cNvSpPr/>
          <p:nvPr/>
        </p:nvSpPr>
        <p:spPr>
          <a:xfrm>
            <a:off x="874500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Shape 803"/>
          <p:cNvSpPr txBox="1"/>
          <p:nvPr/>
        </p:nvSpPr>
        <p:spPr>
          <a:xfrm>
            <a:off x="916250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98.4 ?</a:t>
            </a:r>
            <a:endParaRPr/>
          </a:p>
        </p:txBody>
      </p:sp>
      <p:sp>
        <p:nvSpPr>
          <p:cNvPr id="804" name="Shape 804"/>
          <p:cNvSpPr txBox="1"/>
          <p:nvPr/>
        </p:nvSpPr>
        <p:spPr>
          <a:xfrm>
            <a:off x="6110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05" name="Shape 805"/>
          <p:cNvCxnSpPr/>
          <p:nvPr/>
        </p:nvCxnSpPr>
        <p:spPr>
          <a:xfrm>
            <a:off x="1591325" y="2567600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Shape 806"/>
          <p:cNvCxnSpPr/>
          <p:nvPr/>
        </p:nvCxnSpPr>
        <p:spPr>
          <a:xfrm flipH="1">
            <a:off x="970425" y="2550925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7" name="Shape 807"/>
          <p:cNvSpPr txBox="1"/>
          <p:nvPr/>
        </p:nvSpPr>
        <p:spPr>
          <a:xfrm>
            <a:off x="15625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348788" y="34307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Shape 809"/>
          <p:cNvSpPr txBox="1"/>
          <p:nvPr/>
        </p:nvSpPr>
        <p:spPr>
          <a:xfrm>
            <a:off x="390538" y="34307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97.8 ?</a:t>
            </a:r>
            <a:endParaRPr/>
          </a:p>
        </p:txBody>
      </p:sp>
      <p:sp>
        <p:nvSpPr>
          <p:cNvPr id="810" name="Shape 810"/>
          <p:cNvSpPr txBox="1"/>
          <p:nvPr/>
        </p:nvSpPr>
        <p:spPr>
          <a:xfrm>
            <a:off x="861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11" name="Shape 811"/>
          <p:cNvCxnSpPr/>
          <p:nvPr/>
        </p:nvCxnSpPr>
        <p:spPr>
          <a:xfrm>
            <a:off x="1066463" y="38219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Shape 812"/>
          <p:cNvCxnSpPr/>
          <p:nvPr/>
        </p:nvCxnSpPr>
        <p:spPr>
          <a:xfrm flipH="1">
            <a:off x="445563" y="380528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Shape 813"/>
          <p:cNvSpPr txBox="1"/>
          <p:nvPr/>
        </p:nvSpPr>
        <p:spPr>
          <a:xfrm>
            <a:off x="10376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2186775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Shape 815"/>
          <p:cNvSpPr txBox="1"/>
          <p:nvPr/>
        </p:nvSpPr>
        <p:spPr>
          <a:xfrm>
            <a:off x="2228525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816" name="Shape 816"/>
          <p:cNvSpPr/>
          <p:nvPr/>
        </p:nvSpPr>
        <p:spPr>
          <a:xfrm>
            <a:off x="2858863" y="34191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Shape 817"/>
          <p:cNvSpPr txBox="1"/>
          <p:nvPr/>
        </p:nvSpPr>
        <p:spPr>
          <a:xfrm>
            <a:off x="2900613" y="34191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818" name="Shape 818"/>
          <p:cNvSpPr txBox="1"/>
          <p:nvPr/>
        </p:nvSpPr>
        <p:spPr>
          <a:xfrm>
            <a:off x="27859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19" name="Shape 819"/>
          <p:cNvCxnSpPr/>
          <p:nvPr/>
        </p:nvCxnSpPr>
        <p:spPr>
          <a:xfrm>
            <a:off x="3665713" y="37953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" name="Shape 820"/>
          <p:cNvCxnSpPr/>
          <p:nvPr/>
        </p:nvCxnSpPr>
        <p:spPr>
          <a:xfrm flipH="1">
            <a:off x="3135788" y="379536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Shape 821"/>
          <p:cNvSpPr txBox="1"/>
          <p:nvPr/>
        </p:nvSpPr>
        <p:spPr>
          <a:xfrm>
            <a:off x="36657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2" name="Shape 822"/>
          <p:cNvSpPr txBox="1"/>
          <p:nvPr/>
        </p:nvSpPr>
        <p:spPr>
          <a:xfrm>
            <a:off x="1584175" y="4801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23" name="Shape 823"/>
          <p:cNvSpPr txBox="1"/>
          <p:nvPr/>
        </p:nvSpPr>
        <p:spPr>
          <a:xfrm>
            <a:off x="1234850" y="16939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24" name="Shape 824"/>
          <p:cNvSpPr txBox="1"/>
          <p:nvPr/>
        </p:nvSpPr>
        <p:spPr>
          <a:xfrm>
            <a:off x="2225725" y="16939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25" name="Shape 825"/>
          <p:cNvSpPr txBox="1"/>
          <p:nvPr/>
        </p:nvSpPr>
        <p:spPr>
          <a:xfrm>
            <a:off x="12774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26" name="Shape 826"/>
          <p:cNvCxnSpPr/>
          <p:nvPr/>
        </p:nvCxnSpPr>
        <p:spPr>
          <a:xfrm>
            <a:off x="2257700" y="13956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Shape 827"/>
          <p:cNvCxnSpPr/>
          <p:nvPr/>
        </p:nvCxnSpPr>
        <p:spPr>
          <a:xfrm flipH="1">
            <a:off x="1636800" y="13789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8" name="Shape 828"/>
          <p:cNvSpPr txBox="1"/>
          <p:nvPr/>
        </p:nvSpPr>
        <p:spPr>
          <a:xfrm>
            <a:off x="22289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9" name="Shape 829"/>
          <p:cNvSpPr txBox="1"/>
          <p:nvPr/>
        </p:nvSpPr>
        <p:spPr>
          <a:xfrm>
            <a:off x="19641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30" name="Shape 830"/>
          <p:cNvCxnSpPr/>
          <p:nvPr/>
        </p:nvCxnSpPr>
        <p:spPr>
          <a:xfrm>
            <a:off x="2944425" y="26043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Shape 831"/>
          <p:cNvCxnSpPr/>
          <p:nvPr/>
        </p:nvCxnSpPr>
        <p:spPr>
          <a:xfrm flipH="1">
            <a:off x="2323525" y="25877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2" name="Shape 832"/>
          <p:cNvSpPr txBox="1"/>
          <p:nvPr/>
        </p:nvSpPr>
        <p:spPr>
          <a:xfrm>
            <a:off x="29156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3" name="Shape 833"/>
          <p:cNvSpPr txBox="1"/>
          <p:nvPr/>
        </p:nvSpPr>
        <p:spPr>
          <a:xfrm>
            <a:off x="545950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34" name="Shape 834"/>
          <p:cNvSpPr txBox="1"/>
          <p:nvPr/>
        </p:nvSpPr>
        <p:spPr>
          <a:xfrm>
            <a:off x="1347563" y="288690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835" name="Shape 835"/>
          <p:cNvSpPr txBox="1"/>
          <p:nvPr/>
        </p:nvSpPr>
        <p:spPr>
          <a:xfrm>
            <a:off x="2024125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36" name="Shape 836"/>
          <p:cNvSpPr txBox="1"/>
          <p:nvPr/>
        </p:nvSpPr>
        <p:spPr>
          <a:xfrm>
            <a:off x="3013713" y="2908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37" name="Shape 837"/>
          <p:cNvSpPr txBox="1"/>
          <p:nvPr/>
        </p:nvSpPr>
        <p:spPr>
          <a:xfrm>
            <a:off x="8620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838" name="Shape 838"/>
          <p:cNvSpPr txBox="1"/>
          <p:nvPr/>
        </p:nvSpPr>
        <p:spPr>
          <a:xfrm>
            <a:off x="91625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39" name="Shape 839"/>
          <p:cNvSpPr txBox="1"/>
          <p:nvPr/>
        </p:nvSpPr>
        <p:spPr>
          <a:xfrm>
            <a:off x="282802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840" name="Shape 840"/>
          <p:cNvSpPr txBox="1"/>
          <p:nvPr/>
        </p:nvSpPr>
        <p:spPr>
          <a:xfrm>
            <a:off x="365807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41" name="Shape 841"/>
          <p:cNvSpPr txBox="1"/>
          <p:nvPr/>
        </p:nvSpPr>
        <p:spPr>
          <a:xfrm>
            <a:off x="4426725" y="1171425"/>
            <a:ext cx="42729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decision tree is intuitively a series of cascading if-statements (a series of cascading decision stumps)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did we learn last week?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283100" y="2597925"/>
            <a:ext cx="79134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Arial"/>
              <a:buNone/>
            </a:pPr>
            <a:r>
              <a:rPr lang="en" sz="2300">
                <a:solidFill>
                  <a:srgbClr val="F3F3F3"/>
                </a:solidFill>
              </a:rPr>
              <a:t>Decision Stumps:</a:t>
            </a:r>
            <a:endParaRPr sz="2300"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How to predict an outcome based on single </a:t>
            </a:r>
            <a:r>
              <a:rPr lang="en" sz="2300">
                <a:solidFill>
                  <a:srgbClr val="F3F3F3"/>
                </a:solidFill>
              </a:rPr>
              <a:t>“feature”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/>
          <p:nvPr/>
        </p:nvSpPr>
        <p:spPr>
          <a:xfrm>
            <a:off x="484450" y="288625"/>
            <a:ext cx="8142900" cy="3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would happen though if we had two features though?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Now, we’re dealing with two dimensions instead of one.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1" name="Shape 851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{64445C34-50D7-42DD-9495-6DD7C425826A}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852" name="Shape 852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This data has one </a:t>
            </a:r>
            <a:r>
              <a:rPr b="1" lang="en" sz="2600">
                <a:solidFill>
                  <a:schemeClr val="lt1"/>
                </a:solidFill>
              </a:rPr>
              <a:t>binary feature</a:t>
            </a:r>
            <a:r>
              <a:rPr lang="en" sz="2600">
                <a:solidFill>
                  <a:schemeClr val="lt1"/>
                </a:solidFill>
              </a:rPr>
              <a:t> (cough for 5 days), one </a:t>
            </a:r>
            <a:r>
              <a:rPr b="1" lang="en" sz="2600">
                <a:solidFill>
                  <a:schemeClr val="lt1"/>
                </a:solidFill>
              </a:rPr>
              <a:t>continuous feature</a:t>
            </a:r>
            <a:r>
              <a:rPr lang="en" sz="2600">
                <a:solidFill>
                  <a:schemeClr val="lt1"/>
                </a:solidFill>
              </a:rPr>
              <a:t> (temperature), and one </a:t>
            </a:r>
            <a:r>
              <a:rPr b="1" lang="en" sz="2600">
                <a:solidFill>
                  <a:schemeClr val="lt1"/>
                </a:solidFill>
              </a:rPr>
              <a:t>binary label</a:t>
            </a:r>
            <a:r>
              <a:rPr lang="en" sz="2600">
                <a:solidFill>
                  <a:schemeClr val="lt1"/>
                </a:solidFill>
              </a:rPr>
              <a:t> (cold or flu?)</a:t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/>
          <p:nvPr>
            <p:ph idx="4294967295" type="title"/>
          </p:nvPr>
        </p:nvSpPr>
        <p:spPr>
          <a:xfrm>
            <a:off x="260850" y="485825"/>
            <a:ext cx="8622300" cy="2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We want to understand what predicts a flu.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would we go about making decisions now?</a:t>
            </a: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8" name="Shape 858"/>
          <p:cNvSpPr txBox="1"/>
          <p:nvPr/>
        </p:nvSpPr>
        <p:spPr>
          <a:xfrm>
            <a:off x="350475" y="3239550"/>
            <a:ext cx="85821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could start by finding which feature predicts the outcome better.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3" name="Shape 863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{64445C34-50D7-42DD-9495-6DD7C425826A}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864" name="Shape 864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Q1:</a:t>
            </a:r>
            <a:r>
              <a:rPr lang="en" sz="2600">
                <a:solidFill>
                  <a:schemeClr val="lt1"/>
                </a:solidFill>
              </a:rPr>
              <a:t> Which feature should we split on?</a:t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Q2:</a:t>
            </a:r>
            <a:r>
              <a:rPr lang="en" sz="2600">
                <a:solidFill>
                  <a:schemeClr val="lt1"/>
                </a:solidFill>
              </a:rPr>
              <a:t> If we are splitting on temperature, where should we split it?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/>
          <p:nvPr/>
        </p:nvSpPr>
        <p:spPr>
          <a:xfrm>
            <a:off x="403600" y="3209550"/>
            <a:ext cx="78249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Which split is better?</a:t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1481700" y="926850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Shape 871"/>
          <p:cNvSpPr txBox="1"/>
          <p:nvPr/>
        </p:nvSpPr>
        <p:spPr>
          <a:xfrm>
            <a:off x="1523450" y="926850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872" name="Shape 872"/>
          <p:cNvSpPr txBox="1"/>
          <p:nvPr/>
        </p:nvSpPr>
        <p:spPr>
          <a:xfrm>
            <a:off x="1584175" y="4039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73" name="Shape 873"/>
          <p:cNvSpPr txBox="1"/>
          <p:nvPr/>
        </p:nvSpPr>
        <p:spPr>
          <a:xfrm>
            <a:off x="1234850" y="19987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74" name="Shape 874"/>
          <p:cNvSpPr txBox="1"/>
          <p:nvPr/>
        </p:nvSpPr>
        <p:spPr>
          <a:xfrm>
            <a:off x="2225725" y="19987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4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75" name="Shape 875"/>
          <p:cNvSpPr txBox="1"/>
          <p:nvPr/>
        </p:nvSpPr>
        <p:spPr>
          <a:xfrm>
            <a:off x="12774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76" name="Shape 876"/>
          <p:cNvCxnSpPr/>
          <p:nvPr/>
        </p:nvCxnSpPr>
        <p:spPr>
          <a:xfrm>
            <a:off x="2257700" y="17004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Shape 877"/>
          <p:cNvCxnSpPr/>
          <p:nvPr/>
        </p:nvCxnSpPr>
        <p:spPr>
          <a:xfrm flipH="1">
            <a:off x="1636800" y="16837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Shape 878"/>
          <p:cNvSpPr txBox="1"/>
          <p:nvPr/>
        </p:nvSpPr>
        <p:spPr>
          <a:xfrm>
            <a:off x="22289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6974600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Shape 880"/>
          <p:cNvSpPr txBox="1"/>
          <p:nvPr/>
        </p:nvSpPr>
        <p:spPr>
          <a:xfrm>
            <a:off x="7016350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881" name="Shape 881"/>
          <p:cNvSpPr txBox="1"/>
          <p:nvPr/>
        </p:nvSpPr>
        <p:spPr>
          <a:xfrm>
            <a:off x="7077075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82" name="Shape 882"/>
          <p:cNvSpPr txBox="1"/>
          <p:nvPr/>
        </p:nvSpPr>
        <p:spPr>
          <a:xfrm>
            <a:off x="6627213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83" name="Shape 883"/>
          <p:cNvSpPr txBox="1"/>
          <p:nvPr/>
        </p:nvSpPr>
        <p:spPr>
          <a:xfrm>
            <a:off x="7618088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84" name="Shape 884"/>
          <p:cNvSpPr txBox="1"/>
          <p:nvPr/>
        </p:nvSpPr>
        <p:spPr>
          <a:xfrm>
            <a:off x="66697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85" name="Shape 885"/>
          <p:cNvCxnSpPr/>
          <p:nvPr/>
        </p:nvCxnSpPr>
        <p:spPr>
          <a:xfrm>
            <a:off x="7650063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Shape 886"/>
          <p:cNvCxnSpPr/>
          <p:nvPr/>
        </p:nvCxnSpPr>
        <p:spPr>
          <a:xfrm flipH="1">
            <a:off x="7029163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7" name="Shape 887"/>
          <p:cNvSpPr txBox="1"/>
          <p:nvPr/>
        </p:nvSpPr>
        <p:spPr>
          <a:xfrm>
            <a:off x="76212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8" name="Shape 888"/>
          <p:cNvSpPr txBox="1"/>
          <p:nvPr/>
        </p:nvSpPr>
        <p:spPr>
          <a:xfrm>
            <a:off x="496800" y="3995000"/>
            <a:ext cx="5281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Shape 889"/>
          <p:cNvSpPr txBox="1"/>
          <p:nvPr/>
        </p:nvSpPr>
        <p:spPr>
          <a:xfrm>
            <a:off x="403600" y="4038700"/>
            <a:ext cx="6316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Let’s calculate the impurities!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 txBox="1"/>
          <p:nvPr/>
        </p:nvSpPr>
        <p:spPr>
          <a:xfrm>
            <a:off x="699625" y="2513550"/>
            <a:ext cx="2931600" cy="24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Impurity Left Child: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= 1-(4/7)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-(3/7)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endParaRPr baseline="30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= 24/49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Right Child: 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1-(1/5)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r>
              <a:rPr lang="en">
                <a:solidFill>
                  <a:schemeClr val="lt1"/>
                </a:solidFill>
              </a:rPr>
              <a:t>-(4/5)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endParaRPr baseline="300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8/25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of the Split: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(24/49)*(7/12) + (8/25)*(5/12)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44/105 = 0.419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1481700" y="926850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Shape 896"/>
          <p:cNvSpPr txBox="1"/>
          <p:nvPr/>
        </p:nvSpPr>
        <p:spPr>
          <a:xfrm>
            <a:off x="1523450" y="926850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897" name="Shape 897"/>
          <p:cNvSpPr txBox="1"/>
          <p:nvPr/>
        </p:nvSpPr>
        <p:spPr>
          <a:xfrm>
            <a:off x="1584175" y="4039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98" name="Shape 898"/>
          <p:cNvSpPr txBox="1"/>
          <p:nvPr/>
        </p:nvSpPr>
        <p:spPr>
          <a:xfrm>
            <a:off x="1234850" y="19987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99" name="Shape 899"/>
          <p:cNvSpPr txBox="1"/>
          <p:nvPr/>
        </p:nvSpPr>
        <p:spPr>
          <a:xfrm>
            <a:off x="2225725" y="19987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4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00" name="Shape 900"/>
          <p:cNvSpPr txBox="1"/>
          <p:nvPr/>
        </p:nvSpPr>
        <p:spPr>
          <a:xfrm>
            <a:off x="12774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01" name="Shape 901"/>
          <p:cNvCxnSpPr/>
          <p:nvPr/>
        </p:nvCxnSpPr>
        <p:spPr>
          <a:xfrm>
            <a:off x="2257700" y="17004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Shape 902"/>
          <p:cNvCxnSpPr/>
          <p:nvPr/>
        </p:nvCxnSpPr>
        <p:spPr>
          <a:xfrm flipH="1">
            <a:off x="1636800" y="16837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3" name="Shape 903"/>
          <p:cNvSpPr txBox="1"/>
          <p:nvPr/>
        </p:nvSpPr>
        <p:spPr>
          <a:xfrm>
            <a:off x="22289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6974600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Shape 905"/>
          <p:cNvSpPr txBox="1"/>
          <p:nvPr/>
        </p:nvSpPr>
        <p:spPr>
          <a:xfrm>
            <a:off x="7016350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99.4 ?</a:t>
            </a:r>
            <a:endParaRPr/>
          </a:p>
        </p:txBody>
      </p:sp>
      <p:sp>
        <p:nvSpPr>
          <p:cNvPr id="906" name="Shape 906"/>
          <p:cNvSpPr txBox="1"/>
          <p:nvPr/>
        </p:nvSpPr>
        <p:spPr>
          <a:xfrm>
            <a:off x="7077075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07" name="Shape 907"/>
          <p:cNvSpPr txBox="1"/>
          <p:nvPr/>
        </p:nvSpPr>
        <p:spPr>
          <a:xfrm>
            <a:off x="6627213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08" name="Shape 908"/>
          <p:cNvSpPr txBox="1"/>
          <p:nvPr/>
        </p:nvSpPr>
        <p:spPr>
          <a:xfrm>
            <a:off x="7618088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09" name="Shape 909"/>
          <p:cNvSpPr txBox="1"/>
          <p:nvPr/>
        </p:nvSpPr>
        <p:spPr>
          <a:xfrm>
            <a:off x="66697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10" name="Shape 910"/>
          <p:cNvCxnSpPr/>
          <p:nvPr/>
        </p:nvCxnSpPr>
        <p:spPr>
          <a:xfrm>
            <a:off x="7650063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Shape 911"/>
          <p:cNvCxnSpPr/>
          <p:nvPr/>
        </p:nvCxnSpPr>
        <p:spPr>
          <a:xfrm flipH="1">
            <a:off x="7029163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2" name="Shape 912"/>
          <p:cNvSpPr txBox="1"/>
          <p:nvPr/>
        </p:nvSpPr>
        <p:spPr>
          <a:xfrm>
            <a:off x="76212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3" name="Shape 913"/>
          <p:cNvSpPr txBox="1"/>
          <p:nvPr/>
        </p:nvSpPr>
        <p:spPr>
          <a:xfrm>
            <a:off x="6052125" y="2614500"/>
            <a:ext cx="2931600" cy="2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Impurity Left Child: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= 1-(4/5)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-(1/5)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endParaRPr baseline="30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= 8/25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Right Child: 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1-(1/7)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r>
              <a:rPr lang="en">
                <a:solidFill>
                  <a:schemeClr val="lt1"/>
                </a:solidFill>
              </a:rPr>
              <a:t>-(6/7)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endParaRPr baseline="300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12/49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of the Split: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(8/25)*(5/12) + (12/49)*(7/12)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29/105 = 0.276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14" name="Shape 914"/>
          <p:cNvSpPr/>
          <p:nvPr/>
        </p:nvSpPr>
        <p:spPr>
          <a:xfrm>
            <a:off x="4159210" y="560250"/>
            <a:ext cx="2291100" cy="12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where did 99.4 come from?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/>
          <p:nvPr/>
        </p:nvSpPr>
        <p:spPr>
          <a:xfrm>
            <a:off x="1360525" y="2513550"/>
            <a:ext cx="159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Split: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44/105 = 0.419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20" name="Shape 920"/>
          <p:cNvSpPr/>
          <p:nvPr/>
        </p:nvSpPr>
        <p:spPr>
          <a:xfrm>
            <a:off x="1481700" y="926850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Shape 921"/>
          <p:cNvSpPr txBox="1"/>
          <p:nvPr/>
        </p:nvSpPr>
        <p:spPr>
          <a:xfrm>
            <a:off x="1523450" y="926850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922" name="Shape 922"/>
          <p:cNvSpPr txBox="1"/>
          <p:nvPr/>
        </p:nvSpPr>
        <p:spPr>
          <a:xfrm>
            <a:off x="1584175" y="4039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23" name="Shape 923"/>
          <p:cNvSpPr txBox="1"/>
          <p:nvPr/>
        </p:nvSpPr>
        <p:spPr>
          <a:xfrm>
            <a:off x="1234850" y="19987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24" name="Shape 924"/>
          <p:cNvSpPr txBox="1"/>
          <p:nvPr/>
        </p:nvSpPr>
        <p:spPr>
          <a:xfrm>
            <a:off x="2225725" y="19987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4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25" name="Shape 925"/>
          <p:cNvSpPr txBox="1"/>
          <p:nvPr/>
        </p:nvSpPr>
        <p:spPr>
          <a:xfrm>
            <a:off x="12774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26" name="Shape 926"/>
          <p:cNvCxnSpPr/>
          <p:nvPr/>
        </p:nvCxnSpPr>
        <p:spPr>
          <a:xfrm>
            <a:off x="2257700" y="17004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Shape 927"/>
          <p:cNvCxnSpPr/>
          <p:nvPr/>
        </p:nvCxnSpPr>
        <p:spPr>
          <a:xfrm flipH="1">
            <a:off x="1636800" y="16837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8" name="Shape 928"/>
          <p:cNvSpPr txBox="1"/>
          <p:nvPr/>
        </p:nvSpPr>
        <p:spPr>
          <a:xfrm>
            <a:off x="22289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6974600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Shape 930"/>
          <p:cNvSpPr txBox="1"/>
          <p:nvPr/>
        </p:nvSpPr>
        <p:spPr>
          <a:xfrm>
            <a:off x="7016350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99.4 ?</a:t>
            </a:r>
            <a:endParaRPr/>
          </a:p>
        </p:txBody>
      </p:sp>
      <p:sp>
        <p:nvSpPr>
          <p:cNvPr id="931" name="Shape 931"/>
          <p:cNvSpPr txBox="1"/>
          <p:nvPr/>
        </p:nvSpPr>
        <p:spPr>
          <a:xfrm>
            <a:off x="7077075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32" name="Shape 932"/>
          <p:cNvSpPr txBox="1"/>
          <p:nvPr/>
        </p:nvSpPr>
        <p:spPr>
          <a:xfrm>
            <a:off x="6627213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33" name="Shape 933"/>
          <p:cNvSpPr txBox="1"/>
          <p:nvPr/>
        </p:nvSpPr>
        <p:spPr>
          <a:xfrm>
            <a:off x="7618088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34" name="Shape 934"/>
          <p:cNvSpPr txBox="1"/>
          <p:nvPr/>
        </p:nvSpPr>
        <p:spPr>
          <a:xfrm>
            <a:off x="66697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35" name="Shape 935"/>
          <p:cNvCxnSpPr/>
          <p:nvPr/>
        </p:nvCxnSpPr>
        <p:spPr>
          <a:xfrm>
            <a:off x="7650063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Shape 936"/>
          <p:cNvCxnSpPr/>
          <p:nvPr/>
        </p:nvCxnSpPr>
        <p:spPr>
          <a:xfrm flipH="1">
            <a:off x="7029163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7" name="Shape 937"/>
          <p:cNvSpPr txBox="1"/>
          <p:nvPr/>
        </p:nvSpPr>
        <p:spPr>
          <a:xfrm>
            <a:off x="76212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8" name="Shape 938"/>
          <p:cNvSpPr txBox="1"/>
          <p:nvPr/>
        </p:nvSpPr>
        <p:spPr>
          <a:xfrm>
            <a:off x="6720675" y="2528388"/>
            <a:ext cx="15945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Split: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29/105 = 0.276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39" name="Shape 939"/>
          <p:cNvSpPr txBox="1"/>
          <p:nvPr/>
        </p:nvSpPr>
        <p:spPr>
          <a:xfrm>
            <a:off x="183000" y="3365400"/>
            <a:ext cx="8778000" cy="16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So let us split on temperature!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Notice that this is the same thing we did with 1D decision trees, </a:t>
            </a:r>
            <a:r>
              <a:rPr b="1" lang="en" sz="1800">
                <a:solidFill>
                  <a:schemeClr val="lt1"/>
                </a:solidFill>
              </a:rPr>
              <a:t>except</a:t>
            </a:r>
            <a:r>
              <a:rPr lang="en" sz="1800">
                <a:solidFill>
                  <a:schemeClr val="lt1"/>
                </a:solidFill>
              </a:rPr>
              <a:t> now we examine more possible splits (due to more features) to determine the best one.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/>
          <p:nvPr/>
        </p:nvSpPr>
        <p:spPr>
          <a:xfrm>
            <a:off x="172825" y="3981500"/>
            <a:ext cx="8859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Now for each child, we have to again determine the best split, accounting for all possible splits </a:t>
            </a:r>
            <a:r>
              <a:rPr i="1" lang="en" sz="1800">
                <a:solidFill>
                  <a:srgbClr val="FFFFFF"/>
                </a:solidFill>
              </a:rPr>
              <a:t>across all features</a:t>
            </a:r>
            <a:r>
              <a:rPr lang="en" sz="1800">
                <a:solidFill>
                  <a:srgbClr val="FFFFFF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4059288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Shape 946"/>
          <p:cNvSpPr txBox="1"/>
          <p:nvPr/>
        </p:nvSpPr>
        <p:spPr>
          <a:xfrm>
            <a:off x="4101038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99.4 ?</a:t>
            </a:r>
            <a:endParaRPr/>
          </a:p>
        </p:txBody>
      </p:sp>
      <p:sp>
        <p:nvSpPr>
          <p:cNvPr id="947" name="Shape 947"/>
          <p:cNvSpPr txBox="1"/>
          <p:nvPr/>
        </p:nvSpPr>
        <p:spPr>
          <a:xfrm>
            <a:off x="4161763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48" name="Shape 948"/>
          <p:cNvSpPr txBox="1"/>
          <p:nvPr/>
        </p:nvSpPr>
        <p:spPr>
          <a:xfrm>
            <a:off x="3711900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49" name="Shape 949"/>
          <p:cNvSpPr txBox="1"/>
          <p:nvPr/>
        </p:nvSpPr>
        <p:spPr>
          <a:xfrm>
            <a:off x="4702775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50" name="Shape 950"/>
          <p:cNvSpPr txBox="1"/>
          <p:nvPr/>
        </p:nvSpPr>
        <p:spPr>
          <a:xfrm>
            <a:off x="37544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51" name="Shape 951"/>
          <p:cNvCxnSpPr/>
          <p:nvPr/>
        </p:nvCxnSpPr>
        <p:spPr>
          <a:xfrm>
            <a:off x="4734750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Shape 952"/>
          <p:cNvCxnSpPr/>
          <p:nvPr/>
        </p:nvCxnSpPr>
        <p:spPr>
          <a:xfrm flipH="1">
            <a:off x="4113850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3" name="Shape 953"/>
          <p:cNvSpPr txBox="1"/>
          <p:nvPr/>
        </p:nvSpPr>
        <p:spPr>
          <a:xfrm>
            <a:off x="47059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954" name="Shape 954"/>
          <p:cNvGraphicFramePr/>
          <p:nvPr/>
        </p:nvGraphicFramePr>
        <p:xfrm>
          <a:off x="117025" y="90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{64445C34-50D7-42DD-9495-6DD7C425826A}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124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5" name="Shape 955"/>
          <p:cNvGraphicFramePr/>
          <p:nvPr/>
        </p:nvGraphicFramePr>
        <p:xfrm>
          <a:off x="5432075" y="1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{64445C34-50D7-42DD-9495-6DD7C425826A}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/>
          <p:nvPr/>
        </p:nvSpPr>
        <p:spPr>
          <a:xfrm>
            <a:off x="4059288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Shape 961"/>
          <p:cNvSpPr txBox="1"/>
          <p:nvPr/>
        </p:nvSpPr>
        <p:spPr>
          <a:xfrm>
            <a:off x="4101038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99.4 ?</a:t>
            </a:r>
            <a:endParaRPr/>
          </a:p>
        </p:txBody>
      </p:sp>
      <p:sp>
        <p:nvSpPr>
          <p:cNvPr id="962" name="Shape 962"/>
          <p:cNvSpPr txBox="1"/>
          <p:nvPr/>
        </p:nvSpPr>
        <p:spPr>
          <a:xfrm>
            <a:off x="4161763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63" name="Shape 963"/>
          <p:cNvSpPr txBox="1"/>
          <p:nvPr/>
        </p:nvSpPr>
        <p:spPr>
          <a:xfrm>
            <a:off x="3711900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64" name="Shape 964"/>
          <p:cNvSpPr txBox="1"/>
          <p:nvPr/>
        </p:nvSpPr>
        <p:spPr>
          <a:xfrm>
            <a:off x="4702775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65" name="Shape 965"/>
          <p:cNvSpPr txBox="1"/>
          <p:nvPr/>
        </p:nvSpPr>
        <p:spPr>
          <a:xfrm>
            <a:off x="37544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66" name="Shape 966"/>
          <p:cNvCxnSpPr/>
          <p:nvPr/>
        </p:nvCxnSpPr>
        <p:spPr>
          <a:xfrm>
            <a:off x="4734750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Shape 967"/>
          <p:cNvCxnSpPr/>
          <p:nvPr/>
        </p:nvCxnSpPr>
        <p:spPr>
          <a:xfrm flipH="1">
            <a:off x="4113850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8" name="Shape 968"/>
          <p:cNvSpPr txBox="1"/>
          <p:nvPr/>
        </p:nvSpPr>
        <p:spPr>
          <a:xfrm>
            <a:off x="47059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969" name="Shape 969"/>
          <p:cNvGraphicFramePr/>
          <p:nvPr/>
        </p:nvGraphicFramePr>
        <p:xfrm>
          <a:off x="117025" y="90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{64445C34-50D7-42DD-9495-6DD7C425826A}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124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0" name="Shape 970"/>
          <p:cNvGraphicFramePr/>
          <p:nvPr/>
        </p:nvGraphicFramePr>
        <p:xfrm>
          <a:off x="5432075" y="1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{64445C34-50D7-42DD-9495-6DD7C425826A}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1" name="Shape 971"/>
          <p:cNvGraphicFramePr/>
          <p:nvPr/>
        </p:nvGraphicFramePr>
        <p:xfrm>
          <a:off x="117025" y="36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{86443624-5EE4-46D9-A08D-114B243E9FBB}</a:tableStyleId>
              </a:tblPr>
              <a:tblGrid>
                <a:gridCol w="1756775"/>
                <a:gridCol w="1850925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Split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Impurity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47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4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Temp &lt;= 98.4 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3/10 = 0.3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2" name="Shape 972"/>
          <p:cNvGraphicFramePr/>
          <p:nvPr/>
        </p:nvGraphicFramePr>
        <p:xfrm>
          <a:off x="5432075" y="36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{86443624-5EE4-46D9-A08D-114B243E9FBB}</a:tableStyleId>
              </a:tblPr>
              <a:tblGrid>
                <a:gridCol w="1756775"/>
                <a:gridCol w="1850925"/>
              </a:tblGrid>
              <a:tr h="18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Split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Impurity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3/14 = 0.214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Temp &lt;= 99.8 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3/14 = 0.214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/>
          <p:nvPr/>
        </p:nvSpPr>
        <p:spPr>
          <a:xfrm>
            <a:off x="4059288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Shape 978"/>
          <p:cNvSpPr txBox="1"/>
          <p:nvPr/>
        </p:nvSpPr>
        <p:spPr>
          <a:xfrm>
            <a:off x="4101038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979" name="Shape 979"/>
          <p:cNvSpPr txBox="1"/>
          <p:nvPr/>
        </p:nvSpPr>
        <p:spPr>
          <a:xfrm>
            <a:off x="4161763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80" name="Shape 980"/>
          <p:cNvSpPr txBox="1"/>
          <p:nvPr/>
        </p:nvSpPr>
        <p:spPr>
          <a:xfrm>
            <a:off x="3711900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81" name="Shape 981"/>
          <p:cNvSpPr txBox="1"/>
          <p:nvPr/>
        </p:nvSpPr>
        <p:spPr>
          <a:xfrm>
            <a:off x="4702775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82" name="Shape 982"/>
          <p:cNvSpPr txBox="1"/>
          <p:nvPr/>
        </p:nvSpPr>
        <p:spPr>
          <a:xfrm>
            <a:off x="37544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83" name="Shape 983"/>
          <p:cNvCxnSpPr/>
          <p:nvPr/>
        </p:nvCxnSpPr>
        <p:spPr>
          <a:xfrm>
            <a:off x="4734750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Shape 984"/>
          <p:cNvCxnSpPr/>
          <p:nvPr/>
        </p:nvCxnSpPr>
        <p:spPr>
          <a:xfrm flipH="1">
            <a:off x="4113850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5" name="Shape 985"/>
          <p:cNvSpPr txBox="1"/>
          <p:nvPr/>
        </p:nvSpPr>
        <p:spPr>
          <a:xfrm>
            <a:off x="47059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6" name="Shape 986"/>
          <p:cNvSpPr/>
          <p:nvPr/>
        </p:nvSpPr>
        <p:spPr>
          <a:xfrm>
            <a:off x="3505525" y="25216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Shape 987"/>
          <p:cNvSpPr txBox="1"/>
          <p:nvPr/>
        </p:nvSpPr>
        <p:spPr>
          <a:xfrm>
            <a:off x="3547275" y="25216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988" name="Shape 988"/>
          <p:cNvSpPr txBox="1"/>
          <p:nvPr/>
        </p:nvSpPr>
        <p:spPr>
          <a:xfrm>
            <a:off x="3301250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89" name="Shape 989"/>
          <p:cNvCxnSpPr/>
          <p:nvPr/>
        </p:nvCxnSpPr>
        <p:spPr>
          <a:xfrm>
            <a:off x="4281525" y="32951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Shape 990"/>
          <p:cNvCxnSpPr/>
          <p:nvPr/>
        </p:nvCxnSpPr>
        <p:spPr>
          <a:xfrm flipH="1">
            <a:off x="3660625" y="32785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1" name="Shape 991"/>
          <p:cNvSpPr txBox="1"/>
          <p:nvPr/>
        </p:nvSpPr>
        <p:spPr>
          <a:xfrm>
            <a:off x="4252750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2" name="Shape 992"/>
          <p:cNvSpPr txBox="1"/>
          <p:nvPr/>
        </p:nvSpPr>
        <p:spPr>
          <a:xfrm>
            <a:off x="3312350" y="36697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93" name="Shape 993"/>
          <p:cNvSpPr txBox="1"/>
          <p:nvPr/>
        </p:nvSpPr>
        <p:spPr>
          <a:xfrm>
            <a:off x="4037650" y="36697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94" name="Shape 994"/>
          <p:cNvSpPr/>
          <p:nvPr/>
        </p:nvSpPr>
        <p:spPr>
          <a:xfrm>
            <a:off x="4910250" y="25216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Shape 995"/>
          <p:cNvSpPr txBox="1"/>
          <p:nvPr/>
        </p:nvSpPr>
        <p:spPr>
          <a:xfrm>
            <a:off x="4952000" y="25216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996" name="Shape 996"/>
          <p:cNvSpPr txBox="1"/>
          <p:nvPr/>
        </p:nvSpPr>
        <p:spPr>
          <a:xfrm>
            <a:off x="4705975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97" name="Shape 997"/>
          <p:cNvCxnSpPr/>
          <p:nvPr/>
        </p:nvCxnSpPr>
        <p:spPr>
          <a:xfrm>
            <a:off x="5686250" y="32951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Shape 998"/>
          <p:cNvCxnSpPr/>
          <p:nvPr/>
        </p:nvCxnSpPr>
        <p:spPr>
          <a:xfrm flipH="1">
            <a:off x="5065350" y="32785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9" name="Shape 999"/>
          <p:cNvSpPr txBox="1"/>
          <p:nvPr/>
        </p:nvSpPr>
        <p:spPr>
          <a:xfrm>
            <a:off x="5657475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0" name="Shape 1000"/>
          <p:cNvSpPr txBox="1"/>
          <p:nvPr/>
        </p:nvSpPr>
        <p:spPr>
          <a:xfrm>
            <a:off x="4740125" y="36725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01" name="Shape 1001"/>
          <p:cNvSpPr txBox="1"/>
          <p:nvPr/>
        </p:nvSpPr>
        <p:spPr>
          <a:xfrm>
            <a:off x="5592375" y="36697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02" name="Shape 1002"/>
          <p:cNvSpPr txBox="1"/>
          <p:nvPr/>
        </p:nvSpPr>
        <p:spPr>
          <a:xfrm>
            <a:off x="175000" y="4279400"/>
            <a:ext cx="8859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Let’s do one more split!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Selling your idea</a:t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4426725" y="222200"/>
            <a:ext cx="4272900" cy="4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Recall: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we predict if Joanne ha</a:t>
            </a:r>
            <a:r>
              <a:rPr lang="en" sz="2600">
                <a:solidFill>
                  <a:srgbClr val="FFFFFF"/>
                </a:solidFill>
              </a:rPr>
              <a:t>s</a:t>
            </a: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flu or the cold  based on her temperature?</a:t>
            </a:r>
            <a:endParaRPr/>
          </a:p>
        </p:txBody>
      </p:sp>
      <p:graphicFrame>
        <p:nvGraphicFramePr>
          <p:cNvPr id="273" name="Shape 27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{64445C34-50D7-42DD-9495-6DD7C425826A}</a:tableStyleId>
              </a:tblPr>
              <a:tblGrid>
                <a:gridCol w="1378975"/>
                <a:gridCol w="1378975"/>
                <a:gridCol w="1378975"/>
              </a:tblGrid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/>
          <p:nvPr/>
        </p:nvSpPr>
        <p:spPr>
          <a:xfrm>
            <a:off x="1538963" y="6142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Shape 1008"/>
          <p:cNvSpPr txBox="1"/>
          <p:nvPr/>
        </p:nvSpPr>
        <p:spPr>
          <a:xfrm>
            <a:off x="1580713" y="6142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1009" name="Shape 1009"/>
          <p:cNvSpPr txBox="1"/>
          <p:nvPr/>
        </p:nvSpPr>
        <p:spPr>
          <a:xfrm>
            <a:off x="1641438" y="913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10" name="Shape 1010"/>
          <p:cNvSpPr txBox="1"/>
          <p:nvPr/>
        </p:nvSpPr>
        <p:spPr>
          <a:xfrm>
            <a:off x="1191575" y="17059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11" name="Shape 1011"/>
          <p:cNvSpPr txBox="1"/>
          <p:nvPr/>
        </p:nvSpPr>
        <p:spPr>
          <a:xfrm>
            <a:off x="2182450" y="17059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12" name="Shape 1012"/>
          <p:cNvSpPr txBox="1"/>
          <p:nvPr/>
        </p:nvSpPr>
        <p:spPr>
          <a:xfrm>
            <a:off x="12341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13" name="Shape 1013"/>
          <p:cNvCxnSpPr/>
          <p:nvPr/>
        </p:nvCxnSpPr>
        <p:spPr>
          <a:xfrm>
            <a:off x="2214425" y="14075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Shape 1014"/>
          <p:cNvCxnSpPr/>
          <p:nvPr/>
        </p:nvCxnSpPr>
        <p:spPr>
          <a:xfrm flipH="1">
            <a:off x="1593525" y="13909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" name="Shape 1015"/>
          <p:cNvSpPr txBox="1"/>
          <p:nvPr/>
        </p:nvSpPr>
        <p:spPr>
          <a:xfrm>
            <a:off x="21856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6" name="Shape 1016"/>
          <p:cNvSpPr/>
          <p:nvPr/>
        </p:nvSpPr>
        <p:spPr>
          <a:xfrm>
            <a:off x="985200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Shape 1017"/>
          <p:cNvSpPr txBox="1"/>
          <p:nvPr/>
        </p:nvSpPr>
        <p:spPr>
          <a:xfrm>
            <a:off x="1026950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1018" name="Shape 1018"/>
          <p:cNvSpPr txBox="1"/>
          <p:nvPr/>
        </p:nvSpPr>
        <p:spPr>
          <a:xfrm>
            <a:off x="7809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19" name="Shape 1019"/>
          <p:cNvCxnSpPr/>
          <p:nvPr/>
        </p:nvCxnSpPr>
        <p:spPr>
          <a:xfrm>
            <a:off x="1761200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Shape 1020"/>
          <p:cNvCxnSpPr/>
          <p:nvPr/>
        </p:nvCxnSpPr>
        <p:spPr>
          <a:xfrm flipH="1">
            <a:off x="1140300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1" name="Shape 1021"/>
          <p:cNvSpPr txBox="1"/>
          <p:nvPr/>
        </p:nvSpPr>
        <p:spPr>
          <a:xfrm>
            <a:off x="17324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2" name="Shape 1022"/>
          <p:cNvSpPr txBox="1"/>
          <p:nvPr/>
        </p:nvSpPr>
        <p:spPr>
          <a:xfrm>
            <a:off x="7920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23" name="Shape 1023"/>
          <p:cNvSpPr txBox="1"/>
          <p:nvPr/>
        </p:nvSpPr>
        <p:spPr>
          <a:xfrm>
            <a:off x="15173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24" name="Shape 1024"/>
          <p:cNvSpPr/>
          <p:nvPr/>
        </p:nvSpPr>
        <p:spPr>
          <a:xfrm>
            <a:off x="2389925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Shape 1025"/>
          <p:cNvSpPr txBox="1"/>
          <p:nvPr/>
        </p:nvSpPr>
        <p:spPr>
          <a:xfrm>
            <a:off x="2431675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1026" name="Shape 1026"/>
          <p:cNvSpPr txBox="1"/>
          <p:nvPr/>
        </p:nvSpPr>
        <p:spPr>
          <a:xfrm>
            <a:off x="21856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27" name="Shape 1027"/>
          <p:cNvCxnSpPr/>
          <p:nvPr/>
        </p:nvCxnSpPr>
        <p:spPr>
          <a:xfrm>
            <a:off x="3165925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Shape 1028"/>
          <p:cNvCxnSpPr/>
          <p:nvPr/>
        </p:nvCxnSpPr>
        <p:spPr>
          <a:xfrm flipH="1">
            <a:off x="2545025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9" name="Shape 1029"/>
          <p:cNvSpPr txBox="1"/>
          <p:nvPr/>
        </p:nvSpPr>
        <p:spPr>
          <a:xfrm>
            <a:off x="31371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0" name="Shape 1030"/>
          <p:cNvSpPr txBox="1"/>
          <p:nvPr/>
        </p:nvSpPr>
        <p:spPr>
          <a:xfrm>
            <a:off x="2219800" y="33716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31" name="Shape 1031"/>
          <p:cNvSpPr txBox="1"/>
          <p:nvPr/>
        </p:nvSpPr>
        <p:spPr>
          <a:xfrm>
            <a:off x="3072050" y="3368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1032" name="Shape 1032"/>
          <p:cNvGraphicFramePr/>
          <p:nvPr/>
        </p:nvGraphicFramePr>
        <p:xfrm>
          <a:off x="4547375" y="79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{64445C34-50D7-42DD-9495-6DD7C425826A}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3" name="Shape 1033"/>
          <p:cNvGraphicFramePr/>
          <p:nvPr/>
        </p:nvGraphicFramePr>
        <p:xfrm>
          <a:off x="4562450" y="327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{86443624-5EE4-46D9-A08D-114B243E9FBB}</a:tableStyleId>
              </a:tblPr>
              <a:tblGrid>
                <a:gridCol w="1756775"/>
                <a:gridCol w="1850925"/>
              </a:tblGrid>
              <a:tr h="18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Split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Impurity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1/4 = 0.25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Temp &lt;= 100?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/>
          <p:nvPr/>
        </p:nvSpPr>
        <p:spPr>
          <a:xfrm>
            <a:off x="1538963" y="6142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Shape 1039"/>
          <p:cNvSpPr txBox="1"/>
          <p:nvPr/>
        </p:nvSpPr>
        <p:spPr>
          <a:xfrm>
            <a:off x="1580713" y="6142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1040" name="Shape 1040"/>
          <p:cNvSpPr txBox="1"/>
          <p:nvPr/>
        </p:nvSpPr>
        <p:spPr>
          <a:xfrm>
            <a:off x="1641438" y="913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41" name="Shape 1041"/>
          <p:cNvSpPr txBox="1"/>
          <p:nvPr/>
        </p:nvSpPr>
        <p:spPr>
          <a:xfrm>
            <a:off x="1191575" y="17059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42" name="Shape 1042"/>
          <p:cNvSpPr txBox="1"/>
          <p:nvPr/>
        </p:nvSpPr>
        <p:spPr>
          <a:xfrm>
            <a:off x="2182450" y="17059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43" name="Shape 1043"/>
          <p:cNvSpPr txBox="1"/>
          <p:nvPr/>
        </p:nvSpPr>
        <p:spPr>
          <a:xfrm>
            <a:off x="12341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44" name="Shape 1044"/>
          <p:cNvCxnSpPr/>
          <p:nvPr/>
        </p:nvCxnSpPr>
        <p:spPr>
          <a:xfrm>
            <a:off x="2214425" y="14075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Shape 1045"/>
          <p:cNvCxnSpPr/>
          <p:nvPr/>
        </p:nvCxnSpPr>
        <p:spPr>
          <a:xfrm flipH="1">
            <a:off x="1593525" y="13909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6" name="Shape 1046"/>
          <p:cNvSpPr txBox="1"/>
          <p:nvPr/>
        </p:nvSpPr>
        <p:spPr>
          <a:xfrm>
            <a:off x="21856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7" name="Shape 1047"/>
          <p:cNvSpPr/>
          <p:nvPr/>
        </p:nvSpPr>
        <p:spPr>
          <a:xfrm>
            <a:off x="985200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Shape 1048"/>
          <p:cNvSpPr txBox="1"/>
          <p:nvPr/>
        </p:nvSpPr>
        <p:spPr>
          <a:xfrm>
            <a:off x="1026950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1049" name="Shape 1049"/>
          <p:cNvSpPr txBox="1"/>
          <p:nvPr/>
        </p:nvSpPr>
        <p:spPr>
          <a:xfrm>
            <a:off x="7809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50" name="Shape 1050"/>
          <p:cNvCxnSpPr/>
          <p:nvPr/>
        </p:nvCxnSpPr>
        <p:spPr>
          <a:xfrm>
            <a:off x="1761200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Shape 1051"/>
          <p:cNvCxnSpPr/>
          <p:nvPr/>
        </p:nvCxnSpPr>
        <p:spPr>
          <a:xfrm flipH="1">
            <a:off x="1140300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2" name="Shape 1052"/>
          <p:cNvSpPr txBox="1"/>
          <p:nvPr/>
        </p:nvSpPr>
        <p:spPr>
          <a:xfrm>
            <a:off x="17324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3" name="Shape 1053"/>
          <p:cNvSpPr txBox="1"/>
          <p:nvPr/>
        </p:nvSpPr>
        <p:spPr>
          <a:xfrm>
            <a:off x="7920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54" name="Shape 1054"/>
          <p:cNvSpPr txBox="1"/>
          <p:nvPr/>
        </p:nvSpPr>
        <p:spPr>
          <a:xfrm>
            <a:off x="15173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55" name="Shape 1055"/>
          <p:cNvSpPr/>
          <p:nvPr/>
        </p:nvSpPr>
        <p:spPr>
          <a:xfrm>
            <a:off x="2389925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Shape 1056"/>
          <p:cNvSpPr txBox="1"/>
          <p:nvPr/>
        </p:nvSpPr>
        <p:spPr>
          <a:xfrm>
            <a:off x="2431675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1057" name="Shape 1057"/>
          <p:cNvSpPr txBox="1"/>
          <p:nvPr/>
        </p:nvSpPr>
        <p:spPr>
          <a:xfrm>
            <a:off x="21856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58" name="Shape 1058"/>
          <p:cNvCxnSpPr/>
          <p:nvPr/>
        </p:nvCxnSpPr>
        <p:spPr>
          <a:xfrm>
            <a:off x="3165925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Shape 1059"/>
          <p:cNvCxnSpPr/>
          <p:nvPr/>
        </p:nvCxnSpPr>
        <p:spPr>
          <a:xfrm flipH="1">
            <a:off x="2545025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0" name="Shape 1060"/>
          <p:cNvSpPr txBox="1"/>
          <p:nvPr/>
        </p:nvSpPr>
        <p:spPr>
          <a:xfrm>
            <a:off x="31371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1" name="Shape 1061"/>
          <p:cNvSpPr txBox="1"/>
          <p:nvPr/>
        </p:nvSpPr>
        <p:spPr>
          <a:xfrm>
            <a:off x="2219800" y="33716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62" name="Shape 1062"/>
          <p:cNvSpPr txBox="1"/>
          <p:nvPr/>
        </p:nvSpPr>
        <p:spPr>
          <a:xfrm>
            <a:off x="3072050" y="3368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63" name="Shape 1063"/>
          <p:cNvSpPr/>
          <p:nvPr/>
        </p:nvSpPr>
        <p:spPr>
          <a:xfrm>
            <a:off x="2800963" y="3883625"/>
            <a:ext cx="1025400" cy="4191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Shape 1064"/>
          <p:cNvSpPr txBox="1"/>
          <p:nvPr/>
        </p:nvSpPr>
        <p:spPr>
          <a:xfrm>
            <a:off x="2842713" y="3906125"/>
            <a:ext cx="940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1065" name="Shape 1065"/>
          <p:cNvSpPr txBox="1"/>
          <p:nvPr/>
        </p:nvSpPr>
        <p:spPr>
          <a:xfrm>
            <a:off x="2596688" y="4272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66" name="Shape 1066"/>
          <p:cNvCxnSpPr/>
          <p:nvPr/>
        </p:nvCxnSpPr>
        <p:spPr>
          <a:xfrm>
            <a:off x="3576963" y="4264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Shape 1067"/>
          <p:cNvCxnSpPr/>
          <p:nvPr/>
        </p:nvCxnSpPr>
        <p:spPr>
          <a:xfrm flipH="1">
            <a:off x="2956063" y="4247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8" name="Shape 1068"/>
          <p:cNvSpPr txBox="1"/>
          <p:nvPr/>
        </p:nvSpPr>
        <p:spPr>
          <a:xfrm>
            <a:off x="3548188" y="4272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9" name="Shape 1069"/>
          <p:cNvSpPr txBox="1"/>
          <p:nvPr/>
        </p:nvSpPr>
        <p:spPr>
          <a:xfrm>
            <a:off x="2630838" y="46418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70" name="Shape 1070"/>
          <p:cNvSpPr txBox="1"/>
          <p:nvPr/>
        </p:nvSpPr>
        <p:spPr>
          <a:xfrm>
            <a:off x="3483100" y="4639020"/>
            <a:ext cx="729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71" name="Shape 1071"/>
          <p:cNvSpPr txBox="1"/>
          <p:nvPr/>
        </p:nvSpPr>
        <p:spPr>
          <a:xfrm>
            <a:off x="4380725" y="694025"/>
            <a:ext cx="42729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 can mix and match splitting along different features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trickles down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At every step, the subset at that node gets more “pure”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Every node (turquoise) represents a recursive call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decision tree is intuitively a series of cascading if-statements (a series of cascading decision stumps)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72" name="Shape 1072"/>
          <p:cNvSpPr txBox="1"/>
          <p:nvPr/>
        </p:nvSpPr>
        <p:spPr>
          <a:xfrm>
            <a:off x="4636125" y="101500"/>
            <a:ext cx="42729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Decision Tree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 txBox="1"/>
          <p:nvPr/>
        </p:nvSpPr>
        <p:spPr>
          <a:xfrm>
            <a:off x="2699625" y="1875550"/>
            <a:ext cx="59298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idx="4294967295" type="title"/>
          </p:nvPr>
        </p:nvSpPr>
        <p:spPr>
          <a:xfrm>
            <a:off x="185175" y="208600"/>
            <a:ext cx="88731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2D Algorithm Pseudocode Excerpt</a:t>
            </a:r>
            <a:endParaRPr/>
          </a:p>
        </p:txBody>
      </p:sp>
      <p:sp>
        <p:nvSpPr>
          <p:cNvPr id="1083" name="Shape 1083"/>
          <p:cNvSpPr txBox="1"/>
          <p:nvPr>
            <p:ph idx="4294967295" type="body"/>
          </p:nvPr>
        </p:nvSpPr>
        <p:spPr>
          <a:xfrm>
            <a:off x="349750" y="1113750"/>
            <a:ext cx="84765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1800"/>
          </a:p>
          <a:p>
            <a:pPr indent="-3429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 </a:t>
            </a:r>
            <a:r>
              <a:rPr b="1" lang="en" sz="1800"/>
              <a:t>getBestSplitAlongAllFeatures</a:t>
            </a:r>
            <a:r>
              <a:rPr lang="en" sz="1800"/>
              <a:t>(data) ...</a:t>
            </a:r>
            <a:endParaRPr sz="1800"/>
          </a:p>
          <a:p>
            <a:pPr indent="-3429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 decisionTreeRecursive(data)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data is pure: return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splitPoint, split1, split2 = </a:t>
            </a:r>
            <a:r>
              <a:rPr b="1" lang="en" sz="1800"/>
              <a:t>getBestSplitAlongAllFeatures</a:t>
            </a:r>
            <a:r>
              <a:rPr lang="en" sz="1800"/>
              <a:t>(data)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store splitPoint in the tree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decisionTreeRecursive(split1)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decisionTreeRecursive(split2)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return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 txBox="1"/>
          <p:nvPr>
            <p:ph idx="4294967295" type="title"/>
          </p:nvPr>
        </p:nvSpPr>
        <p:spPr>
          <a:xfrm>
            <a:off x="185175" y="208600"/>
            <a:ext cx="88731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2D Algorithm Pseudocode Excerpt</a:t>
            </a:r>
            <a:endParaRPr/>
          </a:p>
        </p:txBody>
      </p:sp>
      <p:sp>
        <p:nvSpPr>
          <p:cNvPr id="1089" name="Shape 1089"/>
          <p:cNvSpPr txBox="1"/>
          <p:nvPr>
            <p:ph idx="4294967295" type="body"/>
          </p:nvPr>
        </p:nvSpPr>
        <p:spPr>
          <a:xfrm>
            <a:off x="349750" y="1113750"/>
            <a:ext cx="84765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Testing</a:t>
            </a:r>
            <a:endParaRPr sz="1800"/>
          </a:p>
          <a:p>
            <a:pPr indent="-3429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= input data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/>
              <a:t>node = root (top) of the tree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while node is not a leaf: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featureIndex = node.featureIndex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data[featureIndex] &lt;= node.value:</a:t>
            </a:r>
            <a:endParaRPr sz="1800"/>
          </a:p>
          <a:p>
            <a:pPr indent="-3429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node = node.leftChild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else:</a:t>
            </a:r>
            <a:endParaRPr sz="1800"/>
          </a:p>
          <a:p>
            <a:pPr indent="-3429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node = node.rightChild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return node.label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Shape 1094"/>
          <p:cNvSpPr txBox="1"/>
          <p:nvPr>
            <p:ph idx="4294967295" type="title"/>
          </p:nvPr>
        </p:nvSpPr>
        <p:spPr>
          <a:xfrm>
            <a:off x="442350" y="208600"/>
            <a:ext cx="8383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Activity</a:t>
            </a:r>
            <a:endParaRPr/>
          </a:p>
        </p:txBody>
      </p:sp>
      <p:sp>
        <p:nvSpPr>
          <p:cNvPr id="1095" name="Shape 1095"/>
          <p:cNvSpPr txBox="1"/>
          <p:nvPr>
            <p:ph idx="4294967295" type="body"/>
          </p:nvPr>
        </p:nvSpPr>
        <p:spPr>
          <a:xfrm>
            <a:off x="349750" y="1113750"/>
            <a:ext cx="84765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S&amp;P 500 index is an indicator of the value of the stocks of the top 500 companies.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will be using a 2D Decision Tree to predict whether the S&amp;P 500 will rise or fall today, based on data from yesterday.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we can do this well, we can be billionaires!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Shape 1100"/>
          <p:cNvSpPr txBox="1"/>
          <p:nvPr>
            <p:ph idx="4294967295" type="title"/>
          </p:nvPr>
        </p:nvSpPr>
        <p:spPr>
          <a:xfrm>
            <a:off x="442350" y="208600"/>
            <a:ext cx="8383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Activity</a:t>
            </a:r>
            <a:endParaRPr/>
          </a:p>
        </p:txBody>
      </p:sp>
      <p:sp>
        <p:nvSpPr>
          <p:cNvPr id="1101" name="Shape 1101"/>
          <p:cNvSpPr txBox="1"/>
          <p:nvPr>
            <p:ph idx="4294967295" type="body"/>
          </p:nvPr>
        </p:nvSpPr>
        <p:spPr>
          <a:xfrm>
            <a:off x="349750" y="1113750"/>
            <a:ext cx="84765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About the dataset: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Feature 1</a:t>
            </a:r>
            <a:r>
              <a:rPr lang="en" sz="1800"/>
              <a:t>: Simple Moving Average of the daily change in S&amp;P value over the last 14 days (float, continuous feature)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Feature 2</a:t>
            </a:r>
            <a:r>
              <a:rPr lang="en" sz="1800"/>
              <a:t>: Whether the S&amp;P rose or fell yesterday: “UP” or “DOWN” (string, binary)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Label</a:t>
            </a:r>
            <a:r>
              <a:rPr lang="en" sz="1800"/>
              <a:t>: Whether the S&amp;P rose or fell today: “UP” or “DOWN” (string, binary)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training set contains this data for every day the stock market was open in 2016. The test set is for 2017.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 txBox="1"/>
          <p:nvPr>
            <p:ph idx="4294967295" type="title"/>
          </p:nvPr>
        </p:nvSpPr>
        <p:spPr>
          <a:xfrm>
            <a:off x="442350" y="208600"/>
            <a:ext cx="8383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Activity</a:t>
            </a:r>
            <a:endParaRPr/>
          </a:p>
        </p:txBody>
      </p:sp>
      <p:sp>
        <p:nvSpPr>
          <p:cNvPr id="1107" name="Shape 1107"/>
          <p:cNvSpPr txBox="1"/>
          <p:nvPr>
            <p:ph idx="4294967295" type="body"/>
          </p:nvPr>
        </p:nvSpPr>
        <p:spPr>
          <a:xfrm>
            <a:off x="349750" y="1113750"/>
            <a:ext cx="84765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S&amp;P 500 index is an indicator of the value of the stocks of the top 500 companies.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will be using a 2D Decision Tree to predict whether the S&amp;P 500 will rise or fall today, based on data from yesterday.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we can do this well, we can be billionaires!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Shape 1112"/>
          <p:cNvSpPr txBox="1"/>
          <p:nvPr>
            <p:ph idx="4294967295" type="title"/>
          </p:nvPr>
        </p:nvSpPr>
        <p:spPr>
          <a:xfrm>
            <a:off x="442350" y="208600"/>
            <a:ext cx="8383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Activity</a:t>
            </a:r>
            <a:endParaRPr/>
          </a:p>
        </p:txBody>
      </p:sp>
      <p:sp>
        <p:nvSpPr>
          <p:cNvPr id="1113" name="Shape 1113"/>
          <p:cNvSpPr txBox="1"/>
          <p:nvPr>
            <p:ph idx="4294967295" type="body"/>
          </p:nvPr>
        </p:nvSpPr>
        <p:spPr>
          <a:xfrm>
            <a:off x="349750" y="1113750"/>
            <a:ext cx="84765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About the dataset: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Feature 1</a:t>
            </a:r>
            <a:r>
              <a:rPr lang="en" sz="1800"/>
              <a:t>: Simple Moving Average of the daily change in S&amp;P value over the last 14 days (float, continuous feature)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Feature 2</a:t>
            </a:r>
            <a:r>
              <a:rPr lang="en" sz="1800"/>
              <a:t>: Whether the S&amp;P rose or fell yesterday: “UP” or “DOWN” (string, binary)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Label</a:t>
            </a:r>
            <a:r>
              <a:rPr lang="en" sz="1800"/>
              <a:t>: Whether the S&amp;P rose or fell today: “UP” or “DOWN” (string, binary)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training set contains this data for every day the stock market was open in 2016. The test set is for 2017.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 txBox="1"/>
          <p:nvPr>
            <p:ph idx="4294967295" type="title"/>
          </p:nvPr>
        </p:nvSpPr>
        <p:spPr>
          <a:xfrm>
            <a:off x="349750" y="284800"/>
            <a:ext cx="87084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the pseudocode! </a:t>
            </a:r>
            <a:endParaRPr/>
          </a:p>
        </p:txBody>
      </p:sp>
      <p:sp>
        <p:nvSpPr>
          <p:cNvPr id="1119" name="Shape 1119"/>
          <p:cNvSpPr txBox="1"/>
          <p:nvPr>
            <p:ph idx="4294967295" type="body"/>
          </p:nvPr>
        </p:nvSpPr>
        <p:spPr>
          <a:xfrm>
            <a:off x="349750" y="1037550"/>
            <a:ext cx="84765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1800"/>
          </a:p>
          <a:p>
            <a:pPr indent="-3429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 g</a:t>
            </a:r>
            <a:r>
              <a:rPr lang="en" sz="1800"/>
              <a:t>enerate</a:t>
            </a:r>
            <a:r>
              <a:rPr lang="en" sz="1800"/>
              <a:t>BestSplit(data)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Return the index of the best split </a:t>
            </a:r>
            <a:r>
              <a:rPr lang="en" sz="1800"/>
              <a:t>over all possible features, as well as the attribute that best splits the data (and the value of that attribute)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800"/>
              <a:t>Input: [(3.155, ‘UP’, ‘DOWN’), (1.060, ‘DOWN’, ‘DOWN’), … ]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/>
              <a:t>def makeDecisionTreeRecursively(node):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Input: a node that has impure trainingData.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function should recursively create children for the input node until each of its children has a pure subset of the training data. 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Hint: when do we stop splitting the data? What should we do in this case?</a:t>
            </a:r>
            <a:endParaRPr sz="1800"/>
          </a:p>
          <a:p>
            <a:pPr indent="-3429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What do we do if we </a:t>
            </a:r>
            <a:r>
              <a:rPr i="1" lang="en" sz="1800"/>
              <a:t>should</a:t>
            </a:r>
            <a:r>
              <a:rPr lang="en" sz="1800"/>
              <a:t> split the data?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4426725" y="222200"/>
            <a:ext cx="4272900" cy="4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Some vocabulary for future reference: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is called a </a:t>
            </a:r>
            <a:r>
              <a:rPr b="0" i="1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classifier.  A binary classifier predicts one of two outcomes only. 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600">
                <a:solidFill>
                  <a:srgbClr val="FFFFFF"/>
                </a:solidFill>
              </a:rPr>
              <a:t>What we are predicting is called a </a:t>
            </a:r>
            <a:r>
              <a:rPr i="1" lang="en" sz="2600">
                <a:solidFill>
                  <a:srgbClr val="FFFFFF"/>
                </a:solidFill>
              </a:rPr>
              <a:t>label</a:t>
            </a:r>
            <a:r>
              <a:rPr lang="en" sz="2600">
                <a:solidFill>
                  <a:srgbClr val="FFFFFF"/>
                </a:solidFill>
              </a:rPr>
              <a:t> or </a:t>
            </a:r>
            <a:r>
              <a:rPr i="1" lang="en" sz="2600">
                <a:solidFill>
                  <a:srgbClr val="FFFFFF"/>
                </a:solidFill>
              </a:rPr>
              <a:t>class</a:t>
            </a: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Shape 279"/>
          <p:cNvCxnSpPr/>
          <p:nvPr/>
        </p:nvCxnSpPr>
        <p:spPr>
          <a:xfrm>
            <a:off x="2757950" y="-450"/>
            <a:ext cx="0" cy="514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Shape 280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Shape 281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82" name="Shape 28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{64445C34-50D7-42DD-9495-6DD7C425826A}</a:tableStyleId>
              </a:tblPr>
              <a:tblGrid>
                <a:gridCol w="1378975"/>
                <a:gridCol w="1378975"/>
                <a:gridCol w="1378975"/>
              </a:tblGrid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 txBox="1"/>
          <p:nvPr>
            <p:ph idx="4294967295" type="title"/>
          </p:nvPr>
        </p:nvSpPr>
        <p:spPr>
          <a:xfrm>
            <a:off x="349750" y="208600"/>
            <a:ext cx="87084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Algorithm Pseudocode Excerpt</a:t>
            </a:r>
            <a:endParaRPr/>
          </a:p>
        </p:txBody>
      </p:sp>
      <p:sp>
        <p:nvSpPr>
          <p:cNvPr id="1125" name="Shape 1125"/>
          <p:cNvSpPr txBox="1"/>
          <p:nvPr>
            <p:ph idx="4294967295" type="body"/>
          </p:nvPr>
        </p:nvSpPr>
        <p:spPr>
          <a:xfrm>
            <a:off x="349750" y="1037550"/>
            <a:ext cx="84765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1800"/>
          </a:p>
          <a:p>
            <a:pPr indent="-3429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 ge</a:t>
            </a:r>
            <a:r>
              <a:rPr lang="en" sz="1800"/>
              <a:t>t</a:t>
            </a:r>
            <a:r>
              <a:rPr lang="en" sz="1800"/>
              <a:t>BestSplit(data):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each attribute, get the best impurity. Then return the lowest of all attributes. </a:t>
            </a:r>
            <a:endParaRPr sz="1800"/>
          </a:p>
          <a:p>
            <a:pPr indent="-3429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 makeDecisionTreeRecursively(node):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</a:t>
            </a:r>
            <a:r>
              <a:rPr lang="en" sz="1800"/>
              <a:t>f data is pure: return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splitPoint, split1, split2 = ge</a:t>
            </a:r>
            <a:r>
              <a:rPr lang="en" sz="1800"/>
              <a:t>t</a:t>
            </a:r>
            <a:r>
              <a:rPr lang="en" sz="1800"/>
              <a:t>BestSplit(data)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store splitPoint in the tree and create two children, one for each of the two halves the data was split into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decisionTreeRecursive(leftChild)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decisionTreeRecursive(rightChild)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return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Shape 1130"/>
          <p:cNvSpPr txBox="1"/>
          <p:nvPr>
            <p:ph idx="4294967295" type="title"/>
          </p:nvPr>
        </p:nvSpPr>
        <p:spPr>
          <a:xfrm>
            <a:off x="349750" y="208600"/>
            <a:ext cx="87084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Algorithm Pseudocode Excerpt</a:t>
            </a:r>
            <a:endParaRPr/>
          </a:p>
        </p:txBody>
      </p:sp>
      <p:sp>
        <p:nvSpPr>
          <p:cNvPr id="1131" name="Shape 1131"/>
          <p:cNvSpPr txBox="1"/>
          <p:nvPr>
            <p:ph idx="4294967295" type="body"/>
          </p:nvPr>
        </p:nvSpPr>
        <p:spPr>
          <a:xfrm>
            <a:off x="349750" y="1113750"/>
            <a:ext cx="84765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Testing</a:t>
            </a:r>
            <a:endParaRPr sz="1800"/>
          </a:p>
          <a:p>
            <a:pPr indent="-3429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temp = </a:t>
            </a:r>
            <a:r>
              <a:rPr lang="en" sz="1800"/>
              <a:t>input temperature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/>
              <a:t>node = root (top) of the tree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while node is not a leaf: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temp &lt;= node.value:</a:t>
            </a:r>
            <a:endParaRPr sz="1800"/>
          </a:p>
          <a:p>
            <a:pPr indent="-3429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node = node.leftChild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else:</a:t>
            </a:r>
            <a:endParaRPr sz="1800"/>
          </a:p>
          <a:p>
            <a:pPr indent="-3429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node = node.rightChild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return node.label</a:t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 txBox="1"/>
          <p:nvPr>
            <p:ph idx="4294967295" type="title"/>
          </p:nvPr>
        </p:nvSpPr>
        <p:spPr>
          <a:xfrm>
            <a:off x="260849" y="485825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would happen though if we had two features though?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would we go about making decisions?</a:t>
            </a: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want to understand what predicts a flu.</a:t>
            </a: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Which feature will help best predicts if Joanne has a flu or a cold?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1" name="Shape 1141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{64445C34-50D7-42DD-9495-6DD7C425826A}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142" name="Shape 1142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This data has one </a:t>
            </a:r>
            <a:r>
              <a:rPr b="1" lang="en" sz="2600">
                <a:solidFill>
                  <a:schemeClr val="lt1"/>
                </a:solidFill>
              </a:rPr>
              <a:t>binary feature</a:t>
            </a:r>
            <a:r>
              <a:rPr lang="en" sz="2600">
                <a:solidFill>
                  <a:schemeClr val="lt1"/>
                </a:solidFill>
              </a:rPr>
              <a:t> (cough for 5 days), one </a:t>
            </a:r>
            <a:r>
              <a:rPr b="1" lang="en" sz="2600">
                <a:solidFill>
                  <a:schemeClr val="lt1"/>
                </a:solidFill>
              </a:rPr>
              <a:t>continuous feature</a:t>
            </a:r>
            <a:r>
              <a:rPr lang="en" sz="2600">
                <a:solidFill>
                  <a:schemeClr val="lt1"/>
                </a:solidFill>
              </a:rPr>
              <a:t> (temperature), and one </a:t>
            </a:r>
            <a:r>
              <a:rPr b="1" lang="en" sz="2600">
                <a:solidFill>
                  <a:schemeClr val="lt1"/>
                </a:solidFill>
              </a:rPr>
              <a:t>binary label</a:t>
            </a:r>
            <a:r>
              <a:rPr lang="en" sz="2600">
                <a:solidFill>
                  <a:schemeClr val="lt1"/>
                </a:solidFill>
              </a:rPr>
              <a:t> (cold or flu?)</a:t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7" name="Shape 1147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{64445C34-50D7-42DD-9495-6DD7C425826A}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148" name="Shape 1148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Q1:</a:t>
            </a:r>
            <a:r>
              <a:rPr lang="en" sz="2600">
                <a:solidFill>
                  <a:schemeClr val="lt1"/>
                </a:solidFill>
              </a:rPr>
              <a:t> Which feature should we split on?</a:t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Q2:</a:t>
            </a:r>
            <a:r>
              <a:rPr lang="en" sz="2600">
                <a:solidFill>
                  <a:schemeClr val="lt1"/>
                </a:solidFill>
              </a:rPr>
              <a:t> If we are splitting on temperature, how should we split it?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3" name="Shape 1153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{64445C34-50D7-42DD-9495-6DD7C425826A}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154" name="Shape 1154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Q1:</a:t>
            </a:r>
            <a:r>
              <a:rPr lang="en" sz="2600">
                <a:solidFill>
                  <a:schemeClr val="lt1"/>
                </a:solidFill>
              </a:rPr>
              <a:t> Which feature should we split on?</a:t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Q2:</a:t>
            </a:r>
            <a:r>
              <a:rPr lang="en" sz="2600">
                <a:solidFill>
                  <a:schemeClr val="lt1"/>
                </a:solidFill>
              </a:rPr>
              <a:t> If we are splitting on temperature, how should we split it?</a:t>
            </a:r>
            <a:endParaRPr sz="26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A2:</a:t>
            </a:r>
            <a:r>
              <a:rPr lang="en" sz="2600">
                <a:solidFill>
                  <a:schemeClr val="lt1"/>
                </a:solidFill>
              </a:rPr>
              <a:t> The same way we did for decision stumps!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Shape 1159"/>
          <p:cNvSpPr/>
          <p:nvPr/>
        </p:nvSpPr>
        <p:spPr>
          <a:xfrm>
            <a:off x="12306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Shape 1160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Shape 1161"/>
          <p:cNvSpPr txBox="1"/>
          <p:nvPr/>
        </p:nvSpPr>
        <p:spPr>
          <a:xfrm>
            <a:off x="1749575" y="7048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1162" name="Shape 1162"/>
          <p:cNvSpPr txBox="1"/>
          <p:nvPr/>
        </p:nvSpPr>
        <p:spPr>
          <a:xfrm>
            <a:off x="6365800" y="790688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1163" name="Shape 1163"/>
          <p:cNvCxnSpPr/>
          <p:nvPr/>
        </p:nvCxnSpPr>
        <p:spPr>
          <a:xfrm flipH="1">
            <a:off x="1521150" y="1384500"/>
            <a:ext cx="3588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Shape 1164"/>
          <p:cNvCxnSpPr/>
          <p:nvPr/>
        </p:nvCxnSpPr>
        <p:spPr>
          <a:xfrm>
            <a:off x="2401375" y="1384500"/>
            <a:ext cx="726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Shape 1165"/>
          <p:cNvCxnSpPr>
            <a:endCxn id="1166" idx="0"/>
          </p:cNvCxnSpPr>
          <p:nvPr/>
        </p:nvCxnSpPr>
        <p:spPr>
          <a:xfrm flipH="1">
            <a:off x="5309725" y="1333200"/>
            <a:ext cx="1236300" cy="15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Shape 1167"/>
          <p:cNvCxnSpPr>
            <a:endCxn id="1168" idx="0"/>
          </p:cNvCxnSpPr>
          <p:nvPr/>
        </p:nvCxnSpPr>
        <p:spPr>
          <a:xfrm>
            <a:off x="7229850" y="1350300"/>
            <a:ext cx="1152300" cy="15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9" name="Shape 1169"/>
          <p:cNvSpPr/>
          <p:nvPr/>
        </p:nvSpPr>
        <p:spPr>
          <a:xfrm>
            <a:off x="104190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1170" name="Shape 1170"/>
          <p:cNvSpPr/>
          <p:nvPr/>
        </p:nvSpPr>
        <p:spPr>
          <a:xfrm>
            <a:off x="2630675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166" name="Shape 1166"/>
          <p:cNvSpPr/>
          <p:nvPr/>
        </p:nvSpPr>
        <p:spPr>
          <a:xfrm>
            <a:off x="4786975" y="2922900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168" name="Shape 1168"/>
          <p:cNvSpPr/>
          <p:nvPr/>
        </p:nvSpPr>
        <p:spPr>
          <a:xfrm>
            <a:off x="791205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171" name="Shape 1171"/>
          <p:cNvSpPr txBox="1"/>
          <p:nvPr/>
        </p:nvSpPr>
        <p:spPr>
          <a:xfrm>
            <a:off x="820325" y="34891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	split further</a:t>
            </a:r>
            <a:endParaRPr/>
          </a:p>
        </p:txBody>
      </p:sp>
      <p:sp>
        <p:nvSpPr>
          <p:cNvPr id="1172" name="Shape 1172"/>
          <p:cNvSpPr txBox="1"/>
          <p:nvPr/>
        </p:nvSpPr>
        <p:spPr>
          <a:xfrm>
            <a:off x="4922025" y="3452125"/>
            <a:ext cx="393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	split further          pure</a:t>
            </a:r>
            <a:endParaRPr/>
          </a:p>
        </p:txBody>
      </p:sp>
      <p:sp>
        <p:nvSpPr>
          <p:cNvPr id="1173" name="Shape 1173"/>
          <p:cNvSpPr txBox="1"/>
          <p:nvPr/>
        </p:nvSpPr>
        <p:spPr>
          <a:xfrm>
            <a:off x="175000" y="3981350"/>
            <a:ext cx="8859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can split the data into two different Decision Stumps like last week.  That is incomplete though in predicting because each only predicts with one feature.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do we combine these two so that it can make a prediction on both features?</a:t>
            </a:r>
            <a:endParaRPr/>
          </a:p>
        </p:txBody>
      </p:sp>
      <p:sp>
        <p:nvSpPr>
          <p:cNvPr id="1174" name="Shape 1174"/>
          <p:cNvSpPr txBox="1"/>
          <p:nvPr/>
        </p:nvSpPr>
        <p:spPr>
          <a:xfrm>
            <a:off x="1093775" y="196875"/>
            <a:ext cx="440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                     </a:t>
            </a:r>
            <a:endParaRPr/>
          </a:p>
        </p:txBody>
      </p:sp>
      <p:sp>
        <p:nvSpPr>
          <p:cNvPr id="1175" name="Shape 1175"/>
          <p:cNvSpPr txBox="1"/>
          <p:nvPr/>
        </p:nvSpPr>
        <p:spPr>
          <a:xfrm>
            <a:off x="6276325" y="196875"/>
            <a:ext cx="223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</a:t>
            </a:r>
            <a:endParaRPr/>
          </a:p>
        </p:txBody>
      </p:sp>
      <p:sp>
        <p:nvSpPr>
          <p:cNvPr id="1176" name="Shape 1176"/>
          <p:cNvSpPr/>
          <p:nvPr/>
        </p:nvSpPr>
        <p:spPr>
          <a:xfrm>
            <a:off x="6311100" y="2922900"/>
            <a:ext cx="12477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1177" name="Shape 1177"/>
          <p:cNvCxnSpPr>
            <a:endCxn id="1176" idx="0"/>
          </p:cNvCxnSpPr>
          <p:nvPr/>
        </p:nvCxnSpPr>
        <p:spPr>
          <a:xfrm>
            <a:off x="6922050" y="1384500"/>
            <a:ext cx="129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Shape 1182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can combine the two Decision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Stumps into one “tree”.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Shape 1187"/>
          <p:cNvSpPr/>
          <p:nvPr/>
        </p:nvSpPr>
        <p:spPr>
          <a:xfrm>
            <a:off x="15049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Shape 1188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Shape 1189"/>
          <p:cNvSpPr txBox="1"/>
          <p:nvPr/>
        </p:nvSpPr>
        <p:spPr>
          <a:xfrm>
            <a:off x="2006200" y="6991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Days Coughing</a:t>
            </a:r>
            <a:endParaRPr/>
          </a:p>
        </p:txBody>
      </p:sp>
      <p:sp>
        <p:nvSpPr>
          <p:cNvPr id="1190" name="Shape 1190"/>
          <p:cNvSpPr txBox="1"/>
          <p:nvPr/>
        </p:nvSpPr>
        <p:spPr>
          <a:xfrm>
            <a:off x="6337100" y="789775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1191" name="Shape 1191"/>
          <p:cNvCxnSpPr>
            <a:endCxn id="1192" idx="0"/>
          </p:cNvCxnSpPr>
          <p:nvPr/>
        </p:nvCxnSpPr>
        <p:spPr>
          <a:xfrm flipH="1">
            <a:off x="1774100" y="1367100"/>
            <a:ext cx="32610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Shape 1193"/>
          <p:cNvCxnSpPr>
            <a:endCxn id="1194" idx="0"/>
          </p:cNvCxnSpPr>
          <p:nvPr/>
        </p:nvCxnSpPr>
        <p:spPr>
          <a:xfrm>
            <a:off x="2986000" y="1389100"/>
            <a:ext cx="267900" cy="5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5" name="Shape 1195"/>
          <p:cNvCxnSpPr>
            <a:stCxn id="1192" idx="3"/>
            <a:endCxn id="1196" idx="0"/>
          </p:cNvCxnSpPr>
          <p:nvPr/>
        </p:nvCxnSpPr>
        <p:spPr>
          <a:xfrm flipH="1">
            <a:off x="1201989" y="2376125"/>
            <a:ext cx="23970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7" name="Shape 1197"/>
          <p:cNvCxnSpPr>
            <a:stCxn id="1196" idx="5"/>
          </p:cNvCxnSpPr>
          <p:nvPr/>
        </p:nvCxnSpPr>
        <p:spPr>
          <a:xfrm>
            <a:off x="1534536" y="3523177"/>
            <a:ext cx="423300" cy="13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8" name="Shape 1198"/>
          <p:cNvSpPr/>
          <p:nvPr/>
        </p:nvSpPr>
        <p:spPr>
          <a:xfrm>
            <a:off x="5017475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&lt;=2 </a:t>
            </a:r>
            <a:endParaRPr/>
          </a:p>
        </p:txBody>
      </p:sp>
      <p:sp>
        <p:nvSpPr>
          <p:cNvPr id="1199" name="Shape 1199"/>
          <p:cNvSpPr/>
          <p:nvPr/>
        </p:nvSpPr>
        <p:spPr>
          <a:xfrm>
            <a:off x="8154800" y="4565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200" name="Shape 1200"/>
          <p:cNvSpPr/>
          <p:nvPr/>
        </p:nvSpPr>
        <p:spPr>
          <a:xfrm>
            <a:off x="25600" y="4490988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201" name="Shape 1201"/>
          <p:cNvSpPr/>
          <p:nvPr/>
        </p:nvSpPr>
        <p:spPr>
          <a:xfrm>
            <a:off x="1504900" y="44910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&gt;99</a:t>
            </a:r>
            <a:endParaRPr/>
          </a:p>
        </p:txBody>
      </p:sp>
      <p:sp>
        <p:nvSpPr>
          <p:cNvPr id="1202" name="Shape 1202"/>
          <p:cNvSpPr txBox="1"/>
          <p:nvPr/>
        </p:nvSpPr>
        <p:spPr>
          <a:xfrm>
            <a:off x="1316675" y="38565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sp>
        <p:nvSpPr>
          <p:cNvPr id="1203" name="Shape 1203"/>
          <p:cNvSpPr txBox="1"/>
          <p:nvPr/>
        </p:nvSpPr>
        <p:spPr>
          <a:xfrm>
            <a:off x="2783800" y="59850"/>
            <a:ext cx="4570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BUT THERE ARE TWO WAYS TO SPLIT.</a:t>
            </a:r>
            <a:endParaRPr/>
          </a:p>
        </p:txBody>
      </p:sp>
      <p:sp>
        <p:nvSpPr>
          <p:cNvPr id="1204" name="Shape 1204"/>
          <p:cNvSpPr txBox="1"/>
          <p:nvPr/>
        </p:nvSpPr>
        <p:spPr>
          <a:xfrm>
            <a:off x="2707075" y="5145100"/>
            <a:ext cx="8859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goal is to find the feature that decides more</a:t>
            </a:r>
            <a:endParaRPr/>
          </a:p>
        </p:txBody>
      </p:sp>
      <p:cxnSp>
        <p:nvCxnSpPr>
          <p:cNvPr id="1205" name="Shape 1205"/>
          <p:cNvCxnSpPr>
            <a:stCxn id="1199" idx="3"/>
          </p:cNvCxnSpPr>
          <p:nvPr/>
        </p:nvCxnSpPr>
        <p:spPr>
          <a:xfrm flipH="1">
            <a:off x="8263389" y="4974325"/>
            <a:ext cx="29100" cy="12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Shape 1206"/>
          <p:cNvCxnSpPr>
            <a:stCxn id="1199" idx="5"/>
          </p:cNvCxnSpPr>
          <p:nvPr/>
        </p:nvCxnSpPr>
        <p:spPr>
          <a:xfrm>
            <a:off x="8957311" y="4974325"/>
            <a:ext cx="214200" cy="17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7" name="Shape 1207"/>
          <p:cNvSpPr/>
          <p:nvPr/>
        </p:nvSpPr>
        <p:spPr>
          <a:xfrm>
            <a:off x="2506525" y="4565888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&lt;99</a:t>
            </a:r>
            <a:endParaRPr/>
          </a:p>
        </p:txBody>
      </p:sp>
      <p:sp>
        <p:nvSpPr>
          <p:cNvPr id="1208" name="Shape 1208"/>
          <p:cNvSpPr/>
          <p:nvPr/>
        </p:nvSpPr>
        <p:spPr>
          <a:xfrm>
            <a:off x="4045013" y="4625238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&gt;99</a:t>
            </a:r>
            <a:endParaRPr/>
          </a:p>
        </p:txBody>
      </p:sp>
      <p:sp>
        <p:nvSpPr>
          <p:cNvPr id="1209" name="Shape 1209"/>
          <p:cNvSpPr txBox="1"/>
          <p:nvPr/>
        </p:nvSpPr>
        <p:spPr>
          <a:xfrm>
            <a:off x="2783800" y="39207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cxnSp>
        <p:nvCxnSpPr>
          <p:cNvPr id="1210" name="Shape 1210"/>
          <p:cNvCxnSpPr>
            <a:stCxn id="1188" idx="3"/>
            <a:endCxn id="1211" idx="0"/>
          </p:cNvCxnSpPr>
          <p:nvPr/>
        </p:nvCxnSpPr>
        <p:spPr>
          <a:xfrm flipH="1">
            <a:off x="5761205" y="1271853"/>
            <a:ext cx="473100" cy="6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2" name="Shape 1212"/>
          <p:cNvCxnSpPr>
            <a:endCxn id="1213" idx="0"/>
          </p:cNvCxnSpPr>
          <p:nvPr/>
        </p:nvCxnSpPr>
        <p:spPr>
          <a:xfrm>
            <a:off x="7721875" y="1251200"/>
            <a:ext cx="2907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1" name="Shape 1211"/>
          <p:cNvSpPr/>
          <p:nvPr/>
        </p:nvSpPr>
        <p:spPr>
          <a:xfrm>
            <a:off x="5238350" y="1909113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&lt;99</a:t>
            </a:r>
            <a:endParaRPr/>
          </a:p>
        </p:txBody>
      </p:sp>
      <p:sp>
        <p:nvSpPr>
          <p:cNvPr id="1213" name="Shape 1213"/>
          <p:cNvSpPr/>
          <p:nvPr/>
        </p:nvSpPr>
        <p:spPr>
          <a:xfrm>
            <a:off x="7542475" y="19091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cxnSp>
        <p:nvCxnSpPr>
          <p:cNvPr id="1214" name="Shape 1214"/>
          <p:cNvCxnSpPr>
            <a:stCxn id="1215" idx="4"/>
          </p:cNvCxnSpPr>
          <p:nvPr/>
        </p:nvCxnSpPr>
        <p:spPr>
          <a:xfrm flipH="1">
            <a:off x="5633825" y="3440925"/>
            <a:ext cx="141300" cy="11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6" name="Shape 1216"/>
          <p:cNvCxnSpPr>
            <a:stCxn id="1211" idx="4"/>
            <a:endCxn id="1215" idx="0"/>
          </p:cNvCxnSpPr>
          <p:nvPr/>
        </p:nvCxnSpPr>
        <p:spPr>
          <a:xfrm>
            <a:off x="5761100" y="2387613"/>
            <a:ext cx="141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7" name="Shape 1217"/>
          <p:cNvSpPr txBox="1"/>
          <p:nvPr/>
        </p:nvSpPr>
        <p:spPr>
          <a:xfrm>
            <a:off x="4653875" y="3948913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cxnSp>
        <p:nvCxnSpPr>
          <p:cNvPr id="1218" name="Shape 1218"/>
          <p:cNvCxnSpPr>
            <a:endCxn id="1219" idx="0"/>
          </p:cNvCxnSpPr>
          <p:nvPr/>
        </p:nvCxnSpPr>
        <p:spPr>
          <a:xfrm flipH="1">
            <a:off x="7542463" y="3382113"/>
            <a:ext cx="339000" cy="11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0" name="Shape 1220"/>
          <p:cNvCxnSpPr>
            <a:stCxn id="1221" idx="5"/>
            <a:endCxn id="1199" idx="0"/>
          </p:cNvCxnSpPr>
          <p:nvPr/>
        </p:nvCxnSpPr>
        <p:spPr>
          <a:xfrm>
            <a:off x="8562586" y="3411977"/>
            <a:ext cx="62400" cy="11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9" name="Shape 1219"/>
          <p:cNvSpPr/>
          <p:nvPr/>
        </p:nvSpPr>
        <p:spPr>
          <a:xfrm>
            <a:off x="7072363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&lt;=2 </a:t>
            </a:r>
            <a:endParaRPr/>
          </a:p>
        </p:txBody>
      </p:sp>
      <p:sp>
        <p:nvSpPr>
          <p:cNvPr id="1192" name="Shape 1192"/>
          <p:cNvSpPr/>
          <p:nvPr/>
        </p:nvSpPr>
        <p:spPr>
          <a:xfrm>
            <a:off x="1304000" y="19677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1222" name="Shape 1222"/>
          <p:cNvSpPr/>
          <p:nvPr/>
        </p:nvSpPr>
        <p:spPr>
          <a:xfrm>
            <a:off x="5989950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194" name="Shape 1194"/>
          <p:cNvSpPr/>
          <p:nvPr/>
        </p:nvSpPr>
        <p:spPr>
          <a:xfrm>
            <a:off x="2783800" y="19582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&gt; 2</a:t>
            </a:r>
            <a:endParaRPr/>
          </a:p>
        </p:txBody>
      </p:sp>
      <p:cxnSp>
        <p:nvCxnSpPr>
          <p:cNvPr id="1223" name="Shape 1223"/>
          <p:cNvCxnSpPr>
            <a:stCxn id="1194" idx="5"/>
            <a:endCxn id="1224" idx="0"/>
          </p:cNvCxnSpPr>
          <p:nvPr/>
        </p:nvCxnSpPr>
        <p:spPr>
          <a:xfrm>
            <a:off x="3586311" y="2366625"/>
            <a:ext cx="1287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5" name="Shape 1225"/>
          <p:cNvCxnSpPr>
            <a:stCxn id="1224" idx="3"/>
            <a:endCxn id="1207" idx="0"/>
          </p:cNvCxnSpPr>
          <p:nvPr/>
        </p:nvCxnSpPr>
        <p:spPr>
          <a:xfrm flipH="1">
            <a:off x="3029402" y="3405002"/>
            <a:ext cx="353100" cy="1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6" name="Shape 1196"/>
          <p:cNvSpPr/>
          <p:nvPr/>
        </p:nvSpPr>
        <p:spPr>
          <a:xfrm>
            <a:off x="732025" y="2899400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</p:txBody>
      </p:sp>
      <p:sp>
        <p:nvSpPr>
          <p:cNvPr id="1224" name="Shape 1224"/>
          <p:cNvSpPr/>
          <p:nvPr/>
        </p:nvSpPr>
        <p:spPr>
          <a:xfrm>
            <a:off x="3244813" y="278122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</p:txBody>
      </p:sp>
      <p:sp>
        <p:nvSpPr>
          <p:cNvPr id="1215" name="Shape 1215"/>
          <p:cNvSpPr/>
          <p:nvPr/>
        </p:nvSpPr>
        <p:spPr>
          <a:xfrm>
            <a:off x="5305025" y="271012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1221" name="Shape 1221"/>
          <p:cNvSpPr/>
          <p:nvPr/>
        </p:nvSpPr>
        <p:spPr>
          <a:xfrm>
            <a:off x="7760075" y="2788200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cxnSp>
        <p:nvCxnSpPr>
          <p:cNvPr id="1226" name="Shape 1226"/>
          <p:cNvCxnSpPr>
            <a:stCxn id="1215" idx="5"/>
            <a:endCxn id="1222" idx="0"/>
          </p:cNvCxnSpPr>
          <p:nvPr/>
        </p:nvCxnSpPr>
        <p:spPr>
          <a:xfrm>
            <a:off x="6107536" y="3333902"/>
            <a:ext cx="352500" cy="11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7" name="Shape 1227"/>
          <p:cNvCxnSpPr>
            <a:stCxn id="1224" idx="5"/>
            <a:endCxn id="1208" idx="0"/>
          </p:cNvCxnSpPr>
          <p:nvPr/>
        </p:nvCxnSpPr>
        <p:spPr>
          <a:xfrm>
            <a:off x="4047324" y="3405002"/>
            <a:ext cx="467700" cy="12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Shape 1228"/>
          <p:cNvCxnSpPr>
            <a:endCxn id="1221" idx="0"/>
          </p:cNvCxnSpPr>
          <p:nvPr/>
        </p:nvCxnSpPr>
        <p:spPr>
          <a:xfrm>
            <a:off x="8167775" y="2397600"/>
            <a:ext cx="624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Shape 1229"/>
          <p:cNvCxnSpPr>
            <a:stCxn id="1196" idx="3"/>
            <a:endCxn id="1200" idx="0"/>
          </p:cNvCxnSpPr>
          <p:nvPr/>
        </p:nvCxnSpPr>
        <p:spPr>
          <a:xfrm flipH="1">
            <a:off x="548414" y="3523177"/>
            <a:ext cx="321300" cy="9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0" name="Shape 1230"/>
          <p:cNvSpPr/>
          <p:nvPr/>
        </p:nvSpPr>
        <p:spPr>
          <a:xfrm>
            <a:off x="6337089" y="1909125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99</a:t>
            </a:r>
            <a:endParaRPr/>
          </a:p>
        </p:txBody>
      </p:sp>
      <p:cxnSp>
        <p:nvCxnSpPr>
          <p:cNvPr id="1231" name="Shape 1231"/>
          <p:cNvCxnSpPr>
            <a:endCxn id="1230" idx="0"/>
          </p:cNvCxnSpPr>
          <p:nvPr/>
        </p:nvCxnSpPr>
        <p:spPr>
          <a:xfrm flipH="1">
            <a:off x="6916539" y="1382925"/>
            <a:ext cx="13500" cy="5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2" name="Shape 1232"/>
          <p:cNvSpPr/>
          <p:nvPr/>
        </p:nvSpPr>
        <p:spPr>
          <a:xfrm>
            <a:off x="622675" y="4083400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99</a:t>
            </a:r>
            <a:endParaRPr/>
          </a:p>
        </p:txBody>
      </p:sp>
      <p:sp>
        <p:nvSpPr>
          <p:cNvPr id="1233" name="Shape 1233"/>
          <p:cNvSpPr/>
          <p:nvPr/>
        </p:nvSpPr>
        <p:spPr>
          <a:xfrm>
            <a:off x="3136813" y="4089300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99</a:t>
            </a:r>
            <a:endParaRPr/>
          </a:p>
        </p:txBody>
      </p:sp>
      <p:cxnSp>
        <p:nvCxnSpPr>
          <p:cNvPr id="1234" name="Shape 1234"/>
          <p:cNvCxnSpPr>
            <a:stCxn id="1196" idx="4"/>
            <a:endCxn id="1232" idx="0"/>
          </p:cNvCxnSpPr>
          <p:nvPr/>
        </p:nvCxnSpPr>
        <p:spPr>
          <a:xfrm>
            <a:off x="1202125" y="3630200"/>
            <a:ext cx="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Shape 1235"/>
          <p:cNvCxnSpPr>
            <a:endCxn id="1233" idx="0"/>
          </p:cNvCxnSpPr>
          <p:nvPr/>
        </p:nvCxnSpPr>
        <p:spPr>
          <a:xfrm>
            <a:off x="3687163" y="3513600"/>
            <a:ext cx="29100" cy="5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Shape 1240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do we choose how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Split the features?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Shape 28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{64445C34-50D7-42DD-9495-6DD7C425826A}</a:tableStyleId>
              </a:tblPr>
              <a:tblGrid>
                <a:gridCol w="1378975"/>
                <a:gridCol w="1378975"/>
                <a:gridCol w="1378975"/>
              </a:tblGrid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8" name="Shape 288"/>
          <p:cNvSpPr txBox="1"/>
          <p:nvPr/>
        </p:nvSpPr>
        <p:spPr>
          <a:xfrm>
            <a:off x="4426725" y="222200"/>
            <a:ext cx="4272900" cy="4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classifier has one </a:t>
            </a:r>
            <a:r>
              <a:rPr b="0" i="1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(also</a:t>
            </a:r>
            <a:r>
              <a:rPr lang="en" sz="2600">
                <a:solidFill>
                  <a:srgbClr val="FFFFFF"/>
                </a:solidFill>
              </a:rPr>
              <a:t> called an attribute</a:t>
            </a: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), A feature is a measurable property of the event being observed.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last week’s exercise, the feature is Joanne’s temperature.  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Shape 289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Shape 290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/>
          <p:nvPr/>
        </p:nvSpPr>
        <p:spPr>
          <a:xfrm>
            <a:off x="12306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Shape 1246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Shape 1247"/>
          <p:cNvSpPr txBox="1"/>
          <p:nvPr/>
        </p:nvSpPr>
        <p:spPr>
          <a:xfrm>
            <a:off x="1749575" y="7048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1248" name="Shape 1248"/>
          <p:cNvSpPr txBox="1"/>
          <p:nvPr/>
        </p:nvSpPr>
        <p:spPr>
          <a:xfrm>
            <a:off x="6365800" y="790688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1249" name="Shape 1249"/>
          <p:cNvCxnSpPr/>
          <p:nvPr/>
        </p:nvCxnSpPr>
        <p:spPr>
          <a:xfrm flipH="1">
            <a:off x="1521150" y="1384500"/>
            <a:ext cx="3588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Shape 1250"/>
          <p:cNvCxnSpPr/>
          <p:nvPr/>
        </p:nvCxnSpPr>
        <p:spPr>
          <a:xfrm>
            <a:off x="2401375" y="1384500"/>
            <a:ext cx="726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1" name="Shape 1251"/>
          <p:cNvCxnSpPr>
            <a:endCxn id="1252" idx="0"/>
          </p:cNvCxnSpPr>
          <p:nvPr/>
        </p:nvCxnSpPr>
        <p:spPr>
          <a:xfrm flipH="1">
            <a:off x="5309725" y="1333200"/>
            <a:ext cx="1236300" cy="15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Shape 1253"/>
          <p:cNvCxnSpPr>
            <a:endCxn id="1254" idx="0"/>
          </p:cNvCxnSpPr>
          <p:nvPr/>
        </p:nvCxnSpPr>
        <p:spPr>
          <a:xfrm>
            <a:off x="7229850" y="1350300"/>
            <a:ext cx="1152300" cy="15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5" name="Shape 1255"/>
          <p:cNvSpPr/>
          <p:nvPr/>
        </p:nvSpPr>
        <p:spPr>
          <a:xfrm>
            <a:off x="104190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1256" name="Shape 1256"/>
          <p:cNvSpPr/>
          <p:nvPr/>
        </p:nvSpPr>
        <p:spPr>
          <a:xfrm>
            <a:off x="2630675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252" name="Shape 1252"/>
          <p:cNvSpPr/>
          <p:nvPr/>
        </p:nvSpPr>
        <p:spPr>
          <a:xfrm>
            <a:off x="4786975" y="2922900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254" name="Shape 1254"/>
          <p:cNvSpPr/>
          <p:nvPr/>
        </p:nvSpPr>
        <p:spPr>
          <a:xfrm>
            <a:off x="791205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257" name="Shape 1257"/>
          <p:cNvSpPr txBox="1"/>
          <p:nvPr/>
        </p:nvSpPr>
        <p:spPr>
          <a:xfrm>
            <a:off x="820325" y="34891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	split further</a:t>
            </a:r>
            <a:endParaRPr/>
          </a:p>
        </p:txBody>
      </p:sp>
      <p:sp>
        <p:nvSpPr>
          <p:cNvPr id="1258" name="Shape 1258"/>
          <p:cNvSpPr txBox="1"/>
          <p:nvPr/>
        </p:nvSpPr>
        <p:spPr>
          <a:xfrm>
            <a:off x="4922025" y="3452125"/>
            <a:ext cx="393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             split further                pure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Shape 1259"/>
          <p:cNvSpPr txBox="1"/>
          <p:nvPr/>
        </p:nvSpPr>
        <p:spPr>
          <a:xfrm>
            <a:off x="175000" y="3981350"/>
            <a:ext cx="8859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Both splits are impure.  Ideally we would like to split on a feature that gives a higher certainty.  We should split on the more “pure” of the two. </a:t>
            </a:r>
            <a:endParaRPr/>
          </a:p>
        </p:txBody>
      </p:sp>
      <p:sp>
        <p:nvSpPr>
          <p:cNvPr id="1260" name="Shape 1260"/>
          <p:cNvSpPr txBox="1"/>
          <p:nvPr/>
        </p:nvSpPr>
        <p:spPr>
          <a:xfrm>
            <a:off x="1093775" y="196875"/>
            <a:ext cx="440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                     </a:t>
            </a:r>
            <a:endParaRPr/>
          </a:p>
        </p:txBody>
      </p:sp>
      <p:sp>
        <p:nvSpPr>
          <p:cNvPr id="1261" name="Shape 1261"/>
          <p:cNvSpPr txBox="1"/>
          <p:nvPr/>
        </p:nvSpPr>
        <p:spPr>
          <a:xfrm>
            <a:off x="6276325" y="196875"/>
            <a:ext cx="223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</a:t>
            </a:r>
            <a:endParaRPr/>
          </a:p>
        </p:txBody>
      </p:sp>
      <p:sp>
        <p:nvSpPr>
          <p:cNvPr id="1262" name="Shape 1262"/>
          <p:cNvSpPr/>
          <p:nvPr/>
        </p:nvSpPr>
        <p:spPr>
          <a:xfrm>
            <a:off x="6311100" y="2922900"/>
            <a:ext cx="12477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1263" name="Shape 1263"/>
          <p:cNvCxnSpPr>
            <a:endCxn id="1262" idx="0"/>
          </p:cNvCxnSpPr>
          <p:nvPr/>
        </p:nvCxnSpPr>
        <p:spPr>
          <a:xfrm>
            <a:off x="6922050" y="1384500"/>
            <a:ext cx="129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Shape 1268"/>
          <p:cNvSpPr/>
          <p:nvPr/>
        </p:nvSpPr>
        <p:spPr>
          <a:xfrm>
            <a:off x="12306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Shape 1269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Shape 1270"/>
          <p:cNvSpPr txBox="1"/>
          <p:nvPr/>
        </p:nvSpPr>
        <p:spPr>
          <a:xfrm>
            <a:off x="1749575" y="7048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1271" name="Shape 1271"/>
          <p:cNvSpPr txBox="1"/>
          <p:nvPr/>
        </p:nvSpPr>
        <p:spPr>
          <a:xfrm>
            <a:off x="6365800" y="790688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1272" name="Shape 1272"/>
          <p:cNvCxnSpPr/>
          <p:nvPr/>
        </p:nvCxnSpPr>
        <p:spPr>
          <a:xfrm flipH="1">
            <a:off x="1521150" y="1384500"/>
            <a:ext cx="3588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3" name="Shape 1273"/>
          <p:cNvCxnSpPr/>
          <p:nvPr/>
        </p:nvCxnSpPr>
        <p:spPr>
          <a:xfrm>
            <a:off x="2401375" y="1384500"/>
            <a:ext cx="726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Shape 1274"/>
          <p:cNvCxnSpPr>
            <a:endCxn id="1275" idx="0"/>
          </p:cNvCxnSpPr>
          <p:nvPr/>
        </p:nvCxnSpPr>
        <p:spPr>
          <a:xfrm flipH="1">
            <a:off x="5309725" y="1333200"/>
            <a:ext cx="1236300" cy="15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6" name="Shape 1276"/>
          <p:cNvCxnSpPr>
            <a:endCxn id="1277" idx="0"/>
          </p:cNvCxnSpPr>
          <p:nvPr/>
        </p:nvCxnSpPr>
        <p:spPr>
          <a:xfrm>
            <a:off x="7229850" y="1350300"/>
            <a:ext cx="1152300" cy="15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8" name="Shape 1278"/>
          <p:cNvSpPr/>
          <p:nvPr/>
        </p:nvSpPr>
        <p:spPr>
          <a:xfrm>
            <a:off x="104190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1279" name="Shape 1279"/>
          <p:cNvSpPr/>
          <p:nvPr/>
        </p:nvSpPr>
        <p:spPr>
          <a:xfrm>
            <a:off x="2630675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275" name="Shape 1275"/>
          <p:cNvSpPr/>
          <p:nvPr/>
        </p:nvSpPr>
        <p:spPr>
          <a:xfrm>
            <a:off x="4786975" y="2922900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277" name="Shape 1277"/>
          <p:cNvSpPr/>
          <p:nvPr/>
        </p:nvSpPr>
        <p:spPr>
          <a:xfrm>
            <a:off x="791205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280" name="Shape 1280"/>
          <p:cNvSpPr txBox="1"/>
          <p:nvPr/>
        </p:nvSpPr>
        <p:spPr>
          <a:xfrm>
            <a:off x="820325" y="34891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	split further</a:t>
            </a:r>
            <a:endParaRPr/>
          </a:p>
        </p:txBody>
      </p:sp>
      <p:sp>
        <p:nvSpPr>
          <p:cNvPr id="1281" name="Shape 1281"/>
          <p:cNvSpPr txBox="1"/>
          <p:nvPr/>
        </p:nvSpPr>
        <p:spPr>
          <a:xfrm>
            <a:off x="4922025" y="3452125"/>
            <a:ext cx="393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	split further            pure</a:t>
            </a:r>
            <a:endParaRPr/>
          </a:p>
        </p:txBody>
      </p:sp>
      <p:sp>
        <p:nvSpPr>
          <p:cNvPr id="1282" name="Shape 1282"/>
          <p:cNvSpPr txBox="1"/>
          <p:nvPr/>
        </p:nvSpPr>
        <p:spPr>
          <a:xfrm>
            <a:off x="175000" y="3981350"/>
            <a:ext cx="8859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Example: Which one of these stumps decides “yes” or “no” better?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There’s a way to measure this….but first a quick math aside.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Shape 1283"/>
          <p:cNvSpPr txBox="1"/>
          <p:nvPr/>
        </p:nvSpPr>
        <p:spPr>
          <a:xfrm>
            <a:off x="1093775" y="196875"/>
            <a:ext cx="440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                     </a:t>
            </a:r>
            <a:endParaRPr/>
          </a:p>
        </p:txBody>
      </p:sp>
      <p:sp>
        <p:nvSpPr>
          <p:cNvPr id="1284" name="Shape 1284"/>
          <p:cNvSpPr txBox="1"/>
          <p:nvPr/>
        </p:nvSpPr>
        <p:spPr>
          <a:xfrm>
            <a:off x="6276325" y="196875"/>
            <a:ext cx="223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</a:t>
            </a:r>
            <a:endParaRPr/>
          </a:p>
        </p:txBody>
      </p:sp>
      <p:sp>
        <p:nvSpPr>
          <p:cNvPr id="1285" name="Shape 1285"/>
          <p:cNvSpPr/>
          <p:nvPr/>
        </p:nvSpPr>
        <p:spPr>
          <a:xfrm>
            <a:off x="6311100" y="2922900"/>
            <a:ext cx="12477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1286" name="Shape 1286"/>
          <p:cNvCxnSpPr>
            <a:endCxn id="1285" idx="0"/>
          </p:cNvCxnSpPr>
          <p:nvPr/>
        </p:nvCxnSpPr>
        <p:spPr>
          <a:xfrm>
            <a:off x="6922050" y="1384500"/>
            <a:ext cx="129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Shape 1291"/>
          <p:cNvSpPr txBox="1"/>
          <p:nvPr/>
        </p:nvSpPr>
        <p:spPr>
          <a:xfrm>
            <a:off x="199340" y="217424"/>
            <a:ext cx="8859600" cy="1345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Logarithms and Exponentials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lain" startAt="2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2 * 2 = 4                                      log 4 =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   = 2 * 2 * 2 = 8                                log 8 =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Shape 1292"/>
          <p:cNvSpPr txBox="1"/>
          <p:nvPr/>
        </p:nvSpPr>
        <p:spPr>
          <a:xfrm>
            <a:off x="350875" y="786809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93" name="Shape 1293"/>
          <p:cNvSpPr txBox="1"/>
          <p:nvPr/>
        </p:nvSpPr>
        <p:spPr>
          <a:xfrm>
            <a:off x="350875" y="1098697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Shape 1294"/>
          <p:cNvSpPr txBox="1"/>
          <p:nvPr/>
        </p:nvSpPr>
        <p:spPr>
          <a:xfrm>
            <a:off x="350875" y="1380945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295" name="Shape 1295"/>
          <p:cNvSpPr txBox="1"/>
          <p:nvPr/>
        </p:nvSpPr>
        <p:spPr>
          <a:xfrm>
            <a:off x="199340" y="1378320"/>
            <a:ext cx="67649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   = 2 * 2 * 2 * 2 = 16                        log 16 = 4   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Shape 1296"/>
          <p:cNvSpPr txBox="1"/>
          <p:nvPr/>
        </p:nvSpPr>
        <p:spPr>
          <a:xfrm>
            <a:off x="4310164" y="1007677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97" name="Shape 1297"/>
          <p:cNvSpPr txBox="1"/>
          <p:nvPr/>
        </p:nvSpPr>
        <p:spPr>
          <a:xfrm>
            <a:off x="4320796" y="1287300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98" name="Shape 1298"/>
          <p:cNvSpPr txBox="1"/>
          <p:nvPr/>
        </p:nvSpPr>
        <p:spPr>
          <a:xfrm>
            <a:off x="4303509" y="1565611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Shape 1299"/>
          <p:cNvSpPr txBox="1"/>
          <p:nvPr/>
        </p:nvSpPr>
        <p:spPr>
          <a:xfrm>
            <a:off x="199340" y="2407714"/>
            <a:ext cx="676498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 in Computer Science we always assume log with base 2.                        Thus,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4 =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8 =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16 = 4   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Shape 1304"/>
          <p:cNvSpPr/>
          <p:nvPr/>
        </p:nvSpPr>
        <p:spPr>
          <a:xfrm>
            <a:off x="12306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Shape 1305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Shape 1306"/>
          <p:cNvSpPr txBox="1"/>
          <p:nvPr/>
        </p:nvSpPr>
        <p:spPr>
          <a:xfrm>
            <a:off x="1749575" y="7048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1307" name="Shape 1307"/>
          <p:cNvSpPr txBox="1"/>
          <p:nvPr/>
        </p:nvSpPr>
        <p:spPr>
          <a:xfrm>
            <a:off x="6365800" y="790688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1308" name="Shape 1308"/>
          <p:cNvCxnSpPr/>
          <p:nvPr/>
        </p:nvCxnSpPr>
        <p:spPr>
          <a:xfrm flipH="1">
            <a:off x="1521150" y="1384500"/>
            <a:ext cx="3588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9" name="Shape 1309"/>
          <p:cNvCxnSpPr/>
          <p:nvPr/>
        </p:nvCxnSpPr>
        <p:spPr>
          <a:xfrm>
            <a:off x="2401375" y="1384500"/>
            <a:ext cx="726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0" name="Shape 1310"/>
          <p:cNvCxnSpPr>
            <a:endCxn id="1311" idx="0"/>
          </p:cNvCxnSpPr>
          <p:nvPr/>
        </p:nvCxnSpPr>
        <p:spPr>
          <a:xfrm flipH="1">
            <a:off x="5309725" y="1333200"/>
            <a:ext cx="1236300" cy="15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2" name="Shape 1312"/>
          <p:cNvCxnSpPr>
            <a:endCxn id="1313" idx="0"/>
          </p:cNvCxnSpPr>
          <p:nvPr/>
        </p:nvCxnSpPr>
        <p:spPr>
          <a:xfrm>
            <a:off x="7229850" y="1350300"/>
            <a:ext cx="1152300" cy="15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4" name="Shape 1314"/>
          <p:cNvSpPr/>
          <p:nvPr/>
        </p:nvSpPr>
        <p:spPr>
          <a:xfrm>
            <a:off x="104190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1315" name="Shape 1315"/>
          <p:cNvSpPr/>
          <p:nvPr/>
        </p:nvSpPr>
        <p:spPr>
          <a:xfrm>
            <a:off x="2630675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311" name="Shape 1311"/>
          <p:cNvSpPr/>
          <p:nvPr/>
        </p:nvSpPr>
        <p:spPr>
          <a:xfrm>
            <a:off x="4786975" y="2922900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313" name="Shape 1313"/>
          <p:cNvSpPr/>
          <p:nvPr/>
        </p:nvSpPr>
        <p:spPr>
          <a:xfrm>
            <a:off x="791205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316" name="Shape 1316"/>
          <p:cNvSpPr txBox="1"/>
          <p:nvPr/>
        </p:nvSpPr>
        <p:spPr>
          <a:xfrm>
            <a:off x="820325" y="34891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	split further</a:t>
            </a:r>
            <a:endParaRPr/>
          </a:p>
        </p:txBody>
      </p:sp>
      <p:sp>
        <p:nvSpPr>
          <p:cNvPr id="1317" name="Shape 1317"/>
          <p:cNvSpPr txBox="1"/>
          <p:nvPr/>
        </p:nvSpPr>
        <p:spPr>
          <a:xfrm>
            <a:off x="4922025" y="3452125"/>
            <a:ext cx="393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            split further                pure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Shape 1318"/>
          <p:cNvSpPr txBox="1"/>
          <p:nvPr/>
        </p:nvSpPr>
        <p:spPr>
          <a:xfrm>
            <a:off x="-1" y="4016275"/>
            <a:ext cx="9039497" cy="958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ENTROPY:            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H(s) = -p(+)log p(+) – p(-) log p(-)      …p(+) is the probability of a positive in the subset s and p(-) is the probability of a negative.  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Days Coughing left branch:     -(3/6) log (3/6) - (3/6) log (3/6) = 1                 Days Coughing right branch: - (5/6)log(5/6) - (⅙)log (⅙)  =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 left branch:</a:t>
            </a: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-(</a:t>
            </a: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2/5)log ( ⅖)- ⅗ log( ⅗) =        Temp mid branch -(2/3) log( 2/3)  -(1/3)log(1/3)   =      Temp right branch –(4/4)log (4/4) –(0/4)log (0/4)=                            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Shape 1319"/>
          <p:cNvSpPr txBox="1"/>
          <p:nvPr/>
        </p:nvSpPr>
        <p:spPr>
          <a:xfrm>
            <a:off x="1093775" y="196875"/>
            <a:ext cx="440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                     </a:t>
            </a:r>
            <a:endParaRPr/>
          </a:p>
        </p:txBody>
      </p:sp>
      <p:sp>
        <p:nvSpPr>
          <p:cNvPr id="1320" name="Shape 1320"/>
          <p:cNvSpPr txBox="1"/>
          <p:nvPr/>
        </p:nvSpPr>
        <p:spPr>
          <a:xfrm>
            <a:off x="6276325" y="196875"/>
            <a:ext cx="223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</a:t>
            </a:r>
            <a:endParaRPr/>
          </a:p>
        </p:txBody>
      </p:sp>
      <p:sp>
        <p:nvSpPr>
          <p:cNvPr id="1321" name="Shape 1321"/>
          <p:cNvSpPr/>
          <p:nvPr/>
        </p:nvSpPr>
        <p:spPr>
          <a:xfrm>
            <a:off x="6311100" y="2922900"/>
            <a:ext cx="12477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1322" name="Shape 1322"/>
          <p:cNvCxnSpPr>
            <a:endCxn id="1321" idx="0"/>
          </p:cNvCxnSpPr>
          <p:nvPr/>
        </p:nvCxnSpPr>
        <p:spPr>
          <a:xfrm>
            <a:off x="6922050" y="1384500"/>
            <a:ext cx="129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Shape 1327"/>
          <p:cNvSpPr/>
          <p:nvPr/>
        </p:nvSpPr>
        <p:spPr>
          <a:xfrm>
            <a:off x="12306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Shape 1328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Shape 1329"/>
          <p:cNvSpPr txBox="1"/>
          <p:nvPr/>
        </p:nvSpPr>
        <p:spPr>
          <a:xfrm>
            <a:off x="1749575" y="7048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1330" name="Shape 1330"/>
          <p:cNvSpPr txBox="1"/>
          <p:nvPr/>
        </p:nvSpPr>
        <p:spPr>
          <a:xfrm>
            <a:off x="6365800" y="790688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1331" name="Shape 1331"/>
          <p:cNvCxnSpPr/>
          <p:nvPr/>
        </p:nvCxnSpPr>
        <p:spPr>
          <a:xfrm flipH="1">
            <a:off x="1521150" y="1384500"/>
            <a:ext cx="3588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Shape 1332"/>
          <p:cNvCxnSpPr/>
          <p:nvPr/>
        </p:nvCxnSpPr>
        <p:spPr>
          <a:xfrm>
            <a:off x="2401375" y="1384500"/>
            <a:ext cx="726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3" name="Shape 1333"/>
          <p:cNvCxnSpPr>
            <a:endCxn id="1334" idx="0"/>
          </p:cNvCxnSpPr>
          <p:nvPr/>
        </p:nvCxnSpPr>
        <p:spPr>
          <a:xfrm flipH="1">
            <a:off x="5309725" y="1333200"/>
            <a:ext cx="1236300" cy="15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Shape 1335"/>
          <p:cNvCxnSpPr>
            <a:endCxn id="1336" idx="0"/>
          </p:cNvCxnSpPr>
          <p:nvPr/>
        </p:nvCxnSpPr>
        <p:spPr>
          <a:xfrm>
            <a:off x="7229850" y="1350300"/>
            <a:ext cx="1152300" cy="15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7" name="Shape 1337"/>
          <p:cNvSpPr/>
          <p:nvPr/>
        </p:nvSpPr>
        <p:spPr>
          <a:xfrm>
            <a:off x="104190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1338" name="Shape 1338"/>
          <p:cNvSpPr/>
          <p:nvPr/>
        </p:nvSpPr>
        <p:spPr>
          <a:xfrm>
            <a:off x="2630675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334" name="Shape 1334"/>
          <p:cNvSpPr/>
          <p:nvPr/>
        </p:nvSpPr>
        <p:spPr>
          <a:xfrm>
            <a:off x="4786975" y="2922900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336" name="Shape 1336"/>
          <p:cNvSpPr/>
          <p:nvPr/>
        </p:nvSpPr>
        <p:spPr>
          <a:xfrm>
            <a:off x="791205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339" name="Shape 1339"/>
          <p:cNvSpPr txBox="1"/>
          <p:nvPr/>
        </p:nvSpPr>
        <p:spPr>
          <a:xfrm>
            <a:off x="820325" y="34891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	split further</a:t>
            </a:r>
            <a:endParaRPr/>
          </a:p>
        </p:txBody>
      </p:sp>
      <p:sp>
        <p:nvSpPr>
          <p:cNvPr id="1340" name="Shape 1340"/>
          <p:cNvSpPr txBox="1"/>
          <p:nvPr/>
        </p:nvSpPr>
        <p:spPr>
          <a:xfrm>
            <a:off x="4922025" y="3452125"/>
            <a:ext cx="393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	split further           pure</a:t>
            </a:r>
            <a:endParaRPr/>
          </a:p>
        </p:txBody>
      </p:sp>
      <p:sp>
        <p:nvSpPr>
          <p:cNvPr id="1341" name="Shape 1341"/>
          <p:cNvSpPr txBox="1"/>
          <p:nvPr/>
        </p:nvSpPr>
        <p:spPr>
          <a:xfrm>
            <a:off x="175000" y="3981350"/>
            <a:ext cx="8859600" cy="958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ENTROPY:            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H(s) = -p(+)log p(+) – p(-) log p(-)      …p(+) is the probability of a positive in the subset s and p(-) is the probability of a negative.  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Notice the left subset of Days Coughing (&lt;=2) is completely impure: -(3/6) log (3/6) - (3/6) log (3/6)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Notice the right subset of Temperature (&gt;99) is completely pure: -(4/4) log (4/4) – (0/4) log (0/4)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Shape 1342"/>
          <p:cNvSpPr txBox="1"/>
          <p:nvPr/>
        </p:nvSpPr>
        <p:spPr>
          <a:xfrm>
            <a:off x="1093775" y="196875"/>
            <a:ext cx="440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                     </a:t>
            </a:r>
            <a:endParaRPr/>
          </a:p>
        </p:txBody>
      </p:sp>
      <p:sp>
        <p:nvSpPr>
          <p:cNvPr id="1343" name="Shape 1343"/>
          <p:cNvSpPr txBox="1"/>
          <p:nvPr/>
        </p:nvSpPr>
        <p:spPr>
          <a:xfrm>
            <a:off x="6276325" y="196875"/>
            <a:ext cx="223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</a:t>
            </a:r>
            <a:endParaRPr/>
          </a:p>
        </p:txBody>
      </p:sp>
      <p:sp>
        <p:nvSpPr>
          <p:cNvPr id="1344" name="Shape 1344"/>
          <p:cNvSpPr/>
          <p:nvPr/>
        </p:nvSpPr>
        <p:spPr>
          <a:xfrm>
            <a:off x="6311100" y="2922900"/>
            <a:ext cx="12477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1345" name="Shape 1345"/>
          <p:cNvCxnSpPr>
            <a:endCxn id="1344" idx="0"/>
          </p:cNvCxnSpPr>
          <p:nvPr/>
        </p:nvCxnSpPr>
        <p:spPr>
          <a:xfrm>
            <a:off x="6922050" y="1384500"/>
            <a:ext cx="129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Shape 1350"/>
          <p:cNvSpPr/>
          <p:nvPr/>
        </p:nvSpPr>
        <p:spPr>
          <a:xfrm>
            <a:off x="12306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Shape 1351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Shape 1352"/>
          <p:cNvSpPr txBox="1"/>
          <p:nvPr/>
        </p:nvSpPr>
        <p:spPr>
          <a:xfrm>
            <a:off x="1749575" y="7048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1353" name="Shape 1353"/>
          <p:cNvSpPr txBox="1"/>
          <p:nvPr/>
        </p:nvSpPr>
        <p:spPr>
          <a:xfrm>
            <a:off x="6365800" y="790688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1354" name="Shape 1354"/>
          <p:cNvCxnSpPr/>
          <p:nvPr/>
        </p:nvCxnSpPr>
        <p:spPr>
          <a:xfrm flipH="1">
            <a:off x="1521150" y="1384500"/>
            <a:ext cx="3588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5" name="Shape 1355"/>
          <p:cNvCxnSpPr/>
          <p:nvPr/>
        </p:nvCxnSpPr>
        <p:spPr>
          <a:xfrm>
            <a:off x="2401375" y="1384500"/>
            <a:ext cx="726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6" name="Shape 1356"/>
          <p:cNvCxnSpPr>
            <a:endCxn id="1357" idx="0"/>
          </p:cNvCxnSpPr>
          <p:nvPr/>
        </p:nvCxnSpPr>
        <p:spPr>
          <a:xfrm flipH="1">
            <a:off x="5309725" y="1333200"/>
            <a:ext cx="1236300" cy="15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8" name="Shape 1358"/>
          <p:cNvCxnSpPr>
            <a:endCxn id="1359" idx="0"/>
          </p:cNvCxnSpPr>
          <p:nvPr/>
        </p:nvCxnSpPr>
        <p:spPr>
          <a:xfrm>
            <a:off x="7229850" y="1350300"/>
            <a:ext cx="1152300" cy="15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0" name="Shape 1360"/>
          <p:cNvSpPr/>
          <p:nvPr/>
        </p:nvSpPr>
        <p:spPr>
          <a:xfrm>
            <a:off x="104190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1361" name="Shape 1361"/>
          <p:cNvSpPr/>
          <p:nvPr/>
        </p:nvSpPr>
        <p:spPr>
          <a:xfrm>
            <a:off x="2630675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357" name="Shape 1357"/>
          <p:cNvSpPr/>
          <p:nvPr/>
        </p:nvSpPr>
        <p:spPr>
          <a:xfrm>
            <a:off x="4786975" y="2922900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359" name="Shape 1359"/>
          <p:cNvSpPr/>
          <p:nvPr/>
        </p:nvSpPr>
        <p:spPr>
          <a:xfrm>
            <a:off x="791205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362" name="Shape 1362"/>
          <p:cNvSpPr txBox="1"/>
          <p:nvPr/>
        </p:nvSpPr>
        <p:spPr>
          <a:xfrm>
            <a:off x="820325" y="34891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                  split further</a:t>
            </a:r>
            <a:endParaRPr/>
          </a:p>
        </p:txBody>
      </p:sp>
      <p:sp>
        <p:nvSpPr>
          <p:cNvPr id="1363" name="Shape 1363"/>
          <p:cNvSpPr txBox="1"/>
          <p:nvPr/>
        </p:nvSpPr>
        <p:spPr>
          <a:xfrm>
            <a:off x="4922025" y="3452125"/>
            <a:ext cx="393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              split further              pure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Shape 1364"/>
          <p:cNvSpPr txBox="1"/>
          <p:nvPr/>
        </p:nvSpPr>
        <p:spPr>
          <a:xfrm>
            <a:off x="175000" y="3981350"/>
            <a:ext cx="88596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each branch though, the size of the branch must also be taken into consideration……. There is a measure for this:      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Information Gain: Gain(S,A) = H(s) – Sum |Sv|/|S| H(Sv)    ….... H(s) = -(8/12)log (8/12) - (4/12)log(4/12)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H(s &lt;=2) = -(3/6) log (3/6) – (3/6) log(3/6) =                                              H(s&gt;2) = -(5/6) log(5/6) – (1/6) log(1/6)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H(s &lt;99) = -(2/5) log (2/5) – (3/5) log(3/5) =                                          H(s 99) = -(2/3)log (2/3) – (1/3) log(1/3)  =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H(s &gt;99) = -(4/4) log(4/4) – (0/4)log (0/4) =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Shape 1365"/>
          <p:cNvSpPr txBox="1"/>
          <p:nvPr/>
        </p:nvSpPr>
        <p:spPr>
          <a:xfrm>
            <a:off x="1093775" y="196875"/>
            <a:ext cx="440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                     </a:t>
            </a:r>
            <a:endParaRPr/>
          </a:p>
        </p:txBody>
      </p:sp>
      <p:sp>
        <p:nvSpPr>
          <p:cNvPr id="1366" name="Shape 1366"/>
          <p:cNvSpPr txBox="1"/>
          <p:nvPr/>
        </p:nvSpPr>
        <p:spPr>
          <a:xfrm>
            <a:off x="6276325" y="196875"/>
            <a:ext cx="223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</a:t>
            </a:r>
            <a:endParaRPr/>
          </a:p>
        </p:txBody>
      </p:sp>
      <p:sp>
        <p:nvSpPr>
          <p:cNvPr id="1367" name="Shape 1367"/>
          <p:cNvSpPr/>
          <p:nvPr/>
        </p:nvSpPr>
        <p:spPr>
          <a:xfrm>
            <a:off x="6311100" y="2922900"/>
            <a:ext cx="12477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1368" name="Shape 1368"/>
          <p:cNvCxnSpPr>
            <a:endCxn id="1367" idx="0"/>
          </p:cNvCxnSpPr>
          <p:nvPr/>
        </p:nvCxnSpPr>
        <p:spPr>
          <a:xfrm>
            <a:off x="6922050" y="1384500"/>
            <a:ext cx="129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Shape 1373"/>
          <p:cNvSpPr/>
          <p:nvPr/>
        </p:nvSpPr>
        <p:spPr>
          <a:xfrm>
            <a:off x="12306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Shape 1374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Shape 1375"/>
          <p:cNvSpPr txBox="1"/>
          <p:nvPr/>
        </p:nvSpPr>
        <p:spPr>
          <a:xfrm>
            <a:off x="1749575" y="7048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1376" name="Shape 1376"/>
          <p:cNvSpPr txBox="1"/>
          <p:nvPr/>
        </p:nvSpPr>
        <p:spPr>
          <a:xfrm>
            <a:off x="6365800" y="790688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1377" name="Shape 1377"/>
          <p:cNvCxnSpPr/>
          <p:nvPr/>
        </p:nvCxnSpPr>
        <p:spPr>
          <a:xfrm flipH="1">
            <a:off x="1521150" y="1384500"/>
            <a:ext cx="3588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8" name="Shape 1378"/>
          <p:cNvCxnSpPr/>
          <p:nvPr/>
        </p:nvCxnSpPr>
        <p:spPr>
          <a:xfrm>
            <a:off x="2401375" y="1384500"/>
            <a:ext cx="726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9" name="Shape 1379"/>
          <p:cNvCxnSpPr>
            <a:endCxn id="1380" idx="0"/>
          </p:cNvCxnSpPr>
          <p:nvPr/>
        </p:nvCxnSpPr>
        <p:spPr>
          <a:xfrm flipH="1">
            <a:off x="5309725" y="1333200"/>
            <a:ext cx="1236300" cy="15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Shape 1381"/>
          <p:cNvCxnSpPr>
            <a:endCxn id="1382" idx="0"/>
          </p:cNvCxnSpPr>
          <p:nvPr/>
        </p:nvCxnSpPr>
        <p:spPr>
          <a:xfrm>
            <a:off x="7229850" y="1350300"/>
            <a:ext cx="1152300" cy="15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3" name="Shape 1383"/>
          <p:cNvSpPr/>
          <p:nvPr/>
        </p:nvSpPr>
        <p:spPr>
          <a:xfrm>
            <a:off x="104190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1384" name="Shape 1384"/>
          <p:cNvSpPr/>
          <p:nvPr/>
        </p:nvSpPr>
        <p:spPr>
          <a:xfrm>
            <a:off x="2630675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380" name="Shape 1380"/>
          <p:cNvSpPr/>
          <p:nvPr/>
        </p:nvSpPr>
        <p:spPr>
          <a:xfrm>
            <a:off x="4786975" y="2922900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382" name="Shape 1382"/>
          <p:cNvSpPr/>
          <p:nvPr/>
        </p:nvSpPr>
        <p:spPr>
          <a:xfrm>
            <a:off x="791205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385" name="Shape 1385"/>
          <p:cNvSpPr txBox="1"/>
          <p:nvPr/>
        </p:nvSpPr>
        <p:spPr>
          <a:xfrm>
            <a:off x="820325" y="34891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                  split further</a:t>
            </a:r>
            <a:endParaRPr/>
          </a:p>
        </p:txBody>
      </p:sp>
      <p:sp>
        <p:nvSpPr>
          <p:cNvPr id="1386" name="Shape 1386"/>
          <p:cNvSpPr txBox="1"/>
          <p:nvPr/>
        </p:nvSpPr>
        <p:spPr>
          <a:xfrm>
            <a:off x="4922025" y="3452125"/>
            <a:ext cx="393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              split further              pure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Shape 1387"/>
          <p:cNvSpPr txBox="1"/>
          <p:nvPr/>
        </p:nvSpPr>
        <p:spPr>
          <a:xfrm>
            <a:off x="175000" y="3981350"/>
            <a:ext cx="88596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Gain: Gain(S,A) = H(s) – Sum |Sv|/|S| H(Sv)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Now you have to sum up and see which one has a higher amount of information. 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Days Coughing:    H(s) + (6/12) H(s &lt;=2) + (6/12) H(s &gt;2)  = -(8/12)log (8/12) - (4/12)log(4/12)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Temperature:  H(s) + (5/12) H(s &lt;99) + (3/12) H(s 99) + (4/12) H(s &gt;99)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Notice the fractions represent the ratio of importance of each of the branches.  </a:t>
            </a:r>
            <a:endParaRPr/>
          </a:p>
        </p:txBody>
      </p:sp>
      <p:sp>
        <p:nvSpPr>
          <p:cNvPr id="1388" name="Shape 1388"/>
          <p:cNvSpPr txBox="1"/>
          <p:nvPr/>
        </p:nvSpPr>
        <p:spPr>
          <a:xfrm>
            <a:off x="1093775" y="196875"/>
            <a:ext cx="440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                     </a:t>
            </a:r>
            <a:endParaRPr/>
          </a:p>
        </p:txBody>
      </p:sp>
      <p:sp>
        <p:nvSpPr>
          <p:cNvPr id="1389" name="Shape 1389"/>
          <p:cNvSpPr txBox="1"/>
          <p:nvPr/>
        </p:nvSpPr>
        <p:spPr>
          <a:xfrm>
            <a:off x="6276325" y="196875"/>
            <a:ext cx="223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</a:t>
            </a:r>
            <a:endParaRPr/>
          </a:p>
        </p:txBody>
      </p:sp>
      <p:sp>
        <p:nvSpPr>
          <p:cNvPr id="1390" name="Shape 1390"/>
          <p:cNvSpPr/>
          <p:nvPr/>
        </p:nvSpPr>
        <p:spPr>
          <a:xfrm>
            <a:off x="6311100" y="2922900"/>
            <a:ext cx="12477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1391" name="Shape 1391"/>
          <p:cNvCxnSpPr>
            <a:endCxn id="1390" idx="0"/>
          </p:cNvCxnSpPr>
          <p:nvPr/>
        </p:nvCxnSpPr>
        <p:spPr>
          <a:xfrm>
            <a:off x="6922050" y="1384500"/>
            <a:ext cx="129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Shape 1396"/>
          <p:cNvSpPr/>
          <p:nvPr/>
        </p:nvSpPr>
        <p:spPr>
          <a:xfrm>
            <a:off x="12306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Shape 1397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Shape 1398"/>
          <p:cNvSpPr txBox="1"/>
          <p:nvPr/>
        </p:nvSpPr>
        <p:spPr>
          <a:xfrm>
            <a:off x="1749575" y="7048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1399" name="Shape 1399"/>
          <p:cNvSpPr txBox="1"/>
          <p:nvPr/>
        </p:nvSpPr>
        <p:spPr>
          <a:xfrm>
            <a:off x="6365800" y="790688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1400" name="Shape 1400"/>
          <p:cNvCxnSpPr/>
          <p:nvPr/>
        </p:nvCxnSpPr>
        <p:spPr>
          <a:xfrm flipH="1">
            <a:off x="1521150" y="1384500"/>
            <a:ext cx="3588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Shape 1401"/>
          <p:cNvCxnSpPr/>
          <p:nvPr/>
        </p:nvCxnSpPr>
        <p:spPr>
          <a:xfrm>
            <a:off x="2401375" y="1384500"/>
            <a:ext cx="726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2" name="Shape 1402"/>
          <p:cNvCxnSpPr>
            <a:endCxn id="1403" idx="0"/>
          </p:cNvCxnSpPr>
          <p:nvPr/>
        </p:nvCxnSpPr>
        <p:spPr>
          <a:xfrm flipH="1">
            <a:off x="5309725" y="1333200"/>
            <a:ext cx="1236300" cy="15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Shape 1404"/>
          <p:cNvCxnSpPr>
            <a:endCxn id="1405" idx="0"/>
          </p:cNvCxnSpPr>
          <p:nvPr/>
        </p:nvCxnSpPr>
        <p:spPr>
          <a:xfrm>
            <a:off x="7229850" y="1350300"/>
            <a:ext cx="1152300" cy="15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6" name="Shape 1406"/>
          <p:cNvSpPr/>
          <p:nvPr/>
        </p:nvSpPr>
        <p:spPr>
          <a:xfrm>
            <a:off x="104190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1407" name="Shape 1407"/>
          <p:cNvSpPr/>
          <p:nvPr/>
        </p:nvSpPr>
        <p:spPr>
          <a:xfrm>
            <a:off x="2630675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403" name="Shape 1403"/>
          <p:cNvSpPr/>
          <p:nvPr/>
        </p:nvSpPr>
        <p:spPr>
          <a:xfrm>
            <a:off x="4786975" y="2922900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405" name="Shape 1405"/>
          <p:cNvSpPr/>
          <p:nvPr/>
        </p:nvSpPr>
        <p:spPr>
          <a:xfrm>
            <a:off x="791205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408" name="Shape 1408"/>
          <p:cNvSpPr txBox="1"/>
          <p:nvPr/>
        </p:nvSpPr>
        <p:spPr>
          <a:xfrm>
            <a:off x="820325" y="34891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                 split further</a:t>
            </a:r>
            <a:endParaRPr/>
          </a:p>
        </p:txBody>
      </p:sp>
      <p:sp>
        <p:nvSpPr>
          <p:cNvPr id="1409" name="Shape 1409"/>
          <p:cNvSpPr txBox="1"/>
          <p:nvPr/>
        </p:nvSpPr>
        <p:spPr>
          <a:xfrm>
            <a:off x="4922025" y="3452125"/>
            <a:ext cx="393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             split further               pure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Shape 1410"/>
          <p:cNvSpPr txBox="1"/>
          <p:nvPr/>
        </p:nvSpPr>
        <p:spPr>
          <a:xfrm>
            <a:off x="175000" y="3981350"/>
            <a:ext cx="8859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But is that enough?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What about the purity of the branches below?</a:t>
            </a: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</p:txBody>
      </p:sp>
      <p:sp>
        <p:nvSpPr>
          <p:cNvPr id="1411" name="Shape 1411"/>
          <p:cNvSpPr txBox="1"/>
          <p:nvPr/>
        </p:nvSpPr>
        <p:spPr>
          <a:xfrm>
            <a:off x="1093775" y="196875"/>
            <a:ext cx="440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                     </a:t>
            </a:r>
            <a:endParaRPr/>
          </a:p>
        </p:txBody>
      </p:sp>
      <p:sp>
        <p:nvSpPr>
          <p:cNvPr id="1412" name="Shape 1412"/>
          <p:cNvSpPr txBox="1"/>
          <p:nvPr/>
        </p:nvSpPr>
        <p:spPr>
          <a:xfrm>
            <a:off x="6276325" y="196875"/>
            <a:ext cx="223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</a:t>
            </a:r>
            <a:endParaRPr/>
          </a:p>
        </p:txBody>
      </p:sp>
      <p:sp>
        <p:nvSpPr>
          <p:cNvPr id="1413" name="Shape 1413"/>
          <p:cNvSpPr/>
          <p:nvPr/>
        </p:nvSpPr>
        <p:spPr>
          <a:xfrm>
            <a:off x="6311100" y="2922900"/>
            <a:ext cx="12477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1414" name="Shape 1414"/>
          <p:cNvCxnSpPr>
            <a:endCxn id="1413" idx="0"/>
          </p:cNvCxnSpPr>
          <p:nvPr/>
        </p:nvCxnSpPr>
        <p:spPr>
          <a:xfrm>
            <a:off x="6922050" y="1384500"/>
            <a:ext cx="129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/>
          <p:nvPr/>
        </p:nvSpPr>
        <p:spPr>
          <a:xfrm>
            <a:off x="15049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Shape 1420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Shape 1421"/>
          <p:cNvSpPr txBox="1"/>
          <p:nvPr/>
        </p:nvSpPr>
        <p:spPr>
          <a:xfrm>
            <a:off x="1957825" y="6976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Days Coughing</a:t>
            </a:r>
            <a:endParaRPr/>
          </a:p>
        </p:txBody>
      </p:sp>
      <p:sp>
        <p:nvSpPr>
          <p:cNvPr id="1422" name="Shape 1422"/>
          <p:cNvSpPr txBox="1"/>
          <p:nvPr/>
        </p:nvSpPr>
        <p:spPr>
          <a:xfrm>
            <a:off x="6383450" y="829050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1423" name="Shape 1423"/>
          <p:cNvCxnSpPr>
            <a:endCxn id="1424" idx="0"/>
          </p:cNvCxnSpPr>
          <p:nvPr/>
        </p:nvCxnSpPr>
        <p:spPr>
          <a:xfrm flipH="1">
            <a:off x="1774100" y="1367100"/>
            <a:ext cx="32610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5" name="Shape 1425"/>
          <p:cNvCxnSpPr>
            <a:endCxn id="1426" idx="0"/>
          </p:cNvCxnSpPr>
          <p:nvPr/>
        </p:nvCxnSpPr>
        <p:spPr>
          <a:xfrm>
            <a:off x="2986000" y="1389100"/>
            <a:ext cx="267900" cy="5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7" name="Shape 1427"/>
          <p:cNvCxnSpPr>
            <a:stCxn id="1424" idx="3"/>
            <a:endCxn id="1428" idx="0"/>
          </p:cNvCxnSpPr>
          <p:nvPr/>
        </p:nvCxnSpPr>
        <p:spPr>
          <a:xfrm flipH="1">
            <a:off x="1107189" y="2376125"/>
            <a:ext cx="33450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9" name="Shape 1429"/>
          <p:cNvCxnSpPr>
            <a:stCxn id="1428" idx="5"/>
          </p:cNvCxnSpPr>
          <p:nvPr/>
        </p:nvCxnSpPr>
        <p:spPr>
          <a:xfrm>
            <a:off x="1439636" y="3523177"/>
            <a:ext cx="423300" cy="13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0" name="Shape 1430"/>
          <p:cNvSpPr/>
          <p:nvPr/>
        </p:nvSpPr>
        <p:spPr>
          <a:xfrm>
            <a:off x="5017475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&lt;=2 </a:t>
            </a:r>
            <a:endParaRPr/>
          </a:p>
        </p:txBody>
      </p:sp>
      <p:sp>
        <p:nvSpPr>
          <p:cNvPr id="1431" name="Shape 1431"/>
          <p:cNvSpPr/>
          <p:nvPr/>
        </p:nvSpPr>
        <p:spPr>
          <a:xfrm>
            <a:off x="8154800" y="4565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432" name="Shape 1432"/>
          <p:cNvSpPr/>
          <p:nvPr/>
        </p:nvSpPr>
        <p:spPr>
          <a:xfrm>
            <a:off x="25600" y="4490988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433" name="Shape 1433"/>
          <p:cNvSpPr/>
          <p:nvPr/>
        </p:nvSpPr>
        <p:spPr>
          <a:xfrm>
            <a:off x="1504900" y="44910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434" name="Shape 1434"/>
          <p:cNvSpPr txBox="1"/>
          <p:nvPr/>
        </p:nvSpPr>
        <p:spPr>
          <a:xfrm>
            <a:off x="1316675" y="38565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sp>
        <p:nvSpPr>
          <p:cNvPr id="1435" name="Shape 1435"/>
          <p:cNvSpPr txBox="1"/>
          <p:nvPr/>
        </p:nvSpPr>
        <p:spPr>
          <a:xfrm>
            <a:off x="2707075" y="5145100"/>
            <a:ext cx="8859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goal is to find the feature that decides more</a:t>
            </a:r>
            <a:endParaRPr/>
          </a:p>
        </p:txBody>
      </p:sp>
      <p:cxnSp>
        <p:nvCxnSpPr>
          <p:cNvPr id="1436" name="Shape 1436"/>
          <p:cNvCxnSpPr>
            <a:stCxn id="1431" idx="3"/>
          </p:cNvCxnSpPr>
          <p:nvPr/>
        </p:nvCxnSpPr>
        <p:spPr>
          <a:xfrm flipH="1">
            <a:off x="8263389" y="4974325"/>
            <a:ext cx="29100" cy="12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Shape 1437"/>
          <p:cNvCxnSpPr>
            <a:stCxn id="1431" idx="5"/>
          </p:cNvCxnSpPr>
          <p:nvPr/>
        </p:nvCxnSpPr>
        <p:spPr>
          <a:xfrm>
            <a:off x="8957311" y="4974325"/>
            <a:ext cx="214200" cy="17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8" name="Shape 1438"/>
          <p:cNvSpPr/>
          <p:nvPr/>
        </p:nvSpPr>
        <p:spPr>
          <a:xfrm>
            <a:off x="2506525" y="4565888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439" name="Shape 1439"/>
          <p:cNvSpPr/>
          <p:nvPr/>
        </p:nvSpPr>
        <p:spPr>
          <a:xfrm>
            <a:off x="4045013" y="4625238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440" name="Shape 1440"/>
          <p:cNvSpPr txBox="1"/>
          <p:nvPr/>
        </p:nvSpPr>
        <p:spPr>
          <a:xfrm>
            <a:off x="2783800" y="39207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cxnSp>
        <p:nvCxnSpPr>
          <p:cNvPr id="1441" name="Shape 1441"/>
          <p:cNvCxnSpPr>
            <a:stCxn id="1420" idx="3"/>
            <a:endCxn id="1442" idx="0"/>
          </p:cNvCxnSpPr>
          <p:nvPr/>
        </p:nvCxnSpPr>
        <p:spPr>
          <a:xfrm flipH="1">
            <a:off x="5761205" y="1271853"/>
            <a:ext cx="473100" cy="6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Shape 1443"/>
          <p:cNvCxnSpPr>
            <a:endCxn id="1444" idx="0"/>
          </p:cNvCxnSpPr>
          <p:nvPr/>
        </p:nvCxnSpPr>
        <p:spPr>
          <a:xfrm>
            <a:off x="7721875" y="1251200"/>
            <a:ext cx="2907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2" name="Shape 1442"/>
          <p:cNvSpPr/>
          <p:nvPr/>
        </p:nvSpPr>
        <p:spPr>
          <a:xfrm>
            <a:off x="5238350" y="1909113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99</a:t>
            </a:r>
            <a:endParaRPr/>
          </a:p>
        </p:txBody>
      </p:sp>
      <p:sp>
        <p:nvSpPr>
          <p:cNvPr id="1444" name="Shape 1444"/>
          <p:cNvSpPr/>
          <p:nvPr/>
        </p:nvSpPr>
        <p:spPr>
          <a:xfrm>
            <a:off x="7542475" y="19091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cxnSp>
        <p:nvCxnSpPr>
          <p:cNvPr id="1445" name="Shape 1445"/>
          <p:cNvCxnSpPr>
            <a:stCxn id="1446" idx="4"/>
          </p:cNvCxnSpPr>
          <p:nvPr/>
        </p:nvCxnSpPr>
        <p:spPr>
          <a:xfrm flipH="1">
            <a:off x="5633825" y="3440925"/>
            <a:ext cx="141300" cy="11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Shape 1447"/>
          <p:cNvCxnSpPr>
            <a:stCxn id="1442" idx="4"/>
            <a:endCxn id="1446" idx="0"/>
          </p:cNvCxnSpPr>
          <p:nvPr/>
        </p:nvCxnSpPr>
        <p:spPr>
          <a:xfrm>
            <a:off x="5761100" y="2387613"/>
            <a:ext cx="141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8" name="Shape 1448"/>
          <p:cNvSpPr txBox="1"/>
          <p:nvPr/>
        </p:nvSpPr>
        <p:spPr>
          <a:xfrm>
            <a:off x="4653875" y="3948913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cxnSp>
        <p:nvCxnSpPr>
          <p:cNvPr id="1449" name="Shape 1449"/>
          <p:cNvCxnSpPr>
            <a:stCxn id="1450" idx="4"/>
            <a:endCxn id="1451" idx="0"/>
          </p:cNvCxnSpPr>
          <p:nvPr/>
        </p:nvCxnSpPr>
        <p:spPr>
          <a:xfrm>
            <a:off x="7032050" y="3533675"/>
            <a:ext cx="510300" cy="9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2" name="Shape 1452"/>
          <p:cNvCxnSpPr>
            <a:stCxn id="1450" idx="5"/>
            <a:endCxn id="1431" idx="0"/>
          </p:cNvCxnSpPr>
          <p:nvPr/>
        </p:nvCxnSpPr>
        <p:spPr>
          <a:xfrm>
            <a:off x="7364461" y="3426652"/>
            <a:ext cx="1260300" cy="11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1" name="Shape 1451"/>
          <p:cNvSpPr/>
          <p:nvPr/>
        </p:nvSpPr>
        <p:spPr>
          <a:xfrm>
            <a:off x="7072363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&lt;=2 </a:t>
            </a:r>
            <a:endParaRPr/>
          </a:p>
        </p:txBody>
      </p:sp>
      <p:sp>
        <p:nvSpPr>
          <p:cNvPr id="1424" name="Shape 1424"/>
          <p:cNvSpPr/>
          <p:nvPr/>
        </p:nvSpPr>
        <p:spPr>
          <a:xfrm>
            <a:off x="1304000" y="19677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&lt;=2 </a:t>
            </a:r>
            <a:endParaRPr/>
          </a:p>
        </p:txBody>
      </p:sp>
      <p:sp>
        <p:nvSpPr>
          <p:cNvPr id="1453" name="Shape 1453"/>
          <p:cNvSpPr/>
          <p:nvPr/>
        </p:nvSpPr>
        <p:spPr>
          <a:xfrm>
            <a:off x="5989950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426" name="Shape 1426"/>
          <p:cNvSpPr/>
          <p:nvPr/>
        </p:nvSpPr>
        <p:spPr>
          <a:xfrm>
            <a:off x="2783800" y="19582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cxnSp>
        <p:nvCxnSpPr>
          <p:cNvPr id="1454" name="Shape 1454"/>
          <p:cNvCxnSpPr>
            <a:stCxn id="1426" idx="5"/>
            <a:endCxn id="1455" idx="0"/>
          </p:cNvCxnSpPr>
          <p:nvPr/>
        </p:nvCxnSpPr>
        <p:spPr>
          <a:xfrm>
            <a:off x="3586311" y="2366625"/>
            <a:ext cx="1287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6" name="Shape 1456"/>
          <p:cNvCxnSpPr>
            <a:stCxn id="1455" idx="3"/>
            <a:endCxn id="1438" idx="0"/>
          </p:cNvCxnSpPr>
          <p:nvPr/>
        </p:nvCxnSpPr>
        <p:spPr>
          <a:xfrm flipH="1">
            <a:off x="3029402" y="3405002"/>
            <a:ext cx="353100" cy="1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8" name="Shape 1428"/>
          <p:cNvSpPr/>
          <p:nvPr/>
        </p:nvSpPr>
        <p:spPr>
          <a:xfrm>
            <a:off x="637125" y="2899400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</p:txBody>
      </p:sp>
      <p:sp>
        <p:nvSpPr>
          <p:cNvPr id="1455" name="Shape 1455"/>
          <p:cNvSpPr/>
          <p:nvPr/>
        </p:nvSpPr>
        <p:spPr>
          <a:xfrm>
            <a:off x="3244813" y="278122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</p:txBody>
      </p:sp>
      <p:sp>
        <p:nvSpPr>
          <p:cNvPr id="1446" name="Shape 1446"/>
          <p:cNvSpPr/>
          <p:nvPr/>
        </p:nvSpPr>
        <p:spPr>
          <a:xfrm>
            <a:off x="5305025" y="271012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1450" name="Shape 1450"/>
          <p:cNvSpPr/>
          <p:nvPr/>
        </p:nvSpPr>
        <p:spPr>
          <a:xfrm>
            <a:off x="6561950" y="280287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cxnSp>
        <p:nvCxnSpPr>
          <p:cNvPr id="1457" name="Shape 1457"/>
          <p:cNvCxnSpPr>
            <a:stCxn id="1446" idx="5"/>
            <a:endCxn id="1453" idx="0"/>
          </p:cNvCxnSpPr>
          <p:nvPr/>
        </p:nvCxnSpPr>
        <p:spPr>
          <a:xfrm>
            <a:off x="6107536" y="3333902"/>
            <a:ext cx="352500" cy="11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8" name="Shape 1458"/>
          <p:cNvCxnSpPr>
            <a:stCxn id="1455" idx="5"/>
            <a:endCxn id="1439" idx="0"/>
          </p:cNvCxnSpPr>
          <p:nvPr/>
        </p:nvCxnSpPr>
        <p:spPr>
          <a:xfrm>
            <a:off x="4047324" y="3405002"/>
            <a:ext cx="467700" cy="12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Shape 1459"/>
          <p:cNvCxnSpPr>
            <a:endCxn id="1450" idx="0"/>
          </p:cNvCxnSpPr>
          <p:nvPr/>
        </p:nvCxnSpPr>
        <p:spPr>
          <a:xfrm>
            <a:off x="6969650" y="2412275"/>
            <a:ext cx="624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0" name="Shape 1460"/>
          <p:cNvCxnSpPr>
            <a:stCxn id="1428" idx="3"/>
            <a:endCxn id="1432" idx="0"/>
          </p:cNvCxnSpPr>
          <p:nvPr/>
        </p:nvCxnSpPr>
        <p:spPr>
          <a:xfrm flipH="1">
            <a:off x="548314" y="3523177"/>
            <a:ext cx="226500" cy="9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1" name="Shape 1461"/>
          <p:cNvSpPr/>
          <p:nvPr/>
        </p:nvSpPr>
        <p:spPr>
          <a:xfrm>
            <a:off x="6337089" y="1909125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1462" name="Shape 1462"/>
          <p:cNvCxnSpPr>
            <a:endCxn id="1461" idx="0"/>
          </p:cNvCxnSpPr>
          <p:nvPr/>
        </p:nvCxnSpPr>
        <p:spPr>
          <a:xfrm flipH="1">
            <a:off x="6916539" y="1382925"/>
            <a:ext cx="13500" cy="5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3" name="Shape 1463"/>
          <p:cNvSpPr/>
          <p:nvPr/>
        </p:nvSpPr>
        <p:spPr>
          <a:xfrm>
            <a:off x="622675" y="4083400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99</a:t>
            </a:r>
            <a:endParaRPr/>
          </a:p>
        </p:txBody>
      </p:sp>
      <p:sp>
        <p:nvSpPr>
          <p:cNvPr id="1464" name="Shape 1464"/>
          <p:cNvSpPr/>
          <p:nvPr/>
        </p:nvSpPr>
        <p:spPr>
          <a:xfrm>
            <a:off x="3136813" y="4089300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99</a:t>
            </a:r>
            <a:endParaRPr/>
          </a:p>
        </p:txBody>
      </p:sp>
      <p:cxnSp>
        <p:nvCxnSpPr>
          <p:cNvPr id="1465" name="Shape 1465"/>
          <p:cNvCxnSpPr>
            <a:stCxn id="1428" idx="4"/>
            <a:endCxn id="1463" idx="0"/>
          </p:cNvCxnSpPr>
          <p:nvPr/>
        </p:nvCxnSpPr>
        <p:spPr>
          <a:xfrm>
            <a:off x="1107225" y="3630200"/>
            <a:ext cx="948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Shape 1466"/>
          <p:cNvCxnSpPr>
            <a:endCxn id="1464" idx="0"/>
          </p:cNvCxnSpPr>
          <p:nvPr/>
        </p:nvCxnSpPr>
        <p:spPr>
          <a:xfrm>
            <a:off x="3687163" y="3513600"/>
            <a:ext cx="29100" cy="5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7" name="Shape 1467"/>
          <p:cNvSpPr txBox="1"/>
          <p:nvPr/>
        </p:nvSpPr>
        <p:spPr>
          <a:xfrm>
            <a:off x="1863850" y="40400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Shape 1468"/>
          <p:cNvSpPr txBox="1"/>
          <p:nvPr/>
        </p:nvSpPr>
        <p:spPr>
          <a:xfrm>
            <a:off x="6159000" y="16375"/>
            <a:ext cx="1540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Shape 1469"/>
          <p:cNvSpPr txBox="1"/>
          <p:nvPr/>
        </p:nvSpPr>
        <p:spPr>
          <a:xfrm>
            <a:off x="25600" y="2449663"/>
            <a:ext cx="162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Shape 1470"/>
          <p:cNvSpPr txBox="1"/>
          <p:nvPr/>
        </p:nvSpPr>
        <p:spPr>
          <a:xfrm>
            <a:off x="2224238" y="2510750"/>
            <a:ext cx="162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Shape 1471"/>
          <p:cNvSpPr txBox="1"/>
          <p:nvPr/>
        </p:nvSpPr>
        <p:spPr>
          <a:xfrm>
            <a:off x="4422877" y="2378025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Shape 1472"/>
          <p:cNvSpPr txBox="1"/>
          <p:nvPr/>
        </p:nvSpPr>
        <p:spPr>
          <a:xfrm>
            <a:off x="6337102" y="2388988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Shape 1473"/>
          <p:cNvSpPr txBox="1"/>
          <p:nvPr/>
        </p:nvSpPr>
        <p:spPr>
          <a:xfrm>
            <a:off x="7798202" y="2378025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Shape 1474"/>
          <p:cNvSpPr txBox="1"/>
          <p:nvPr/>
        </p:nvSpPr>
        <p:spPr>
          <a:xfrm>
            <a:off x="-19275" y="3786225"/>
            <a:ext cx="88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Shape 1475"/>
          <p:cNvSpPr txBox="1"/>
          <p:nvPr/>
        </p:nvSpPr>
        <p:spPr>
          <a:xfrm>
            <a:off x="830000" y="3685950"/>
            <a:ext cx="115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0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Shape 1476"/>
          <p:cNvSpPr txBox="1"/>
          <p:nvPr/>
        </p:nvSpPr>
        <p:spPr>
          <a:xfrm>
            <a:off x="1961038" y="3830300"/>
            <a:ext cx="88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Shape 1477"/>
          <p:cNvSpPr txBox="1"/>
          <p:nvPr/>
        </p:nvSpPr>
        <p:spPr>
          <a:xfrm>
            <a:off x="2527720" y="4148725"/>
            <a:ext cx="940200" cy="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0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Shape 1478"/>
          <p:cNvSpPr txBox="1"/>
          <p:nvPr/>
        </p:nvSpPr>
        <p:spPr>
          <a:xfrm>
            <a:off x="2996700" y="3629813"/>
            <a:ext cx="162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Shape 1479"/>
          <p:cNvSpPr txBox="1"/>
          <p:nvPr/>
        </p:nvSpPr>
        <p:spPr>
          <a:xfrm>
            <a:off x="4106425" y="3845824"/>
            <a:ext cx="8889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Shape 1480"/>
          <p:cNvSpPr txBox="1"/>
          <p:nvPr/>
        </p:nvSpPr>
        <p:spPr>
          <a:xfrm>
            <a:off x="5028675" y="4040135"/>
            <a:ext cx="10455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Shape 1481"/>
          <p:cNvSpPr txBox="1"/>
          <p:nvPr/>
        </p:nvSpPr>
        <p:spPr>
          <a:xfrm>
            <a:off x="6677552" y="4168525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0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Shape 1482"/>
          <p:cNvSpPr txBox="1"/>
          <p:nvPr/>
        </p:nvSpPr>
        <p:spPr>
          <a:xfrm>
            <a:off x="7898927" y="4123488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Shape 1487"/>
          <p:cNvSpPr txBox="1"/>
          <p:nvPr/>
        </p:nvSpPr>
        <p:spPr>
          <a:xfrm>
            <a:off x="65625" y="43750"/>
            <a:ext cx="9078300" cy="5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this case, since there are only 2 features, no more analysis is necessary.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though, there were more than two features, you would have to figure out which second feature had better information after the initial split.      </a:t>
            </a: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" name="Shape 29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{64445C34-50D7-42DD-9495-6DD7C425826A}</a:tableStyleId>
              </a:tblPr>
              <a:tblGrid>
                <a:gridCol w="1378975"/>
                <a:gridCol w="1378975"/>
                <a:gridCol w="1378975"/>
              </a:tblGrid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6" name="Shape 296"/>
          <p:cNvSpPr txBox="1"/>
          <p:nvPr/>
        </p:nvSpPr>
        <p:spPr>
          <a:xfrm>
            <a:off x="4426725" y="222200"/>
            <a:ext cx="4272900" cy="4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600">
                <a:solidFill>
                  <a:srgbClr val="FFFFFF"/>
                </a:solidFill>
              </a:rPr>
              <a:t>This feature is called </a:t>
            </a:r>
            <a:r>
              <a:rPr i="1" lang="en" sz="2600">
                <a:solidFill>
                  <a:srgbClr val="FFFFFF"/>
                </a:solidFill>
              </a:rPr>
              <a:t>continuous</a:t>
            </a:r>
            <a:r>
              <a:rPr lang="en" sz="2600">
                <a:solidFill>
                  <a:srgbClr val="FFFFFF"/>
                </a:solidFill>
              </a:rPr>
              <a:t>, since there are infinite options for values (as opposed to </a:t>
            </a:r>
            <a:r>
              <a:rPr i="1" lang="en" sz="2600">
                <a:solidFill>
                  <a:srgbClr val="FFFFFF"/>
                </a:solidFill>
              </a:rPr>
              <a:t>binary</a:t>
            </a:r>
            <a:r>
              <a:rPr lang="en" sz="2600">
                <a:solidFill>
                  <a:srgbClr val="FFFFFF"/>
                </a:solidFill>
              </a:rPr>
              <a:t>, which has two values).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Shape 297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Shape 298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Shape 1492"/>
          <p:cNvSpPr/>
          <p:nvPr/>
        </p:nvSpPr>
        <p:spPr>
          <a:xfrm>
            <a:off x="15049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Shape 1493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Shape 1494"/>
          <p:cNvSpPr txBox="1"/>
          <p:nvPr/>
        </p:nvSpPr>
        <p:spPr>
          <a:xfrm>
            <a:off x="1957825" y="6976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Days Coughing</a:t>
            </a:r>
            <a:endParaRPr/>
          </a:p>
        </p:txBody>
      </p:sp>
      <p:sp>
        <p:nvSpPr>
          <p:cNvPr id="1495" name="Shape 1495"/>
          <p:cNvSpPr txBox="1"/>
          <p:nvPr/>
        </p:nvSpPr>
        <p:spPr>
          <a:xfrm>
            <a:off x="6383450" y="829050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1496" name="Shape 1496"/>
          <p:cNvCxnSpPr>
            <a:endCxn id="1497" idx="0"/>
          </p:cNvCxnSpPr>
          <p:nvPr/>
        </p:nvCxnSpPr>
        <p:spPr>
          <a:xfrm flipH="1">
            <a:off x="1774100" y="1367100"/>
            <a:ext cx="32610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Shape 1498"/>
          <p:cNvCxnSpPr>
            <a:endCxn id="1499" idx="0"/>
          </p:cNvCxnSpPr>
          <p:nvPr/>
        </p:nvCxnSpPr>
        <p:spPr>
          <a:xfrm>
            <a:off x="2986000" y="1389100"/>
            <a:ext cx="267900" cy="5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0" name="Shape 1500"/>
          <p:cNvCxnSpPr>
            <a:stCxn id="1497" idx="3"/>
            <a:endCxn id="1501" idx="0"/>
          </p:cNvCxnSpPr>
          <p:nvPr/>
        </p:nvCxnSpPr>
        <p:spPr>
          <a:xfrm flipH="1">
            <a:off x="1107189" y="2376125"/>
            <a:ext cx="33450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2" name="Shape 1502"/>
          <p:cNvCxnSpPr>
            <a:stCxn id="1501" idx="5"/>
          </p:cNvCxnSpPr>
          <p:nvPr/>
        </p:nvCxnSpPr>
        <p:spPr>
          <a:xfrm>
            <a:off x="1439636" y="3523177"/>
            <a:ext cx="423300" cy="13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3" name="Shape 1503"/>
          <p:cNvSpPr/>
          <p:nvPr/>
        </p:nvSpPr>
        <p:spPr>
          <a:xfrm>
            <a:off x="5017475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&lt;=2 </a:t>
            </a:r>
            <a:endParaRPr/>
          </a:p>
        </p:txBody>
      </p:sp>
      <p:sp>
        <p:nvSpPr>
          <p:cNvPr id="1504" name="Shape 1504"/>
          <p:cNvSpPr/>
          <p:nvPr/>
        </p:nvSpPr>
        <p:spPr>
          <a:xfrm>
            <a:off x="8154800" y="4565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505" name="Shape 1505"/>
          <p:cNvSpPr/>
          <p:nvPr/>
        </p:nvSpPr>
        <p:spPr>
          <a:xfrm>
            <a:off x="25600" y="4490988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506" name="Shape 1506"/>
          <p:cNvSpPr/>
          <p:nvPr/>
        </p:nvSpPr>
        <p:spPr>
          <a:xfrm>
            <a:off x="1504900" y="44910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507" name="Shape 1507"/>
          <p:cNvSpPr txBox="1"/>
          <p:nvPr/>
        </p:nvSpPr>
        <p:spPr>
          <a:xfrm>
            <a:off x="1316675" y="38565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sp>
        <p:nvSpPr>
          <p:cNvPr id="1508" name="Shape 1508"/>
          <p:cNvSpPr txBox="1"/>
          <p:nvPr/>
        </p:nvSpPr>
        <p:spPr>
          <a:xfrm>
            <a:off x="2707075" y="5145100"/>
            <a:ext cx="8859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goal is to find the feature that decides more</a:t>
            </a:r>
            <a:endParaRPr/>
          </a:p>
        </p:txBody>
      </p:sp>
      <p:cxnSp>
        <p:nvCxnSpPr>
          <p:cNvPr id="1509" name="Shape 1509"/>
          <p:cNvCxnSpPr>
            <a:stCxn id="1504" idx="3"/>
          </p:cNvCxnSpPr>
          <p:nvPr/>
        </p:nvCxnSpPr>
        <p:spPr>
          <a:xfrm flipH="1">
            <a:off x="8263389" y="4974325"/>
            <a:ext cx="29100" cy="12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0" name="Shape 1510"/>
          <p:cNvCxnSpPr>
            <a:stCxn id="1504" idx="5"/>
          </p:cNvCxnSpPr>
          <p:nvPr/>
        </p:nvCxnSpPr>
        <p:spPr>
          <a:xfrm>
            <a:off x="8957311" y="4974325"/>
            <a:ext cx="214200" cy="17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1" name="Shape 1511"/>
          <p:cNvSpPr/>
          <p:nvPr/>
        </p:nvSpPr>
        <p:spPr>
          <a:xfrm>
            <a:off x="2506525" y="4565888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512" name="Shape 1512"/>
          <p:cNvSpPr/>
          <p:nvPr/>
        </p:nvSpPr>
        <p:spPr>
          <a:xfrm>
            <a:off x="4045013" y="4625238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513" name="Shape 1513"/>
          <p:cNvSpPr txBox="1"/>
          <p:nvPr/>
        </p:nvSpPr>
        <p:spPr>
          <a:xfrm>
            <a:off x="2783800" y="39207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cxnSp>
        <p:nvCxnSpPr>
          <p:cNvPr id="1514" name="Shape 1514"/>
          <p:cNvCxnSpPr>
            <a:stCxn id="1493" idx="3"/>
            <a:endCxn id="1515" idx="0"/>
          </p:cNvCxnSpPr>
          <p:nvPr/>
        </p:nvCxnSpPr>
        <p:spPr>
          <a:xfrm flipH="1">
            <a:off x="5761205" y="1271853"/>
            <a:ext cx="473100" cy="6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6" name="Shape 1516"/>
          <p:cNvCxnSpPr>
            <a:endCxn id="1517" idx="0"/>
          </p:cNvCxnSpPr>
          <p:nvPr/>
        </p:nvCxnSpPr>
        <p:spPr>
          <a:xfrm>
            <a:off x="7721875" y="1251200"/>
            <a:ext cx="2907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5" name="Shape 1515"/>
          <p:cNvSpPr/>
          <p:nvPr/>
        </p:nvSpPr>
        <p:spPr>
          <a:xfrm>
            <a:off x="5238350" y="1909113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99</a:t>
            </a:r>
            <a:endParaRPr/>
          </a:p>
        </p:txBody>
      </p:sp>
      <p:sp>
        <p:nvSpPr>
          <p:cNvPr id="1517" name="Shape 1517"/>
          <p:cNvSpPr/>
          <p:nvPr/>
        </p:nvSpPr>
        <p:spPr>
          <a:xfrm>
            <a:off x="7542475" y="19091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cxnSp>
        <p:nvCxnSpPr>
          <p:cNvPr id="1518" name="Shape 1518"/>
          <p:cNvCxnSpPr>
            <a:stCxn id="1519" idx="4"/>
          </p:cNvCxnSpPr>
          <p:nvPr/>
        </p:nvCxnSpPr>
        <p:spPr>
          <a:xfrm flipH="1">
            <a:off x="5633825" y="3440925"/>
            <a:ext cx="141300" cy="11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0" name="Shape 1520"/>
          <p:cNvCxnSpPr>
            <a:stCxn id="1515" idx="4"/>
            <a:endCxn id="1519" idx="0"/>
          </p:cNvCxnSpPr>
          <p:nvPr/>
        </p:nvCxnSpPr>
        <p:spPr>
          <a:xfrm>
            <a:off x="5761100" y="2387613"/>
            <a:ext cx="141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1" name="Shape 1521"/>
          <p:cNvSpPr txBox="1"/>
          <p:nvPr/>
        </p:nvSpPr>
        <p:spPr>
          <a:xfrm>
            <a:off x="4653875" y="3948913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cxnSp>
        <p:nvCxnSpPr>
          <p:cNvPr id="1522" name="Shape 1522"/>
          <p:cNvCxnSpPr>
            <a:stCxn id="1523" idx="4"/>
            <a:endCxn id="1524" idx="0"/>
          </p:cNvCxnSpPr>
          <p:nvPr/>
        </p:nvCxnSpPr>
        <p:spPr>
          <a:xfrm>
            <a:off x="7032050" y="3533675"/>
            <a:ext cx="510300" cy="9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5" name="Shape 1525"/>
          <p:cNvCxnSpPr>
            <a:stCxn id="1523" idx="5"/>
            <a:endCxn id="1504" idx="0"/>
          </p:cNvCxnSpPr>
          <p:nvPr/>
        </p:nvCxnSpPr>
        <p:spPr>
          <a:xfrm>
            <a:off x="7364461" y="3426652"/>
            <a:ext cx="1260300" cy="11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4" name="Shape 1524"/>
          <p:cNvSpPr/>
          <p:nvPr/>
        </p:nvSpPr>
        <p:spPr>
          <a:xfrm>
            <a:off x="7072363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&lt;=2 </a:t>
            </a:r>
            <a:endParaRPr/>
          </a:p>
        </p:txBody>
      </p:sp>
      <p:sp>
        <p:nvSpPr>
          <p:cNvPr id="1497" name="Shape 1497"/>
          <p:cNvSpPr/>
          <p:nvPr/>
        </p:nvSpPr>
        <p:spPr>
          <a:xfrm>
            <a:off x="1304000" y="19677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&lt;=2 </a:t>
            </a:r>
            <a:endParaRPr/>
          </a:p>
        </p:txBody>
      </p:sp>
      <p:sp>
        <p:nvSpPr>
          <p:cNvPr id="1526" name="Shape 1526"/>
          <p:cNvSpPr/>
          <p:nvPr/>
        </p:nvSpPr>
        <p:spPr>
          <a:xfrm>
            <a:off x="5989950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499" name="Shape 1499"/>
          <p:cNvSpPr/>
          <p:nvPr/>
        </p:nvSpPr>
        <p:spPr>
          <a:xfrm>
            <a:off x="2783800" y="19582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cxnSp>
        <p:nvCxnSpPr>
          <p:cNvPr id="1527" name="Shape 1527"/>
          <p:cNvCxnSpPr>
            <a:stCxn id="1499" idx="5"/>
            <a:endCxn id="1528" idx="0"/>
          </p:cNvCxnSpPr>
          <p:nvPr/>
        </p:nvCxnSpPr>
        <p:spPr>
          <a:xfrm>
            <a:off x="3586311" y="2366625"/>
            <a:ext cx="1287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9" name="Shape 1529"/>
          <p:cNvCxnSpPr>
            <a:stCxn id="1528" idx="3"/>
            <a:endCxn id="1511" idx="0"/>
          </p:cNvCxnSpPr>
          <p:nvPr/>
        </p:nvCxnSpPr>
        <p:spPr>
          <a:xfrm flipH="1">
            <a:off x="3029402" y="3405002"/>
            <a:ext cx="353100" cy="1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1" name="Shape 1501"/>
          <p:cNvSpPr/>
          <p:nvPr/>
        </p:nvSpPr>
        <p:spPr>
          <a:xfrm>
            <a:off x="637125" y="2899400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</p:txBody>
      </p:sp>
      <p:sp>
        <p:nvSpPr>
          <p:cNvPr id="1528" name="Shape 1528"/>
          <p:cNvSpPr/>
          <p:nvPr/>
        </p:nvSpPr>
        <p:spPr>
          <a:xfrm>
            <a:off x="3244813" y="278122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</p:txBody>
      </p:sp>
      <p:sp>
        <p:nvSpPr>
          <p:cNvPr id="1519" name="Shape 1519"/>
          <p:cNvSpPr/>
          <p:nvPr/>
        </p:nvSpPr>
        <p:spPr>
          <a:xfrm>
            <a:off x="5305025" y="271012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1523" name="Shape 1523"/>
          <p:cNvSpPr/>
          <p:nvPr/>
        </p:nvSpPr>
        <p:spPr>
          <a:xfrm>
            <a:off x="6561950" y="280287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cxnSp>
        <p:nvCxnSpPr>
          <p:cNvPr id="1530" name="Shape 1530"/>
          <p:cNvCxnSpPr>
            <a:stCxn id="1519" idx="5"/>
            <a:endCxn id="1526" idx="0"/>
          </p:cNvCxnSpPr>
          <p:nvPr/>
        </p:nvCxnSpPr>
        <p:spPr>
          <a:xfrm>
            <a:off x="6107536" y="3333902"/>
            <a:ext cx="352500" cy="11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1" name="Shape 1531"/>
          <p:cNvCxnSpPr>
            <a:stCxn id="1528" idx="5"/>
            <a:endCxn id="1512" idx="0"/>
          </p:cNvCxnSpPr>
          <p:nvPr/>
        </p:nvCxnSpPr>
        <p:spPr>
          <a:xfrm>
            <a:off x="4047324" y="3405002"/>
            <a:ext cx="467700" cy="12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2" name="Shape 1532"/>
          <p:cNvCxnSpPr>
            <a:endCxn id="1523" idx="0"/>
          </p:cNvCxnSpPr>
          <p:nvPr/>
        </p:nvCxnSpPr>
        <p:spPr>
          <a:xfrm>
            <a:off x="6969650" y="2412275"/>
            <a:ext cx="624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3" name="Shape 1533"/>
          <p:cNvCxnSpPr>
            <a:stCxn id="1501" idx="3"/>
            <a:endCxn id="1505" idx="0"/>
          </p:cNvCxnSpPr>
          <p:nvPr/>
        </p:nvCxnSpPr>
        <p:spPr>
          <a:xfrm flipH="1">
            <a:off x="548314" y="3523177"/>
            <a:ext cx="226500" cy="9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4" name="Shape 1534"/>
          <p:cNvSpPr/>
          <p:nvPr/>
        </p:nvSpPr>
        <p:spPr>
          <a:xfrm>
            <a:off x="6337089" y="1909125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1535" name="Shape 1535"/>
          <p:cNvCxnSpPr>
            <a:endCxn id="1534" idx="0"/>
          </p:cNvCxnSpPr>
          <p:nvPr/>
        </p:nvCxnSpPr>
        <p:spPr>
          <a:xfrm flipH="1">
            <a:off x="6916539" y="1382925"/>
            <a:ext cx="13500" cy="5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6" name="Shape 1536"/>
          <p:cNvSpPr/>
          <p:nvPr/>
        </p:nvSpPr>
        <p:spPr>
          <a:xfrm>
            <a:off x="622675" y="4083400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99</a:t>
            </a:r>
            <a:endParaRPr/>
          </a:p>
        </p:txBody>
      </p:sp>
      <p:sp>
        <p:nvSpPr>
          <p:cNvPr id="1537" name="Shape 1537"/>
          <p:cNvSpPr/>
          <p:nvPr/>
        </p:nvSpPr>
        <p:spPr>
          <a:xfrm>
            <a:off x="3136813" y="4089300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99</a:t>
            </a:r>
            <a:endParaRPr/>
          </a:p>
        </p:txBody>
      </p:sp>
      <p:cxnSp>
        <p:nvCxnSpPr>
          <p:cNvPr id="1538" name="Shape 1538"/>
          <p:cNvCxnSpPr>
            <a:stCxn id="1501" idx="4"/>
            <a:endCxn id="1536" idx="0"/>
          </p:cNvCxnSpPr>
          <p:nvPr/>
        </p:nvCxnSpPr>
        <p:spPr>
          <a:xfrm>
            <a:off x="1107225" y="3630200"/>
            <a:ext cx="948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9" name="Shape 1539"/>
          <p:cNvCxnSpPr>
            <a:endCxn id="1537" idx="0"/>
          </p:cNvCxnSpPr>
          <p:nvPr/>
        </p:nvCxnSpPr>
        <p:spPr>
          <a:xfrm>
            <a:off x="3687163" y="3513600"/>
            <a:ext cx="29100" cy="5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0" name="Shape 1540"/>
          <p:cNvSpPr txBox="1"/>
          <p:nvPr/>
        </p:nvSpPr>
        <p:spPr>
          <a:xfrm>
            <a:off x="1863850" y="40400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Shape 1541"/>
          <p:cNvSpPr txBox="1"/>
          <p:nvPr/>
        </p:nvSpPr>
        <p:spPr>
          <a:xfrm>
            <a:off x="6159000" y="16375"/>
            <a:ext cx="1540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Shape 1542"/>
          <p:cNvSpPr txBox="1"/>
          <p:nvPr/>
        </p:nvSpPr>
        <p:spPr>
          <a:xfrm>
            <a:off x="25600" y="2449663"/>
            <a:ext cx="162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Shape 1543"/>
          <p:cNvSpPr txBox="1"/>
          <p:nvPr/>
        </p:nvSpPr>
        <p:spPr>
          <a:xfrm>
            <a:off x="2224238" y="2510750"/>
            <a:ext cx="162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Shape 1544"/>
          <p:cNvSpPr txBox="1"/>
          <p:nvPr/>
        </p:nvSpPr>
        <p:spPr>
          <a:xfrm>
            <a:off x="4422877" y="2378025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Shape 1545"/>
          <p:cNvSpPr txBox="1"/>
          <p:nvPr/>
        </p:nvSpPr>
        <p:spPr>
          <a:xfrm>
            <a:off x="6337102" y="2388988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Shape 1546"/>
          <p:cNvSpPr txBox="1"/>
          <p:nvPr/>
        </p:nvSpPr>
        <p:spPr>
          <a:xfrm>
            <a:off x="7798202" y="2378025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Shape 1547"/>
          <p:cNvSpPr txBox="1"/>
          <p:nvPr/>
        </p:nvSpPr>
        <p:spPr>
          <a:xfrm>
            <a:off x="-19275" y="3786225"/>
            <a:ext cx="88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Shape 1548"/>
          <p:cNvSpPr txBox="1"/>
          <p:nvPr/>
        </p:nvSpPr>
        <p:spPr>
          <a:xfrm>
            <a:off x="830000" y="3685950"/>
            <a:ext cx="115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0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Shape 1549"/>
          <p:cNvSpPr txBox="1"/>
          <p:nvPr/>
        </p:nvSpPr>
        <p:spPr>
          <a:xfrm>
            <a:off x="1961038" y="3830300"/>
            <a:ext cx="88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Shape 1550"/>
          <p:cNvSpPr txBox="1"/>
          <p:nvPr/>
        </p:nvSpPr>
        <p:spPr>
          <a:xfrm>
            <a:off x="2527720" y="4148725"/>
            <a:ext cx="940200" cy="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0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Shape 1551"/>
          <p:cNvSpPr txBox="1"/>
          <p:nvPr/>
        </p:nvSpPr>
        <p:spPr>
          <a:xfrm>
            <a:off x="2996700" y="3629813"/>
            <a:ext cx="162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Shape 1552"/>
          <p:cNvSpPr txBox="1"/>
          <p:nvPr/>
        </p:nvSpPr>
        <p:spPr>
          <a:xfrm>
            <a:off x="4106425" y="3845824"/>
            <a:ext cx="8889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Shape 1553"/>
          <p:cNvSpPr txBox="1"/>
          <p:nvPr/>
        </p:nvSpPr>
        <p:spPr>
          <a:xfrm>
            <a:off x="5028675" y="4040135"/>
            <a:ext cx="10455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Shape 1554"/>
          <p:cNvSpPr txBox="1"/>
          <p:nvPr/>
        </p:nvSpPr>
        <p:spPr>
          <a:xfrm>
            <a:off x="6677552" y="4168525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0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Shape 1555"/>
          <p:cNvSpPr txBox="1"/>
          <p:nvPr/>
        </p:nvSpPr>
        <p:spPr>
          <a:xfrm>
            <a:off x="7898927" y="4123488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Shape 1560"/>
          <p:cNvSpPr txBox="1"/>
          <p:nvPr/>
        </p:nvSpPr>
        <p:spPr>
          <a:xfrm>
            <a:off x="65625" y="43750"/>
            <a:ext cx="9078300" cy="5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Recall Information Gain: Gain(S,A) = H(s) – Sum |Sv|/|S| H(Sv)  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the initial analysis.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Entropy and ratios are used recursively.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Thus to measure information gain of subsets and subsets of subsets,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Gain: Gain(S,A) = H(s) – Sum( |Sv|/|S| H(Sv)(Sum (|Svv|/(|Sv|) H(Svv))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Shape 1565"/>
          <p:cNvSpPr txBox="1"/>
          <p:nvPr/>
        </p:nvSpPr>
        <p:spPr>
          <a:xfrm>
            <a:off x="65625" y="43750"/>
            <a:ext cx="9078300" cy="5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Decision Trees are very interpretable.  You can read the predictions right off the tree.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also works very well for continuous features and can be well visualized.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Shape 1566"/>
          <p:cNvSpPr/>
          <p:nvPr/>
        </p:nvSpPr>
        <p:spPr>
          <a:xfrm>
            <a:off x="2011680" y="2281646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Shape 1567"/>
          <p:cNvSpPr/>
          <p:nvPr/>
        </p:nvSpPr>
        <p:spPr>
          <a:xfrm>
            <a:off x="2521132" y="2809758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Shape 1568"/>
          <p:cNvSpPr/>
          <p:nvPr/>
        </p:nvSpPr>
        <p:spPr>
          <a:xfrm>
            <a:off x="1458686" y="2809758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Shape 1569"/>
          <p:cNvSpPr/>
          <p:nvPr/>
        </p:nvSpPr>
        <p:spPr>
          <a:xfrm>
            <a:off x="879567" y="3380170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Shape 1570"/>
          <p:cNvSpPr/>
          <p:nvPr/>
        </p:nvSpPr>
        <p:spPr>
          <a:xfrm>
            <a:off x="1758823" y="3528215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Shape 1571"/>
          <p:cNvSpPr/>
          <p:nvPr/>
        </p:nvSpPr>
        <p:spPr>
          <a:xfrm>
            <a:off x="2294709" y="3306147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Shape 1572"/>
          <p:cNvSpPr/>
          <p:nvPr/>
        </p:nvSpPr>
        <p:spPr>
          <a:xfrm>
            <a:off x="3313612" y="3676260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3" name="Shape 1573"/>
          <p:cNvCxnSpPr>
            <a:stCxn id="1566" idx="3"/>
            <a:endCxn id="1568" idx="7"/>
          </p:cNvCxnSpPr>
          <p:nvPr/>
        </p:nvCxnSpPr>
        <p:spPr>
          <a:xfrm flipH="1">
            <a:off x="1570310" y="2408010"/>
            <a:ext cx="460500" cy="423300"/>
          </a:xfrm>
          <a:prstGeom prst="straightConnector1">
            <a:avLst/>
          </a:prstGeom>
          <a:noFill/>
          <a:ln cap="flat" cmpd="sng" w="9525">
            <a:solidFill>
              <a:srgbClr val="F0581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4" name="Shape 1574"/>
          <p:cNvCxnSpPr>
            <a:stCxn id="1566" idx="5"/>
            <a:endCxn id="1567" idx="1"/>
          </p:cNvCxnSpPr>
          <p:nvPr/>
        </p:nvCxnSpPr>
        <p:spPr>
          <a:xfrm>
            <a:off x="2123179" y="2408010"/>
            <a:ext cx="417000" cy="423300"/>
          </a:xfrm>
          <a:prstGeom prst="straightConnector1">
            <a:avLst/>
          </a:prstGeom>
          <a:noFill/>
          <a:ln cap="flat" cmpd="sng" w="9525">
            <a:solidFill>
              <a:srgbClr val="F0581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5" name="Shape 1575"/>
          <p:cNvCxnSpPr>
            <a:stCxn id="1568" idx="3"/>
            <a:endCxn id="1569" idx="7"/>
          </p:cNvCxnSpPr>
          <p:nvPr/>
        </p:nvCxnSpPr>
        <p:spPr>
          <a:xfrm flipH="1">
            <a:off x="990916" y="2936122"/>
            <a:ext cx="486900" cy="465600"/>
          </a:xfrm>
          <a:prstGeom prst="straightConnector1">
            <a:avLst/>
          </a:prstGeom>
          <a:noFill/>
          <a:ln cap="flat" cmpd="sng" w="9525">
            <a:solidFill>
              <a:srgbClr val="F0581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6" name="Shape 1576"/>
          <p:cNvCxnSpPr>
            <a:stCxn id="1568" idx="5"/>
            <a:endCxn id="1570" idx="0"/>
          </p:cNvCxnSpPr>
          <p:nvPr/>
        </p:nvCxnSpPr>
        <p:spPr>
          <a:xfrm>
            <a:off x="1570185" y="2936122"/>
            <a:ext cx="254100" cy="592200"/>
          </a:xfrm>
          <a:prstGeom prst="straightConnector1">
            <a:avLst/>
          </a:prstGeom>
          <a:noFill/>
          <a:ln cap="flat" cmpd="sng" w="9525">
            <a:solidFill>
              <a:srgbClr val="F0581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7" name="Shape 1577"/>
          <p:cNvCxnSpPr>
            <a:stCxn id="1567" idx="3"/>
            <a:endCxn id="1571" idx="0"/>
          </p:cNvCxnSpPr>
          <p:nvPr/>
        </p:nvCxnSpPr>
        <p:spPr>
          <a:xfrm flipH="1">
            <a:off x="2359962" y="2936122"/>
            <a:ext cx="180300" cy="369900"/>
          </a:xfrm>
          <a:prstGeom prst="straightConnector1">
            <a:avLst/>
          </a:prstGeom>
          <a:noFill/>
          <a:ln cap="flat" cmpd="sng" w="9525">
            <a:solidFill>
              <a:srgbClr val="F0581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8" name="Shape 1578"/>
          <p:cNvSpPr/>
          <p:nvPr/>
        </p:nvSpPr>
        <p:spPr>
          <a:xfrm>
            <a:off x="2076994" y="3913422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Shape 1579"/>
          <p:cNvSpPr/>
          <p:nvPr/>
        </p:nvSpPr>
        <p:spPr>
          <a:xfrm>
            <a:off x="2540262" y="3916695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0" name="Shape 1580"/>
          <p:cNvCxnSpPr>
            <a:stCxn id="1571" idx="3"/>
            <a:endCxn id="1578" idx="0"/>
          </p:cNvCxnSpPr>
          <p:nvPr/>
        </p:nvCxnSpPr>
        <p:spPr>
          <a:xfrm flipH="1">
            <a:off x="2142239" y="3432511"/>
            <a:ext cx="171600" cy="480900"/>
          </a:xfrm>
          <a:prstGeom prst="straightConnector1">
            <a:avLst/>
          </a:prstGeom>
          <a:noFill/>
          <a:ln cap="flat" cmpd="sng" w="9525">
            <a:solidFill>
              <a:srgbClr val="F0581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1" name="Shape 1581"/>
          <p:cNvCxnSpPr>
            <a:endCxn id="1579" idx="1"/>
          </p:cNvCxnSpPr>
          <p:nvPr/>
        </p:nvCxnSpPr>
        <p:spPr>
          <a:xfrm>
            <a:off x="2402792" y="3441876"/>
            <a:ext cx="156600" cy="496500"/>
          </a:xfrm>
          <a:prstGeom prst="straightConnector1">
            <a:avLst/>
          </a:prstGeom>
          <a:noFill/>
          <a:ln cap="flat" cmpd="sng" w="9525">
            <a:solidFill>
              <a:srgbClr val="F0581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2" name="Shape 1582"/>
          <p:cNvCxnSpPr>
            <a:stCxn id="1567" idx="5"/>
            <a:endCxn id="1572" idx="1"/>
          </p:cNvCxnSpPr>
          <p:nvPr/>
        </p:nvCxnSpPr>
        <p:spPr>
          <a:xfrm>
            <a:off x="2632631" y="2936122"/>
            <a:ext cx="700200" cy="761700"/>
          </a:xfrm>
          <a:prstGeom prst="straightConnector1">
            <a:avLst/>
          </a:prstGeom>
          <a:noFill/>
          <a:ln cap="flat" cmpd="sng" w="9525">
            <a:solidFill>
              <a:srgbClr val="F0581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3" name="Shape 1583"/>
          <p:cNvSpPr txBox="1"/>
          <p:nvPr/>
        </p:nvSpPr>
        <p:spPr>
          <a:xfrm>
            <a:off x="2294709" y="2203269"/>
            <a:ext cx="7445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x1 &gt;⍉1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Shape 1584"/>
          <p:cNvSpPr txBox="1"/>
          <p:nvPr/>
        </p:nvSpPr>
        <p:spPr>
          <a:xfrm>
            <a:off x="667920" y="2790785"/>
            <a:ext cx="7445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x2 &lt;⍉2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Shape 1585"/>
          <p:cNvSpPr txBox="1"/>
          <p:nvPr/>
        </p:nvSpPr>
        <p:spPr>
          <a:xfrm>
            <a:off x="1737446" y="3357868"/>
            <a:ext cx="7445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x1 &lt;⍉4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Shape 1586"/>
          <p:cNvSpPr txBox="1"/>
          <p:nvPr/>
        </p:nvSpPr>
        <p:spPr>
          <a:xfrm>
            <a:off x="2725000" y="2758286"/>
            <a:ext cx="7445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x2 &gt;⍉3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Shape 1587"/>
          <p:cNvSpPr/>
          <p:nvPr/>
        </p:nvSpPr>
        <p:spPr>
          <a:xfrm>
            <a:off x="3900821" y="2203269"/>
            <a:ext cx="4860002" cy="27515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8" name="Shape 1588"/>
          <p:cNvCxnSpPr/>
          <p:nvPr/>
        </p:nvCxnSpPr>
        <p:spPr>
          <a:xfrm rot="10800000">
            <a:off x="4436707" y="2408010"/>
            <a:ext cx="0" cy="2153357"/>
          </a:xfrm>
          <a:prstGeom prst="straightConnector1">
            <a:avLst/>
          </a:prstGeom>
          <a:noFill/>
          <a:ln cap="flat" cmpd="sng" w="9525">
            <a:solidFill>
              <a:srgbClr val="0042AC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589" name="Shape 1589"/>
          <p:cNvCxnSpPr/>
          <p:nvPr/>
        </p:nvCxnSpPr>
        <p:spPr>
          <a:xfrm>
            <a:off x="4455042" y="4550735"/>
            <a:ext cx="3944679" cy="0"/>
          </a:xfrm>
          <a:prstGeom prst="straightConnector1">
            <a:avLst/>
          </a:prstGeom>
          <a:noFill/>
          <a:ln cap="flat" cmpd="sng" w="9525">
            <a:solidFill>
              <a:srgbClr val="0042AC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90" name="Shape 1590"/>
          <p:cNvSpPr txBox="1"/>
          <p:nvPr/>
        </p:nvSpPr>
        <p:spPr>
          <a:xfrm>
            <a:off x="8314421" y="4598865"/>
            <a:ext cx="6379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Shape 1591"/>
          <p:cNvSpPr txBox="1"/>
          <p:nvPr/>
        </p:nvSpPr>
        <p:spPr>
          <a:xfrm>
            <a:off x="3976865" y="2219332"/>
            <a:ext cx="6379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Shape 1592"/>
          <p:cNvSpPr txBox="1"/>
          <p:nvPr/>
        </p:nvSpPr>
        <p:spPr>
          <a:xfrm>
            <a:off x="799809" y="3559376"/>
            <a:ext cx="34686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Shape 1593"/>
          <p:cNvSpPr txBox="1"/>
          <p:nvPr/>
        </p:nvSpPr>
        <p:spPr>
          <a:xfrm>
            <a:off x="1661451" y="3736191"/>
            <a:ext cx="295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4" name="Shape 1594"/>
          <p:cNvSpPr txBox="1"/>
          <p:nvPr/>
        </p:nvSpPr>
        <p:spPr>
          <a:xfrm>
            <a:off x="2003213" y="4138425"/>
            <a:ext cx="28119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5" name="Shape 1595"/>
          <p:cNvSpPr txBox="1"/>
          <p:nvPr/>
        </p:nvSpPr>
        <p:spPr>
          <a:xfrm>
            <a:off x="2542611" y="4157130"/>
            <a:ext cx="26502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6" name="Shape 1596"/>
          <p:cNvSpPr txBox="1"/>
          <p:nvPr/>
        </p:nvSpPr>
        <p:spPr>
          <a:xfrm>
            <a:off x="3320066" y="3866826"/>
            <a:ext cx="27954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7" name="Shape 1597"/>
          <p:cNvSpPr txBox="1"/>
          <p:nvPr/>
        </p:nvSpPr>
        <p:spPr>
          <a:xfrm>
            <a:off x="3940549" y="2883780"/>
            <a:ext cx="4984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⍉3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Shape 1598"/>
          <p:cNvSpPr txBox="1"/>
          <p:nvPr/>
        </p:nvSpPr>
        <p:spPr>
          <a:xfrm>
            <a:off x="3933030" y="3697941"/>
            <a:ext cx="4984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⍉2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Shape 1599"/>
          <p:cNvSpPr txBox="1"/>
          <p:nvPr/>
        </p:nvSpPr>
        <p:spPr>
          <a:xfrm>
            <a:off x="5485814" y="4561367"/>
            <a:ext cx="4984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⍉1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Shape 1600"/>
          <p:cNvSpPr txBox="1"/>
          <p:nvPr/>
        </p:nvSpPr>
        <p:spPr>
          <a:xfrm>
            <a:off x="7070807" y="4598864"/>
            <a:ext cx="4984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⍉4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1" name="Shape 1601"/>
          <p:cNvCxnSpPr/>
          <p:nvPr/>
        </p:nvCxnSpPr>
        <p:spPr>
          <a:xfrm>
            <a:off x="5592726" y="2408010"/>
            <a:ext cx="21265" cy="2190855"/>
          </a:xfrm>
          <a:prstGeom prst="straightConnector1">
            <a:avLst/>
          </a:prstGeom>
          <a:noFill/>
          <a:ln cap="flat" cmpd="sng" w="9525">
            <a:solidFill>
              <a:srgbClr val="EDCC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2" name="Shape 1602"/>
          <p:cNvCxnSpPr/>
          <p:nvPr/>
        </p:nvCxnSpPr>
        <p:spPr>
          <a:xfrm>
            <a:off x="4436707" y="3824305"/>
            <a:ext cx="1183168" cy="0"/>
          </a:xfrm>
          <a:prstGeom prst="straightConnector1">
            <a:avLst/>
          </a:prstGeom>
          <a:noFill/>
          <a:ln cap="flat" cmpd="sng" w="9525">
            <a:solidFill>
              <a:srgbClr val="EDCC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3" name="Shape 1603"/>
          <p:cNvCxnSpPr/>
          <p:nvPr/>
        </p:nvCxnSpPr>
        <p:spPr>
          <a:xfrm>
            <a:off x="5603358" y="3019896"/>
            <a:ext cx="2711063" cy="17772"/>
          </a:xfrm>
          <a:prstGeom prst="straightConnector1">
            <a:avLst/>
          </a:prstGeom>
          <a:noFill/>
          <a:ln cap="flat" cmpd="sng" w="9525">
            <a:solidFill>
              <a:srgbClr val="EDCC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4" name="Shape 1604"/>
          <p:cNvCxnSpPr/>
          <p:nvPr/>
        </p:nvCxnSpPr>
        <p:spPr>
          <a:xfrm>
            <a:off x="7230403" y="3037668"/>
            <a:ext cx="0" cy="1523699"/>
          </a:xfrm>
          <a:prstGeom prst="straightConnector1">
            <a:avLst/>
          </a:prstGeom>
          <a:noFill/>
          <a:ln cap="flat" cmpd="sng" w="9525">
            <a:solidFill>
              <a:srgbClr val="EDCC1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5" name="Shape 1605"/>
          <p:cNvSpPr txBox="1"/>
          <p:nvPr/>
        </p:nvSpPr>
        <p:spPr>
          <a:xfrm>
            <a:off x="4840270" y="2915337"/>
            <a:ext cx="5207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606" name="Shape 1606"/>
          <p:cNvSpPr txBox="1"/>
          <p:nvPr/>
        </p:nvSpPr>
        <p:spPr>
          <a:xfrm>
            <a:off x="4867947" y="4032135"/>
            <a:ext cx="5207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607" name="Shape 1607"/>
          <p:cNvSpPr txBox="1"/>
          <p:nvPr/>
        </p:nvSpPr>
        <p:spPr>
          <a:xfrm>
            <a:off x="6299335" y="3640313"/>
            <a:ext cx="5207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Shape 1608"/>
          <p:cNvSpPr txBox="1"/>
          <p:nvPr/>
        </p:nvSpPr>
        <p:spPr>
          <a:xfrm>
            <a:off x="6830609" y="2472547"/>
            <a:ext cx="5207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609" name="Shape 1609"/>
          <p:cNvSpPr txBox="1"/>
          <p:nvPr/>
        </p:nvSpPr>
        <p:spPr>
          <a:xfrm>
            <a:off x="7681573" y="3596393"/>
            <a:ext cx="5207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2" name="Shape 1622"/>
          <p:cNvGraphicFramePr/>
          <p:nvPr/>
        </p:nvGraphicFramePr>
        <p:xfrm>
          <a:off x="952500" y="9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{64445C34-50D7-42DD-9495-6DD7C425826A}</a:tableStyleId>
              </a:tblPr>
              <a:tblGrid>
                <a:gridCol w="1809750"/>
                <a:gridCol w="1798800"/>
                <a:gridCol w="182070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Days Coughing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 or Cold?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&gt;2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&lt;99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Shape 1627"/>
          <p:cNvSpPr/>
          <p:nvPr/>
        </p:nvSpPr>
        <p:spPr>
          <a:xfrm>
            <a:off x="15049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Shape 1628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Shape 1629"/>
          <p:cNvSpPr txBox="1"/>
          <p:nvPr/>
        </p:nvSpPr>
        <p:spPr>
          <a:xfrm>
            <a:off x="1781575" y="80330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Temperature</a:t>
            </a:r>
            <a:endParaRPr/>
          </a:p>
        </p:txBody>
      </p:sp>
      <p:sp>
        <p:nvSpPr>
          <p:cNvPr id="1630" name="Shape 1630"/>
          <p:cNvSpPr txBox="1"/>
          <p:nvPr/>
        </p:nvSpPr>
        <p:spPr>
          <a:xfrm>
            <a:off x="6563175" y="820400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</a:t>
            </a:r>
            <a:endParaRPr/>
          </a:p>
        </p:txBody>
      </p:sp>
      <p:cxnSp>
        <p:nvCxnSpPr>
          <p:cNvPr id="1631" name="Shape 1631"/>
          <p:cNvCxnSpPr>
            <a:endCxn id="1632" idx="0"/>
          </p:cNvCxnSpPr>
          <p:nvPr/>
        </p:nvCxnSpPr>
        <p:spPr>
          <a:xfrm flipH="1">
            <a:off x="1774100" y="1367100"/>
            <a:ext cx="32610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3" name="Shape 1633"/>
          <p:cNvCxnSpPr>
            <a:endCxn id="1634" idx="0"/>
          </p:cNvCxnSpPr>
          <p:nvPr/>
        </p:nvCxnSpPr>
        <p:spPr>
          <a:xfrm>
            <a:off x="2986000" y="1389100"/>
            <a:ext cx="267900" cy="5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5" name="Shape 1635"/>
          <p:cNvCxnSpPr>
            <a:stCxn id="1632" idx="3"/>
            <a:endCxn id="1636" idx="0"/>
          </p:cNvCxnSpPr>
          <p:nvPr/>
        </p:nvCxnSpPr>
        <p:spPr>
          <a:xfrm flipH="1">
            <a:off x="1201989" y="2376125"/>
            <a:ext cx="23970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7" name="Shape 1637"/>
          <p:cNvCxnSpPr>
            <a:stCxn id="1636" idx="5"/>
          </p:cNvCxnSpPr>
          <p:nvPr/>
        </p:nvCxnSpPr>
        <p:spPr>
          <a:xfrm>
            <a:off x="1534536" y="3523177"/>
            <a:ext cx="423300" cy="13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8" name="Shape 1638"/>
          <p:cNvSpPr/>
          <p:nvPr/>
        </p:nvSpPr>
        <p:spPr>
          <a:xfrm>
            <a:off x="5017475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61 </a:t>
            </a:r>
            <a:endParaRPr/>
          </a:p>
        </p:txBody>
      </p:sp>
      <p:sp>
        <p:nvSpPr>
          <p:cNvPr id="1639" name="Shape 1639"/>
          <p:cNvSpPr/>
          <p:nvPr/>
        </p:nvSpPr>
        <p:spPr>
          <a:xfrm>
            <a:off x="8154800" y="4565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61</a:t>
            </a:r>
            <a:endParaRPr/>
          </a:p>
        </p:txBody>
      </p:sp>
      <p:sp>
        <p:nvSpPr>
          <p:cNvPr id="1640" name="Shape 1640"/>
          <p:cNvSpPr/>
          <p:nvPr/>
        </p:nvSpPr>
        <p:spPr>
          <a:xfrm>
            <a:off x="25600" y="4490988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</a:t>
            </a:r>
            <a:endParaRPr/>
          </a:p>
        </p:txBody>
      </p:sp>
      <p:sp>
        <p:nvSpPr>
          <p:cNvPr id="1641" name="Shape 1641"/>
          <p:cNvSpPr/>
          <p:nvPr/>
        </p:nvSpPr>
        <p:spPr>
          <a:xfrm>
            <a:off x="1504900" y="44910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</a:t>
            </a:r>
            <a:endParaRPr/>
          </a:p>
        </p:txBody>
      </p:sp>
      <p:sp>
        <p:nvSpPr>
          <p:cNvPr id="1642" name="Shape 1642"/>
          <p:cNvSpPr txBox="1"/>
          <p:nvPr/>
        </p:nvSpPr>
        <p:spPr>
          <a:xfrm>
            <a:off x="1316675" y="38565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sp>
        <p:nvSpPr>
          <p:cNvPr id="1643" name="Shape 1643"/>
          <p:cNvSpPr txBox="1"/>
          <p:nvPr/>
        </p:nvSpPr>
        <p:spPr>
          <a:xfrm>
            <a:off x="2783800" y="59850"/>
            <a:ext cx="4570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BUT THERE ARE TWO WAYS TO SPLIT.</a:t>
            </a:r>
            <a:endParaRPr/>
          </a:p>
        </p:txBody>
      </p:sp>
      <p:sp>
        <p:nvSpPr>
          <p:cNvPr id="1644" name="Shape 1644"/>
          <p:cNvSpPr txBox="1"/>
          <p:nvPr/>
        </p:nvSpPr>
        <p:spPr>
          <a:xfrm>
            <a:off x="2707075" y="5145100"/>
            <a:ext cx="8859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goal is to find the feature that decides more</a:t>
            </a:r>
            <a:endParaRPr/>
          </a:p>
        </p:txBody>
      </p:sp>
      <p:cxnSp>
        <p:nvCxnSpPr>
          <p:cNvPr id="1645" name="Shape 1645"/>
          <p:cNvCxnSpPr>
            <a:stCxn id="1639" idx="3"/>
          </p:cNvCxnSpPr>
          <p:nvPr/>
        </p:nvCxnSpPr>
        <p:spPr>
          <a:xfrm flipH="1">
            <a:off x="8263389" y="4974325"/>
            <a:ext cx="29100" cy="12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6" name="Shape 1646"/>
          <p:cNvCxnSpPr>
            <a:stCxn id="1639" idx="5"/>
          </p:cNvCxnSpPr>
          <p:nvPr/>
        </p:nvCxnSpPr>
        <p:spPr>
          <a:xfrm>
            <a:off x="8957311" y="4974325"/>
            <a:ext cx="214200" cy="17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7" name="Shape 1647"/>
          <p:cNvSpPr/>
          <p:nvPr/>
        </p:nvSpPr>
        <p:spPr>
          <a:xfrm>
            <a:off x="2506525" y="4565888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</a:t>
            </a:r>
            <a:endParaRPr/>
          </a:p>
        </p:txBody>
      </p:sp>
      <p:sp>
        <p:nvSpPr>
          <p:cNvPr id="1648" name="Shape 1648"/>
          <p:cNvSpPr/>
          <p:nvPr/>
        </p:nvSpPr>
        <p:spPr>
          <a:xfrm>
            <a:off x="4045013" y="4625238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</a:t>
            </a:r>
            <a:endParaRPr/>
          </a:p>
        </p:txBody>
      </p:sp>
      <p:sp>
        <p:nvSpPr>
          <p:cNvPr id="1649" name="Shape 1649"/>
          <p:cNvSpPr txBox="1"/>
          <p:nvPr/>
        </p:nvSpPr>
        <p:spPr>
          <a:xfrm>
            <a:off x="2783800" y="39207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cxnSp>
        <p:nvCxnSpPr>
          <p:cNvPr id="1650" name="Shape 1650"/>
          <p:cNvCxnSpPr>
            <a:stCxn id="1628" idx="3"/>
            <a:endCxn id="1651" idx="0"/>
          </p:cNvCxnSpPr>
          <p:nvPr/>
        </p:nvCxnSpPr>
        <p:spPr>
          <a:xfrm flipH="1">
            <a:off x="5761205" y="1271853"/>
            <a:ext cx="473100" cy="6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2" name="Shape 1652"/>
          <p:cNvCxnSpPr>
            <a:endCxn id="1653" idx="0"/>
          </p:cNvCxnSpPr>
          <p:nvPr/>
        </p:nvCxnSpPr>
        <p:spPr>
          <a:xfrm>
            <a:off x="7721875" y="1251200"/>
            <a:ext cx="2907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1" name="Shape 1651"/>
          <p:cNvSpPr/>
          <p:nvPr/>
        </p:nvSpPr>
        <p:spPr>
          <a:xfrm>
            <a:off x="5238350" y="1909113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</a:t>
            </a:r>
            <a:endParaRPr/>
          </a:p>
        </p:txBody>
      </p:sp>
      <p:sp>
        <p:nvSpPr>
          <p:cNvPr id="1653" name="Shape 1653"/>
          <p:cNvSpPr/>
          <p:nvPr/>
        </p:nvSpPr>
        <p:spPr>
          <a:xfrm>
            <a:off x="7542475" y="19091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</a:t>
            </a:r>
            <a:endParaRPr/>
          </a:p>
        </p:txBody>
      </p:sp>
      <p:cxnSp>
        <p:nvCxnSpPr>
          <p:cNvPr id="1654" name="Shape 1654"/>
          <p:cNvCxnSpPr>
            <a:stCxn id="1655" idx="4"/>
          </p:cNvCxnSpPr>
          <p:nvPr/>
        </p:nvCxnSpPr>
        <p:spPr>
          <a:xfrm flipH="1">
            <a:off x="5633825" y="3440925"/>
            <a:ext cx="141300" cy="11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6" name="Shape 1656"/>
          <p:cNvCxnSpPr>
            <a:stCxn id="1651" idx="4"/>
            <a:endCxn id="1655" idx="0"/>
          </p:cNvCxnSpPr>
          <p:nvPr/>
        </p:nvCxnSpPr>
        <p:spPr>
          <a:xfrm>
            <a:off x="5761100" y="2387613"/>
            <a:ext cx="141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7" name="Shape 1657"/>
          <p:cNvSpPr txBox="1"/>
          <p:nvPr/>
        </p:nvSpPr>
        <p:spPr>
          <a:xfrm>
            <a:off x="4653875" y="3948913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cxnSp>
        <p:nvCxnSpPr>
          <p:cNvPr id="1658" name="Shape 1658"/>
          <p:cNvCxnSpPr>
            <a:endCxn id="1659" idx="0"/>
          </p:cNvCxnSpPr>
          <p:nvPr/>
        </p:nvCxnSpPr>
        <p:spPr>
          <a:xfrm flipH="1">
            <a:off x="7542463" y="3382113"/>
            <a:ext cx="339000" cy="11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0" name="Shape 1660"/>
          <p:cNvCxnSpPr>
            <a:stCxn id="1661" idx="5"/>
            <a:endCxn id="1639" idx="0"/>
          </p:cNvCxnSpPr>
          <p:nvPr/>
        </p:nvCxnSpPr>
        <p:spPr>
          <a:xfrm>
            <a:off x="8562586" y="3411977"/>
            <a:ext cx="62400" cy="11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9" name="Shape 1659"/>
          <p:cNvSpPr/>
          <p:nvPr/>
        </p:nvSpPr>
        <p:spPr>
          <a:xfrm>
            <a:off x="7072363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61 </a:t>
            </a:r>
            <a:endParaRPr/>
          </a:p>
        </p:txBody>
      </p:sp>
      <p:sp>
        <p:nvSpPr>
          <p:cNvPr id="1632" name="Shape 1632"/>
          <p:cNvSpPr/>
          <p:nvPr/>
        </p:nvSpPr>
        <p:spPr>
          <a:xfrm>
            <a:off x="1304000" y="19677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61 </a:t>
            </a:r>
            <a:endParaRPr/>
          </a:p>
        </p:txBody>
      </p:sp>
      <p:sp>
        <p:nvSpPr>
          <p:cNvPr id="1662" name="Shape 1662"/>
          <p:cNvSpPr/>
          <p:nvPr/>
        </p:nvSpPr>
        <p:spPr>
          <a:xfrm>
            <a:off x="5989950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61</a:t>
            </a:r>
            <a:endParaRPr/>
          </a:p>
        </p:txBody>
      </p:sp>
      <p:sp>
        <p:nvSpPr>
          <p:cNvPr id="1634" name="Shape 1634"/>
          <p:cNvSpPr/>
          <p:nvPr/>
        </p:nvSpPr>
        <p:spPr>
          <a:xfrm>
            <a:off x="2783800" y="19582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61</a:t>
            </a:r>
            <a:endParaRPr/>
          </a:p>
        </p:txBody>
      </p:sp>
      <p:cxnSp>
        <p:nvCxnSpPr>
          <p:cNvPr id="1663" name="Shape 1663"/>
          <p:cNvCxnSpPr>
            <a:stCxn id="1634" idx="5"/>
            <a:endCxn id="1664" idx="0"/>
          </p:cNvCxnSpPr>
          <p:nvPr/>
        </p:nvCxnSpPr>
        <p:spPr>
          <a:xfrm>
            <a:off x="3586311" y="2366625"/>
            <a:ext cx="1287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5" name="Shape 1665"/>
          <p:cNvCxnSpPr>
            <a:stCxn id="1664" idx="3"/>
            <a:endCxn id="1647" idx="0"/>
          </p:cNvCxnSpPr>
          <p:nvPr/>
        </p:nvCxnSpPr>
        <p:spPr>
          <a:xfrm flipH="1">
            <a:off x="3029402" y="3405002"/>
            <a:ext cx="353100" cy="1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6" name="Shape 1636"/>
          <p:cNvSpPr/>
          <p:nvPr/>
        </p:nvSpPr>
        <p:spPr>
          <a:xfrm>
            <a:off x="732025" y="2899400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</a:t>
            </a:r>
            <a:endParaRPr/>
          </a:p>
        </p:txBody>
      </p:sp>
      <p:sp>
        <p:nvSpPr>
          <p:cNvPr id="1664" name="Shape 1664"/>
          <p:cNvSpPr/>
          <p:nvPr/>
        </p:nvSpPr>
        <p:spPr>
          <a:xfrm>
            <a:off x="3244813" y="278122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</a:t>
            </a:r>
            <a:endParaRPr/>
          </a:p>
        </p:txBody>
      </p:sp>
      <p:sp>
        <p:nvSpPr>
          <p:cNvPr id="1655" name="Shape 1655"/>
          <p:cNvSpPr/>
          <p:nvPr/>
        </p:nvSpPr>
        <p:spPr>
          <a:xfrm>
            <a:off x="5305025" y="271012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</p:txBody>
      </p:sp>
      <p:sp>
        <p:nvSpPr>
          <p:cNvPr id="1661" name="Shape 1661"/>
          <p:cNvSpPr/>
          <p:nvPr/>
        </p:nvSpPr>
        <p:spPr>
          <a:xfrm>
            <a:off x="7760075" y="2788200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</p:txBody>
      </p:sp>
      <p:cxnSp>
        <p:nvCxnSpPr>
          <p:cNvPr id="1666" name="Shape 1666"/>
          <p:cNvCxnSpPr>
            <a:stCxn id="1655" idx="5"/>
            <a:endCxn id="1662" idx="0"/>
          </p:cNvCxnSpPr>
          <p:nvPr/>
        </p:nvCxnSpPr>
        <p:spPr>
          <a:xfrm>
            <a:off x="6107536" y="3333902"/>
            <a:ext cx="352500" cy="11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7" name="Shape 1667"/>
          <p:cNvCxnSpPr>
            <a:stCxn id="1664" idx="5"/>
            <a:endCxn id="1648" idx="0"/>
          </p:cNvCxnSpPr>
          <p:nvPr/>
        </p:nvCxnSpPr>
        <p:spPr>
          <a:xfrm>
            <a:off x="4047324" y="3405002"/>
            <a:ext cx="467700" cy="12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8" name="Shape 1668"/>
          <p:cNvCxnSpPr>
            <a:endCxn id="1661" idx="0"/>
          </p:cNvCxnSpPr>
          <p:nvPr/>
        </p:nvCxnSpPr>
        <p:spPr>
          <a:xfrm>
            <a:off x="8167775" y="2397600"/>
            <a:ext cx="624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Shape 1669"/>
          <p:cNvCxnSpPr>
            <a:stCxn id="1636" idx="3"/>
            <a:endCxn id="1640" idx="0"/>
          </p:cNvCxnSpPr>
          <p:nvPr/>
        </p:nvCxnSpPr>
        <p:spPr>
          <a:xfrm flipH="1">
            <a:off x="548414" y="3523177"/>
            <a:ext cx="321300" cy="9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0" name="Shape 1670"/>
          <p:cNvSpPr/>
          <p:nvPr/>
        </p:nvSpPr>
        <p:spPr>
          <a:xfrm>
            <a:off x="6337089" y="1909125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</a:t>
            </a:r>
            <a:endParaRPr/>
          </a:p>
        </p:txBody>
      </p:sp>
      <p:cxnSp>
        <p:nvCxnSpPr>
          <p:cNvPr id="1671" name="Shape 1671"/>
          <p:cNvCxnSpPr>
            <a:endCxn id="1670" idx="0"/>
          </p:cNvCxnSpPr>
          <p:nvPr/>
        </p:nvCxnSpPr>
        <p:spPr>
          <a:xfrm flipH="1">
            <a:off x="6916539" y="1382925"/>
            <a:ext cx="13500" cy="5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2" name="Shape 1672"/>
          <p:cNvSpPr/>
          <p:nvPr/>
        </p:nvSpPr>
        <p:spPr>
          <a:xfrm>
            <a:off x="622675" y="4083400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</a:t>
            </a:r>
            <a:endParaRPr/>
          </a:p>
        </p:txBody>
      </p:sp>
      <p:sp>
        <p:nvSpPr>
          <p:cNvPr id="1673" name="Shape 1673"/>
          <p:cNvSpPr/>
          <p:nvPr/>
        </p:nvSpPr>
        <p:spPr>
          <a:xfrm>
            <a:off x="3136813" y="4089300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</a:t>
            </a:r>
            <a:endParaRPr/>
          </a:p>
        </p:txBody>
      </p:sp>
      <p:cxnSp>
        <p:nvCxnSpPr>
          <p:cNvPr id="1674" name="Shape 1674"/>
          <p:cNvCxnSpPr>
            <a:stCxn id="1636" idx="4"/>
            <a:endCxn id="1672" idx="0"/>
          </p:cNvCxnSpPr>
          <p:nvPr/>
        </p:nvCxnSpPr>
        <p:spPr>
          <a:xfrm>
            <a:off x="1202125" y="3630200"/>
            <a:ext cx="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5" name="Shape 1675"/>
          <p:cNvCxnSpPr>
            <a:endCxn id="1673" idx="0"/>
          </p:cNvCxnSpPr>
          <p:nvPr/>
        </p:nvCxnSpPr>
        <p:spPr>
          <a:xfrm>
            <a:off x="3687163" y="3513600"/>
            <a:ext cx="29100" cy="5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Shape 30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{64445C34-50D7-42DD-9495-6DD7C425826A}</a:tableStyleId>
              </a:tblPr>
              <a:tblGrid>
                <a:gridCol w="1378975"/>
                <a:gridCol w="1378975"/>
                <a:gridCol w="1378975"/>
              </a:tblGrid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4" name="Shape 304"/>
          <p:cNvSpPr txBox="1"/>
          <p:nvPr/>
        </p:nvSpPr>
        <p:spPr>
          <a:xfrm>
            <a:off x="4426725" y="222200"/>
            <a:ext cx="4272900" cy="4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used the one co</a:t>
            </a:r>
            <a:r>
              <a:rPr lang="en" sz="2600">
                <a:solidFill>
                  <a:srgbClr val="FFFFFF"/>
                </a:solidFill>
              </a:rPr>
              <a:t>ntinuous </a:t>
            </a: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(temperature) to </a:t>
            </a:r>
            <a:r>
              <a:rPr lang="en" sz="2600">
                <a:solidFill>
                  <a:srgbClr val="FFFFFF"/>
                </a:solidFill>
              </a:rPr>
              <a:t>predict</a:t>
            </a: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binary </a:t>
            </a:r>
            <a:r>
              <a:rPr lang="en" sz="2600">
                <a:solidFill>
                  <a:srgbClr val="FFFFFF"/>
                </a:solidFill>
              </a:rPr>
              <a:t>label</a:t>
            </a: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(does Joanne have the flu or a cold?)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Shape 305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Shape 306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Shape 311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Shape 312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Shape 313"/>
          <p:cNvCxnSpPr/>
          <p:nvPr/>
        </p:nvCxnSpPr>
        <p:spPr>
          <a:xfrm>
            <a:off x="310500" y="1449970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Shape 314"/>
          <p:cNvSpPr/>
          <p:nvPr/>
        </p:nvSpPr>
        <p:spPr>
          <a:xfrm>
            <a:off x="310500" y="13506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857363" y="13506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1404225" y="13506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2090813" y="13506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2497950" y="13506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3725663" y="13506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4443900" y="13506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4953375" y="13506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5701925" y="13506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6670900" y="13335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7639875" y="13335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8502525" y="13506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Shape 326"/>
          <p:cNvCxnSpPr/>
          <p:nvPr/>
        </p:nvCxnSpPr>
        <p:spPr>
          <a:xfrm flipH="1">
            <a:off x="310500" y="98585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Shape 327"/>
          <p:cNvCxnSpPr/>
          <p:nvPr/>
        </p:nvCxnSpPr>
        <p:spPr>
          <a:xfrm flipH="1">
            <a:off x="8897900" y="96877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Shape 328"/>
          <p:cNvSpPr txBox="1"/>
          <p:nvPr/>
        </p:nvSpPr>
        <p:spPr>
          <a:xfrm>
            <a:off x="31050" y="526650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97       97.6     98        98.2   98.4                98.8          99     100.0      100.3           101.2           101.5       102.1               </a:t>
            </a:r>
            <a:endParaRPr/>
          </a:p>
        </p:txBody>
      </p:sp>
      <p:sp>
        <p:nvSpPr>
          <p:cNvPr id="329" name="Shape 329"/>
          <p:cNvSpPr txBox="1"/>
          <p:nvPr/>
        </p:nvSpPr>
        <p:spPr>
          <a:xfrm>
            <a:off x="357075" y="1909550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4082975" y="63652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64800" y="1745000"/>
            <a:ext cx="86316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2" name="Shape 332"/>
          <p:cNvCxnSpPr>
            <a:stCxn id="331" idx="1"/>
            <a:endCxn id="331" idx="3"/>
          </p:cNvCxnSpPr>
          <p:nvPr/>
        </p:nvCxnSpPr>
        <p:spPr>
          <a:xfrm>
            <a:off x="364800" y="3662750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Shape 333"/>
          <p:cNvSpPr/>
          <p:nvPr/>
        </p:nvSpPr>
        <p:spPr>
          <a:xfrm>
            <a:off x="364800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911663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1458525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5737063" y="35928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2552250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3411750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2072375" y="3592838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5007675" y="36099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4393825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6725200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7694175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8556825" y="36099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Shape 345"/>
          <p:cNvCxnSpPr/>
          <p:nvPr/>
        </p:nvCxnSpPr>
        <p:spPr>
          <a:xfrm flipH="1">
            <a:off x="364800" y="324512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Shape 346"/>
          <p:cNvCxnSpPr/>
          <p:nvPr/>
        </p:nvCxnSpPr>
        <p:spPr>
          <a:xfrm flipH="1">
            <a:off x="8952200" y="322805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Shape 347"/>
          <p:cNvSpPr txBox="1"/>
          <p:nvPr/>
        </p:nvSpPr>
        <p:spPr>
          <a:xfrm>
            <a:off x="85350" y="278592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348" name="Shape 348"/>
          <p:cNvSpPr txBox="1"/>
          <p:nvPr/>
        </p:nvSpPr>
        <p:spPr>
          <a:xfrm>
            <a:off x="411375" y="4168825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3032400" y="292592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341550" y="2070075"/>
            <a:ext cx="8678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Example 1: A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“pure” split.</a:t>
            </a:r>
            <a:endParaRPr sz="1800"/>
          </a:p>
        </p:txBody>
      </p:sp>
      <p:sp>
        <p:nvSpPr>
          <p:cNvPr id="351" name="Shape 351"/>
          <p:cNvSpPr txBox="1"/>
          <p:nvPr/>
        </p:nvSpPr>
        <p:spPr>
          <a:xfrm>
            <a:off x="388125" y="4387425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Example 2: An “impure” split.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" name="Shape 356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Shape 357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Shape 358"/>
          <p:cNvCxnSpPr>
            <a:stCxn id="359" idx="1"/>
            <a:endCxn id="359" idx="3"/>
          </p:cNvCxnSpPr>
          <p:nvPr/>
        </p:nvCxnSpPr>
        <p:spPr>
          <a:xfrm>
            <a:off x="364800" y="3662750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Shape 360"/>
          <p:cNvSpPr/>
          <p:nvPr/>
        </p:nvSpPr>
        <p:spPr>
          <a:xfrm>
            <a:off x="364800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911663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1458525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5737063" y="35928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2552250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3411750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2072375" y="3592838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5007675" y="36099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4393825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6725200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7694175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8556825" y="36099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364800" y="324512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Shape 373"/>
          <p:cNvCxnSpPr/>
          <p:nvPr/>
        </p:nvCxnSpPr>
        <p:spPr>
          <a:xfrm flipH="1">
            <a:off x="8952200" y="322805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Shape 374"/>
          <p:cNvSpPr txBox="1"/>
          <p:nvPr/>
        </p:nvSpPr>
        <p:spPr>
          <a:xfrm>
            <a:off x="85350" y="278592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375" name="Shape 375"/>
          <p:cNvSpPr txBox="1"/>
          <p:nvPr/>
        </p:nvSpPr>
        <p:spPr>
          <a:xfrm>
            <a:off x="411375" y="4168825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3032400" y="292592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220525" y="27700"/>
            <a:ext cx="8540700" cy="26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Problem</a:t>
            </a:r>
            <a:r>
              <a:rPr lang="en" sz="2400">
                <a:solidFill>
                  <a:schemeClr val="lt1"/>
                </a:solidFill>
              </a:rPr>
              <a:t>: An impure predictor does not perfectly capture all the nuances of the dataset.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Solution</a:t>
            </a:r>
            <a:r>
              <a:rPr lang="en" sz="2400">
                <a:solidFill>
                  <a:schemeClr val="lt1"/>
                </a:solidFill>
              </a:rPr>
              <a:t>: ?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