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584AC3-2E0C-48AD-A897-C4C63144190D}">
  <a:tblStyle styleId="{0E584AC3-2E0C-48AD-A897-C4C6314419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my own graphs.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Figure out how to arrange the pentagon below the triangles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What are the pros of KNN?</a:t>
            </a:r>
            <a:endParaRPr/>
          </a:p>
          <a:p>
            <a:pPr indent="-317500" lvl="1" marL="914400" rtl="0">
              <a:spcBef>
                <a:spcPts val="0"/>
              </a:spcBef>
              <a:spcAft>
                <a:spcPts val="0"/>
              </a:spcAft>
              <a:buSzPts val="1400"/>
              <a:buChar char="○"/>
            </a:pPr>
            <a:r>
              <a:rPr lang="en"/>
              <a:t>Can output a confidence of the prediction</a:t>
            </a:r>
            <a:endParaRPr/>
          </a:p>
          <a:p>
            <a:pPr indent="-317500" lvl="1" marL="914400" rtl="0">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What are the pros of KNN?</a:t>
            </a:r>
            <a:endParaRPr/>
          </a:p>
          <a:p>
            <a:pPr indent="-317500" lvl="1" marL="914400" rtl="0">
              <a:spcBef>
                <a:spcPts val="0"/>
              </a:spcBef>
              <a:spcAft>
                <a:spcPts val="0"/>
              </a:spcAft>
              <a:buSzPts val="1400"/>
              <a:buChar char="○"/>
            </a:pPr>
            <a:r>
              <a:rPr lang="en"/>
              <a:t>Can output a confidence of the prediction</a:t>
            </a:r>
            <a:endParaRPr/>
          </a:p>
          <a:p>
            <a:pPr indent="-317500" lvl="1" marL="914400" rtl="0">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0" name="Shape 7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You can’t in google slides, just do it how you would code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1" name="Shape 7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6" name="Shape 8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Shape 8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4" name="Shape 8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0" name="Shape 8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Shape 9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4" name="Shape 9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Is “feature” the right term? Because data is continuous (i.e. temparature), but the classification/boundary is discrete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South Fayette Pilot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18" name="Shape 31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9" name="Shape 319"/>
          <p:cNvSpPr txBox="1"/>
          <p:nvPr/>
        </p:nvSpPr>
        <p:spPr>
          <a:xfrm>
            <a:off x="324750" y="376025"/>
            <a:ext cx="8471400" cy="3502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100">
                <a:solidFill>
                  <a:schemeClr val="lt1"/>
                </a:solidFill>
                <a:latin typeface="Lato"/>
                <a:ea typeface="Lato"/>
                <a:cs typeface="Lato"/>
                <a:sym typeface="Lato"/>
              </a:rPr>
              <a:t>A </a:t>
            </a:r>
            <a:r>
              <a:rPr b="1" lang="en" sz="2100">
                <a:solidFill>
                  <a:schemeClr val="lt1"/>
                </a:solidFill>
                <a:latin typeface="Lato"/>
                <a:ea typeface="Lato"/>
                <a:cs typeface="Lato"/>
                <a:sym typeface="Lato"/>
              </a:rPr>
              <a:t>CONTINUOUS </a:t>
            </a:r>
            <a:r>
              <a:rPr lang="en" sz="2100">
                <a:solidFill>
                  <a:schemeClr val="lt1"/>
                </a:solidFill>
                <a:latin typeface="Lato"/>
                <a:ea typeface="Lato"/>
                <a:cs typeface="Lato"/>
                <a:sym typeface="Lato"/>
              </a:rPr>
              <a:t>feature is one that can have an infinite number of values.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Recall that there are an infinite number of Real numbers within a range.  For instance, between (0, 4) there are an infinite number of values that can be taken.  </a:t>
            </a:r>
            <a:endParaRPr sz="21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aphicFrame>
        <p:nvGraphicFramePr>
          <p:cNvPr id="324" name="Shape 324"/>
          <p:cNvGraphicFramePr/>
          <p:nvPr/>
        </p:nvGraphicFramePr>
        <p:xfrm>
          <a:off x="535775" y="308775"/>
          <a:ext cx="3000000" cy="3000000"/>
        </p:xfrm>
        <a:graphic>
          <a:graphicData uri="http://schemas.openxmlformats.org/drawingml/2006/table">
            <a:tbl>
              <a:tblPr>
                <a:noFill/>
                <a:tableStyleId>{0E584AC3-2E0C-48AD-A897-C4C63144190D}</a:tableStyleId>
              </a:tblPr>
              <a:tblGrid>
                <a:gridCol w="1388900"/>
                <a:gridCol w="1933875"/>
                <a:gridCol w="2875175"/>
                <a:gridCol w="1888750"/>
              </a:tblGrid>
              <a:tr h="388325">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5.31</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105.89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97.46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95.23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4.60123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99.006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2.3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101.8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10.67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93.92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6.32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99.003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4.5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103.985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25" name="Shape 325"/>
          <p:cNvSpPr txBox="1"/>
          <p:nvPr/>
        </p:nvSpPr>
        <p:spPr>
          <a:xfrm>
            <a:off x="499725" y="4156125"/>
            <a:ext cx="8158800" cy="7842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0000"/>
                </a:solidFill>
              </a:rPr>
              <a:t>Note all numbers are made up!</a:t>
            </a:r>
            <a:endParaRPr sz="2100">
              <a:solidFill>
                <a:srgbClr val="FF0000"/>
              </a:solidFill>
            </a:endParaRPr>
          </a:p>
          <a:p>
            <a:pPr indent="0" lvl="0" marL="0">
              <a:spcBef>
                <a:spcPts val="0"/>
              </a:spcBef>
              <a:spcAft>
                <a:spcPts val="0"/>
              </a:spcAft>
              <a:buNone/>
            </a:pPr>
            <a:r>
              <a:rPr lang="en" sz="2100">
                <a:solidFill>
                  <a:srgbClr val="FFFFFF"/>
                </a:solidFill>
              </a:rPr>
              <a:t>Can we make more accurate predictions with this continuous data?</a:t>
            </a:r>
            <a:endParaRPr sz="2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31" name="Shape 33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32" name="Shape 332"/>
          <p:cNvSpPr txBox="1"/>
          <p:nvPr/>
        </p:nvSpPr>
        <p:spPr>
          <a:xfrm>
            <a:off x="481950" y="256350"/>
            <a:ext cx="5439900" cy="4647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Lato"/>
                <a:ea typeface="Lato"/>
                <a:cs typeface="Lato"/>
                <a:sym typeface="Lato"/>
              </a:rPr>
              <a:t>What happens if your data is continuous as opposed to discrete?  </a:t>
            </a:r>
            <a:endParaRPr sz="24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33" name="Shape 333"/>
          <p:cNvSpPr txBox="1"/>
          <p:nvPr/>
        </p:nvSpPr>
        <p:spPr>
          <a:xfrm>
            <a:off x="6251950" y="256350"/>
            <a:ext cx="2358600" cy="4647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Two Classes</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100">
                <a:solidFill>
                  <a:srgbClr val="FF0000"/>
                </a:solidFill>
                <a:latin typeface="Lato"/>
                <a:ea typeface="Lato"/>
                <a:cs typeface="Lato"/>
                <a:sym typeface="Lato"/>
              </a:rPr>
              <a:t>Red</a:t>
            </a:r>
            <a:endParaRPr sz="2100">
              <a:solidFill>
                <a:srgbClr val="FF0000"/>
              </a:solidFill>
              <a:latin typeface="Lato"/>
              <a:ea typeface="Lato"/>
              <a:cs typeface="Lato"/>
              <a:sym typeface="Lato"/>
            </a:endParaRPr>
          </a:p>
          <a:p>
            <a:pPr indent="0" lvl="0" marL="0" rtl="0">
              <a:lnSpc>
                <a:spcPct val="115000"/>
              </a:lnSpc>
              <a:spcBef>
                <a:spcPts val="1600"/>
              </a:spcBef>
              <a:spcAft>
                <a:spcPts val="0"/>
              </a:spcAft>
              <a:buNone/>
            </a:pPr>
            <a:r>
              <a:rPr lang="en" sz="2100">
                <a:solidFill>
                  <a:srgbClr val="0000FF"/>
                </a:solidFill>
                <a:latin typeface="Lato"/>
                <a:ea typeface="Lato"/>
                <a:cs typeface="Lato"/>
                <a:sym typeface="Lato"/>
              </a:rPr>
              <a:t>Blue</a:t>
            </a:r>
            <a:endParaRPr sz="2100">
              <a:solidFill>
                <a:srgbClr val="0000FF"/>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Is the box red or blue?</a:t>
            </a:r>
            <a:endParaRPr sz="2100">
              <a:solidFill>
                <a:schemeClr val="lt1"/>
              </a:solidFill>
              <a:latin typeface="Lato"/>
              <a:ea typeface="Lato"/>
              <a:cs typeface="Lato"/>
              <a:sym typeface="Lato"/>
            </a:endParaRPr>
          </a:p>
        </p:txBody>
      </p:sp>
      <p:sp>
        <p:nvSpPr>
          <p:cNvPr id="334" name="Shape 334"/>
          <p:cNvSpPr/>
          <p:nvPr/>
        </p:nvSpPr>
        <p:spPr>
          <a:xfrm>
            <a:off x="1181075" y="1371875"/>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nvSpPr>
        <p:spPr>
          <a:xfrm>
            <a:off x="1583075" y="14645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txBox="1"/>
          <p:nvPr/>
        </p:nvSpPr>
        <p:spPr>
          <a:xfrm>
            <a:off x="1253250" y="1464650"/>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37" name="Shape 337"/>
          <p:cNvSpPr txBox="1"/>
          <p:nvPr/>
        </p:nvSpPr>
        <p:spPr>
          <a:xfrm>
            <a:off x="1603625" y="4313650"/>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38" name="Shape 338"/>
          <p:cNvSpPr/>
          <p:nvPr/>
        </p:nvSpPr>
        <p:spPr>
          <a:xfrm>
            <a:off x="1974775" y="3021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3572450" y="1887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3039350" y="2773525"/>
            <a:ext cx="224100" cy="24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2127175" y="3173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2279575" y="3325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2194900" y="3478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437575" y="324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489100" y="35270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134750" y="2868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3196325" y="2278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8" name="Shape 348"/>
          <p:cNvSpPr/>
          <p:nvPr/>
        </p:nvSpPr>
        <p:spPr>
          <a:xfrm>
            <a:off x="3518700" y="25881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9" name="Shape 349"/>
          <p:cNvSpPr/>
          <p:nvPr/>
        </p:nvSpPr>
        <p:spPr>
          <a:xfrm>
            <a:off x="3673200" y="3215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0" name="Shape 350"/>
          <p:cNvSpPr/>
          <p:nvPr/>
        </p:nvSpPr>
        <p:spPr>
          <a:xfrm>
            <a:off x="3823500" y="241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1" name="Shape 351"/>
          <p:cNvSpPr/>
          <p:nvPr/>
        </p:nvSpPr>
        <p:spPr>
          <a:xfrm>
            <a:off x="3417950" y="2897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2" name="Shape 352"/>
          <p:cNvSpPr/>
          <p:nvPr/>
        </p:nvSpPr>
        <p:spPr>
          <a:xfrm>
            <a:off x="3196325" y="1887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3" name="Shape 353"/>
          <p:cNvSpPr/>
          <p:nvPr/>
        </p:nvSpPr>
        <p:spPr>
          <a:xfrm>
            <a:off x="3726950" y="2897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4" name="Shape 354"/>
          <p:cNvSpPr txBox="1"/>
          <p:nvPr/>
        </p:nvSpPr>
        <p:spPr>
          <a:xfrm>
            <a:off x="3082775" y="2613775"/>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5" name="Shape 355"/>
          <p:cNvSpPr txBox="1"/>
          <p:nvPr/>
        </p:nvSpPr>
        <p:spPr>
          <a:xfrm>
            <a:off x="3004550" y="2725986"/>
            <a:ext cx="293700" cy="34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56" name="Shape 356"/>
          <p:cNvSpPr/>
          <p:nvPr/>
        </p:nvSpPr>
        <p:spPr>
          <a:xfrm>
            <a:off x="2134750" y="3661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62" name="Shape 362"/>
          <p:cNvSpPr txBox="1"/>
          <p:nvPr/>
        </p:nvSpPr>
        <p:spPr>
          <a:xfrm>
            <a:off x="281825" y="421600"/>
            <a:ext cx="8472000" cy="44394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FFFFF"/>
                </a:solidFill>
                <a:latin typeface="Lato"/>
                <a:ea typeface="Lato"/>
                <a:cs typeface="Lato"/>
                <a:sym typeface="Lato"/>
              </a:rPr>
              <a:t>How did you figure that out?</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63" name="Shape 363"/>
          <p:cNvSpPr/>
          <p:nvPr/>
        </p:nvSpPr>
        <p:spPr>
          <a:xfrm>
            <a:off x="2618700" y="118960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2881500" y="14577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txBox="1"/>
          <p:nvPr/>
        </p:nvSpPr>
        <p:spPr>
          <a:xfrm>
            <a:off x="2690875" y="128237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66" name="Shape 366"/>
          <p:cNvSpPr txBox="1"/>
          <p:nvPr/>
        </p:nvSpPr>
        <p:spPr>
          <a:xfrm>
            <a:off x="2917575" y="427122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67" name="Shape 367"/>
          <p:cNvSpPr/>
          <p:nvPr/>
        </p:nvSpPr>
        <p:spPr>
          <a:xfrm>
            <a:off x="3412400" y="2838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5010075"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4546575" y="2591250"/>
            <a:ext cx="1545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3564800" y="299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3717200" y="3143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3632525" y="3296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3875200" y="3058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3926725" y="3344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3572375" y="26864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4633950" y="2096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7" name="Shape 377"/>
          <p:cNvSpPr/>
          <p:nvPr/>
        </p:nvSpPr>
        <p:spPr>
          <a:xfrm>
            <a:off x="4956325" y="2405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8" name="Shape 378"/>
          <p:cNvSpPr/>
          <p:nvPr/>
        </p:nvSpPr>
        <p:spPr>
          <a:xfrm>
            <a:off x="5110825" y="3033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9" name="Shape 379"/>
          <p:cNvSpPr/>
          <p:nvPr/>
        </p:nvSpPr>
        <p:spPr>
          <a:xfrm>
            <a:off x="526112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0" name="Shape 380"/>
          <p:cNvSpPr/>
          <p:nvPr/>
        </p:nvSpPr>
        <p:spPr>
          <a:xfrm>
            <a:off x="485557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1" name="Shape 381"/>
          <p:cNvSpPr/>
          <p:nvPr/>
        </p:nvSpPr>
        <p:spPr>
          <a:xfrm>
            <a:off x="4633950"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2" name="Shape 382"/>
          <p:cNvSpPr/>
          <p:nvPr/>
        </p:nvSpPr>
        <p:spPr>
          <a:xfrm>
            <a:off x="516457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3" name="Shape 383"/>
          <p:cNvSpPr txBox="1"/>
          <p:nvPr/>
        </p:nvSpPr>
        <p:spPr>
          <a:xfrm>
            <a:off x="4520400" y="24315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4" name="Shape 384"/>
          <p:cNvSpPr txBox="1"/>
          <p:nvPr/>
        </p:nvSpPr>
        <p:spPr>
          <a:xfrm>
            <a:off x="4476975" y="2488138"/>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85" name="Shape 385"/>
          <p:cNvSpPr/>
          <p:nvPr/>
        </p:nvSpPr>
        <p:spPr>
          <a:xfrm>
            <a:off x="3572375" y="3478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91" name="Shape 391"/>
          <p:cNvSpPr txBox="1"/>
          <p:nvPr/>
        </p:nvSpPr>
        <p:spPr>
          <a:xfrm>
            <a:off x="364850" y="317925"/>
            <a:ext cx="51972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gn="ctr">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92" name="Shape 392"/>
          <p:cNvSpPr txBox="1"/>
          <p:nvPr/>
        </p:nvSpPr>
        <p:spPr>
          <a:xfrm>
            <a:off x="5903200" y="317925"/>
            <a:ext cx="2734500" cy="4443900"/>
          </a:xfrm>
          <a:prstGeom prst="rect">
            <a:avLst/>
          </a:prstGeom>
          <a:noFill/>
          <a:ln cap="flat" cmpd="sng" w="9525">
            <a:solidFill>
              <a:srgbClr val="F3F3F3"/>
            </a:solidFill>
            <a:prstDash val="dash"/>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2100">
                <a:solidFill>
                  <a:schemeClr val="lt1"/>
                </a:solidFill>
                <a:latin typeface="Lato"/>
                <a:ea typeface="Lato"/>
                <a:cs typeface="Lato"/>
                <a:sym typeface="Lato"/>
              </a:rPr>
              <a:t>If you classify the box by looking at the nearest point, would you classify the point as </a:t>
            </a:r>
            <a:r>
              <a:rPr lang="en" sz="2100">
                <a:solidFill>
                  <a:srgbClr val="0000FF"/>
                </a:solidFill>
                <a:latin typeface="Lato"/>
                <a:ea typeface="Lato"/>
                <a:cs typeface="Lato"/>
                <a:sym typeface="Lato"/>
              </a:rPr>
              <a:t>blue</a:t>
            </a:r>
            <a:r>
              <a:rPr lang="en" sz="2100">
                <a:solidFill>
                  <a:schemeClr val="lt1"/>
                </a:solidFill>
                <a:latin typeface="Lato"/>
                <a:ea typeface="Lato"/>
                <a:cs typeface="Lato"/>
                <a:sym typeface="Lato"/>
              </a:rPr>
              <a:t> or </a:t>
            </a:r>
            <a:r>
              <a:rPr lang="en" sz="2100">
                <a:solidFill>
                  <a:srgbClr val="FF0000"/>
                </a:solidFill>
                <a:latin typeface="Lato"/>
                <a:ea typeface="Lato"/>
                <a:cs typeface="Lato"/>
                <a:sym typeface="Lato"/>
              </a:rPr>
              <a:t>red</a:t>
            </a: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393" name="Shape 393"/>
          <p:cNvSpPr/>
          <p:nvPr/>
        </p:nvSpPr>
        <p:spPr>
          <a:xfrm>
            <a:off x="1010150" y="118960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1272950" y="14577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txBox="1"/>
          <p:nvPr/>
        </p:nvSpPr>
        <p:spPr>
          <a:xfrm>
            <a:off x="1082325" y="128237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396" name="Shape 396"/>
          <p:cNvSpPr txBox="1"/>
          <p:nvPr/>
        </p:nvSpPr>
        <p:spPr>
          <a:xfrm>
            <a:off x="1309025" y="427122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397" name="Shape 397"/>
          <p:cNvSpPr/>
          <p:nvPr/>
        </p:nvSpPr>
        <p:spPr>
          <a:xfrm>
            <a:off x="1608000" y="25663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401525"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2938025" y="2591250"/>
            <a:ext cx="1752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1956250" y="299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2108650" y="3143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2023975" y="3296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2575563" y="30679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2339288" y="39543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1869475" y="22615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3025400" y="2096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p:nvPr/>
        </p:nvSpPr>
        <p:spPr>
          <a:xfrm>
            <a:off x="3256563" y="2405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8" name="Shape 408"/>
          <p:cNvSpPr/>
          <p:nvPr/>
        </p:nvSpPr>
        <p:spPr>
          <a:xfrm>
            <a:off x="2493800" y="17873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9" name="Shape 409"/>
          <p:cNvSpPr/>
          <p:nvPr/>
        </p:nvSpPr>
        <p:spPr>
          <a:xfrm>
            <a:off x="365257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0" name="Shape 410"/>
          <p:cNvSpPr/>
          <p:nvPr/>
        </p:nvSpPr>
        <p:spPr>
          <a:xfrm>
            <a:off x="324702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1" name="Shape 411"/>
          <p:cNvSpPr/>
          <p:nvPr/>
        </p:nvSpPr>
        <p:spPr>
          <a:xfrm>
            <a:off x="1956250" y="16019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2" name="Shape 412"/>
          <p:cNvSpPr/>
          <p:nvPr/>
        </p:nvSpPr>
        <p:spPr>
          <a:xfrm>
            <a:off x="355602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3" name="Shape 413"/>
          <p:cNvSpPr txBox="1"/>
          <p:nvPr/>
        </p:nvSpPr>
        <p:spPr>
          <a:xfrm>
            <a:off x="2911850" y="24315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4" name="Shape 414"/>
          <p:cNvSpPr txBox="1"/>
          <p:nvPr/>
        </p:nvSpPr>
        <p:spPr>
          <a:xfrm>
            <a:off x="2874900" y="2502396"/>
            <a:ext cx="2376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15" name="Shape 415"/>
          <p:cNvSpPr/>
          <p:nvPr/>
        </p:nvSpPr>
        <p:spPr>
          <a:xfrm>
            <a:off x="1674600" y="34187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3485850" y="3106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7" name="Shape 417"/>
          <p:cNvSpPr/>
          <p:nvPr/>
        </p:nvSpPr>
        <p:spPr>
          <a:xfrm>
            <a:off x="3794850" y="2965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8" name="Shape 418"/>
          <p:cNvSpPr/>
          <p:nvPr/>
        </p:nvSpPr>
        <p:spPr>
          <a:xfrm>
            <a:off x="3807100" y="332976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9" name="Shape 419"/>
          <p:cNvSpPr/>
          <p:nvPr/>
        </p:nvSpPr>
        <p:spPr>
          <a:xfrm>
            <a:off x="3640350" y="3468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0" name="Shape 420"/>
          <p:cNvSpPr/>
          <p:nvPr/>
        </p:nvSpPr>
        <p:spPr>
          <a:xfrm>
            <a:off x="3640350" y="3830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1" name="Shape 421"/>
          <p:cNvSpPr/>
          <p:nvPr/>
        </p:nvSpPr>
        <p:spPr>
          <a:xfrm>
            <a:off x="3401525" y="41074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2" name="Shape 422"/>
          <p:cNvSpPr/>
          <p:nvPr/>
        </p:nvSpPr>
        <p:spPr>
          <a:xfrm>
            <a:off x="3807100" y="18904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3" name="Shape 423"/>
          <p:cNvSpPr/>
          <p:nvPr/>
        </p:nvSpPr>
        <p:spPr>
          <a:xfrm>
            <a:off x="395737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4" name="Shape 424"/>
          <p:cNvSpPr/>
          <p:nvPr/>
        </p:nvSpPr>
        <p:spPr>
          <a:xfrm>
            <a:off x="3865025" y="26007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5" name="Shape 425"/>
          <p:cNvSpPr/>
          <p:nvPr/>
        </p:nvSpPr>
        <p:spPr>
          <a:xfrm>
            <a:off x="4167625" y="3042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p:nvPr/>
        </p:nvSpPr>
        <p:spPr>
          <a:xfrm>
            <a:off x="4167625" y="355836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7" name="Shape 427"/>
          <p:cNvSpPr/>
          <p:nvPr/>
        </p:nvSpPr>
        <p:spPr>
          <a:xfrm>
            <a:off x="2023975" y="2591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1903200" y="39543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1591275" y="389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1648838" y="29925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1520100" y="22615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2419050" y="3418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2881475" y="290821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2707913" y="23695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2635500" y="27187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2266650" y="3548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2723850" y="35161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2957863" y="3206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3113063" y="3418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2886200" y="3820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1527500" y="32056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447" name="Shape 447"/>
          <p:cNvSpPr txBox="1"/>
          <p:nvPr/>
        </p:nvSpPr>
        <p:spPr>
          <a:xfrm>
            <a:off x="407875" y="300975"/>
            <a:ext cx="5197200" cy="4460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448" name="Shape 448"/>
          <p:cNvSpPr txBox="1"/>
          <p:nvPr/>
        </p:nvSpPr>
        <p:spPr>
          <a:xfrm>
            <a:off x="5930600" y="300975"/>
            <a:ext cx="2734500" cy="4460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How would you do this mathematically?</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449" name="Shape 449"/>
          <p:cNvSpPr/>
          <p:nvPr/>
        </p:nvSpPr>
        <p:spPr>
          <a:xfrm>
            <a:off x="1181075" y="1243875"/>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1443875" y="151205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txBox="1"/>
          <p:nvPr/>
        </p:nvSpPr>
        <p:spPr>
          <a:xfrm>
            <a:off x="1253250" y="1336650"/>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452" name="Shape 452"/>
          <p:cNvSpPr txBox="1"/>
          <p:nvPr/>
        </p:nvSpPr>
        <p:spPr>
          <a:xfrm>
            <a:off x="1479950" y="4325500"/>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453" name="Shape 453"/>
          <p:cNvSpPr/>
          <p:nvPr/>
        </p:nvSpPr>
        <p:spPr>
          <a:xfrm>
            <a:off x="1778925" y="2620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3572450" y="1759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3108950" y="2645525"/>
            <a:ext cx="187500" cy="19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2127175" y="3045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2279575" y="3197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2194900" y="3350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2746488" y="31222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2510213" y="4008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2040400" y="2315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3196325" y="2150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3" name="Shape 463"/>
          <p:cNvSpPr/>
          <p:nvPr/>
        </p:nvSpPr>
        <p:spPr>
          <a:xfrm>
            <a:off x="3427488" y="24601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4" name="Shape 464"/>
          <p:cNvSpPr/>
          <p:nvPr/>
        </p:nvSpPr>
        <p:spPr>
          <a:xfrm>
            <a:off x="2664725" y="18416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5" name="Shape 465"/>
          <p:cNvSpPr/>
          <p:nvPr/>
        </p:nvSpPr>
        <p:spPr>
          <a:xfrm>
            <a:off x="3823500" y="2290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6" name="Shape 466"/>
          <p:cNvSpPr/>
          <p:nvPr/>
        </p:nvSpPr>
        <p:spPr>
          <a:xfrm>
            <a:off x="3417950" y="2769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7" name="Shape 467"/>
          <p:cNvSpPr/>
          <p:nvPr/>
        </p:nvSpPr>
        <p:spPr>
          <a:xfrm>
            <a:off x="2127175" y="16562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8" name="Shape 468"/>
          <p:cNvSpPr/>
          <p:nvPr/>
        </p:nvSpPr>
        <p:spPr>
          <a:xfrm>
            <a:off x="3726950" y="2769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9" name="Shape 469"/>
          <p:cNvSpPr txBox="1"/>
          <p:nvPr/>
        </p:nvSpPr>
        <p:spPr>
          <a:xfrm>
            <a:off x="3082775" y="2485775"/>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0" name="Shape 470"/>
          <p:cNvSpPr txBox="1"/>
          <p:nvPr/>
        </p:nvSpPr>
        <p:spPr>
          <a:xfrm>
            <a:off x="3078800" y="2514134"/>
            <a:ext cx="293700" cy="34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471" name="Shape 471"/>
          <p:cNvSpPr/>
          <p:nvPr/>
        </p:nvSpPr>
        <p:spPr>
          <a:xfrm>
            <a:off x="1845525" y="34730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3656775" y="3160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nvSpPr>
        <p:spPr>
          <a:xfrm>
            <a:off x="3965775" y="3019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4" name="Shape 474"/>
          <p:cNvSpPr/>
          <p:nvPr/>
        </p:nvSpPr>
        <p:spPr>
          <a:xfrm>
            <a:off x="3978025" y="33840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5" name="Shape 475"/>
          <p:cNvSpPr/>
          <p:nvPr/>
        </p:nvSpPr>
        <p:spPr>
          <a:xfrm>
            <a:off x="3811275" y="3522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6" name="Shape 476"/>
          <p:cNvSpPr/>
          <p:nvPr/>
        </p:nvSpPr>
        <p:spPr>
          <a:xfrm>
            <a:off x="3811275" y="3884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7" name="Shape 477"/>
          <p:cNvSpPr/>
          <p:nvPr/>
        </p:nvSpPr>
        <p:spPr>
          <a:xfrm>
            <a:off x="3572450" y="4161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8" name="Shape 478"/>
          <p:cNvSpPr/>
          <p:nvPr/>
        </p:nvSpPr>
        <p:spPr>
          <a:xfrm>
            <a:off x="3978025" y="19446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9" name="Shape 479"/>
          <p:cNvSpPr/>
          <p:nvPr/>
        </p:nvSpPr>
        <p:spPr>
          <a:xfrm>
            <a:off x="4128300" y="2290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0" name="Shape 480"/>
          <p:cNvSpPr/>
          <p:nvPr/>
        </p:nvSpPr>
        <p:spPr>
          <a:xfrm>
            <a:off x="4035950" y="26550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1" name="Shape 481"/>
          <p:cNvSpPr/>
          <p:nvPr/>
        </p:nvSpPr>
        <p:spPr>
          <a:xfrm>
            <a:off x="4338550" y="30965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2" name="Shape 482"/>
          <p:cNvSpPr/>
          <p:nvPr/>
        </p:nvSpPr>
        <p:spPr>
          <a:xfrm>
            <a:off x="4338550" y="36126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3" name="Shape 483"/>
          <p:cNvSpPr/>
          <p:nvPr/>
        </p:nvSpPr>
        <p:spPr>
          <a:xfrm>
            <a:off x="2194900" y="26455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2074125" y="4008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1762200" y="3948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1819763" y="3046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1691025" y="2315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2589975" y="3473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3052400" y="29624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2878838" y="2423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2806425" y="2773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2437575" y="3603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2894775" y="35704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3128788" y="3260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3283988" y="3473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3057125" y="3875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1698425" y="32599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03" name="Shape 503"/>
          <p:cNvSpPr txBox="1"/>
          <p:nvPr/>
        </p:nvSpPr>
        <p:spPr>
          <a:xfrm>
            <a:off x="364850" y="317925"/>
            <a:ext cx="51972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504" name="Shape 504"/>
          <p:cNvSpPr txBox="1"/>
          <p:nvPr/>
        </p:nvSpPr>
        <p:spPr>
          <a:xfrm>
            <a:off x="5804375" y="317925"/>
            <a:ext cx="27345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chemeClr val="lt1"/>
                </a:solidFill>
                <a:latin typeface="Lato"/>
                <a:ea typeface="Lato"/>
                <a:cs typeface="Lato"/>
                <a:sym typeface="Lato"/>
              </a:rPr>
              <a:t>You can actually map out a space around the nearest </a:t>
            </a:r>
            <a:r>
              <a:rPr lang="en" sz="2100">
                <a:solidFill>
                  <a:srgbClr val="0000FF"/>
                </a:solidFill>
                <a:latin typeface="Lato"/>
                <a:ea typeface="Lato"/>
                <a:cs typeface="Lato"/>
                <a:sym typeface="Lato"/>
              </a:rPr>
              <a:t>blue triangle</a:t>
            </a:r>
            <a:r>
              <a:rPr lang="en" sz="2100">
                <a:solidFill>
                  <a:schemeClr val="lt1"/>
                </a:solidFill>
                <a:latin typeface="Lato"/>
                <a:ea typeface="Lato"/>
                <a:cs typeface="Lato"/>
                <a:sym typeface="Lato"/>
              </a:rPr>
              <a:t> .  </a:t>
            </a:r>
            <a:endParaRPr sz="21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505" name="Shape 505"/>
          <p:cNvSpPr/>
          <p:nvPr/>
        </p:nvSpPr>
        <p:spPr>
          <a:xfrm>
            <a:off x="1181075" y="13126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1443875" y="158082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txBox="1"/>
          <p:nvPr/>
        </p:nvSpPr>
        <p:spPr>
          <a:xfrm>
            <a:off x="1253250" y="140542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508" name="Shape 508"/>
          <p:cNvSpPr txBox="1"/>
          <p:nvPr/>
        </p:nvSpPr>
        <p:spPr>
          <a:xfrm>
            <a:off x="1479950" y="43942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509" name="Shape 509"/>
          <p:cNvSpPr/>
          <p:nvPr/>
        </p:nvSpPr>
        <p:spPr>
          <a:xfrm>
            <a:off x="1778925" y="26894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3572450" y="1828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3108950" y="2714300"/>
            <a:ext cx="154500" cy="13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2127175" y="31142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2279575" y="32666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2194900" y="3419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2746488" y="3190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2510213" y="4077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2040400" y="2384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3196325" y="22196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9" name="Shape 519"/>
          <p:cNvSpPr/>
          <p:nvPr/>
        </p:nvSpPr>
        <p:spPr>
          <a:xfrm>
            <a:off x="3427488" y="2528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0" name="Shape 520"/>
          <p:cNvSpPr/>
          <p:nvPr/>
        </p:nvSpPr>
        <p:spPr>
          <a:xfrm>
            <a:off x="2664725" y="19103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1" name="Shape 521"/>
          <p:cNvSpPr/>
          <p:nvPr/>
        </p:nvSpPr>
        <p:spPr>
          <a:xfrm>
            <a:off x="3823500" y="23589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2" name="Shape 522"/>
          <p:cNvSpPr/>
          <p:nvPr/>
        </p:nvSpPr>
        <p:spPr>
          <a:xfrm>
            <a:off x="3417950" y="2838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3" name="Shape 523"/>
          <p:cNvSpPr/>
          <p:nvPr/>
        </p:nvSpPr>
        <p:spPr>
          <a:xfrm>
            <a:off x="2127175" y="1724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4" name="Shape 524"/>
          <p:cNvSpPr/>
          <p:nvPr/>
        </p:nvSpPr>
        <p:spPr>
          <a:xfrm>
            <a:off x="3726950" y="2838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5" name="Shape 525"/>
          <p:cNvSpPr txBox="1"/>
          <p:nvPr/>
        </p:nvSpPr>
        <p:spPr>
          <a:xfrm>
            <a:off x="3082775" y="25545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6" name="Shape 526"/>
          <p:cNvSpPr txBox="1"/>
          <p:nvPr/>
        </p:nvSpPr>
        <p:spPr>
          <a:xfrm>
            <a:off x="3074700" y="2466963"/>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27" name="Shape 527"/>
          <p:cNvSpPr/>
          <p:nvPr/>
        </p:nvSpPr>
        <p:spPr>
          <a:xfrm>
            <a:off x="1845525" y="35418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3656775" y="3229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9" name="Shape 529"/>
          <p:cNvSpPr/>
          <p:nvPr/>
        </p:nvSpPr>
        <p:spPr>
          <a:xfrm>
            <a:off x="3965775" y="30886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0" name="Shape 530"/>
          <p:cNvSpPr/>
          <p:nvPr/>
        </p:nvSpPr>
        <p:spPr>
          <a:xfrm>
            <a:off x="3978025" y="34528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1" name="Shape 531"/>
          <p:cNvSpPr/>
          <p:nvPr/>
        </p:nvSpPr>
        <p:spPr>
          <a:xfrm>
            <a:off x="3811275" y="3591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2" name="Shape 532"/>
          <p:cNvSpPr/>
          <p:nvPr/>
        </p:nvSpPr>
        <p:spPr>
          <a:xfrm>
            <a:off x="3811275" y="3953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3" name="Shape 533"/>
          <p:cNvSpPr/>
          <p:nvPr/>
        </p:nvSpPr>
        <p:spPr>
          <a:xfrm>
            <a:off x="3572450" y="42305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4" name="Shape 534"/>
          <p:cNvSpPr/>
          <p:nvPr/>
        </p:nvSpPr>
        <p:spPr>
          <a:xfrm>
            <a:off x="3978025" y="20134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5" name="Shape 535"/>
          <p:cNvSpPr/>
          <p:nvPr/>
        </p:nvSpPr>
        <p:spPr>
          <a:xfrm>
            <a:off x="4128300" y="23589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6" name="Shape 536"/>
          <p:cNvSpPr/>
          <p:nvPr/>
        </p:nvSpPr>
        <p:spPr>
          <a:xfrm>
            <a:off x="4035950" y="272378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7" name="Shape 537"/>
          <p:cNvSpPr/>
          <p:nvPr/>
        </p:nvSpPr>
        <p:spPr>
          <a:xfrm>
            <a:off x="4338550" y="31653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8" name="Shape 538"/>
          <p:cNvSpPr/>
          <p:nvPr/>
        </p:nvSpPr>
        <p:spPr>
          <a:xfrm>
            <a:off x="4338550" y="36814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39" name="Shape 539"/>
          <p:cNvSpPr/>
          <p:nvPr/>
        </p:nvSpPr>
        <p:spPr>
          <a:xfrm>
            <a:off x="2194900" y="2714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2074125" y="4077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1762200" y="40177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1819763" y="3115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1691025" y="2384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2589975" y="3541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3052400" y="30312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2618350" y="2383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p:nvPr/>
        </p:nvSpPr>
        <p:spPr>
          <a:xfrm>
            <a:off x="2806425" y="2841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2437575" y="3672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Shape 549"/>
          <p:cNvSpPr/>
          <p:nvPr/>
        </p:nvSpPr>
        <p:spPr>
          <a:xfrm>
            <a:off x="2894775" y="36392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Shape 550"/>
          <p:cNvSpPr/>
          <p:nvPr/>
        </p:nvSpPr>
        <p:spPr>
          <a:xfrm>
            <a:off x="3128788" y="33291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Shape 551"/>
          <p:cNvSpPr/>
          <p:nvPr/>
        </p:nvSpPr>
        <p:spPr>
          <a:xfrm>
            <a:off x="3283988" y="3541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nvSpPr>
        <p:spPr>
          <a:xfrm>
            <a:off x="3057125" y="39440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nvSpPr>
        <p:spPr>
          <a:xfrm>
            <a:off x="2868075" y="2707863"/>
            <a:ext cx="340200" cy="267900"/>
          </a:xfrm>
          <a:prstGeom prst="pentagon">
            <a:avLst>
              <a:gd fmla="val 105146" name="hf"/>
              <a:gd fmla="val 110557" name="vf"/>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nvSpPr>
        <p:spPr>
          <a:xfrm>
            <a:off x="1698425" y="33287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60" name="Shape 56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1" name="Shape 561"/>
          <p:cNvSpPr txBox="1"/>
          <p:nvPr/>
        </p:nvSpPr>
        <p:spPr>
          <a:xfrm>
            <a:off x="324750" y="376025"/>
            <a:ext cx="8374800" cy="331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K-Nearest Neighbors (KNN)</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b="1" sz="2800" u="sng">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Is a machine learning algorithm that does just this.  It classifies points based on points in close proximity.  There is an actual distance measurement that can measure the proximity of points even if they are classified the same.  </a:t>
            </a:r>
            <a:endParaRPr sz="24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67" name="Shape 56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8" name="Shape 568"/>
          <p:cNvSpPr txBox="1"/>
          <p:nvPr/>
        </p:nvSpPr>
        <p:spPr>
          <a:xfrm>
            <a:off x="324750" y="376025"/>
            <a:ext cx="8374800" cy="3884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K-Nearest Neighbors</a:t>
            </a:r>
            <a:r>
              <a:rPr lang="en" sz="3600">
                <a:solidFill>
                  <a:schemeClr val="lt1"/>
                </a:solidFill>
                <a:latin typeface="Lato"/>
                <a:ea typeface="Lato"/>
                <a:cs typeface="Lato"/>
                <a:sym typeface="Lato"/>
              </a:rPr>
              <a:t> (KNN)</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24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2400">
                <a:solidFill>
                  <a:schemeClr val="lt1"/>
                </a:solidFill>
                <a:latin typeface="Lato"/>
                <a:ea typeface="Lato"/>
                <a:cs typeface="Lato"/>
                <a:sym typeface="Lato"/>
              </a:rPr>
              <a:t>How does the algorithm work? We get one training “point.”</a:t>
            </a:r>
            <a:endParaRPr sz="24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We simply calculate the total of its distances to the k- nearest neighboring points </a:t>
            </a:r>
            <a:r>
              <a:rPr i="1" lang="en" sz="2400">
                <a:solidFill>
                  <a:schemeClr val="lt1"/>
                </a:solidFill>
                <a:latin typeface="Lato"/>
                <a:ea typeface="Lato"/>
                <a:cs typeface="Lato"/>
                <a:sym typeface="Lato"/>
              </a:rPr>
              <a:t>in the training set</a:t>
            </a:r>
            <a:r>
              <a:rPr lang="en" sz="2400">
                <a:solidFill>
                  <a:schemeClr val="lt1"/>
                </a:solidFill>
                <a:latin typeface="Lato"/>
                <a:ea typeface="Lato"/>
                <a:cs typeface="Lato"/>
                <a:sym typeface="Lato"/>
              </a:rPr>
              <a:t>.  The class with the more points is the class that the new point is assigned to.    </a:t>
            </a:r>
            <a:endParaRPr sz="24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574" name="Shape 57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75" name="Shape 575"/>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576" name="Shape 576"/>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716325" y="170092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txBox="1"/>
          <p:nvPr/>
        </p:nvSpPr>
        <p:spPr>
          <a:xfrm>
            <a:off x="525700" y="1525525"/>
            <a:ext cx="1032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1</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0</a:t>
            </a:r>
            <a:endParaRPr/>
          </a:p>
        </p:txBody>
      </p:sp>
      <p:sp>
        <p:nvSpPr>
          <p:cNvPr id="579" name="Shape 579"/>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1             2               3              4</a:t>
            </a:r>
            <a:endParaRPr/>
          </a:p>
        </p:txBody>
      </p:sp>
      <p:sp>
        <p:nvSpPr>
          <p:cNvPr id="580" name="Shape 580"/>
          <p:cNvSpPr/>
          <p:nvPr/>
        </p:nvSpPr>
        <p:spPr>
          <a:xfrm>
            <a:off x="1051375" y="2809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2844900" y="19481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2381400" y="2783100"/>
            <a:ext cx="1545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1399625" y="3234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1552025" y="33867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1467350" y="35391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2018938" y="3311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1782663" y="41974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1312850" y="250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Shape 589"/>
          <p:cNvSpPr/>
          <p:nvPr/>
        </p:nvSpPr>
        <p:spPr>
          <a:xfrm>
            <a:off x="2468775" y="2339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0" name="Shape 590"/>
          <p:cNvSpPr/>
          <p:nvPr/>
        </p:nvSpPr>
        <p:spPr>
          <a:xfrm>
            <a:off x="2699938" y="2649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1" name="Shape 591"/>
          <p:cNvSpPr/>
          <p:nvPr/>
        </p:nvSpPr>
        <p:spPr>
          <a:xfrm>
            <a:off x="1937175" y="20304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2" name="Shape 592"/>
          <p:cNvSpPr/>
          <p:nvPr/>
        </p:nvSpPr>
        <p:spPr>
          <a:xfrm>
            <a:off x="3095950" y="2479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3" name="Shape 593"/>
          <p:cNvSpPr/>
          <p:nvPr/>
        </p:nvSpPr>
        <p:spPr>
          <a:xfrm>
            <a:off x="2690400" y="295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4" name="Shape 594"/>
          <p:cNvSpPr/>
          <p:nvPr/>
        </p:nvSpPr>
        <p:spPr>
          <a:xfrm>
            <a:off x="1399625" y="1845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5" name="Shape 595"/>
          <p:cNvSpPr/>
          <p:nvPr/>
        </p:nvSpPr>
        <p:spPr>
          <a:xfrm>
            <a:off x="2999400" y="295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6" name="Shape 59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7" name="Shape 597"/>
          <p:cNvSpPr txBox="1"/>
          <p:nvPr/>
        </p:nvSpPr>
        <p:spPr>
          <a:xfrm>
            <a:off x="2318275" y="2679413"/>
            <a:ext cx="293700" cy="1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98" name="Shape 598"/>
          <p:cNvSpPr/>
          <p:nvPr/>
        </p:nvSpPr>
        <p:spPr>
          <a:xfrm>
            <a:off x="1117975" y="36619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2929225" y="3349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0" name="Shape 600"/>
          <p:cNvSpPr/>
          <p:nvPr/>
        </p:nvSpPr>
        <p:spPr>
          <a:xfrm>
            <a:off x="3238225" y="3208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1" name="Shape 601"/>
          <p:cNvSpPr/>
          <p:nvPr/>
        </p:nvSpPr>
        <p:spPr>
          <a:xfrm>
            <a:off x="3250475" y="35729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2" name="Shape 602"/>
          <p:cNvSpPr/>
          <p:nvPr/>
        </p:nvSpPr>
        <p:spPr>
          <a:xfrm>
            <a:off x="3083725" y="3711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3" name="Shape 603"/>
          <p:cNvSpPr/>
          <p:nvPr/>
        </p:nvSpPr>
        <p:spPr>
          <a:xfrm>
            <a:off x="3083725" y="4073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4" name="Shape 604"/>
          <p:cNvSpPr/>
          <p:nvPr/>
        </p:nvSpPr>
        <p:spPr>
          <a:xfrm>
            <a:off x="2844900" y="43506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5" name="Shape 605"/>
          <p:cNvSpPr/>
          <p:nvPr/>
        </p:nvSpPr>
        <p:spPr>
          <a:xfrm>
            <a:off x="3250475" y="21335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6" name="Shape 606"/>
          <p:cNvSpPr/>
          <p:nvPr/>
        </p:nvSpPr>
        <p:spPr>
          <a:xfrm>
            <a:off x="3400750" y="2479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7" name="Shape 607"/>
          <p:cNvSpPr/>
          <p:nvPr/>
        </p:nvSpPr>
        <p:spPr>
          <a:xfrm>
            <a:off x="3308400" y="284388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8" name="Shape 608"/>
          <p:cNvSpPr/>
          <p:nvPr/>
        </p:nvSpPr>
        <p:spPr>
          <a:xfrm>
            <a:off x="3611000" y="32854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09" name="Shape 609"/>
          <p:cNvSpPr/>
          <p:nvPr/>
        </p:nvSpPr>
        <p:spPr>
          <a:xfrm>
            <a:off x="3611000" y="38015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0" name="Shape 610"/>
          <p:cNvSpPr/>
          <p:nvPr/>
        </p:nvSpPr>
        <p:spPr>
          <a:xfrm>
            <a:off x="1467350" y="28344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1346575" y="41974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1034650" y="4137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1092213" y="3235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963475" y="250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1862425" y="3661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2324850" y="31513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2151288" y="2612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2078875" y="2961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1710025" y="37921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2167225" y="3759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a:off x="2401238" y="3449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2556438" y="3661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2329575" y="4064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970875" y="34488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For this example we will choose K equals 1.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We will then calculate the distance from the point to be classified to all of the points and see which is the closest point.  </a:t>
            </a:r>
            <a:endParaRPr sz="2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1" name="Shape 14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2" name="Shape 142"/>
          <p:cNvSpPr txBox="1"/>
          <p:nvPr/>
        </p:nvSpPr>
        <p:spPr>
          <a:xfrm>
            <a:off x="877600" y="557200"/>
            <a:ext cx="5197200" cy="306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What is Machine Learning Again?</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Three components:</a:t>
            </a:r>
            <a:endParaRPr sz="1800">
              <a:solidFill>
                <a:srgbClr val="FFFFFF"/>
              </a:solidFill>
              <a:latin typeface="Lato"/>
              <a:ea typeface="Lato"/>
              <a:cs typeface="Lato"/>
              <a:sym typeface="Lato"/>
            </a:endParaRPr>
          </a:p>
          <a:p>
            <a:pPr indent="-342900" lvl="0" marL="457200" rtl="0">
              <a:lnSpc>
                <a:spcPct val="115000"/>
              </a:lnSpc>
              <a:spcBef>
                <a:spcPts val="160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Task, </a:t>
            </a:r>
            <a:r>
              <a:rPr b="1" i="1" lang="en" sz="1800">
                <a:solidFill>
                  <a:srgbClr val="FFFFFF"/>
                </a:solidFill>
                <a:latin typeface="Lato"/>
                <a:ea typeface="Lato"/>
                <a:cs typeface="Lato"/>
                <a:sym typeface="Lato"/>
              </a:rPr>
              <a:t>T</a:t>
            </a:r>
            <a:endParaRPr b="1" i="1" sz="1800">
              <a:solidFill>
                <a:srgbClr val="FFFFFF"/>
              </a:solidFill>
              <a:latin typeface="Lato"/>
              <a:ea typeface="Lato"/>
              <a:cs typeface="Lato"/>
              <a:sym typeface="Lato"/>
            </a:endParaRPr>
          </a:p>
          <a:p>
            <a:pPr indent="-342900" lvl="0" marL="457200" rtl="0">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Performance measure, </a:t>
            </a:r>
            <a:r>
              <a:rPr b="1" i="1" lang="en" sz="1800">
                <a:solidFill>
                  <a:srgbClr val="FFFFFF"/>
                </a:solidFill>
                <a:latin typeface="Lato"/>
                <a:ea typeface="Lato"/>
                <a:cs typeface="Lato"/>
                <a:sym typeface="Lato"/>
              </a:rPr>
              <a:t>P</a:t>
            </a:r>
            <a:endParaRPr b="1" i="1" sz="1800">
              <a:solidFill>
                <a:srgbClr val="FFFFFF"/>
              </a:solidFill>
              <a:latin typeface="Lato"/>
              <a:ea typeface="Lato"/>
              <a:cs typeface="Lato"/>
              <a:sym typeface="Lato"/>
            </a:endParaRPr>
          </a:p>
          <a:p>
            <a:pPr indent="-342900" lvl="0" marL="457200" rtl="0">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Tom Mitchell’s definition of learning:</a:t>
            </a:r>
            <a:endParaRPr sz="1800">
              <a:solidFill>
                <a:srgbClr val="FFFFFF"/>
              </a:solidFill>
              <a:latin typeface="Lato"/>
              <a:ea typeface="Lato"/>
              <a:cs typeface="Lato"/>
              <a:sym typeface="Lato"/>
            </a:endParaRPr>
          </a:p>
          <a:p>
            <a:pPr indent="0" lvl="0" marL="0" rtl="0">
              <a:lnSpc>
                <a:spcPct val="115000"/>
              </a:lnSpc>
              <a:spcBef>
                <a:spcPts val="1600"/>
              </a:spcBef>
              <a:spcAft>
                <a:spcPts val="0"/>
              </a:spcAft>
              <a:buNone/>
            </a:pPr>
            <a:r>
              <a:rPr lang="en" sz="1800">
                <a:solidFill>
                  <a:srgbClr val="FFFFFF"/>
                </a:solidFill>
                <a:latin typeface="Lato"/>
                <a:ea typeface="Lato"/>
                <a:cs typeface="Lato"/>
                <a:sym typeface="Lato"/>
              </a:rPr>
              <a:t>A computer program LEARNS if its performance at tasks </a:t>
            </a:r>
            <a:r>
              <a:rPr b="1" i="1" lang="en" sz="1800">
                <a:solidFill>
                  <a:srgbClr val="FFFFFF"/>
                </a:solidFill>
                <a:latin typeface="Lato"/>
                <a:ea typeface="Lato"/>
                <a:cs typeface="Lato"/>
                <a:sym typeface="Lato"/>
              </a:rPr>
              <a:t>T,</a:t>
            </a:r>
            <a:r>
              <a:rPr lang="en" sz="1800">
                <a:solidFill>
                  <a:srgbClr val="FFFFFF"/>
                </a:solidFill>
                <a:latin typeface="Lato"/>
                <a:ea typeface="Lato"/>
                <a:cs typeface="Lato"/>
                <a:sym typeface="Lato"/>
              </a:rPr>
              <a:t> as measured by </a:t>
            </a:r>
            <a:r>
              <a:rPr b="1" i="1" lang="en" sz="1800">
                <a:solidFill>
                  <a:srgbClr val="FFFFFF"/>
                </a:solidFill>
                <a:latin typeface="Lato"/>
                <a:ea typeface="Lato"/>
                <a:cs typeface="Lato"/>
                <a:sym typeface="Lato"/>
              </a:rPr>
              <a:t>P</a:t>
            </a:r>
            <a:r>
              <a:rPr lang="en" sz="1800">
                <a:solidFill>
                  <a:srgbClr val="FFFFFF"/>
                </a:solidFill>
                <a:latin typeface="Lato"/>
                <a:ea typeface="Lato"/>
                <a:cs typeface="Lato"/>
                <a:sym typeface="Lato"/>
              </a:rPr>
              <a:t>, improves with 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31" name="Shape 63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32" name="Shape 632"/>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33" name="Shape 633"/>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36" name="Shape 636"/>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37" name="Shape 637"/>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9" name="Shape 639"/>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0" name="Shape 640"/>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41" name="Shape 641"/>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txBox="1"/>
          <p:nvPr/>
        </p:nvSpPr>
        <p:spPr>
          <a:xfrm>
            <a:off x="464867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chemeClr val="lt1"/>
                </a:solidFill>
              </a:rPr>
              <a:t>First let’s magnify the area around the point to be classified.</a:t>
            </a:r>
            <a:endParaRPr sz="2100">
              <a:solidFill>
                <a:schemeClr val="lt1"/>
              </a:solidFill>
            </a:endParaRPr>
          </a:p>
          <a:p>
            <a:pPr indent="0" lvl="0" marL="0">
              <a:spcBef>
                <a:spcPts val="0"/>
              </a:spcBef>
              <a:spcAft>
                <a:spcPts val="0"/>
              </a:spcAft>
              <a:buNone/>
            </a:pPr>
            <a:r>
              <a:t/>
            </a:r>
            <a:endParaRPr sz="2100">
              <a:solidFill>
                <a:schemeClr val="lt1"/>
              </a:solidFill>
            </a:endParaRPr>
          </a:p>
          <a:p>
            <a:pPr indent="0" lvl="0" marL="0">
              <a:spcBef>
                <a:spcPts val="0"/>
              </a:spcBef>
              <a:spcAft>
                <a:spcPts val="0"/>
              </a:spcAft>
              <a:buNone/>
            </a:pPr>
            <a:r>
              <a:rPr lang="en" sz="2100">
                <a:solidFill>
                  <a:schemeClr val="lt1"/>
                </a:solidFill>
              </a:rPr>
              <a:t>Second let’s calculate the distance to all of the closest neighboring points.  </a:t>
            </a:r>
            <a:r>
              <a:rPr lang="en" sz="2100">
                <a:solidFill>
                  <a:srgbClr val="FFFFFF"/>
                </a:solidFill>
              </a:rPr>
              <a:t>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These are the closest four.  </a:t>
            </a:r>
            <a:endParaRPr sz="21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43" name="Shape 643"/>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49" name="Shape 64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50" name="Shape 650"/>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51" name="Shape 651"/>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Shape 652"/>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54" name="Shape 654"/>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55" name="Shape 655"/>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57" name="Shape 657"/>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58" name="Shape 658"/>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9" name="Shape 659"/>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txBox="1"/>
          <p:nvPr/>
        </p:nvSpPr>
        <p:spPr>
          <a:xfrm>
            <a:off x="4652550" y="1432750"/>
            <a:ext cx="3906600" cy="32883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Let’s choose this one first. </a:t>
            </a:r>
            <a:r>
              <a:rPr lang="en" sz="1800">
                <a:solidFill>
                  <a:srgbClr val="FFFFFF"/>
                </a:solidFill>
              </a:rPr>
              <a:t>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61" name="Shape 661"/>
          <p:cNvSpPr/>
          <p:nvPr/>
        </p:nvSpPr>
        <p:spPr>
          <a:xfrm>
            <a:off x="1847650" y="20789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2" name="Shape 662"/>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68" name="Shape 66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69" name="Shape 669"/>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70" name="Shape 670"/>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1" name="Shape 671"/>
          <p:cNvSpPr/>
          <p:nvPr/>
        </p:nvSpPr>
        <p:spPr>
          <a:xfrm>
            <a:off x="71632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673" name="Shape 673"/>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674" name="Shape 674"/>
          <p:cNvSpPr/>
          <p:nvPr/>
        </p:nvSpPr>
        <p:spPr>
          <a:xfrm>
            <a:off x="2608613" y="3179963"/>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76" name="Shape 676"/>
          <p:cNvSpPr/>
          <p:nvPr/>
        </p:nvSpPr>
        <p:spPr>
          <a:xfrm>
            <a:off x="1327050" y="2300375"/>
            <a:ext cx="519600" cy="418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txBox="1"/>
          <p:nvPr/>
        </p:nvSpPr>
        <p:spPr>
          <a:xfrm>
            <a:off x="4514875" y="1446750"/>
            <a:ext cx="4284900" cy="33876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chemeClr val="lt1"/>
                </a:solidFill>
              </a:rPr>
              <a:t>Recall the </a:t>
            </a:r>
            <a:r>
              <a:rPr i="1" lang="en" sz="2100">
                <a:solidFill>
                  <a:schemeClr val="lt1"/>
                </a:solidFill>
              </a:rPr>
              <a:t>Pythagorean Theorem</a:t>
            </a:r>
            <a:r>
              <a:rPr lang="en" sz="2100">
                <a:solidFill>
                  <a:schemeClr val="lt1"/>
                </a:solidFill>
              </a:rPr>
              <a:t>:</a:t>
            </a:r>
            <a:endParaRPr sz="2100">
              <a:solidFill>
                <a:schemeClr val="lt1"/>
              </a:solidFill>
            </a:endParaRPr>
          </a:p>
          <a:p>
            <a:pPr indent="0" lvl="0" mar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chemeClr val="lt1"/>
                </a:solidFill>
              </a:rPr>
              <a:t>A**2 + B**2 = .2137</a:t>
            </a:r>
            <a:endParaRPr sz="2100">
              <a:solidFill>
                <a:schemeClr val="lt1"/>
              </a:solidFill>
            </a:endParaRPr>
          </a:p>
          <a:p>
            <a:pPr indent="0" lvl="0" marL="0">
              <a:spcBef>
                <a:spcPts val="0"/>
              </a:spcBef>
              <a:spcAft>
                <a:spcPts val="0"/>
              </a:spcAft>
              <a:buNone/>
            </a:pPr>
            <a:r>
              <a:t/>
            </a:r>
            <a:endParaRPr sz="2100">
              <a:solidFill>
                <a:schemeClr val="lt1"/>
              </a:solidFill>
            </a:endParaRPr>
          </a:p>
          <a:p>
            <a:pPr indent="0" lvl="0" marL="0" rtl="0">
              <a:spcBef>
                <a:spcPts val="0"/>
              </a:spcBef>
              <a:spcAft>
                <a:spcPts val="0"/>
              </a:spcAft>
              <a:buNone/>
            </a:pPr>
            <a:r>
              <a:rPr lang="en" sz="2100">
                <a:solidFill>
                  <a:srgbClr val="FFFFFF"/>
                </a:solidFill>
              </a:rPr>
              <a:t>C = sqrt(.</a:t>
            </a:r>
            <a:r>
              <a:rPr lang="en" sz="2100">
                <a:solidFill>
                  <a:schemeClr val="lt1"/>
                </a:solidFill>
              </a:rPr>
              <a:t>2137) =&gt;</a:t>
            </a:r>
            <a:r>
              <a:rPr lang="en" sz="2100">
                <a:solidFill>
                  <a:srgbClr val="FFFFFF"/>
                </a:solidFill>
              </a:rPr>
              <a:t> .462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678" name="Shape 678"/>
          <p:cNvSpPr/>
          <p:nvPr/>
        </p:nvSpPr>
        <p:spPr>
          <a:xfrm>
            <a:off x="1161900" y="2125775"/>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cxnSp>
        <p:nvCxnSpPr>
          <p:cNvPr id="680" name="Shape 680"/>
          <p:cNvCxnSpPr/>
          <p:nvPr/>
        </p:nvCxnSpPr>
        <p:spPr>
          <a:xfrm>
            <a:off x="2011025" y="2095050"/>
            <a:ext cx="922500" cy="0"/>
          </a:xfrm>
          <a:prstGeom prst="straightConnector1">
            <a:avLst/>
          </a:prstGeom>
          <a:noFill/>
          <a:ln cap="flat" cmpd="sng" w="9525">
            <a:solidFill>
              <a:srgbClr val="000000"/>
            </a:solidFill>
            <a:prstDash val="solid"/>
            <a:round/>
            <a:headEnd len="med" w="med" type="none"/>
            <a:tailEnd len="med" w="med" type="none"/>
          </a:ln>
        </p:spPr>
      </p:cxnSp>
      <p:cxnSp>
        <p:nvCxnSpPr>
          <p:cNvPr id="681" name="Shape 681"/>
          <p:cNvCxnSpPr/>
          <p:nvPr/>
        </p:nvCxnSpPr>
        <p:spPr>
          <a:xfrm>
            <a:off x="2011025" y="1946225"/>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682" name="Shape 682"/>
          <p:cNvCxnSpPr/>
          <p:nvPr/>
        </p:nvCxnSpPr>
        <p:spPr>
          <a:xfrm>
            <a:off x="2933525" y="1903163"/>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683" name="Shape 683"/>
          <p:cNvCxnSpPr/>
          <p:nvPr/>
        </p:nvCxnSpPr>
        <p:spPr>
          <a:xfrm flipH="1">
            <a:off x="3619875" y="2474525"/>
            <a:ext cx="7200" cy="688500"/>
          </a:xfrm>
          <a:prstGeom prst="straightConnector1">
            <a:avLst/>
          </a:prstGeom>
          <a:noFill/>
          <a:ln cap="flat" cmpd="sng" w="9525">
            <a:solidFill>
              <a:srgbClr val="000000"/>
            </a:solidFill>
            <a:prstDash val="solid"/>
            <a:round/>
            <a:headEnd len="med" w="med" type="none"/>
            <a:tailEnd len="med" w="med" type="none"/>
          </a:ln>
        </p:spPr>
      </p:cxnSp>
      <p:cxnSp>
        <p:nvCxnSpPr>
          <p:cNvPr id="684" name="Shape 684"/>
          <p:cNvCxnSpPr/>
          <p:nvPr/>
        </p:nvCxnSpPr>
        <p:spPr>
          <a:xfrm>
            <a:off x="3413325" y="25097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685" name="Shape 685"/>
          <p:cNvCxnSpPr/>
          <p:nvPr/>
        </p:nvCxnSpPr>
        <p:spPr>
          <a:xfrm>
            <a:off x="3413325" y="3163025"/>
            <a:ext cx="420300" cy="0"/>
          </a:xfrm>
          <a:prstGeom prst="straightConnector1">
            <a:avLst/>
          </a:prstGeom>
          <a:noFill/>
          <a:ln cap="flat" cmpd="sng" w="9525">
            <a:solidFill>
              <a:srgbClr val="000000"/>
            </a:solidFill>
            <a:prstDash val="solid"/>
            <a:round/>
            <a:headEnd len="med" w="med" type="none"/>
            <a:tailEnd len="med" w="med" type="none"/>
          </a:ln>
        </p:spPr>
      </p:cxnSp>
      <p:sp>
        <p:nvSpPr>
          <p:cNvPr id="686" name="Shape 686"/>
          <p:cNvSpPr txBox="1"/>
          <p:nvPr/>
        </p:nvSpPr>
        <p:spPr>
          <a:xfrm>
            <a:off x="2212463" y="2197013"/>
            <a:ext cx="519600" cy="41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.36</a:t>
            </a:r>
            <a:endParaRPr/>
          </a:p>
        </p:txBody>
      </p:sp>
      <p:sp>
        <p:nvSpPr>
          <p:cNvPr id="687" name="Shape 687"/>
          <p:cNvSpPr txBox="1"/>
          <p:nvPr/>
        </p:nvSpPr>
        <p:spPr>
          <a:xfrm>
            <a:off x="2845625" y="2700338"/>
            <a:ext cx="577500" cy="27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.29</a:t>
            </a:r>
            <a:endParaRPr/>
          </a:p>
        </p:txBody>
      </p:sp>
      <p:cxnSp>
        <p:nvCxnSpPr>
          <p:cNvPr id="688" name="Shape 688"/>
          <p:cNvCxnSpPr/>
          <p:nvPr/>
        </p:nvCxnSpPr>
        <p:spPr>
          <a:xfrm rot="10800000">
            <a:off x="2932738" y="2449025"/>
            <a:ext cx="2400" cy="739500"/>
          </a:xfrm>
          <a:prstGeom prst="straightConnector1">
            <a:avLst/>
          </a:prstGeom>
          <a:noFill/>
          <a:ln cap="flat" cmpd="sng" w="9525">
            <a:solidFill>
              <a:srgbClr val="000000"/>
            </a:solidFill>
            <a:prstDash val="dot"/>
            <a:round/>
            <a:headEnd len="med" w="med" type="none"/>
            <a:tailEnd len="med" w="med" type="none"/>
          </a:ln>
        </p:spPr>
      </p:cxnSp>
      <p:cxnSp>
        <p:nvCxnSpPr>
          <p:cNvPr id="689" name="Shape 689"/>
          <p:cNvCxnSpPr>
            <a:stCxn id="678" idx="6"/>
          </p:cNvCxnSpPr>
          <p:nvPr/>
        </p:nvCxnSpPr>
        <p:spPr>
          <a:xfrm>
            <a:off x="2011800" y="2509775"/>
            <a:ext cx="919500" cy="900"/>
          </a:xfrm>
          <a:prstGeom prst="straightConnector1">
            <a:avLst/>
          </a:prstGeom>
          <a:noFill/>
          <a:ln cap="flat" cmpd="sng" w="9525">
            <a:solidFill>
              <a:srgbClr val="000000"/>
            </a:solidFill>
            <a:prstDash val="dot"/>
            <a:round/>
            <a:headEnd len="med" w="med" type="none"/>
            <a:tailEnd len="med" w="med" type="none"/>
          </a:ln>
        </p:spPr>
      </p:cxnSp>
      <p:cxnSp>
        <p:nvCxnSpPr>
          <p:cNvPr id="690" name="Shape 690"/>
          <p:cNvCxnSpPr>
            <a:stCxn id="678" idx="5"/>
            <a:endCxn id="674" idx="1"/>
          </p:cNvCxnSpPr>
          <p:nvPr/>
        </p:nvCxnSpPr>
        <p:spPr>
          <a:xfrm>
            <a:off x="1887335" y="2781304"/>
            <a:ext cx="721200" cy="7326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696" name="Shape 69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97" name="Shape 697"/>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98" name="Shape 698"/>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01" name="Shape 70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02" name="Shape 702"/>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4" name="Shape 704"/>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05" name="Shape 705"/>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06" name="Shape 706"/>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txBox="1"/>
          <p:nvPr/>
        </p:nvSpPr>
        <p:spPr>
          <a:xfrm>
            <a:off x="4638425" y="1432750"/>
            <a:ext cx="3906600" cy="32883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Let’s now look at this one.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08" name="Shape 708"/>
          <p:cNvSpPr/>
          <p:nvPr/>
        </p:nvSpPr>
        <p:spPr>
          <a:xfrm>
            <a:off x="2804650"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15" name="Shape 715"/>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16" name="Shape 716"/>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17" name="Shape 717"/>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20" name="Shape 720"/>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21" name="Shape 721"/>
          <p:cNvSpPr/>
          <p:nvPr/>
        </p:nvSpPr>
        <p:spPr>
          <a:xfrm>
            <a:off x="1356725" y="2228550"/>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23" name="Shape 723"/>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chemeClr val="lt1"/>
                </a:solidFill>
              </a:rPr>
              <a:t>Similarly…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C**2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C = sqrt(A**2 + B**2) = .375</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Note: .375 &lt; .462 (The distance from the first point)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   </a:t>
            </a:r>
            <a:endParaRPr sz="2100">
              <a:solidFill>
                <a:srgbClr val="FFFFFF"/>
              </a:solidFill>
            </a:endParaRPr>
          </a:p>
        </p:txBody>
      </p:sp>
      <p:sp>
        <p:nvSpPr>
          <p:cNvPr id="724" name="Shape 724"/>
          <p:cNvSpPr/>
          <p:nvPr/>
        </p:nvSpPr>
        <p:spPr>
          <a:xfrm>
            <a:off x="2559300" y="3225363"/>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25" name="Shape 725"/>
          <p:cNvCxnSpPr/>
          <p:nvPr/>
        </p:nvCxnSpPr>
        <p:spPr>
          <a:xfrm rot="10800000">
            <a:off x="1768700" y="3610288"/>
            <a:ext cx="746400" cy="6900"/>
          </a:xfrm>
          <a:prstGeom prst="straightConnector1">
            <a:avLst/>
          </a:prstGeom>
          <a:noFill/>
          <a:ln cap="flat" cmpd="sng" w="9525">
            <a:solidFill>
              <a:srgbClr val="000000"/>
            </a:solidFill>
            <a:prstDash val="dot"/>
            <a:round/>
            <a:headEnd len="med" w="med" type="none"/>
            <a:tailEnd len="med" w="med" type="none"/>
          </a:ln>
        </p:spPr>
      </p:cxnSp>
      <p:cxnSp>
        <p:nvCxnSpPr>
          <p:cNvPr id="726" name="Shape 726"/>
          <p:cNvCxnSpPr/>
          <p:nvPr/>
        </p:nvCxnSpPr>
        <p:spPr>
          <a:xfrm>
            <a:off x="1717363" y="2896338"/>
            <a:ext cx="4800" cy="732600"/>
          </a:xfrm>
          <a:prstGeom prst="straightConnector1">
            <a:avLst/>
          </a:prstGeom>
          <a:noFill/>
          <a:ln cap="flat" cmpd="sng" w="9525">
            <a:solidFill>
              <a:srgbClr val="000000"/>
            </a:solidFill>
            <a:prstDash val="dot"/>
            <a:round/>
            <a:headEnd len="med" w="med" type="none"/>
            <a:tailEnd len="med" w="med" type="none"/>
          </a:ln>
        </p:spPr>
      </p:cxnSp>
      <p:cxnSp>
        <p:nvCxnSpPr>
          <p:cNvPr id="727" name="Shape 727"/>
          <p:cNvCxnSpPr/>
          <p:nvPr/>
        </p:nvCxnSpPr>
        <p:spPr>
          <a:xfrm>
            <a:off x="2113350" y="2674625"/>
            <a:ext cx="577500" cy="618600"/>
          </a:xfrm>
          <a:prstGeom prst="straightConnector1">
            <a:avLst/>
          </a:prstGeom>
          <a:noFill/>
          <a:ln cap="flat" cmpd="sng" w="9525">
            <a:solidFill>
              <a:srgbClr val="000000"/>
            </a:solidFill>
            <a:prstDash val="dot"/>
            <a:round/>
            <a:headEnd len="med" w="med" type="none"/>
            <a:tailEnd len="med" w="med" type="none"/>
          </a:ln>
        </p:spPr>
      </p:cxnSp>
      <p:sp>
        <p:nvSpPr>
          <p:cNvPr id="728" name="Shape 728"/>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29" name="Shape 729"/>
          <p:cNvCxnSpPr/>
          <p:nvPr/>
        </p:nvCxnSpPr>
        <p:spPr>
          <a:xfrm flipH="1" rot="10800000">
            <a:off x="1722200" y="4303975"/>
            <a:ext cx="909000" cy="1500"/>
          </a:xfrm>
          <a:prstGeom prst="straightConnector1">
            <a:avLst/>
          </a:prstGeom>
          <a:noFill/>
          <a:ln cap="flat" cmpd="sng" w="9525">
            <a:solidFill>
              <a:srgbClr val="000000"/>
            </a:solidFill>
            <a:prstDash val="solid"/>
            <a:round/>
            <a:headEnd len="med" w="med" type="none"/>
            <a:tailEnd len="med" w="med" type="none"/>
          </a:ln>
        </p:spPr>
      </p:cxnSp>
      <p:cxnSp>
        <p:nvCxnSpPr>
          <p:cNvPr id="730" name="Shape 730"/>
          <p:cNvCxnSpPr/>
          <p:nvPr/>
        </p:nvCxnSpPr>
        <p:spPr>
          <a:xfrm>
            <a:off x="1726025" y="4114400"/>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31" name="Shape 731"/>
          <p:cNvCxnSpPr/>
          <p:nvPr/>
        </p:nvCxnSpPr>
        <p:spPr>
          <a:xfrm>
            <a:off x="2614950" y="4112638"/>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32" name="Shape 732"/>
          <p:cNvCxnSpPr/>
          <p:nvPr/>
        </p:nvCxnSpPr>
        <p:spPr>
          <a:xfrm>
            <a:off x="1086625" y="2921575"/>
            <a:ext cx="10200" cy="717600"/>
          </a:xfrm>
          <a:prstGeom prst="straightConnector1">
            <a:avLst/>
          </a:prstGeom>
          <a:noFill/>
          <a:ln cap="flat" cmpd="sng" w="9525">
            <a:solidFill>
              <a:srgbClr val="000000"/>
            </a:solidFill>
            <a:prstDash val="solid"/>
            <a:round/>
            <a:headEnd len="med" w="med" type="none"/>
            <a:tailEnd len="med" w="med" type="none"/>
          </a:ln>
        </p:spPr>
      </p:cxnSp>
      <p:cxnSp>
        <p:nvCxnSpPr>
          <p:cNvPr id="733" name="Shape 733"/>
          <p:cNvCxnSpPr/>
          <p:nvPr/>
        </p:nvCxnSpPr>
        <p:spPr>
          <a:xfrm>
            <a:off x="905900" y="29215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734" name="Shape 734"/>
          <p:cNvCxnSpPr/>
          <p:nvPr/>
        </p:nvCxnSpPr>
        <p:spPr>
          <a:xfrm>
            <a:off x="909775" y="3655350"/>
            <a:ext cx="420300" cy="0"/>
          </a:xfrm>
          <a:prstGeom prst="straightConnector1">
            <a:avLst/>
          </a:prstGeom>
          <a:noFill/>
          <a:ln cap="flat" cmpd="sng" w="9525">
            <a:solidFill>
              <a:srgbClr val="000000"/>
            </a:solidFill>
            <a:prstDash val="solid"/>
            <a:round/>
            <a:headEnd len="med" w="med" type="none"/>
            <a:tailEnd len="med" w="med" type="none"/>
          </a:ln>
        </p:spPr>
      </p:cxnSp>
      <p:sp>
        <p:nvSpPr>
          <p:cNvPr id="735" name="Shape 735"/>
          <p:cNvSpPr txBox="1"/>
          <p:nvPr/>
        </p:nvSpPr>
        <p:spPr>
          <a:xfrm>
            <a:off x="1086625" y="3012738"/>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.26</a:t>
            </a:r>
            <a:endParaRPr/>
          </a:p>
        </p:txBody>
      </p:sp>
      <p:sp>
        <p:nvSpPr>
          <p:cNvPr id="736" name="Shape 736"/>
          <p:cNvSpPr txBox="1"/>
          <p:nvPr/>
        </p:nvSpPr>
        <p:spPr>
          <a:xfrm>
            <a:off x="1996075" y="393423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.27</a:t>
            </a:r>
            <a:endParaRPr/>
          </a:p>
        </p:txBody>
      </p:sp>
      <p:sp>
        <p:nvSpPr>
          <p:cNvPr id="737" name="Shape 737"/>
          <p:cNvSpPr/>
          <p:nvPr/>
        </p:nvSpPr>
        <p:spPr>
          <a:xfrm>
            <a:off x="2695510" y="3352125"/>
            <a:ext cx="577500" cy="51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43" name="Shape 74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44" name="Shape 744"/>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45" name="Shape 745"/>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48" name="Shape 748"/>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49" name="Shape 749"/>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1" name="Shape 751"/>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2" name="Shape 752"/>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53" name="Shape 753"/>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With the distance of the first two points calculated, l</a:t>
            </a:r>
            <a:r>
              <a:rPr lang="en" sz="2100">
                <a:solidFill>
                  <a:srgbClr val="FFFFFF"/>
                </a:solidFill>
              </a:rPr>
              <a:t>et’s now look at this third point.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55" name="Shape 755"/>
          <p:cNvSpPr/>
          <p:nvPr/>
        </p:nvSpPr>
        <p:spPr>
          <a:xfrm>
            <a:off x="2896925"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6" name="Shape 756"/>
          <p:cNvCxnSpPr>
            <a:stCxn id="753" idx="4"/>
            <a:endCxn id="752"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757" name="Shape 757"/>
          <p:cNvCxnSpPr>
            <a:stCxn id="749" idx="3"/>
            <a:endCxn id="751"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758" name="Shape 758"/>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.375</a:t>
            </a:r>
            <a:endParaRPr sz="1200"/>
          </a:p>
        </p:txBody>
      </p:sp>
      <p:sp>
        <p:nvSpPr>
          <p:cNvPr id="759" name="Shape 759"/>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.462</a:t>
            </a:r>
            <a:endParaRPr sz="1200"/>
          </a:p>
        </p:txBody>
      </p:sp>
      <p:sp>
        <p:nvSpPr>
          <p:cNvPr id="760" name="Shape 760"/>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Shape 76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66" name="Shape 76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67" name="Shape 767"/>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68" name="Shape 768"/>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73185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71" name="Shape 77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772" name="Shape 772"/>
          <p:cNvSpPr/>
          <p:nvPr/>
        </p:nvSpPr>
        <p:spPr>
          <a:xfrm>
            <a:off x="1336225" y="3415625"/>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Shape 773"/>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74" name="Shape 774"/>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Similarly…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 </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C = sqrt (A**2 + B**2) = .419</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.419 is less than .462 but more than .375. </a:t>
            </a:r>
            <a:r>
              <a:rPr lang="en" sz="1800">
                <a:solidFill>
                  <a:srgbClr val="FFFFFF"/>
                </a:solidFill>
              </a:rPr>
              <a:t>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775" name="Shape 775"/>
          <p:cNvSpPr/>
          <p:nvPr/>
        </p:nvSpPr>
        <p:spPr>
          <a:xfrm>
            <a:off x="2557363" y="2362775"/>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6" name="Shape 776"/>
          <p:cNvCxnSpPr/>
          <p:nvPr/>
        </p:nvCxnSpPr>
        <p:spPr>
          <a:xfrm flipH="1">
            <a:off x="2113325" y="3792925"/>
            <a:ext cx="859500" cy="2100"/>
          </a:xfrm>
          <a:prstGeom prst="straightConnector1">
            <a:avLst/>
          </a:prstGeom>
          <a:noFill/>
          <a:ln cap="flat" cmpd="sng" w="9525">
            <a:solidFill>
              <a:srgbClr val="000000"/>
            </a:solidFill>
            <a:prstDash val="dot"/>
            <a:round/>
            <a:headEnd len="med" w="med" type="none"/>
            <a:tailEnd len="med" w="med" type="none"/>
          </a:ln>
        </p:spPr>
      </p:cxnSp>
      <p:cxnSp>
        <p:nvCxnSpPr>
          <p:cNvPr id="777" name="Shape 777"/>
          <p:cNvCxnSpPr/>
          <p:nvPr/>
        </p:nvCxnSpPr>
        <p:spPr>
          <a:xfrm>
            <a:off x="2981838" y="3130763"/>
            <a:ext cx="11400" cy="662100"/>
          </a:xfrm>
          <a:prstGeom prst="straightConnector1">
            <a:avLst/>
          </a:prstGeom>
          <a:noFill/>
          <a:ln cap="flat" cmpd="sng" w="9525">
            <a:solidFill>
              <a:srgbClr val="000000"/>
            </a:solidFill>
            <a:prstDash val="dot"/>
            <a:round/>
            <a:headEnd len="med" w="med" type="none"/>
            <a:tailEnd len="med" w="med" type="none"/>
          </a:ln>
        </p:spPr>
      </p:cxnSp>
      <p:sp>
        <p:nvSpPr>
          <p:cNvPr id="778" name="Shape 778"/>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79" name="Shape 779"/>
          <p:cNvCxnSpPr/>
          <p:nvPr/>
        </p:nvCxnSpPr>
        <p:spPr>
          <a:xfrm flipH="1" rot="10800000">
            <a:off x="2088575" y="4360063"/>
            <a:ext cx="909000" cy="1500"/>
          </a:xfrm>
          <a:prstGeom prst="straightConnector1">
            <a:avLst/>
          </a:prstGeom>
          <a:noFill/>
          <a:ln cap="flat" cmpd="sng" w="9525">
            <a:solidFill>
              <a:srgbClr val="000000"/>
            </a:solidFill>
            <a:prstDash val="solid"/>
            <a:round/>
            <a:headEnd len="med" w="med" type="none"/>
            <a:tailEnd len="med" w="med" type="none"/>
          </a:ln>
        </p:spPr>
      </p:cxnSp>
      <p:cxnSp>
        <p:nvCxnSpPr>
          <p:cNvPr id="780" name="Shape 780"/>
          <p:cNvCxnSpPr/>
          <p:nvPr/>
        </p:nvCxnSpPr>
        <p:spPr>
          <a:xfrm>
            <a:off x="2085325" y="4176325"/>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81" name="Shape 781"/>
          <p:cNvCxnSpPr/>
          <p:nvPr/>
        </p:nvCxnSpPr>
        <p:spPr>
          <a:xfrm>
            <a:off x="2987550" y="4176313"/>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82" name="Shape 782"/>
          <p:cNvCxnSpPr/>
          <p:nvPr/>
        </p:nvCxnSpPr>
        <p:spPr>
          <a:xfrm>
            <a:off x="3485375" y="3116350"/>
            <a:ext cx="0" cy="666300"/>
          </a:xfrm>
          <a:prstGeom prst="straightConnector1">
            <a:avLst/>
          </a:prstGeom>
          <a:noFill/>
          <a:ln cap="flat" cmpd="sng" w="9525">
            <a:solidFill>
              <a:srgbClr val="000000"/>
            </a:solidFill>
            <a:prstDash val="solid"/>
            <a:round/>
            <a:headEnd len="med" w="med" type="none"/>
            <a:tailEnd len="med" w="med" type="none"/>
          </a:ln>
        </p:spPr>
      </p:cxnSp>
      <p:cxnSp>
        <p:nvCxnSpPr>
          <p:cNvPr id="783" name="Shape 783"/>
          <p:cNvCxnSpPr/>
          <p:nvPr/>
        </p:nvCxnSpPr>
        <p:spPr>
          <a:xfrm>
            <a:off x="3275225" y="31307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784" name="Shape 784"/>
          <p:cNvCxnSpPr/>
          <p:nvPr/>
        </p:nvCxnSpPr>
        <p:spPr>
          <a:xfrm>
            <a:off x="3270075" y="3793975"/>
            <a:ext cx="420300" cy="0"/>
          </a:xfrm>
          <a:prstGeom prst="straightConnector1">
            <a:avLst/>
          </a:prstGeom>
          <a:noFill/>
          <a:ln cap="flat" cmpd="sng" w="9525">
            <a:solidFill>
              <a:srgbClr val="000000"/>
            </a:solidFill>
            <a:prstDash val="solid"/>
            <a:round/>
            <a:headEnd len="med" w="med" type="none"/>
            <a:tailEnd len="med" w="med" type="none"/>
          </a:ln>
        </p:spPr>
      </p:cxnSp>
      <p:sp>
        <p:nvSpPr>
          <p:cNvPr id="785" name="Shape 785"/>
          <p:cNvSpPr txBox="1"/>
          <p:nvPr/>
        </p:nvSpPr>
        <p:spPr>
          <a:xfrm>
            <a:off x="3407275" y="3252413"/>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.27</a:t>
            </a:r>
            <a:endParaRPr/>
          </a:p>
        </p:txBody>
      </p:sp>
      <p:sp>
        <p:nvSpPr>
          <p:cNvPr id="786" name="Shape 786"/>
          <p:cNvSpPr txBox="1"/>
          <p:nvPr/>
        </p:nvSpPr>
        <p:spPr>
          <a:xfrm>
            <a:off x="2247688" y="401818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.32</a:t>
            </a:r>
            <a:endParaRPr/>
          </a:p>
        </p:txBody>
      </p:sp>
      <p:sp>
        <p:nvSpPr>
          <p:cNvPr id="787" name="Shape 787"/>
          <p:cNvSpPr/>
          <p:nvPr/>
        </p:nvSpPr>
        <p:spPr>
          <a:xfrm>
            <a:off x="2693573" y="2498250"/>
            <a:ext cx="577500" cy="51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788" name="Shape 788"/>
          <p:cNvCxnSpPr>
            <a:stCxn id="772" idx="0"/>
            <a:endCxn id="775" idx="3"/>
          </p:cNvCxnSpPr>
          <p:nvPr/>
        </p:nvCxnSpPr>
        <p:spPr>
          <a:xfrm flipH="1" rot="10800000">
            <a:off x="1705525" y="3018425"/>
            <a:ext cx="976200" cy="3972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794" name="Shape 79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95" name="Shape 795"/>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96" name="Shape 796"/>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Shape 798"/>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799" name="Shape 799"/>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00" name="Shape 800"/>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2" name="Shape 802"/>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3" name="Shape 803"/>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04" name="Shape 804"/>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Shape 805"/>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Finally, let’s look at the last of the four.</a:t>
            </a:r>
            <a:r>
              <a:rPr lang="en" sz="2100">
                <a:solidFill>
                  <a:srgbClr val="FFFFFF"/>
                </a:solidFill>
              </a:rPr>
              <a:t> </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806" name="Shape 806"/>
          <p:cNvSpPr/>
          <p:nvPr/>
        </p:nvSpPr>
        <p:spPr>
          <a:xfrm>
            <a:off x="1719775"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7" name="Shape 807"/>
          <p:cNvCxnSpPr>
            <a:stCxn id="804" idx="4"/>
            <a:endCxn id="803"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08" name="Shape 808"/>
          <p:cNvCxnSpPr>
            <a:stCxn id="800" idx="3"/>
            <a:endCxn id="802"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09" name="Shape 809"/>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10" name="Shape 810"/>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11" name="Shape 811"/>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2" name="Shape 812"/>
          <p:cNvCxnSpPr>
            <a:stCxn id="800" idx="3"/>
            <a:endCxn id="801" idx="2"/>
          </p:cNvCxnSpPr>
          <p:nvPr/>
        </p:nvCxnSpPr>
        <p:spPr>
          <a:xfrm flipH="1" rot="10800000">
            <a:off x="26742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13" name="Shape 813"/>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19" name="Shape 81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20" name="Shape 820"/>
          <p:cNvSpPr txBox="1"/>
          <p:nvPr/>
        </p:nvSpPr>
        <p:spPr>
          <a:xfrm>
            <a:off x="324750" y="376025"/>
            <a:ext cx="8374800" cy="768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21" name="Shape 821"/>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Shape 822"/>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24" name="Shape 824"/>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25" name="Shape 825"/>
          <p:cNvSpPr/>
          <p:nvPr/>
        </p:nvSpPr>
        <p:spPr>
          <a:xfrm>
            <a:off x="2600813" y="2237838"/>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27" name="Shape 827"/>
          <p:cNvSpPr/>
          <p:nvPr/>
        </p:nvSpPr>
        <p:spPr>
          <a:xfrm>
            <a:off x="1345288" y="3293225"/>
            <a:ext cx="519600" cy="418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chemeClr val="lt1"/>
                </a:solidFill>
              </a:rPr>
              <a:t>Again… </a:t>
            </a:r>
            <a:endParaRPr sz="2100">
              <a:solidFill>
                <a:schemeClr val="lt1"/>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A**2 + B**2 = C**2</a:t>
            </a:r>
            <a:endParaRPr sz="2100">
              <a:solidFill>
                <a:srgbClr val="FFFFFF"/>
              </a:solidFill>
            </a:endParaRPr>
          </a:p>
          <a:p>
            <a:pPr indent="0" lvl="0" marL="0" rtl="0">
              <a:spcBef>
                <a:spcPts val="0"/>
              </a:spcBef>
              <a:spcAft>
                <a:spcPts val="0"/>
              </a:spcAft>
              <a:buNone/>
            </a:pPr>
            <a:r>
              <a:t/>
            </a:r>
            <a:endParaRPr sz="2100">
              <a:solidFill>
                <a:srgbClr val="FFFFFF"/>
              </a:solidFill>
            </a:endParaRPr>
          </a:p>
          <a:p>
            <a:pPr indent="0" lvl="0" marL="0" rtl="0">
              <a:spcBef>
                <a:spcPts val="0"/>
              </a:spcBef>
              <a:spcAft>
                <a:spcPts val="0"/>
              </a:spcAft>
              <a:buNone/>
            </a:pPr>
            <a:r>
              <a:rPr lang="en" sz="2100">
                <a:solidFill>
                  <a:srgbClr val="FFFFFF"/>
                </a:solidFill>
              </a:rPr>
              <a:t>C = sqrt(A**2 + B**2) = .449</a:t>
            </a:r>
            <a:endParaRPr sz="21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sp>
        <p:nvSpPr>
          <p:cNvPr id="829" name="Shape 829"/>
          <p:cNvSpPr/>
          <p:nvPr/>
        </p:nvSpPr>
        <p:spPr>
          <a:xfrm>
            <a:off x="1180138" y="3162650"/>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830" name="Shape 830"/>
          <p:cNvCxnSpPr/>
          <p:nvPr/>
        </p:nvCxnSpPr>
        <p:spPr>
          <a:xfrm>
            <a:off x="2977925" y="2931225"/>
            <a:ext cx="0" cy="619200"/>
          </a:xfrm>
          <a:prstGeom prst="straightConnector1">
            <a:avLst/>
          </a:prstGeom>
          <a:noFill/>
          <a:ln cap="flat" cmpd="sng" w="9525">
            <a:solidFill>
              <a:srgbClr val="000000"/>
            </a:solidFill>
            <a:prstDash val="dot"/>
            <a:round/>
            <a:headEnd len="med" w="med" type="none"/>
            <a:tailEnd len="med" w="med" type="none"/>
          </a:ln>
        </p:spPr>
      </p:cxnSp>
      <p:cxnSp>
        <p:nvCxnSpPr>
          <p:cNvPr id="831" name="Shape 831"/>
          <p:cNvCxnSpPr>
            <a:stCxn id="825" idx="1"/>
            <a:endCxn id="829" idx="7"/>
          </p:cNvCxnSpPr>
          <p:nvPr/>
        </p:nvCxnSpPr>
        <p:spPr>
          <a:xfrm flipH="1">
            <a:off x="1905713" y="2571738"/>
            <a:ext cx="695100" cy="703500"/>
          </a:xfrm>
          <a:prstGeom prst="straightConnector1">
            <a:avLst/>
          </a:prstGeom>
          <a:noFill/>
          <a:ln cap="flat" cmpd="sng" w="9525">
            <a:solidFill>
              <a:srgbClr val="000000"/>
            </a:solidFill>
            <a:prstDash val="dot"/>
            <a:round/>
            <a:headEnd len="med" w="med" type="none"/>
            <a:tailEnd len="med" w="med" type="none"/>
          </a:ln>
        </p:spPr>
      </p:cxnSp>
      <p:sp>
        <p:nvSpPr>
          <p:cNvPr id="832" name="Shape 832"/>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833" name="Shape 833"/>
          <p:cNvCxnSpPr/>
          <p:nvPr/>
        </p:nvCxnSpPr>
        <p:spPr>
          <a:xfrm>
            <a:off x="2090400" y="4157425"/>
            <a:ext cx="922500" cy="0"/>
          </a:xfrm>
          <a:prstGeom prst="straightConnector1">
            <a:avLst/>
          </a:prstGeom>
          <a:noFill/>
          <a:ln cap="flat" cmpd="sng" w="9525">
            <a:solidFill>
              <a:srgbClr val="000000"/>
            </a:solidFill>
            <a:prstDash val="solid"/>
            <a:round/>
            <a:headEnd len="med" w="med" type="none"/>
            <a:tailEnd len="med" w="med" type="none"/>
          </a:ln>
        </p:spPr>
      </p:cxnSp>
      <p:cxnSp>
        <p:nvCxnSpPr>
          <p:cNvPr id="834" name="Shape 834"/>
          <p:cNvCxnSpPr/>
          <p:nvPr/>
        </p:nvCxnSpPr>
        <p:spPr>
          <a:xfrm>
            <a:off x="2085325" y="3953900"/>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835" name="Shape 835"/>
          <p:cNvCxnSpPr/>
          <p:nvPr/>
        </p:nvCxnSpPr>
        <p:spPr>
          <a:xfrm>
            <a:off x="2977925" y="3953888"/>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836" name="Shape 836"/>
          <p:cNvCxnSpPr/>
          <p:nvPr/>
        </p:nvCxnSpPr>
        <p:spPr>
          <a:xfrm flipH="1">
            <a:off x="3624700" y="2872825"/>
            <a:ext cx="7200" cy="688500"/>
          </a:xfrm>
          <a:prstGeom prst="straightConnector1">
            <a:avLst/>
          </a:prstGeom>
          <a:noFill/>
          <a:ln cap="flat" cmpd="sng" w="9525">
            <a:solidFill>
              <a:srgbClr val="000000"/>
            </a:solidFill>
            <a:prstDash val="solid"/>
            <a:round/>
            <a:headEnd len="med" w="med" type="none"/>
            <a:tailEnd len="med" w="med" type="none"/>
          </a:ln>
        </p:spPr>
      </p:cxnSp>
      <p:cxnSp>
        <p:nvCxnSpPr>
          <p:cNvPr id="837" name="Shape 837"/>
          <p:cNvCxnSpPr/>
          <p:nvPr/>
        </p:nvCxnSpPr>
        <p:spPr>
          <a:xfrm>
            <a:off x="3409475" y="2870700"/>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838" name="Shape 838"/>
          <p:cNvCxnSpPr/>
          <p:nvPr/>
        </p:nvCxnSpPr>
        <p:spPr>
          <a:xfrm>
            <a:off x="3418150" y="3548450"/>
            <a:ext cx="420300" cy="0"/>
          </a:xfrm>
          <a:prstGeom prst="straightConnector1">
            <a:avLst/>
          </a:prstGeom>
          <a:noFill/>
          <a:ln cap="flat" cmpd="sng" w="9525">
            <a:solidFill>
              <a:srgbClr val="000000"/>
            </a:solidFill>
            <a:prstDash val="solid"/>
            <a:round/>
            <a:headEnd len="med" w="med" type="none"/>
            <a:tailEnd len="med" w="med" type="none"/>
          </a:ln>
        </p:spPr>
      </p:cxnSp>
      <p:sp>
        <p:nvSpPr>
          <p:cNvPr id="839" name="Shape 839"/>
          <p:cNvSpPr txBox="1"/>
          <p:nvPr/>
        </p:nvSpPr>
        <p:spPr>
          <a:xfrm>
            <a:off x="2991863" y="3017638"/>
            <a:ext cx="519600" cy="41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.24</a:t>
            </a:r>
            <a:endParaRPr/>
          </a:p>
        </p:txBody>
      </p:sp>
      <p:sp>
        <p:nvSpPr>
          <p:cNvPr id="840" name="Shape 840"/>
          <p:cNvSpPr txBox="1"/>
          <p:nvPr/>
        </p:nvSpPr>
        <p:spPr>
          <a:xfrm>
            <a:off x="2245050" y="3734238"/>
            <a:ext cx="577500" cy="27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.38</a:t>
            </a:r>
            <a:endParaRPr/>
          </a:p>
        </p:txBody>
      </p:sp>
      <p:cxnSp>
        <p:nvCxnSpPr>
          <p:cNvPr id="841" name="Shape 841"/>
          <p:cNvCxnSpPr>
            <a:stCxn id="829" idx="6"/>
          </p:cNvCxnSpPr>
          <p:nvPr/>
        </p:nvCxnSpPr>
        <p:spPr>
          <a:xfrm>
            <a:off x="2030038" y="3546650"/>
            <a:ext cx="936300" cy="36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Shape 84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47" name="Shape 84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48" name="Shape 848"/>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49" name="Shape 849"/>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Shape 850"/>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Shape 851"/>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52" name="Shape 852"/>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53" name="Shape 853"/>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Shape 854"/>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55" name="Shape 855"/>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56" name="Shape 85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57" name="Shape 857"/>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Shape 858"/>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These are the distances of the four closest points.  </a:t>
            </a:r>
            <a:endParaRPr sz="2100">
              <a:solidFill>
                <a:srgbClr val="FFFFFF"/>
              </a:solidFill>
            </a:endParaRPr>
          </a:p>
          <a:p>
            <a:pPr indent="0" lvl="0" mar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859" name="Shape 859"/>
          <p:cNvCxnSpPr>
            <a:stCxn id="857" idx="4"/>
            <a:endCxn id="856"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60" name="Shape 860"/>
          <p:cNvCxnSpPr>
            <a:stCxn id="853" idx="3"/>
            <a:endCxn id="855"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61" name="Shape 861"/>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62" name="Shape 862"/>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63" name="Shape 863"/>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4" name="Shape 864"/>
          <p:cNvCxnSpPr>
            <a:stCxn id="853" idx="3"/>
            <a:endCxn id="854" idx="2"/>
          </p:cNvCxnSpPr>
          <p:nvPr/>
        </p:nvCxnSpPr>
        <p:spPr>
          <a:xfrm flipH="1" rot="10800000">
            <a:off x="26742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65" name="Shape 865"/>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866" name="Shape 866"/>
          <p:cNvSpPr txBox="1"/>
          <p:nvPr/>
        </p:nvSpPr>
        <p:spPr>
          <a:xfrm>
            <a:off x="201518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867" name="Shape 867"/>
          <p:cNvCxnSpPr>
            <a:stCxn id="866" idx="1"/>
            <a:endCxn id="866" idx="0"/>
          </p:cNvCxnSpPr>
          <p:nvPr/>
        </p:nvCxnSpPr>
        <p:spPr>
          <a:xfrm flipH="1" rot="10800000">
            <a:off x="2015188" y="2869163"/>
            <a:ext cx="303900" cy="1281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148" name="Shape 148"/>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9" name="Shape 149"/>
          <p:cNvSpPr txBox="1"/>
          <p:nvPr/>
        </p:nvSpPr>
        <p:spPr>
          <a:xfrm>
            <a:off x="488391" y="204849"/>
            <a:ext cx="5830800" cy="335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Recall Decision Trees:</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150" name="Shape 150"/>
          <p:cNvSpPr/>
          <p:nvPr/>
        </p:nvSpPr>
        <p:spPr>
          <a:xfrm>
            <a:off x="1839735"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5811430"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153" name="Shape 153"/>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54" name="Shape 154"/>
          <p:cNvCxnSpPr>
            <a:endCxn id="155" idx="0"/>
          </p:cNvCxnSpPr>
          <p:nvPr/>
        </p:nvCxnSpPr>
        <p:spPr>
          <a:xfrm flipH="1">
            <a:off x="2080538" y="194940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156" name="Shape 156"/>
          <p:cNvCxnSpPr>
            <a:endCxn id="157" idx="0"/>
          </p:cNvCxnSpPr>
          <p:nvPr/>
        </p:nvCxnSpPr>
        <p:spPr>
          <a:xfrm>
            <a:off x="3164095" y="1962574"/>
            <a:ext cx="239700" cy="343200"/>
          </a:xfrm>
          <a:prstGeom prst="straightConnector1">
            <a:avLst/>
          </a:prstGeom>
          <a:noFill/>
          <a:ln cap="flat" cmpd="sng" w="9525">
            <a:solidFill>
              <a:srgbClr val="D9D9D9"/>
            </a:solidFill>
            <a:prstDash val="solid"/>
            <a:round/>
            <a:headEnd len="med" w="med" type="none"/>
            <a:tailEnd len="med" w="med" type="none"/>
          </a:ln>
        </p:spPr>
      </p:cxnSp>
      <p:cxnSp>
        <p:nvCxnSpPr>
          <p:cNvPr id="158" name="Shape 158"/>
          <p:cNvCxnSpPr>
            <a:stCxn id="155" idx="3"/>
            <a:endCxn id="159" idx="0"/>
          </p:cNvCxnSpPr>
          <p:nvPr/>
        </p:nvCxnSpPr>
        <p:spPr>
          <a:xfrm flipH="1">
            <a:off x="1569035" y="2557579"/>
            <a:ext cx="214200" cy="315600"/>
          </a:xfrm>
          <a:prstGeom prst="straightConnector1">
            <a:avLst/>
          </a:prstGeom>
          <a:noFill/>
          <a:ln cap="flat" cmpd="sng" w="9525">
            <a:solidFill>
              <a:srgbClr val="D9D9D9"/>
            </a:solidFill>
            <a:prstDash val="solid"/>
            <a:round/>
            <a:headEnd len="med" w="med" type="none"/>
            <a:tailEnd len="med" w="med" type="none"/>
          </a:ln>
        </p:spPr>
      </p:cxnSp>
      <p:cxnSp>
        <p:nvCxnSpPr>
          <p:cNvPr id="160" name="Shape 160"/>
          <p:cNvCxnSpPr>
            <a:stCxn id="159" idx="5"/>
          </p:cNvCxnSpPr>
          <p:nvPr/>
        </p:nvCxnSpPr>
        <p:spPr>
          <a:xfrm>
            <a:off x="1866373" y="3248974"/>
            <a:ext cx="378300" cy="794400"/>
          </a:xfrm>
          <a:prstGeom prst="straightConnector1">
            <a:avLst/>
          </a:prstGeom>
          <a:noFill/>
          <a:ln cap="flat" cmpd="sng" w="9525">
            <a:solidFill>
              <a:srgbClr val="D9D9D9"/>
            </a:solidFill>
            <a:prstDash val="solid"/>
            <a:round/>
            <a:headEnd len="med" w="med" type="none"/>
            <a:tailEnd len="med" w="med" type="none"/>
          </a:ln>
        </p:spPr>
      </p:cxnSp>
      <p:sp>
        <p:nvSpPr>
          <p:cNvPr id="161" name="Shape 161"/>
          <p:cNvSpPr/>
          <p:nvPr/>
        </p:nvSpPr>
        <p:spPr>
          <a:xfrm>
            <a:off x="4980728"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62" name="Shape 162"/>
          <p:cNvSpPr/>
          <p:nvPr/>
        </p:nvSpPr>
        <p:spPr>
          <a:xfrm>
            <a:off x="7786167" y="3877529"/>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3" name="Shape 163"/>
          <p:cNvSpPr/>
          <p:nvPr/>
        </p:nvSpPr>
        <p:spPr>
          <a:xfrm>
            <a:off x="516925" y="3832376"/>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4" name="Shape 164"/>
          <p:cNvSpPr/>
          <p:nvPr/>
        </p:nvSpPr>
        <p:spPr>
          <a:xfrm>
            <a:off x="1839735" y="383238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sp>
        <p:nvSpPr>
          <p:cNvPr id="166" name="Shape 166"/>
          <p:cNvSpPr txBox="1"/>
          <p:nvPr/>
        </p:nvSpPr>
        <p:spPr>
          <a:xfrm>
            <a:off x="2983345" y="1161570"/>
            <a:ext cx="40866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700">
              <a:solidFill>
                <a:srgbClr val="FFFFFF"/>
              </a:solidFill>
            </a:endParaRPr>
          </a:p>
        </p:txBody>
      </p:sp>
      <p:sp>
        <p:nvSpPr>
          <p:cNvPr id="167" name="Shape 167"/>
          <p:cNvSpPr/>
          <p:nvPr/>
        </p:nvSpPr>
        <p:spPr>
          <a:xfrm>
            <a:off x="2735402" y="3877521"/>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8" name="Shape 168"/>
          <p:cNvSpPr/>
          <p:nvPr/>
        </p:nvSpPr>
        <p:spPr>
          <a:xfrm>
            <a:off x="4111139" y="391329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170" name="Shape 170"/>
          <p:cNvCxnSpPr>
            <a:stCxn id="151" idx="3"/>
            <a:endCxn id="171" idx="0"/>
          </p:cNvCxnSpPr>
          <p:nvPr/>
        </p:nvCxnSpPr>
        <p:spPr>
          <a:xfrm flipH="1">
            <a:off x="5645883" y="189223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172" name="Shape 172"/>
          <p:cNvCxnSpPr>
            <a:endCxn id="173" idx="0"/>
          </p:cNvCxnSpPr>
          <p:nvPr/>
        </p:nvCxnSpPr>
        <p:spPr>
          <a:xfrm>
            <a:off x="7398968" y="187958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171" name="Shape 171"/>
          <p:cNvSpPr/>
          <p:nvPr/>
        </p:nvSpPr>
        <p:spPr>
          <a:xfrm>
            <a:off x="5178238" y="227618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nvSpPr>
        <p:spPr>
          <a:xfrm>
            <a:off x="7238618" y="227618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74" name="Shape 174"/>
          <p:cNvCxnSpPr>
            <a:stCxn id="175" idx="4"/>
          </p:cNvCxnSpPr>
          <p:nvPr/>
        </p:nvCxnSpPr>
        <p:spPr>
          <a:xfrm flipH="1">
            <a:off x="5532009" y="3199386"/>
            <a:ext cx="126300" cy="675300"/>
          </a:xfrm>
          <a:prstGeom prst="straightConnector1">
            <a:avLst/>
          </a:prstGeom>
          <a:noFill/>
          <a:ln cap="flat" cmpd="sng" w="9525">
            <a:solidFill>
              <a:srgbClr val="D9D9D9"/>
            </a:solidFill>
            <a:prstDash val="solid"/>
            <a:round/>
            <a:headEnd len="med" w="med" type="none"/>
            <a:tailEnd len="med" w="med" type="none"/>
          </a:ln>
        </p:spPr>
      </p:cxnSp>
      <p:cxnSp>
        <p:nvCxnSpPr>
          <p:cNvPr id="176" name="Shape 176"/>
          <p:cNvCxnSpPr>
            <a:stCxn id="171" idx="4"/>
            <a:endCxn id="175" idx="0"/>
          </p:cNvCxnSpPr>
          <p:nvPr/>
        </p:nvCxnSpPr>
        <p:spPr>
          <a:xfrm>
            <a:off x="5645788" y="2564487"/>
            <a:ext cx="12600" cy="194400"/>
          </a:xfrm>
          <a:prstGeom prst="straightConnector1">
            <a:avLst/>
          </a:prstGeom>
          <a:noFill/>
          <a:ln cap="flat" cmpd="sng" w="9525">
            <a:solidFill>
              <a:srgbClr val="D9D9D9"/>
            </a:solidFill>
            <a:prstDash val="solid"/>
            <a:round/>
            <a:headEnd len="med" w="med" type="none"/>
            <a:tailEnd len="med" w="med" type="none"/>
          </a:ln>
        </p:spPr>
      </p:cxnSp>
      <p:sp>
        <p:nvSpPr>
          <p:cNvPr id="177" name="Shape 177"/>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178" name="Shape 178"/>
          <p:cNvCxnSpPr>
            <a:endCxn id="179" idx="0"/>
          </p:cNvCxnSpPr>
          <p:nvPr/>
        </p:nvCxnSpPr>
        <p:spPr>
          <a:xfrm flipH="1">
            <a:off x="7238687" y="3164104"/>
            <a:ext cx="303300" cy="693000"/>
          </a:xfrm>
          <a:prstGeom prst="straightConnector1">
            <a:avLst/>
          </a:prstGeom>
          <a:noFill/>
          <a:ln cap="flat" cmpd="sng" w="9525">
            <a:solidFill>
              <a:srgbClr val="D9D9D9"/>
            </a:solidFill>
            <a:prstDash val="solid"/>
            <a:round/>
            <a:headEnd len="med" w="med" type="none"/>
            <a:tailEnd len="med" w="med" type="none"/>
          </a:ln>
        </p:spPr>
      </p:cxnSp>
      <p:cxnSp>
        <p:nvCxnSpPr>
          <p:cNvPr id="180" name="Shape 180"/>
          <p:cNvCxnSpPr>
            <a:stCxn id="181" idx="5"/>
            <a:endCxn id="162" idx="0"/>
          </p:cNvCxnSpPr>
          <p:nvPr/>
        </p:nvCxnSpPr>
        <p:spPr>
          <a:xfrm>
            <a:off x="8150952" y="3181950"/>
            <a:ext cx="55800" cy="695700"/>
          </a:xfrm>
          <a:prstGeom prst="straightConnector1">
            <a:avLst/>
          </a:prstGeom>
          <a:noFill/>
          <a:ln cap="flat" cmpd="sng" w="9525">
            <a:solidFill>
              <a:srgbClr val="D9D9D9"/>
            </a:solidFill>
            <a:prstDash val="solid"/>
            <a:round/>
            <a:headEnd len="med" w="med" type="none"/>
            <a:tailEnd len="med" w="med" type="none"/>
          </a:ln>
        </p:spPr>
      </p:cxnSp>
      <p:sp>
        <p:nvSpPr>
          <p:cNvPr id="179" name="Shape 179"/>
          <p:cNvSpPr/>
          <p:nvPr/>
        </p:nvSpPr>
        <p:spPr>
          <a:xfrm>
            <a:off x="6818237"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55" name="Shape 155"/>
          <p:cNvSpPr/>
          <p:nvPr/>
        </p:nvSpPr>
        <p:spPr>
          <a:xfrm>
            <a:off x="1660088" y="231150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82" name="Shape 182"/>
          <p:cNvSpPr/>
          <p:nvPr/>
        </p:nvSpPr>
        <p:spPr>
          <a:xfrm>
            <a:off x="5850329"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7" name="Shape 157"/>
          <p:cNvSpPr/>
          <p:nvPr/>
        </p:nvSpPr>
        <p:spPr>
          <a:xfrm>
            <a:off x="2983345" y="230577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83" name="Shape 183"/>
          <p:cNvCxnSpPr>
            <a:stCxn id="157" idx="5"/>
            <a:endCxn id="184" idx="0"/>
          </p:cNvCxnSpPr>
          <p:nvPr/>
        </p:nvCxnSpPr>
        <p:spPr>
          <a:xfrm>
            <a:off x="3701098" y="2551853"/>
            <a:ext cx="114900" cy="249900"/>
          </a:xfrm>
          <a:prstGeom prst="straightConnector1">
            <a:avLst/>
          </a:prstGeom>
          <a:noFill/>
          <a:ln cap="flat" cmpd="sng" w="9525">
            <a:solidFill>
              <a:srgbClr val="D9D9D9"/>
            </a:solidFill>
            <a:prstDash val="solid"/>
            <a:round/>
            <a:headEnd len="med" w="med" type="none"/>
            <a:tailEnd len="med" w="med" type="none"/>
          </a:ln>
        </p:spPr>
      </p:cxnSp>
      <p:cxnSp>
        <p:nvCxnSpPr>
          <p:cNvPr id="185" name="Shape 185"/>
          <p:cNvCxnSpPr>
            <a:stCxn id="184" idx="3"/>
            <a:endCxn id="167" idx="0"/>
          </p:cNvCxnSpPr>
          <p:nvPr/>
        </p:nvCxnSpPr>
        <p:spPr>
          <a:xfrm flipH="1">
            <a:off x="3202836" y="3177746"/>
            <a:ext cx="315900" cy="699900"/>
          </a:xfrm>
          <a:prstGeom prst="straightConnector1">
            <a:avLst/>
          </a:prstGeom>
          <a:noFill/>
          <a:ln cap="flat" cmpd="sng" w="9525">
            <a:solidFill>
              <a:srgbClr val="D9D9D9"/>
            </a:solidFill>
            <a:prstDash val="solid"/>
            <a:round/>
            <a:headEnd len="med" w="med" type="none"/>
            <a:tailEnd len="med" w="med" type="none"/>
          </a:ln>
        </p:spPr>
      </p:cxnSp>
      <p:sp>
        <p:nvSpPr>
          <p:cNvPr id="159" name="Shape 159"/>
          <p:cNvSpPr/>
          <p:nvPr/>
        </p:nvSpPr>
        <p:spPr>
          <a:xfrm>
            <a:off x="1148620" y="2873069"/>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nvSpPr>
        <p:spPr>
          <a:xfrm>
            <a:off x="3395589" y="2801841"/>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p:nvPr/>
        </p:nvSpPr>
        <p:spPr>
          <a:xfrm>
            <a:off x="5237859" y="2758986"/>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1" name="Shape 181"/>
          <p:cNvSpPr/>
          <p:nvPr/>
        </p:nvSpPr>
        <p:spPr>
          <a:xfrm>
            <a:off x="7433199" y="2806045"/>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86" name="Shape 186"/>
          <p:cNvCxnSpPr>
            <a:stCxn id="175" idx="5"/>
            <a:endCxn id="182" idx="0"/>
          </p:cNvCxnSpPr>
          <p:nvPr/>
        </p:nvCxnSpPr>
        <p:spPr>
          <a:xfrm>
            <a:off x="5955612" y="3134891"/>
            <a:ext cx="315300" cy="722100"/>
          </a:xfrm>
          <a:prstGeom prst="straightConnector1">
            <a:avLst/>
          </a:prstGeom>
          <a:noFill/>
          <a:ln cap="flat" cmpd="sng" w="9525">
            <a:solidFill>
              <a:srgbClr val="D9D9D9"/>
            </a:solidFill>
            <a:prstDash val="solid"/>
            <a:round/>
            <a:headEnd len="med" w="med" type="none"/>
            <a:tailEnd len="med" w="med" type="none"/>
          </a:ln>
        </p:spPr>
      </p:cxnSp>
      <p:cxnSp>
        <p:nvCxnSpPr>
          <p:cNvPr id="187" name="Shape 187"/>
          <p:cNvCxnSpPr>
            <a:stCxn id="184" idx="5"/>
            <a:endCxn id="168" idx="0"/>
          </p:cNvCxnSpPr>
          <p:nvPr/>
        </p:nvCxnSpPr>
        <p:spPr>
          <a:xfrm>
            <a:off x="4113342" y="3177746"/>
            <a:ext cx="418200" cy="735600"/>
          </a:xfrm>
          <a:prstGeom prst="straightConnector1">
            <a:avLst/>
          </a:prstGeom>
          <a:noFill/>
          <a:ln cap="flat" cmpd="sng" w="9525">
            <a:solidFill>
              <a:srgbClr val="D9D9D9"/>
            </a:solidFill>
            <a:prstDash val="solid"/>
            <a:round/>
            <a:headEnd len="med" w="med" type="none"/>
            <a:tailEnd len="med" w="med" type="none"/>
          </a:ln>
        </p:spPr>
      </p:cxnSp>
      <p:cxnSp>
        <p:nvCxnSpPr>
          <p:cNvPr id="188" name="Shape 188"/>
          <p:cNvCxnSpPr>
            <a:endCxn id="181" idx="0"/>
          </p:cNvCxnSpPr>
          <p:nvPr/>
        </p:nvCxnSpPr>
        <p:spPr>
          <a:xfrm>
            <a:off x="7797849" y="2570845"/>
            <a:ext cx="55800" cy="235200"/>
          </a:xfrm>
          <a:prstGeom prst="straightConnector1">
            <a:avLst/>
          </a:prstGeom>
          <a:noFill/>
          <a:ln cap="flat" cmpd="sng" w="9525">
            <a:solidFill>
              <a:srgbClr val="D9D9D9"/>
            </a:solidFill>
            <a:prstDash val="solid"/>
            <a:round/>
            <a:headEnd len="med" w="med" type="none"/>
            <a:tailEnd len="med" w="med" type="none"/>
          </a:ln>
        </p:spPr>
      </p:cxnSp>
      <p:cxnSp>
        <p:nvCxnSpPr>
          <p:cNvPr id="189" name="Shape 189"/>
          <p:cNvCxnSpPr>
            <a:stCxn id="159" idx="3"/>
            <a:endCxn id="163" idx="0"/>
          </p:cNvCxnSpPr>
          <p:nvPr/>
        </p:nvCxnSpPr>
        <p:spPr>
          <a:xfrm flipH="1">
            <a:off x="984367" y="3248974"/>
            <a:ext cx="287400" cy="583500"/>
          </a:xfrm>
          <a:prstGeom prst="straightConnector1">
            <a:avLst/>
          </a:prstGeom>
          <a:noFill/>
          <a:ln cap="flat" cmpd="sng" w="9525">
            <a:solidFill>
              <a:srgbClr val="D9D9D9"/>
            </a:solidFill>
            <a:prstDash val="solid"/>
            <a:round/>
            <a:headEnd len="med" w="med" type="none"/>
            <a:tailEnd len="med" w="med" type="none"/>
          </a:ln>
        </p:spPr>
      </p:cxnSp>
      <p:sp>
        <p:nvSpPr>
          <p:cNvPr id="190" name="Shape 190"/>
          <p:cNvSpPr/>
          <p:nvPr/>
        </p:nvSpPr>
        <p:spPr>
          <a:xfrm>
            <a:off x="6160745" y="227619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91" name="Shape 191"/>
          <p:cNvCxnSpPr>
            <a:endCxn id="190" idx="0"/>
          </p:cNvCxnSpPr>
          <p:nvPr/>
        </p:nvCxnSpPr>
        <p:spPr>
          <a:xfrm flipH="1">
            <a:off x="6678845" y="1959095"/>
            <a:ext cx="12000" cy="317100"/>
          </a:xfrm>
          <a:prstGeom prst="straightConnector1">
            <a:avLst/>
          </a:prstGeom>
          <a:noFill/>
          <a:ln cap="flat" cmpd="sng" w="9525">
            <a:solidFill>
              <a:srgbClr val="D9D9D9"/>
            </a:solidFill>
            <a:prstDash val="solid"/>
            <a:round/>
            <a:headEnd len="med" w="med" type="none"/>
            <a:tailEnd len="med" w="med" type="none"/>
          </a:ln>
        </p:spPr>
      </p:cxnSp>
      <p:sp>
        <p:nvSpPr>
          <p:cNvPr id="192" name="Shape 192"/>
          <p:cNvSpPr/>
          <p:nvPr/>
        </p:nvSpPr>
        <p:spPr>
          <a:xfrm>
            <a:off x="1050838" y="3586709"/>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 name="Shape 193"/>
          <p:cNvSpPr/>
          <p:nvPr/>
        </p:nvSpPr>
        <p:spPr>
          <a:xfrm>
            <a:off x="3299014" y="359026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194" name="Shape 194"/>
          <p:cNvCxnSpPr>
            <a:stCxn id="159" idx="4"/>
            <a:endCxn id="192" idx="0"/>
          </p:cNvCxnSpPr>
          <p:nvPr/>
        </p:nvCxnSpPr>
        <p:spPr>
          <a:xfrm>
            <a:off x="1569070" y="3313469"/>
            <a:ext cx="0" cy="273300"/>
          </a:xfrm>
          <a:prstGeom prst="straightConnector1">
            <a:avLst/>
          </a:prstGeom>
          <a:noFill/>
          <a:ln cap="flat" cmpd="sng" w="9525">
            <a:solidFill>
              <a:srgbClr val="D9D9D9"/>
            </a:solidFill>
            <a:prstDash val="solid"/>
            <a:round/>
            <a:headEnd len="med" w="med" type="none"/>
            <a:tailEnd len="med" w="med" type="none"/>
          </a:ln>
        </p:spPr>
      </p:cxnSp>
      <p:cxnSp>
        <p:nvCxnSpPr>
          <p:cNvPr id="195" name="Shape 195"/>
          <p:cNvCxnSpPr>
            <a:endCxn id="193" idx="0"/>
          </p:cNvCxnSpPr>
          <p:nvPr/>
        </p:nvCxnSpPr>
        <p:spPr>
          <a:xfrm>
            <a:off x="3791314" y="3243165"/>
            <a:ext cx="25800" cy="3471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Shape 87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73" name="Shape 87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74" name="Shape 874"/>
          <p:cNvSpPr txBox="1"/>
          <p:nvPr/>
        </p:nvSpPr>
        <p:spPr>
          <a:xfrm>
            <a:off x="255700" y="163975"/>
            <a:ext cx="8374800" cy="634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75" name="Shape 875"/>
          <p:cNvSpPr/>
          <p:nvPr/>
        </p:nvSpPr>
        <p:spPr>
          <a:xfrm>
            <a:off x="255700"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Shape 876"/>
          <p:cNvSpPr/>
          <p:nvPr/>
        </p:nvSpPr>
        <p:spPr>
          <a:xfrm>
            <a:off x="4735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txBox="1"/>
          <p:nvPr/>
        </p:nvSpPr>
        <p:spPr>
          <a:xfrm>
            <a:off x="327875"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78" name="Shape 878"/>
          <p:cNvSpPr txBox="1"/>
          <p:nvPr/>
        </p:nvSpPr>
        <p:spPr>
          <a:xfrm>
            <a:off x="554575"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79" name="Shape 879"/>
          <p:cNvSpPr/>
          <p:nvPr/>
        </p:nvSpPr>
        <p:spPr>
          <a:xfrm>
            <a:off x="2183575"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2790139"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1" name="Shape 881"/>
          <p:cNvSpPr/>
          <p:nvPr/>
        </p:nvSpPr>
        <p:spPr>
          <a:xfrm>
            <a:off x="2697875"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2" name="Shape 882"/>
          <p:cNvSpPr txBox="1"/>
          <p:nvPr/>
        </p:nvSpPr>
        <p:spPr>
          <a:xfrm>
            <a:off x="2157400"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83" name="Shape 883"/>
          <p:cNvSpPr/>
          <p:nvPr/>
        </p:nvSpPr>
        <p:spPr>
          <a:xfrm>
            <a:off x="1740875"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885" name="Shape 885"/>
          <p:cNvCxnSpPr>
            <a:stCxn id="883" idx="4"/>
            <a:endCxn id="882" idx="0"/>
          </p:cNvCxnSpPr>
          <p:nvPr/>
        </p:nvCxnSpPr>
        <p:spPr>
          <a:xfrm>
            <a:off x="2033675"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86" name="Shape 886"/>
          <p:cNvCxnSpPr>
            <a:stCxn id="879" idx="3"/>
            <a:endCxn id="881" idx="1"/>
          </p:cNvCxnSpPr>
          <p:nvPr/>
        </p:nvCxnSpPr>
        <p:spPr>
          <a:xfrm>
            <a:off x="2476375"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87" name="Shape 887"/>
          <p:cNvSpPr txBox="1"/>
          <p:nvPr/>
        </p:nvSpPr>
        <p:spPr>
          <a:xfrm>
            <a:off x="2226738"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888" name="Shape 888"/>
          <p:cNvSpPr txBox="1"/>
          <p:nvPr/>
        </p:nvSpPr>
        <p:spPr>
          <a:xfrm>
            <a:off x="1652800"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889" name="Shape 889"/>
          <p:cNvSpPr/>
          <p:nvPr/>
        </p:nvSpPr>
        <p:spPr>
          <a:xfrm>
            <a:off x="1613000"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90" name="Shape 890"/>
          <p:cNvCxnSpPr>
            <a:stCxn id="879" idx="3"/>
            <a:endCxn id="880" idx="2"/>
          </p:cNvCxnSpPr>
          <p:nvPr/>
        </p:nvCxnSpPr>
        <p:spPr>
          <a:xfrm flipH="1" rot="10800000">
            <a:off x="2476375"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91" name="Shape 891"/>
          <p:cNvSpPr txBox="1"/>
          <p:nvPr/>
        </p:nvSpPr>
        <p:spPr>
          <a:xfrm>
            <a:off x="2329375"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892" name="Shape 892"/>
          <p:cNvSpPr txBox="1"/>
          <p:nvPr/>
        </p:nvSpPr>
        <p:spPr>
          <a:xfrm>
            <a:off x="1817363"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893" name="Shape 893"/>
          <p:cNvCxnSpPr>
            <a:stCxn id="892" idx="1"/>
            <a:endCxn id="892" idx="0"/>
          </p:cNvCxnSpPr>
          <p:nvPr/>
        </p:nvCxnSpPr>
        <p:spPr>
          <a:xfrm flipH="1" rot="10800000">
            <a:off x="1817363"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894" name="Shape 894"/>
          <p:cNvSpPr txBox="1"/>
          <p:nvPr>
            <p:ph idx="4294967295" type="title"/>
          </p:nvPr>
        </p:nvSpPr>
        <p:spPr>
          <a:xfrm>
            <a:off x="4962450" y="360625"/>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895" name="Shape 895"/>
          <p:cNvSpPr/>
          <p:nvPr/>
        </p:nvSpPr>
        <p:spPr>
          <a:xfrm>
            <a:off x="497247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Shape 896"/>
          <p:cNvSpPr/>
          <p:nvPr/>
        </p:nvSpPr>
        <p:spPr>
          <a:xfrm>
            <a:off x="523527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Shape 897"/>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898" name="Shape 898"/>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899" name="Shape 899"/>
          <p:cNvSpPr/>
          <p:nvPr/>
        </p:nvSpPr>
        <p:spPr>
          <a:xfrm>
            <a:off x="750691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00" name="Shape 900"/>
          <p:cNvSpPr/>
          <p:nvPr/>
        </p:nvSpPr>
        <p:spPr>
          <a:xfrm>
            <a:off x="741465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01" name="Shape 901"/>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02" name="Shape 902"/>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03" name="Shape 903"/>
          <p:cNvCxnSpPr>
            <a:stCxn id="902" idx="4"/>
            <a:endCxn id="904" idx="1"/>
          </p:cNvCxnSpPr>
          <p:nvPr/>
        </p:nvCxnSpPr>
        <p:spPr>
          <a:xfrm>
            <a:off x="6750450" y="2424900"/>
            <a:ext cx="146100" cy="292800"/>
          </a:xfrm>
          <a:prstGeom prst="straightConnector1">
            <a:avLst/>
          </a:prstGeom>
          <a:noFill/>
          <a:ln cap="flat" cmpd="sng" w="9525">
            <a:solidFill>
              <a:srgbClr val="000000"/>
            </a:solidFill>
            <a:prstDash val="dot"/>
            <a:round/>
            <a:headEnd len="med" w="med" type="none"/>
            <a:tailEnd len="med" w="med" type="none"/>
          </a:ln>
        </p:spPr>
      </p:cxnSp>
      <p:cxnSp>
        <p:nvCxnSpPr>
          <p:cNvPr id="905" name="Shape 905"/>
          <p:cNvCxnSpPr>
            <a:stCxn id="906" idx="3"/>
            <a:endCxn id="900" idx="1"/>
          </p:cNvCxnSpPr>
          <p:nvPr/>
        </p:nvCxnSpPr>
        <p:spPr>
          <a:xfrm>
            <a:off x="7162030" y="2821436"/>
            <a:ext cx="295500" cy="255000"/>
          </a:xfrm>
          <a:prstGeom prst="straightConnector1">
            <a:avLst/>
          </a:prstGeom>
          <a:noFill/>
          <a:ln cap="flat" cmpd="sng" w="9525">
            <a:solidFill>
              <a:srgbClr val="000000"/>
            </a:solidFill>
            <a:prstDash val="dot"/>
            <a:round/>
            <a:headEnd len="med" w="med" type="none"/>
            <a:tailEnd len="med" w="med" type="none"/>
          </a:ln>
        </p:spPr>
      </p:cxnSp>
      <p:sp>
        <p:nvSpPr>
          <p:cNvPr id="907" name="Shape 907"/>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08" name="Shape 908"/>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09" name="Shape 909"/>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10" name="Shape 910"/>
          <p:cNvCxnSpPr>
            <a:stCxn id="906" idx="3"/>
            <a:endCxn id="899" idx="2"/>
          </p:cNvCxnSpPr>
          <p:nvPr/>
        </p:nvCxnSpPr>
        <p:spPr>
          <a:xfrm flipH="1" rot="10800000">
            <a:off x="7161914" y="2571750"/>
            <a:ext cx="345000" cy="249600"/>
          </a:xfrm>
          <a:prstGeom prst="straightConnector1">
            <a:avLst/>
          </a:prstGeom>
          <a:noFill/>
          <a:ln cap="flat" cmpd="sng" w="9525">
            <a:solidFill>
              <a:srgbClr val="000000"/>
            </a:solidFill>
            <a:prstDash val="dot"/>
            <a:round/>
            <a:headEnd len="med" w="med" type="none"/>
            <a:tailEnd len="med" w="med" type="none"/>
          </a:ln>
        </p:spPr>
      </p:cxnSp>
      <p:sp>
        <p:nvSpPr>
          <p:cNvPr id="911" name="Shape 911"/>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12" name="Shape 912"/>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13" name="Shape 913"/>
          <p:cNvCxnSpPr>
            <a:stCxn id="912" idx="1"/>
            <a:endCxn id="912" idx="0"/>
          </p:cNvCxnSpPr>
          <p:nvPr/>
        </p:nvCxnSpPr>
        <p:spPr>
          <a:xfrm flipH="1" rot="10800000">
            <a:off x="653413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04" name="Shape 904"/>
          <p:cNvSpPr/>
          <p:nvPr/>
        </p:nvSpPr>
        <p:spPr>
          <a:xfrm>
            <a:off x="6853625" y="267465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14" name="Shape 914"/>
          <p:cNvSpPr txBox="1"/>
          <p:nvPr/>
        </p:nvSpPr>
        <p:spPr>
          <a:xfrm>
            <a:off x="255700" y="944050"/>
            <a:ext cx="8623500" cy="435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rPr>
              <a:t>If k =3, you classify the point as the class of the majority of the k(3) nearest points.  </a:t>
            </a:r>
            <a:endParaRPr/>
          </a:p>
        </p:txBody>
      </p:sp>
      <p:sp>
        <p:nvSpPr>
          <p:cNvPr id="915" name="Shape 915"/>
          <p:cNvSpPr/>
          <p:nvPr/>
        </p:nvSpPr>
        <p:spPr>
          <a:xfrm>
            <a:off x="2606825"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7349725"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6748700" y="258210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18" name="Shape 918"/>
          <p:cNvSpPr/>
          <p:nvPr/>
        </p:nvSpPr>
        <p:spPr>
          <a:xfrm>
            <a:off x="2699100"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1521950"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7443600"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21" name="Shape 921"/>
          <p:cNvSpPr/>
          <p:nvPr/>
        </p:nvSpPr>
        <p:spPr>
          <a:xfrm>
            <a:off x="6238725"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22" name="Shape 922"/>
          <p:cNvSpPr/>
          <p:nvPr/>
        </p:nvSpPr>
        <p:spPr>
          <a:xfrm>
            <a:off x="4329925" y="2802075"/>
            <a:ext cx="4749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928" name="Shape 92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929" name="Shape 929"/>
          <p:cNvSpPr txBox="1"/>
          <p:nvPr/>
        </p:nvSpPr>
        <p:spPr>
          <a:xfrm>
            <a:off x="287125" y="154075"/>
            <a:ext cx="8374800" cy="697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930" name="Shape 930"/>
          <p:cNvSpPr/>
          <p:nvPr/>
        </p:nvSpPr>
        <p:spPr>
          <a:xfrm>
            <a:off x="2871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50492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txBox="1"/>
          <p:nvPr/>
        </p:nvSpPr>
        <p:spPr>
          <a:xfrm>
            <a:off x="35930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933" name="Shape 933"/>
          <p:cNvSpPr txBox="1"/>
          <p:nvPr/>
        </p:nvSpPr>
        <p:spPr>
          <a:xfrm>
            <a:off x="58600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934" name="Shape 934"/>
          <p:cNvSpPr/>
          <p:nvPr/>
        </p:nvSpPr>
        <p:spPr>
          <a:xfrm>
            <a:off x="22150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28215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6" name="Shape 936"/>
          <p:cNvSpPr/>
          <p:nvPr/>
        </p:nvSpPr>
        <p:spPr>
          <a:xfrm>
            <a:off x="27293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7" name="Shape 937"/>
          <p:cNvSpPr txBox="1"/>
          <p:nvPr/>
        </p:nvSpPr>
        <p:spPr>
          <a:xfrm>
            <a:off x="2188825" y="267465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38" name="Shape 938"/>
          <p:cNvSpPr/>
          <p:nvPr/>
        </p:nvSpPr>
        <p:spPr>
          <a:xfrm>
            <a:off x="17723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cxnSp>
        <p:nvCxnSpPr>
          <p:cNvPr id="940" name="Shape 940"/>
          <p:cNvCxnSpPr>
            <a:stCxn id="938" idx="4"/>
            <a:endCxn id="937" idx="0"/>
          </p:cNvCxnSpPr>
          <p:nvPr/>
        </p:nvCxnSpPr>
        <p:spPr>
          <a:xfrm>
            <a:off x="20651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941" name="Shape 941"/>
          <p:cNvCxnSpPr>
            <a:stCxn id="934" idx="3"/>
            <a:endCxn id="936" idx="1"/>
          </p:cNvCxnSpPr>
          <p:nvPr/>
        </p:nvCxnSpPr>
        <p:spPr>
          <a:xfrm>
            <a:off x="25078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942" name="Shape 942"/>
          <p:cNvSpPr txBox="1"/>
          <p:nvPr/>
        </p:nvSpPr>
        <p:spPr>
          <a:xfrm>
            <a:off x="225816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43" name="Shape 943"/>
          <p:cNvSpPr txBox="1"/>
          <p:nvPr/>
        </p:nvSpPr>
        <p:spPr>
          <a:xfrm>
            <a:off x="168422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44" name="Shape 944"/>
          <p:cNvSpPr/>
          <p:nvPr/>
        </p:nvSpPr>
        <p:spPr>
          <a:xfrm>
            <a:off x="16444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45" name="Shape 945"/>
          <p:cNvCxnSpPr>
            <a:stCxn id="934" idx="3"/>
            <a:endCxn id="935" idx="2"/>
          </p:cNvCxnSpPr>
          <p:nvPr/>
        </p:nvCxnSpPr>
        <p:spPr>
          <a:xfrm flipH="1" rot="10800000">
            <a:off x="25078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946" name="Shape 946"/>
          <p:cNvSpPr txBox="1"/>
          <p:nvPr/>
        </p:nvSpPr>
        <p:spPr>
          <a:xfrm>
            <a:off x="236080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47" name="Shape 947"/>
          <p:cNvSpPr txBox="1"/>
          <p:nvPr/>
        </p:nvSpPr>
        <p:spPr>
          <a:xfrm>
            <a:off x="184878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48" name="Shape 948"/>
          <p:cNvCxnSpPr>
            <a:stCxn id="947" idx="1"/>
            <a:endCxn id="947" idx="0"/>
          </p:cNvCxnSpPr>
          <p:nvPr/>
        </p:nvCxnSpPr>
        <p:spPr>
          <a:xfrm flipH="1" rot="10800000">
            <a:off x="184878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49" name="Shape 949"/>
          <p:cNvSpPr txBox="1"/>
          <p:nvPr>
            <p:ph idx="4294967295" type="title"/>
          </p:nvPr>
        </p:nvSpPr>
        <p:spPr>
          <a:xfrm>
            <a:off x="505472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950" name="Shape 950"/>
          <p:cNvSpPr/>
          <p:nvPr/>
        </p:nvSpPr>
        <p:spPr>
          <a:xfrm>
            <a:off x="497247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Shape 951"/>
          <p:cNvSpPr/>
          <p:nvPr/>
        </p:nvSpPr>
        <p:spPr>
          <a:xfrm>
            <a:off x="523055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Shape 952"/>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2</a:t>
            </a:r>
            <a:endParaRPr/>
          </a:p>
        </p:txBody>
      </p:sp>
      <p:sp>
        <p:nvSpPr>
          <p:cNvPr id="953" name="Shape 953"/>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2        2.25           2.5          2.75          3</a:t>
            </a:r>
            <a:endParaRPr/>
          </a:p>
        </p:txBody>
      </p:sp>
      <p:sp>
        <p:nvSpPr>
          <p:cNvPr id="954" name="Shape 954"/>
          <p:cNvSpPr/>
          <p:nvPr/>
        </p:nvSpPr>
        <p:spPr>
          <a:xfrm>
            <a:off x="750691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55" name="Shape 955"/>
          <p:cNvSpPr/>
          <p:nvPr/>
        </p:nvSpPr>
        <p:spPr>
          <a:xfrm>
            <a:off x="741465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56" name="Shape 956"/>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57" name="Shape 957"/>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58" name="Shape 958"/>
          <p:cNvCxnSpPr>
            <a:stCxn id="957" idx="4"/>
            <a:endCxn id="959" idx="1"/>
          </p:cNvCxnSpPr>
          <p:nvPr/>
        </p:nvCxnSpPr>
        <p:spPr>
          <a:xfrm>
            <a:off x="6750450" y="2424900"/>
            <a:ext cx="146100" cy="292800"/>
          </a:xfrm>
          <a:prstGeom prst="straightConnector1">
            <a:avLst/>
          </a:prstGeom>
          <a:noFill/>
          <a:ln cap="flat" cmpd="sng" w="9525">
            <a:solidFill>
              <a:srgbClr val="000000"/>
            </a:solidFill>
            <a:prstDash val="dot"/>
            <a:round/>
            <a:headEnd len="med" w="med" type="none"/>
            <a:tailEnd len="med" w="med" type="none"/>
          </a:ln>
        </p:spPr>
      </p:cxnSp>
      <p:cxnSp>
        <p:nvCxnSpPr>
          <p:cNvPr id="960" name="Shape 960"/>
          <p:cNvCxnSpPr>
            <a:stCxn id="961" idx="3"/>
            <a:endCxn id="955" idx="1"/>
          </p:cNvCxnSpPr>
          <p:nvPr/>
        </p:nvCxnSpPr>
        <p:spPr>
          <a:xfrm>
            <a:off x="7162030" y="2821436"/>
            <a:ext cx="295500" cy="255000"/>
          </a:xfrm>
          <a:prstGeom prst="straightConnector1">
            <a:avLst/>
          </a:prstGeom>
          <a:noFill/>
          <a:ln cap="flat" cmpd="sng" w="9525">
            <a:solidFill>
              <a:srgbClr val="000000"/>
            </a:solidFill>
            <a:prstDash val="dot"/>
            <a:round/>
            <a:headEnd len="med" w="med" type="none"/>
            <a:tailEnd len="med" w="med" type="none"/>
          </a:ln>
        </p:spPr>
      </p:cxnSp>
      <p:sp>
        <p:nvSpPr>
          <p:cNvPr id="962" name="Shape 962"/>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.375</a:t>
            </a:r>
            <a:endParaRPr sz="1200"/>
          </a:p>
        </p:txBody>
      </p:sp>
      <p:sp>
        <p:nvSpPr>
          <p:cNvPr id="963" name="Shape 963"/>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.462</a:t>
            </a:r>
            <a:endParaRPr sz="1200"/>
          </a:p>
        </p:txBody>
      </p:sp>
      <p:sp>
        <p:nvSpPr>
          <p:cNvPr id="964" name="Shape 964"/>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65" name="Shape 965"/>
          <p:cNvCxnSpPr>
            <a:stCxn id="961" idx="3"/>
            <a:endCxn id="954" idx="2"/>
          </p:cNvCxnSpPr>
          <p:nvPr/>
        </p:nvCxnSpPr>
        <p:spPr>
          <a:xfrm flipH="1" rot="10800000">
            <a:off x="7161914" y="2571750"/>
            <a:ext cx="345000" cy="249900"/>
          </a:xfrm>
          <a:prstGeom prst="straightConnector1">
            <a:avLst/>
          </a:prstGeom>
          <a:noFill/>
          <a:ln cap="flat" cmpd="sng" w="9525">
            <a:solidFill>
              <a:srgbClr val="000000"/>
            </a:solidFill>
            <a:prstDash val="dot"/>
            <a:round/>
            <a:headEnd len="med" w="med" type="none"/>
            <a:tailEnd len="med" w="med" type="none"/>
          </a:ln>
        </p:spPr>
      </p:cxnSp>
      <p:sp>
        <p:nvSpPr>
          <p:cNvPr id="966" name="Shape 966"/>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.419</a:t>
            </a:r>
            <a:endParaRPr sz="1200"/>
          </a:p>
        </p:txBody>
      </p:sp>
      <p:sp>
        <p:nvSpPr>
          <p:cNvPr id="967" name="Shape 967"/>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.449</a:t>
            </a:r>
            <a:endParaRPr sz="1200"/>
          </a:p>
        </p:txBody>
      </p:sp>
      <p:cxnSp>
        <p:nvCxnSpPr>
          <p:cNvPr id="968" name="Shape 968"/>
          <p:cNvCxnSpPr>
            <a:stCxn id="967" idx="1"/>
            <a:endCxn id="967" idx="0"/>
          </p:cNvCxnSpPr>
          <p:nvPr/>
        </p:nvCxnSpPr>
        <p:spPr>
          <a:xfrm flipH="1" rot="10800000">
            <a:off x="653413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59" name="Shape 959"/>
          <p:cNvSpPr/>
          <p:nvPr/>
        </p:nvSpPr>
        <p:spPr>
          <a:xfrm>
            <a:off x="6853625" y="267465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9" name="Shape 969"/>
          <p:cNvSpPr txBox="1"/>
          <p:nvPr/>
        </p:nvSpPr>
        <p:spPr>
          <a:xfrm>
            <a:off x="287125" y="902925"/>
            <a:ext cx="8592000" cy="4788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If k = 2, you simplify classify the point as the class of the 2 nearest points.  </a:t>
            </a:r>
            <a:endParaRPr/>
          </a:p>
        </p:txBody>
      </p:sp>
      <p:sp>
        <p:nvSpPr>
          <p:cNvPr id="970" name="Shape 970"/>
          <p:cNvSpPr/>
          <p:nvPr/>
        </p:nvSpPr>
        <p:spPr>
          <a:xfrm>
            <a:off x="2638250"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1" name="Shape 971"/>
          <p:cNvSpPr/>
          <p:nvPr/>
        </p:nvSpPr>
        <p:spPr>
          <a:xfrm>
            <a:off x="2730525" y="23992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2" name="Shape 972"/>
          <p:cNvSpPr/>
          <p:nvPr/>
        </p:nvSpPr>
        <p:spPr>
          <a:xfrm>
            <a:off x="4345650" y="2802150"/>
            <a:ext cx="4749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nvSpPr>
        <p:spPr>
          <a:xfrm>
            <a:off x="3105125" y="2128100"/>
            <a:ext cx="3052200" cy="152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FFFFFF"/>
                </a:solidFill>
              </a:rPr>
              <a:t>Any Questions?</a:t>
            </a:r>
            <a:endParaRPr sz="30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Shape 986"/>
          <p:cNvSpPr txBox="1"/>
          <p:nvPr/>
        </p:nvSpPr>
        <p:spPr>
          <a:xfrm>
            <a:off x="1625400" y="730950"/>
            <a:ext cx="5893200" cy="36816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Now, let’s move onto the activity where we will be writing a </a:t>
            </a:r>
            <a:r>
              <a:rPr i="1" lang="en" sz="3600" u="sng">
                <a:solidFill>
                  <a:srgbClr val="FFFFFF"/>
                </a:solidFill>
              </a:rPr>
              <a:t>KNN algorithm</a:t>
            </a:r>
            <a:r>
              <a:rPr lang="en" sz="3600">
                <a:solidFill>
                  <a:srgbClr val="FFFFFF"/>
                </a:solidFill>
              </a:rPr>
              <a:t> to figure out  whether a new star will supernova or not!</a:t>
            </a:r>
            <a:endParaRPr sz="3600">
              <a:solidFill>
                <a:srgbClr val="FFFFFF"/>
              </a:solidFill>
            </a:endParaRPr>
          </a:p>
          <a:p>
            <a:pPr indent="0" lvl="0" marL="0" rtl="0" algn="ctr">
              <a:spcBef>
                <a:spcPts val="0"/>
              </a:spcBef>
              <a:spcAft>
                <a:spcPts val="0"/>
              </a:spcAft>
              <a:buNone/>
            </a:pPr>
            <a:r>
              <a:rPr lang="en" sz="3600">
                <a:solidFill>
                  <a:srgbClr val="FFFFFF"/>
                </a:solidFill>
              </a:rPr>
              <a:t>(Groups of 2 this week)</a:t>
            </a:r>
            <a:endParaRPr sz="36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Shape 991"/>
          <p:cNvSpPr txBox="1"/>
          <p:nvPr/>
        </p:nvSpPr>
        <p:spPr>
          <a:xfrm>
            <a:off x="480525" y="417125"/>
            <a:ext cx="7848600" cy="3000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000">
                <a:solidFill>
                  <a:srgbClr val="EFEFEF"/>
                </a:solidFill>
              </a:rPr>
              <a:t>Let’s look at a subset of the data we’re working with.</a:t>
            </a:r>
            <a:endParaRPr sz="3000">
              <a:solidFill>
                <a:srgbClr val="EFEFEF"/>
              </a:solidFill>
            </a:endParaRPr>
          </a:p>
          <a:p>
            <a:pPr indent="0" lvl="0" marL="0" rtl="0">
              <a:lnSpc>
                <a:spcPct val="115000"/>
              </a:lnSpc>
              <a:spcBef>
                <a:spcPts val="0"/>
              </a:spcBef>
              <a:spcAft>
                <a:spcPts val="0"/>
              </a:spcAft>
              <a:buNone/>
            </a:pPr>
            <a:r>
              <a:t/>
            </a:r>
            <a:endParaRPr sz="1200">
              <a:solidFill>
                <a:srgbClr val="EFEFEF"/>
              </a:solidFill>
            </a:endParaRPr>
          </a:p>
          <a:p>
            <a:pPr indent="0" lvl="0" marL="0" rtl="0">
              <a:lnSpc>
                <a:spcPct val="115000"/>
              </a:lnSpc>
              <a:spcBef>
                <a:spcPts val="0"/>
              </a:spcBef>
              <a:spcAft>
                <a:spcPts val="0"/>
              </a:spcAft>
              <a:buNone/>
            </a:pPr>
            <a:r>
              <a:rPr lang="en" sz="1200">
                <a:solidFill>
                  <a:srgbClr val="EFEFEF"/>
                </a:solidFill>
              </a:rPr>
              <a:t>The </a:t>
            </a:r>
            <a:r>
              <a:rPr b="1" lang="en" sz="1200">
                <a:solidFill>
                  <a:srgbClr val="EFEFEF"/>
                </a:solidFill>
              </a:rPr>
              <a:t>first</a:t>
            </a:r>
            <a:r>
              <a:rPr lang="en" sz="1200">
                <a:solidFill>
                  <a:srgbClr val="EFEFEF"/>
                </a:solidFill>
              </a:rPr>
              <a:t> number correlates to the age of the star at its death.</a:t>
            </a:r>
            <a:endParaRPr sz="1200">
              <a:solidFill>
                <a:srgbClr val="EFEFEF"/>
              </a:solidFill>
            </a:endParaRPr>
          </a:p>
          <a:p>
            <a:pPr indent="0" lvl="0" marL="0" rtl="0">
              <a:lnSpc>
                <a:spcPct val="115000"/>
              </a:lnSpc>
              <a:spcBef>
                <a:spcPts val="0"/>
              </a:spcBef>
              <a:spcAft>
                <a:spcPts val="0"/>
              </a:spcAft>
              <a:buNone/>
            </a:pPr>
            <a:r>
              <a:rPr lang="en" sz="1200">
                <a:solidFill>
                  <a:srgbClr val="EFEFEF"/>
                </a:solidFill>
              </a:rPr>
              <a:t>The </a:t>
            </a:r>
            <a:r>
              <a:rPr b="1" lang="en" sz="1200">
                <a:solidFill>
                  <a:srgbClr val="EFEFEF"/>
                </a:solidFill>
              </a:rPr>
              <a:t>second</a:t>
            </a:r>
            <a:r>
              <a:rPr lang="en" sz="1200">
                <a:solidFill>
                  <a:srgbClr val="EFEFEF"/>
                </a:solidFill>
              </a:rPr>
              <a:t> number correlates to the temperature of the star at its death.</a:t>
            </a:r>
            <a:endParaRPr sz="1200">
              <a:solidFill>
                <a:srgbClr val="EFEFEF"/>
              </a:solidFill>
            </a:endParaRPr>
          </a:p>
          <a:p>
            <a:pPr indent="0" lvl="0" marL="0" rtl="0">
              <a:lnSpc>
                <a:spcPct val="115000"/>
              </a:lnSpc>
              <a:spcBef>
                <a:spcPts val="0"/>
              </a:spcBef>
              <a:spcAft>
                <a:spcPts val="0"/>
              </a:spcAft>
              <a:buNone/>
            </a:pPr>
            <a:r>
              <a:rPr lang="en" sz="1200">
                <a:solidFill>
                  <a:srgbClr val="EFEFEF"/>
                </a:solidFill>
              </a:rPr>
              <a:t>The True/False refers to whether or not the star hit Supernova. (True means it did)</a:t>
            </a:r>
            <a:endParaRPr sz="1200">
              <a:solidFill>
                <a:srgbClr val="EFEFEF"/>
              </a:solidFill>
            </a:endParaRPr>
          </a:p>
          <a:p>
            <a:pPr indent="0" lvl="0" marL="0" rtl="0">
              <a:lnSpc>
                <a:spcPct val="115000"/>
              </a:lnSpc>
              <a:spcBef>
                <a:spcPts val="0"/>
              </a:spcBef>
              <a:spcAft>
                <a:spcPts val="0"/>
              </a:spcAft>
              <a:buNone/>
            </a:pPr>
            <a:r>
              <a:t/>
            </a:r>
            <a:endParaRPr sz="1200">
              <a:solidFill>
                <a:srgbClr val="EFEFEF"/>
              </a:solidFill>
            </a:endParaRPr>
          </a:p>
          <a:p>
            <a:pPr indent="0" lvl="0" marL="0" rtl="0">
              <a:lnSpc>
                <a:spcPct val="115000"/>
              </a:lnSpc>
              <a:spcBef>
                <a:spcPts val="0"/>
              </a:spcBef>
              <a:spcAft>
                <a:spcPts val="0"/>
              </a:spcAft>
              <a:buNone/>
            </a:pPr>
            <a:r>
              <a:rPr lang="en">
                <a:solidFill>
                  <a:srgbClr val="EFEFEF"/>
                </a:solidFill>
                <a:latin typeface="Consolas"/>
                <a:ea typeface="Consolas"/>
                <a:cs typeface="Consolas"/>
                <a:sym typeface="Consolas"/>
              </a:rPr>
              <a:t>[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[5.290224332009728, 105.01630249070735, False],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[7.39568745662327, 91.20614517529071, False],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[3.0747743514096837, 105.01883055135922, True]</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rPr lang="en">
                <a:solidFill>
                  <a:srgbClr val="EFEFEF"/>
                </a:solidFill>
                <a:latin typeface="Consolas"/>
                <a:ea typeface="Consolas"/>
                <a:cs typeface="Consolas"/>
                <a:sym typeface="Consolas"/>
              </a:rPr>
              <a:t>]</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rPr lang="en" sz="1200">
                <a:solidFill>
                  <a:srgbClr val="EFEFEF"/>
                </a:solidFill>
              </a:rPr>
              <a:t>The KNN functions we will write will be able to take all of our data, and determine how accurate our training set is at determining whether a star will Supernova.</a:t>
            </a:r>
            <a:endParaRPr sz="1200">
              <a:solidFill>
                <a:srgbClr val="EFEFEF"/>
              </a:solidFill>
            </a:endParaRPr>
          </a:p>
          <a:p>
            <a:pPr indent="0" lvl="0" marL="0" rtl="0">
              <a:lnSpc>
                <a:spcPct val="115000"/>
              </a:lnSpc>
              <a:spcBef>
                <a:spcPts val="0"/>
              </a:spcBef>
              <a:spcAft>
                <a:spcPts val="0"/>
              </a:spcAft>
              <a:buNone/>
            </a:pPr>
            <a:r>
              <a:t/>
            </a:r>
            <a:endParaRPr>
              <a:solidFill>
                <a:srgbClr val="EFEFE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Shape 996"/>
          <p:cNvSpPr txBox="1"/>
          <p:nvPr/>
        </p:nvSpPr>
        <p:spPr>
          <a:xfrm>
            <a:off x="480525" y="693000"/>
            <a:ext cx="7848600" cy="345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EFEFEF"/>
                </a:solidFill>
                <a:latin typeface="Consolas"/>
                <a:ea typeface="Consolas"/>
                <a:cs typeface="Consolas"/>
                <a:sym typeface="Consolas"/>
              </a:rPr>
              <a:t>[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[5.290224332009728, 105.01630249070735, False],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[7.39568745662327, 91.20614517529071, False], </a:t>
            </a:r>
            <a:endParaRPr>
              <a:solidFill>
                <a:srgbClr val="EFEFEF"/>
              </a:solidFill>
              <a:latin typeface="Consolas"/>
              <a:ea typeface="Consolas"/>
              <a:cs typeface="Consolas"/>
              <a:sym typeface="Consolas"/>
            </a:endParaRPr>
          </a:p>
          <a:p>
            <a:pPr indent="457200" lvl="0" marL="0" rtl="0">
              <a:lnSpc>
                <a:spcPct val="115000"/>
              </a:lnSpc>
              <a:spcBef>
                <a:spcPts val="0"/>
              </a:spcBef>
              <a:spcAft>
                <a:spcPts val="0"/>
              </a:spcAft>
              <a:buNone/>
            </a:pPr>
            <a:r>
              <a:rPr lang="en">
                <a:solidFill>
                  <a:srgbClr val="EFEFEF"/>
                </a:solidFill>
                <a:latin typeface="Consolas"/>
                <a:ea typeface="Consolas"/>
                <a:cs typeface="Consolas"/>
                <a:sym typeface="Consolas"/>
              </a:rPr>
              <a:t>[3.0747743514096837, 105.01883055135922, True]</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rPr lang="en">
                <a:solidFill>
                  <a:srgbClr val="EFEFEF"/>
                </a:solidFill>
                <a:latin typeface="Consolas"/>
                <a:ea typeface="Consolas"/>
                <a:cs typeface="Consolas"/>
                <a:sym typeface="Consolas"/>
              </a:rPr>
              <a:t>]</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t/>
            </a:r>
            <a:endParaRPr>
              <a:solidFill>
                <a:srgbClr val="EFEFEF"/>
              </a:solidFill>
              <a:latin typeface="Consolas"/>
              <a:ea typeface="Consolas"/>
              <a:cs typeface="Consolas"/>
              <a:sym typeface="Consolas"/>
            </a:endParaRPr>
          </a:p>
          <a:p>
            <a:pPr indent="0" lvl="0" marL="0" rtl="0">
              <a:lnSpc>
                <a:spcPct val="115000"/>
              </a:lnSpc>
              <a:spcBef>
                <a:spcPts val="0"/>
              </a:spcBef>
              <a:spcAft>
                <a:spcPts val="0"/>
              </a:spcAft>
              <a:buNone/>
            </a:pPr>
            <a:r>
              <a:rPr lang="en" sz="2400">
                <a:solidFill>
                  <a:srgbClr val="EFEFEF"/>
                </a:solidFill>
              </a:rPr>
              <a:t>The KNN functions we will write will be able to take all of our data and determine how accurate our training set is at determining whether a star will Supernova.</a:t>
            </a:r>
            <a:endParaRPr sz="2400">
              <a:solidFill>
                <a:srgbClr val="EFEFEF"/>
              </a:solidFill>
            </a:endParaRPr>
          </a:p>
          <a:p>
            <a:pPr indent="0" lvl="0" marL="0" rtl="0">
              <a:lnSpc>
                <a:spcPct val="115000"/>
              </a:lnSpc>
              <a:spcBef>
                <a:spcPts val="0"/>
              </a:spcBef>
              <a:spcAft>
                <a:spcPts val="0"/>
              </a:spcAft>
              <a:buNone/>
            </a:pPr>
            <a:r>
              <a:t/>
            </a:r>
            <a:endParaRPr sz="2400">
              <a:solidFill>
                <a:srgbClr val="EFEFE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01" name="Shape 201"/>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02" name="Shape 202"/>
          <p:cNvSpPr txBox="1"/>
          <p:nvPr/>
        </p:nvSpPr>
        <p:spPr>
          <a:xfrm>
            <a:off x="488404" y="204850"/>
            <a:ext cx="8399100" cy="3350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900">
                <a:solidFill>
                  <a:srgbClr val="FFFFFF"/>
                </a:solidFill>
                <a:latin typeface="Lato"/>
                <a:ea typeface="Lato"/>
                <a:cs typeface="Lato"/>
                <a:sym typeface="Lato"/>
              </a:rPr>
              <a:t>Recall that at the bottom, the leaf shows a classification.  Note: there is no information about how far each point is from each other.  In other words, at the end there is no information if one flu classification is closer in path to another flu case</a:t>
            </a:r>
            <a:r>
              <a:rPr lang="en" sz="2000">
                <a:solidFill>
                  <a:srgbClr val="FFFFFF"/>
                </a:solidFill>
                <a:latin typeface="Lato"/>
                <a:ea typeface="Lato"/>
                <a:cs typeface="Lato"/>
                <a:sym typeface="Lato"/>
              </a:rPr>
              <a:t>.</a:t>
            </a:r>
            <a:endParaRPr b="1" i="1" sz="17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03" name="Shape 203"/>
          <p:cNvSpPr/>
          <p:nvPr/>
        </p:nvSpPr>
        <p:spPr>
          <a:xfrm>
            <a:off x="1839735"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5811430"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206" name="Shape 206"/>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07" name="Shape 207"/>
          <p:cNvCxnSpPr>
            <a:endCxn id="208" idx="0"/>
          </p:cNvCxnSpPr>
          <p:nvPr/>
        </p:nvCxnSpPr>
        <p:spPr>
          <a:xfrm flipH="1">
            <a:off x="2080538" y="194940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209" name="Shape 209"/>
          <p:cNvCxnSpPr>
            <a:endCxn id="210" idx="0"/>
          </p:cNvCxnSpPr>
          <p:nvPr/>
        </p:nvCxnSpPr>
        <p:spPr>
          <a:xfrm>
            <a:off x="3164095" y="1962574"/>
            <a:ext cx="239700" cy="343200"/>
          </a:xfrm>
          <a:prstGeom prst="straightConnector1">
            <a:avLst/>
          </a:prstGeom>
          <a:noFill/>
          <a:ln cap="flat" cmpd="sng" w="9525">
            <a:solidFill>
              <a:srgbClr val="D9D9D9"/>
            </a:solidFill>
            <a:prstDash val="solid"/>
            <a:round/>
            <a:headEnd len="med" w="med" type="none"/>
            <a:tailEnd len="med" w="med" type="none"/>
          </a:ln>
        </p:spPr>
      </p:cxnSp>
      <p:cxnSp>
        <p:nvCxnSpPr>
          <p:cNvPr id="211" name="Shape 211"/>
          <p:cNvCxnSpPr>
            <a:stCxn id="208" idx="3"/>
            <a:endCxn id="212" idx="0"/>
          </p:cNvCxnSpPr>
          <p:nvPr/>
        </p:nvCxnSpPr>
        <p:spPr>
          <a:xfrm flipH="1">
            <a:off x="1569035" y="2557579"/>
            <a:ext cx="214200" cy="315600"/>
          </a:xfrm>
          <a:prstGeom prst="straightConnector1">
            <a:avLst/>
          </a:prstGeom>
          <a:noFill/>
          <a:ln cap="flat" cmpd="sng" w="9525">
            <a:solidFill>
              <a:srgbClr val="D9D9D9"/>
            </a:solidFill>
            <a:prstDash val="solid"/>
            <a:round/>
            <a:headEnd len="med" w="med" type="none"/>
            <a:tailEnd len="med" w="med" type="none"/>
          </a:ln>
        </p:spPr>
      </p:cxnSp>
      <p:cxnSp>
        <p:nvCxnSpPr>
          <p:cNvPr id="213" name="Shape 213"/>
          <p:cNvCxnSpPr>
            <a:stCxn id="212" idx="5"/>
          </p:cNvCxnSpPr>
          <p:nvPr/>
        </p:nvCxnSpPr>
        <p:spPr>
          <a:xfrm>
            <a:off x="1866373" y="3248974"/>
            <a:ext cx="378300" cy="794400"/>
          </a:xfrm>
          <a:prstGeom prst="straightConnector1">
            <a:avLst/>
          </a:prstGeom>
          <a:noFill/>
          <a:ln cap="flat" cmpd="sng" w="9525">
            <a:solidFill>
              <a:srgbClr val="D9D9D9"/>
            </a:solidFill>
            <a:prstDash val="solid"/>
            <a:round/>
            <a:headEnd len="med" w="med" type="none"/>
            <a:tailEnd len="med" w="med" type="none"/>
          </a:ln>
        </p:spPr>
      </p:cxnSp>
      <p:sp>
        <p:nvSpPr>
          <p:cNvPr id="214" name="Shape 214"/>
          <p:cNvSpPr/>
          <p:nvPr/>
        </p:nvSpPr>
        <p:spPr>
          <a:xfrm>
            <a:off x="4980728"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15" name="Shape 215"/>
          <p:cNvSpPr/>
          <p:nvPr/>
        </p:nvSpPr>
        <p:spPr>
          <a:xfrm>
            <a:off x="7786167" y="3877529"/>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nvSpPr>
        <p:spPr>
          <a:xfrm>
            <a:off x="516925" y="3832376"/>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7" name="Shape 217"/>
          <p:cNvSpPr/>
          <p:nvPr/>
        </p:nvSpPr>
        <p:spPr>
          <a:xfrm>
            <a:off x="1839735" y="383238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8" name="Shape 218"/>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sp>
        <p:nvSpPr>
          <p:cNvPr id="219" name="Shape 219"/>
          <p:cNvSpPr/>
          <p:nvPr/>
        </p:nvSpPr>
        <p:spPr>
          <a:xfrm>
            <a:off x="2735402" y="3877521"/>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0" name="Shape 220"/>
          <p:cNvSpPr/>
          <p:nvPr/>
        </p:nvSpPr>
        <p:spPr>
          <a:xfrm>
            <a:off x="4111139" y="391329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1" name="Shape 221"/>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22" name="Shape 222"/>
          <p:cNvCxnSpPr>
            <a:stCxn id="204" idx="3"/>
            <a:endCxn id="223" idx="0"/>
          </p:cNvCxnSpPr>
          <p:nvPr/>
        </p:nvCxnSpPr>
        <p:spPr>
          <a:xfrm flipH="1">
            <a:off x="5645883" y="189223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224" name="Shape 224"/>
          <p:cNvCxnSpPr>
            <a:endCxn id="225" idx="0"/>
          </p:cNvCxnSpPr>
          <p:nvPr/>
        </p:nvCxnSpPr>
        <p:spPr>
          <a:xfrm>
            <a:off x="7398968" y="187958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223" name="Shape 223"/>
          <p:cNvSpPr/>
          <p:nvPr/>
        </p:nvSpPr>
        <p:spPr>
          <a:xfrm>
            <a:off x="5178238" y="227618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nvSpPr>
        <p:spPr>
          <a:xfrm>
            <a:off x="7238618" y="227618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26" name="Shape 226"/>
          <p:cNvCxnSpPr>
            <a:stCxn id="227" idx="4"/>
          </p:cNvCxnSpPr>
          <p:nvPr/>
        </p:nvCxnSpPr>
        <p:spPr>
          <a:xfrm flipH="1">
            <a:off x="5532009" y="3199386"/>
            <a:ext cx="126300" cy="675300"/>
          </a:xfrm>
          <a:prstGeom prst="straightConnector1">
            <a:avLst/>
          </a:prstGeom>
          <a:noFill/>
          <a:ln cap="flat" cmpd="sng" w="9525">
            <a:solidFill>
              <a:srgbClr val="D9D9D9"/>
            </a:solidFill>
            <a:prstDash val="solid"/>
            <a:round/>
            <a:headEnd len="med" w="med" type="none"/>
            <a:tailEnd len="med" w="med" type="none"/>
          </a:ln>
        </p:spPr>
      </p:cxnSp>
      <p:cxnSp>
        <p:nvCxnSpPr>
          <p:cNvPr id="228" name="Shape 228"/>
          <p:cNvCxnSpPr>
            <a:stCxn id="223" idx="4"/>
            <a:endCxn id="227" idx="0"/>
          </p:cNvCxnSpPr>
          <p:nvPr/>
        </p:nvCxnSpPr>
        <p:spPr>
          <a:xfrm>
            <a:off x="5645788" y="2564487"/>
            <a:ext cx="12600" cy="194400"/>
          </a:xfrm>
          <a:prstGeom prst="straightConnector1">
            <a:avLst/>
          </a:prstGeom>
          <a:noFill/>
          <a:ln cap="flat" cmpd="sng" w="9525">
            <a:solidFill>
              <a:srgbClr val="D9D9D9"/>
            </a:solidFill>
            <a:prstDash val="solid"/>
            <a:round/>
            <a:headEnd len="med" w="med" type="none"/>
            <a:tailEnd len="med" w="med" type="none"/>
          </a:ln>
        </p:spPr>
      </p:cxnSp>
      <p:sp>
        <p:nvSpPr>
          <p:cNvPr id="229" name="Shape 229"/>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30" name="Shape 230"/>
          <p:cNvCxnSpPr>
            <a:endCxn id="231" idx="0"/>
          </p:cNvCxnSpPr>
          <p:nvPr/>
        </p:nvCxnSpPr>
        <p:spPr>
          <a:xfrm flipH="1">
            <a:off x="7238687" y="3164104"/>
            <a:ext cx="303300" cy="693000"/>
          </a:xfrm>
          <a:prstGeom prst="straightConnector1">
            <a:avLst/>
          </a:prstGeom>
          <a:noFill/>
          <a:ln cap="flat" cmpd="sng" w="9525">
            <a:solidFill>
              <a:srgbClr val="D9D9D9"/>
            </a:solidFill>
            <a:prstDash val="solid"/>
            <a:round/>
            <a:headEnd len="med" w="med" type="none"/>
            <a:tailEnd len="med" w="med" type="none"/>
          </a:ln>
        </p:spPr>
      </p:cxnSp>
      <p:cxnSp>
        <p:nvCxnSpPr>
          <p:cNvPr id="232" name="Shape 232"/>
          <p:cNvCxnSpPr>
            <a:stCxn id="233" idx="5"/>
            <a:endCxn id="215" idx="0"/>
          </p:cNvCxnSpPr>
          <p:nvPr/>
        </p:nvCxnSpPr>
        <p:spPr>
          <a:xfrm>
            <a:off x="8150952" y="3181950"/>
            <a:ext cx="55800" cy="695700"/>
          </a:xfrm>
          <a:prstGeom prst="straightConnector1">
            <a:avLst/>
          </a:prstGeom>
          <a:noFill/>
          <a:ln cap="flat" cmpd="sng" w="9525">
            <a:solidFill>
              <a:srgbClr val="D9D9D9"/>
            </a:solidFill>
            <a:prstDash val="solid"/>
            <a:round/>
            <a:headEnd len="med" w="med" type="none"/>
            <a:tailEnd len="med" w="med" type="none"/>
          </a:ln>
        </p:spPr>
      </p:cxnSp>
      <p:sp>
        <p:nvSpPr>
          <p:cNvPr id="231" name="Shape 231"/>
          <p:cNvSpPr/>
          <p:nvPr/>
        </p:nvSpPr>
        <p:spPr>
          <a:xfrm>
            <a:off x="6818237"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08" name="Shape 208"/>
          <p:cNvSpPr/>
          <p:nvPr/>
        </p:nvSpPr>
        <p:spPr>
          <a:xfrm>
            <a:off x="1660088" y="231150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34" name="Shape 234"/>
          <p:cNvSpPr/>
          <p:nvPr/>
        </p:nvSpPr>
        <p:spPr>
          <a:xfrm>
            <a:off x="5850329"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0" name="Shape 210"/>
          <p:cNvSpPr/>
          <p:nvPr/>
        </p:nvSpPr>
        <p:spPr>
          <a:xfrm>
            <a:off x="2983345" y="230577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35" name="Shape 235"/>
          <p:cNvCxnSpPr>
            <a:stCxn id="210" idx="5"/>
            <a:endCxn id="236" idx="0"/>
          </p:cNvCxnSpPr>
          <p:nvPr/>
        </p:nvCxnSpPr>
        <p:spPr>
          <a:xfrm>
            <a:off x="3701098" y="2551853"/>
            <a:ext cx="114900" cy="249900"/>
          </a:xfrm>
          <a:prstGeom prst="straightConnector1">
            <a:avLst/>
          </a:prstGeom>
          <a:noFill/>
          <a:ln cap="flat" cmpd="sng" w="9525">
            <a:solidFill>
              <a:srgbClr val="D9D9D9"/>
            </a:solidFill>
            <a:prstDash val="solid"/>
            <a:round/>
            <a:headEnd len="med" w="med" type="none"/>
            <a:tailEnd len="med" w="med" type="none"/>
          </a:ln>
        </p:spPr>
      </p:cxnSp>
      <p:cxnSp>
        <p:nvCxnSpPr>
          <p:cNvPr id="237" name="Shape 237"/>
          <p:cNvCxnSpPr>
            <a:stCxn id="236" idx="3"/>
            <a:endCxn id="219" idx="0"/>
          </p:cNvCxnSpPr>
          <p:nvPr/>
        </p:nvCxnSpPr>
        <p:spPr>
          <a:xfrm flipH="1">
            <a:off x="3202836" y="3177746"/>
            <a:ext cx="315900" cy="699900"/>
          </a:xfrm>
          <a:prstGeom prst="straightConnector1">
            <a:avLst/>
          </a:prstGeom>
          <a:noFill/>
          <a:ln cap="flat" cmpd="sng" w="9525">
            <a:solidFill>
              <a:srgbClr val="D9D9D9"/>
            </a:solidFill>
            <a:prstDash val="solid"/>
            <a:round/>
            <a:headEnd len="med" w="med" type="none"/>
            <a:tailEnd len="med" w="med" type="none"/>
          </a:ln>
        </p:spPr>
      </p:cxnSp>
      <p:sp>
        <p:nvSpPr>
          <p:cNvPr id="212" name="Shape 212"/>
          <p:cNvSpPr/>
          <p:nvPr/>
        </p:nvSpPr>
        <p:spPr>
          <a:xfrm>
            <a:off x="1148620" y="2873069"/>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p:nvPr/>
        </p:nvSpPr>
        <p:spPr>
          <a:xfrm>
            <a:off x="3395589" y="2801841"/>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7" name="Shape 227"/>
          <p:cNvSpPr/>
          <p:nvPr/>
        </p:nvSpPr>
        <p:spPr>
          <a:xfrm>
            <a:off x="5237859" y="2758986"/>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3" name="Shape 233"/>
          <p:cNvSpPr/>
          <p:nvPr/>
        </p:nvSpPr>
        <p:spPr>
          <a:xfrm>
            <a:off x="7433199" y="2806045"/>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38" name="Shape 238"/>
          <p:cNvCxnSpPr>
            <a:stCxn id="227" idx="5"/>
            <a:endCxn id="234" idx="0"/>
          </p:cNvCxnSpPr>
          <p:nvPr/>
        </p:nvCxnSpPr>
        <p:spPr>
          <a:xfrm>
            <a:off x="5955612" y="3134891"/>
            <a:ext cx="315300" cy="722100"/>
          </a:xfrm>
          <a:prstGeom prst="straightConnector1">
            <a:avLst/>
          </a:prstGeom>
          <a:noFill/>
          <a:ln cap="flat" cmpd="sng" w="9525">
            <a:solidFill>
              <a:srgbClr val="D9D9D9"/>
            </a:solidFill>
            <a:prstDash val="solid"/>
            <a:round/>
            <a:headEnd len="med" w="med" type="none"/>
            <a:tailEnd len="med" w="med" type="none"/>
          </a:ln>
        </p:spPr>
      </p:cxnSp>
      <p:cxnSp>
        <p:nvCxnSpPr>
          <p:cNvPr id="239" name="Shape 239"/>
          <p:cNvCxnSpPr>
            <a:stCxn id="236" idx="5"/>
            <a:endCxn id="220" idx="0"/>
          </p:cNvCxnSpPr>
          <p:nvPr/>
        </p:nvCxnSpPr>
        <p:spPr>
          <a:xfrm>
            <a:off x="4113342" y="3177746"/>
            <a:ext cx="418200" cy="735600"/>
          </a:xfrm>
          <a:prstGeom prst="straightConnector1">
            <a:avLst/>
          </a:prstGeom>
          <a:noFill/>
          <a:ln cap="flat" cmpd="sng" w="9525">
            <a:solidFill>
              <a:srgbClr val="D9D9D9"/>
            </a:solidFill>
            <a:prstDash val="solid"/>
            <a:round/>
            <a:headEnd len="med" w="med" type="none"/>
            <a:tailEnd len="med" w="med" type="none"/>
          </a:ln>
        </p:spPr>
      </p:cxnSp>
      <p:cxnSp>
        <p:nvCxnSpPr>
          <p:cNvPr id="240" name="Shape 240"/>
          <p:cNvCxnSpPr>
            <a:endCxn id="233" idx="0"/>
          </p:cNvCxnSpPr>
          <p:nvPr/>
        </p:nvCxnSpPr>
        <p:spPr>
          <a:xfrm>
            <a:off x="7797849" y="2570845"/>
            <a:ext cx="55800" cy="235200"/>
          </a:xfrm>
          <a:prstGeom prst="straightConnector1">
            <a:avLst/>
          </a:prstGeom>
          <a:noFill/>
          <a:ln cap="flat" cmpd="sng" w="9525">
            <a:solidFill>
              <a:srgbClr val="D9D9D9"/>
            </a:solidFill>
            <a:prstDash val="solid"/>
            <a:round/>
            <a:headEnd len="med" w="med" type="none"/>
            <a:tailEnd len="med" w="med" type="none"/>
          </a:ln>
        </p:spPr>
      </p:cxnSp>
      <p:cxnSp>
        <p:nvCxnSpPr>
          <p:cNvPr id="241" name="Shape 241"/>
          <p:cNvCxnSpPr>
            <a:stCxn id="212" idx="3"/>
            <a:endCxn id="216" idx="0"/>
          </p:cNvCxnSpPr>
          <p:nvPr/>
        </p:nvCxnSpPr>
        <p:spPr>
          <a:xfrm flipH="1">
            <a:off x="984367" y="3248974"/>
            <a:ext cx="287400" cy="583500"/>
          </a:xfrm>
          <a:prstGeom prst="straightConnector1">
            <a:avLst/>
          </a:prstGeom>
          <a:noFill/>
          <a:ln cap="flat" cmpd="sng" w="9525">
            <a:solidFill>
              <a:srgbClr val="D9D9D9"/>
            </a:solidFill>
            <a:prstDash val="solid"/>
            <a:round/>
            <a:headEnd len="med" w="med" type="none"/>
            <a:tailEnd len="med" w="med" type="none"/>
          </a:ln>
        </p:spPr>
      </p:cxnSp>
      <p:sp>
        <p:nvSpPr>
          <p:cNvPr id="242" name="Shape 242"/>
          <p:cNvSpPr/>
          <p:nvPr/>
        </p:nvSpPr>
        <p:spPr>
          <a:xfrm>
            <a:off x="6160745" y="227619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43" name="Shape 243"/>
          <p:cNvCxnSpPr>
            <a:endCxn id="242" idx="0"/>
          </p:cNvCxnSpPr>
          <p:nvPr/>
        </p:nvCxnSpPr>
        <p:spPr>
          <a:xfrm flipH="1">
            <a:off x="6678845" y="1959095"/>
            <a:ext cx="12000" cy="317100"/>
          </a:xfrm>
          <a:prstGeom prst="straightConnector1">
            <a:avLst/>
          </a:prstGeom>
          <a:noFill/>
          <a:ln cap="flat" cmpd="sng" w="9525">
            <a:solidFill>
              <a:srgbClr val="D9D9D9"/>
            </a:solidFill>
            <a:prstDash val="solid"/>
            <a:round/>
            <a:headEnd len="med" w="med" type="none"/>
            <a:tailEnd len="med" w="med" type="none"/>
          </a:ln>
        </p:spPr>
      </p:cxnSp>
      <p:sp>
        <p:nvSpPr>
          <p:cNvPr id="244" name="Shape 244"/>
          <p:cNvSpPr/>
          <p:nvPr/>
        </p:nvSpPr>
        <p:spPr>
          <a:xfrm>
            <a:off x="1050838" y="3586709"/>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5" name="Shape 245"/>
          <p:cNvSpPr/>
          <p:nvPr/>
        </p:nvSpPr>
        <p:spPr>
          <a:xfrm>
            <a:off x="3299014" y="359026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46" name="Shape 246"/>
          <p:cNvCxnSpPr>
            <a:stCxn id="212" idx="4"/>
            <a:endCxn id="244" idx="0"/>
          </p:cNvCxnSpPr>
          <p:nvPr/>
        </p:nvCxnSpPr>
        <p:spPr>
          <a:xfrm>
            <a:off x="1569070" y="3313469"/>
            <a:ext cx="0" cy="273300"/>
          </a:xfrm>
          <a:prstGeom prst="straightConnector1">
            <a:avLst/>
          </a:prstGeom>
          <a:noFill/>
          <a:ln cap="flat" cmpd="sng" w="9525">
            <a:solidFill>
              <a:srgbClr val="D9D9D9"/>
            </a:solidFill>
            <a:prstDash val="solid"/>
            <a:round/>
            <a:headEnd len="med" w="med" type="none"/>
            <a:tailEnd len="med" w="med" type="none"/>
          </a:ln>
        </p:spPr>
      </p:cxnSp>
      <p:cxnSp>
        <p:nvCxnSpPr>
          <p:cNvPr id="247" name="Shape 247"/>
          <p:cNvCxnSpPr>
            <a:endCxn id="245" idx="0"/>
          </p:cNvCxnSpPr>
          <p:nvPr/>
        </p:nvCxnSpPr>
        <p:spPr>
          <a:xfrm>
            <a:off x="3791314" y="3243165"/>
            <a:ext cx="25800" cy="347100"/>
          </a:xfrm>
          <a:prstGeom prst="straightConnector1">
            <a:avLst/>
          </a:prstGeom>
          <a:noFill/>
          <a:ln cap="flat" cmpd="sng" w="9525">
            <a:solidFill>
              <a:srgbClr val="D9D9D9"/>
            </a:solidFill>
            <a:prstDash val="solid"/>
            <a:round/>
            <a:headEnd len="med" w="med" type="none"/>
            <a:tailEnd len="med" w="med" type="none"/>
          </a:ln>
        </p:spPr>
      </p:cxnSp>
      <p:sp>
        <p:nvSpPr>
          <p:cNvPr id="248" name="Shape 248"/>
          <p:cNvSpPr txBox="1"/>
          <p:nvPr/>
        </p:nvSpPr>
        <p:spPr>
          <a:xfrm>
            <a:off x="393100" y="4324175"/>
            <a:ext cx="8234100" cy="44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FF00"/>
                </a:solidFill>
              </a:rPr>
              <a:t>      Flu</a:t>
            </a:r>
            <a:r>
              <a:rPr lang="en">
                <a:solidFill>
                  <a:srgbClr val="00FF00"/>
                </a:solidFill>
              </a:rPr>
              <a:t>        </a:t>
            </a:r>
            <a:r>
              <a:rPr lang="en">
                <a:solidFill>
                  <a:srgbClr val="FF0000"/>
                </a:solidFill>
              </a:rPr>
              <a:t>Cold</a:t>
            </a:r>
            <a:r>
              <a:rPr lang="en">
                <a:solidFill>
                  <a:srgbClr val="00FF00"/>
                </a:solidFill>
              </a:rPr>
              <a:t>          </a:t>
            </a:r>
            <a:r>
              <a:rPr lang="en">
                <a:solidFill>
                  <a:srgbClr val="FF0000"/>
                </a:solidFill>
              </a:rPr>
              <a:t>Cold</a:t>
            </a:r>
            <a:r>
              <a:rPr lang="en">
                <a:solidFill>
                  <a:srgbClr val="00FF00"/>
                </a:solidFill>
              </a:rPr>
              <a:t>          Flu     Flu          </a:t>
            </a:r>
            <a:r>
              <a:rPr lang="en">
                <a:solidFill>
                  <a:srgbClr val="FF0000"/>
                </a:solidFill>
              </a:rPr>
              <a:t>Cold</a:t>
            </a:r>
            <a:r>
              <a:rPr lang="en">
                <a:solidFill>
                  <a:srgbClr val="00FF00"/>
                </a:solidFill>
              </a:rPr>
              <a:t>             Flu           </a:t>
            </a:r>
            <a:r>
              <a:rPr lang="en">
                <a:solidFill>
                  <a:srgbClr val="FF0000"/>
                </a:solidFill>
              </a:rPr>
              <a:t>Cold</a:t>
            </a:r>
            <a:r>
              <a:rPr lang="en">
                <a:solidFill>
                  <a:srgbClr val="00FF00"/>
                </a:solidFill>
              </a:rPr>
              <a:t>               Flu             Flu</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4294967295" type="title"/>
          </p:nvPr>
        </p:nvSpPr>
        <p:spPr>
          <a:xfrm>
            <a:off x="1089294" y="904209"/>
            <a:ext cx="5830800" cy="838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54" name="Shape 254"/>
          <p:cNvSpPr txBox="1"/>
          <p:nvPr/>
        </p:nvSpPr>
        <p:spPr>
          <a:xfrm>
            <a:off x="1027100" y="93435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55" name="Shape 255"/>
          <p:cNvSpPr txBox="1"/>
          <p:nvPr/>
        </p:nvSpPr>
        <p:spPr>
          <a:xfrm>
            <a:off x="488400" y="341825"/>
            <a:ext cx="8262600" cy="4102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100">
                <a:solidFill>
                  <a:srgbClr val="FFFFFF"/>
                </a:solidFill>
                <a:latin typeface="Lato"/>
                <a:ea typeface="Lato"/>
                <a:cs typeface="Lato"/>
                <a:sym typeface="Lato"/>
              </a:rPr>
              <a:t>Is there more information about how close the classifications are a level up though?  </a:t>
            </a:r>
            <a:endParaRPr sz="2100">
              <a:solidFill>
                <a:srgbClr val="FFFFFF"/>
              </a:solidFill>
              <a:latin typeface="Lato"/>
              <a:ea typeface="Lato"/>
              <a:cs typeface="Lato"/>
              <a:sym typeface="Lato"/>
            </a:endParaRPr>
          </a:p>
          <a:p>
            <a:pPr indent="0" lvl="0" marL="0" rtl="0">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56" name="Shape 256"/>
          <p:cNvSpPr/>
          <p:nvPr/>
        </p:nvSpPr>
        <p:spPr>
          <a:xfrm>
            <a:off x="1839735" y="199201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5811430" y="199201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txBox="1"/>
          <p:nvPr/>
        </p:nvSpPr>
        <p:spPr>
          <a:xfrm>
            <a:off x="2087142" y="2105324"/>
            <a:ext cx="11157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
        <p:nvSpPr>
          <p:cNvPr id="259" name="Shape 259"/>
          <p:cNvSpPr txBox="1"/>
          <p:nvPr/>
        </p:nvSpPr>
        <p:spPr>
          <a:xfrm>
            <a:off x="6362914" y="2115631"/>
            <a:ext cx="1115700" cy="20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260" name="Shape 260"/>
          <p:cNvCxnSpPr>
            <a:endCxn id="261" idx="0"/>
          </p:cNvCxnSpPr>
          <p:nvPr/>
        </p:nvCxnSpPr>
        <p:spPr>
          <a:xfrm flipH="1">
            <a:off x="2080538" y="244505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262" name="Shape 262"/>
          <p:cNvCxnSpPr>
            <a:endCxn id="263" idx="0"/>
          </p:cNvCxnSpPr>
          <p:nvPr/>
        </p:nvCxnSpPr>
        <p:spPr>
          <a:xfrm>
            <a:off x="3164095" y="2458224"/>
            <a:ext cx="239700" cy="343200"/>
          </a:xfrm>
          <a:prstGeom prst="straightConnector1">
            <a:avLst/>
          </a:prstGeom>
          <a:noFill/>
          <a:ln cap="flat" cmpd="sng" w="9525">
            <a:solidFill>
              <a:srgbClr val="D9D9D9"/>
            </a:solidFill>
            <a:prstDash val="solid"/>
            <a:round/>
            <a:headEnd len="med" w="med" type="none"/>
            <a:tailEnd len="med" w="med" type="none"/>
          </a:ln>
        </p:spPr>
      </p:cxnSp>
      <p:sp>
        <p:nvSpPr>
          <p:cNvPr id="264" name="Shape 264"/>
          <p:cNvSpPr txBox="1"/>
          <p:nvPr/>
        </p:nvSpPr>
        <p:spPr>
          <a:xfrm>
            <a:off x="2983345" y="3984324"/>
            <a:ext cx="2777700" cy="27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                      </a:t>
            </a:r>
            <a:endParaRPr>
              <a:solidFill>
                <a:srgbClr val="FF0000"/>
              </a:solidFill>
            </a:endParaRPr>
          </a:p>
        </p:txBody>
      </p:sp>
      <p:cxnSp>
        <p:nvCxnSpPr>
          <p:cNvPr id="265" name="Shape 265"/>
          <p:cNvCxnSpPr>
            <a:stCxn id="257" idx="3"/>
            <a:endCxn id="266" idx="0"/>
          </p:cNvCxnSpPr>
          <p:nvPr/>
        </p:nvCxnSpPr>
        <p:spPr>
          <a:xfrm flipH="1">
            <a:off x="5645883" y="238788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267" name="Shape 267"/>
          <p:cNvCxnSpPr>
            <a:endCxn id="268" idx="0"/>
          </p:cNvCxnSpPr>
          <p:nvPr/>
        </p:nvCxnSpPr>
        <p:spPr>
          <a:xfrm>
            <a:off x="7398968" y="237523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266" name="Shape 266"/>
          <p:cNvSpPr/>
          <p:nvPr/>
        </p:nvSpPr>
        <p:spPr>
          <a:xfrm>
            <a:off x="5178238" y="277183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8" name="Shape 268"/>
          <p:cNvSpPr/>
          <p:nvPr/>
        </p:nvSpPr>
        <p:spPr>
          <a:xfrm>
            <a:off x="7238618" y="277183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1" name="Shape 261"/>
          <p:cNvSpPr/>
          <p:nvPr/>
        </p:nvSpPr>
        <p:spPr>
          <a:xfrm>
            <a:off x="1660088" y="280715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263" name="Shape 263"/>
          <p:cNvSpPr/>
          <p:nvPr/>
        </p:nvSpPr>
        <p:spPr>
          <a:xfrm>
            <a:off x="2983345" y="280142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9" name="Shape 269"/>
          <p:cNvSpPr/>
          <p:nvPr/>
        </p:nvSpPr>
        <p:spPr>
          <a:xfrm>
            <a:off x="6160745" y="277184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270" name="Shape 270"/>
          <p:cNvCxnSpPr>
            <a:endCxn id="269" idx="0"/>
          </p:cNvCxnSpPr>
          <p:nvPr/>
        </p:nvCxnSpPr>
        <p:spPr>
          <a:xfrm flipH="1">
            <a:off x="6678845" y="2454745"/>
            <a:ext cx="12000" cy="317100"/>
          </a:xfrm>
          <a:prstGeom prst="straightConnector1">
            <a:avLst/>
          </a:prstGeom>
          <a:noFill/>
          <a:ln cap="flat" cmpd="sng" w="9525">
            <a:solidFill>
              <a:srgbClr val="D9D9D9"/>
            </a:solidFill>
            <a:prstDash val="solid"/>
            <a:round/>
            <a:headEnd len="med" w="med" type="none"/>
            <a:tailEnd len="med" w="med" type="none"/>
          </a:ln>
        </p:spPr>
      </p:cxnSp>
      <p:sp>
        <p:nvSpPr>
          <p:cNvPr id="271" name="Shape 271"/>
          <p:cNvSpPr txBox="1"/>
          <p:nvPr/>
        </p:nvSpPr>
        <p:spPr>
          <a:xfrm>
            <a:off x="444375" y="3640500"/>
            <a:ext cx="8340600" cy="66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Let’s look at the data now...</a:t>
            </a:r>
            <a:endParaRPr sz="2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77" name="Shape 27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graphicFrame>
        <p:nvGraphicFramePr>
          <p:cNvPr id="278" name="Shape 278"/>
          <p:cNvGraphicFramePr/>
          <p:nvPr/>
        </p:nvGraphicFramePr>
        <p:xfrm>
          <a:off x="528650" y="421600"/>
          <a:ext cx="3000000" cy="3000000"/>
        </p:xfrm>
        <a:graphic>
          <a:graphicData uri="http://schemas.openxmlformats.org/drawingml/2006/table">
            <a:tbl>
              <a:tblPr>
                <a:noFill/>
                <a:tableStyleId>{0E584AC3-2E0C-48AD-A897-C4C63144190D}</a:tableStyleId>
              </a:tblPr>
              <a:tblGrid>
                <a:gridCol w="1388900"/>
                <a:gridCol w="1933875"/>
                <a:gridCol w="2875175"/>
                <a:gridCol w="1888750"/>
              </a:tblGrid>
              <a:tr h="388325">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tc>
              </a:tr>
              <a:tr h="388325">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279" name="Shape 279"/>
          <p:cNvSpPr/>
          <p:nvPr/>
        </p:nvSpPr>
        <p:spPr>
          <a:xfrm>
            <a:off x="7694050" y="10235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txBox="1"/>
          <p:nvPr/>
        </p:nvSpPr>
        <p:spPr>
          <a:xfrm>
            <a:off x="528600" y="4203825"/>
            <a:ext cx="8086800" cy="768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Notice the stars 1, 4, and 8. All of them are classified as a Supernova, but how similar are they?</a:t>
            </a:r>
            <a:endParaRPr sz="2100">
              <a:solidFill>
                <a:srgbClr val="FFFFFF"/>
              </a:solidFill>
            </a:endParaRPr>
          </a:p>
        </p:txBody>
      </p:sp>
      <p:sp>
        <p:nvSpPr>
          <p:cNvPr id="281" name="Shape 281"/>
          <p:cNvSpPr/>
          <p:nvPr/>
        </p:nvSpPr>
        <p:spPr>
          <a:xfrm>
            <a:off x="7694050" y="22007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7694050" y="38237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288" name="Shape 28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89" name="Shape 289"/>
          <p:cNvSpPr txBox="1"/>
          <p:nvPr/>
        </p:nvSpPr>
        <p:spPr>
          <a:xfrm>
            <a:off x="877600" y="557200"/>
            <a:ext cx="7736700" cy="306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b="1" i="1" sz="1800">
              <a:solidFill>
                <a:srgbClr val="FFFFFF"/>
              </a:solidFill>
              <a:latin typeface="Lato"/>
              <a:ea typeface="Lato"/>
              <a:cs typeface="Lato"/>
              <a:sym typeface="Lato"/>
            </a:endParaRPr>
          </a:p>
          <a:p>
            <a:pPr indent="0" lvl="0" marL="0" rtl="0">
              <a:lnSpc>
                <a:spcPct val="115000"/>
              </a:lnSpc>
              <a:spcBef>
                <a:spcPts val="1600"/>
              </a:spcBef>
              <a:spcAft>
                <a:spcPts val="1600"/>
              </a:spcAft>
              <a:buNone/>
            </a:pPr>
            <a:r>
              <a:t/>
            </a:r>
            <a:endParaRPr sz="1800">
              <a:solidFill>
                <a:srgbClr val="FFFFFF"/>
              </a:solidFill>
              <a:latin typeface="Lato"/>
              <a:ea typeface="Lato"/>
              <a:cs typeface="Lato"/>
              <a:sym typeface="Lato"/>
            </a:endParaRPr>
          </a:p>
        </p:txBody>
      </p:sp>
      <p:graphicFrame>
        <p:nvGraphicFramePr>
          <p:cNvPr id="290" name="Shape 290"/>
          <p:cNvGraphicFramePr/>
          <p:nvPr/>
        </p:nvGraphicFramePr>
        <p:xfrm>
          <a:off x="457225" y="154825"/>
          <a:ext cx="3000000" cy="3000000"/>
        </p:xfrm>
        <a:graphic>
          <a:graphicData uri="http://schemas.openxmlformats.org/drawingml/2006/table">
            <a:tbl>
              <a:tblPr>
                <a:noFill/>
                <a:tableStyleId>{0E584AC3-2E0C-48AD-A897-C4C63144190D}</a:tableStyleId>
              </a:tblPr>
              <a:tblGrid>
                <a:gridCol w="745375"/>
                <a:gridCol w="1874050"/>
                <a:gridCol w="2809825"/>
                <a:gridCol w="1809750"/>
              </a:tblGrid>
              <a:tr h="381000">
                <a:tc>
                  <a:txBody>
                    <a:bodyPr>
                      <a:noAutofit/>
                    </a:bodyPr>
                    <a:lstStyle/>
                    <a:p>
                      <a:pPr indent="0" lvl="0" marL="0" rtl="0">
                        <a:spcBef>
                          <a:spcPts val="0"/>
                        </a:spcBef>
                        <a:spcAft>
                          <a:spcPts val="0"/>
                        </a:spcAft>
                        <a:buNone/>
                      </a:pPr>
                      <a:r>
                        <a:rPr lang="en">
                          <a:solidFill>
                            <a:srgbClr val="FFFFFF"/>
                          </a:solidFill>
                        </a:rPr>
                        <a:t>Stars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Age of star at death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Hotness of star at death </a:t>
                      </a:r>
                      <a:endParaRPr>
                        <a:solidFill>
                          <a:srgbClr val="FFFFFF"/>
                        </a:solidFill>
                      </a:endParaRPr>
                    </a:p>
                    <a:p>
                      <a:pPr indent="0" lvl="0" marL="0" rtl="0">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Supernova?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1" name="Shape 291"/>
          <p:cNvSpPr/>
          <p:nvPr/>
        </p:nvSpPr>
        <p:spPr>
          <a:xfrm>
            <a:off x="7923150" y="872775"/>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7923150" y="2005450"/>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7923150" y="3566750"/>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txBox="1"/>
          <p:nvPr/>
        </p:nvSpPr>
        <p:spPr>
          <a:xfrm>
            <a:off x="457225" y="4041325"/>
            <a:ext cx="7272300" cy="768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2100">
                <a:solidFill>
                  <a:srgbClr val="FFFFFF"/>
                </a:solidFill>
              </a:rPr>
              <a:t>Stars 1 and 8 are similar, but decision trees treat them </a:t>
            </a:r>
            <a:r>
              <a:rPr i="1" lang="en" sz="2100">
                <a:solidFill>
                  <a:srgbClr val="FFFFFF"/>
                </a:solidFill>
              </a:rPr>
              <a:t>all</a:t>
            </a:r>
            <a:r>
              <a:rPr lang="en" sz="2100">
                <a:solidFill>
                  <a:srgbClr val="FFFFFF"/>
                </a:solidFill>
              </a:rPr>
              <a:t> the same!</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00" name="Shape 30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01" name="Shape 301"/>
          <p:cNvSpPr txBox="1"/>
          <p:nvPr/>
        </p:nvSpPr>
        <p:spPr>
          <a:xfrm>
            <a:off x="535825" y="2246750"/>
            <a:ext cx="7795500" cy="27105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2100">
                <a:solidFill>
                  <a:srgbClr val="FFFFFF"/>
                </a:solidFill>
              </a:rPr>
              <a:t>Does star 1, star 4, or star 8 have a temperature greater than 99 million degrees?  </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Does this algorithm show that star 1 and star 8 have a Supernova classification more similar than star 1 and star 4?</a:t>
            </a:r>
            <a:endParaRPr sz="2100">
              <a:solidFill>
                <a:srgbClr val="FFFFFF"/>
              </a:solidFill>
            </a:endParaRPr>
          </a:p>
          <a:p>
            <a:pPr indent="0" lvl="0" marL="0">
              <a:spcBef>
                <a:spcPts val="0"/>
              </a:spcBef>
              <a:spcAft>
                <a:spcPts val="0"/>
              </a:spcAft>
              <a:buNone/>
            </a:pPr>
            <a:r>
              <a:t/>
            </a:r>
            <a:endParaRPr sz="2100">
              <a:solidFill>
                <a:srgbClr val="FFFFFF"/>
              </a:solidFill>
            </a:endParaRPr>
          </a:p>
          <a:p>
            <a:pPr indent="0" lvl="0" marL="0">
              <a:spcBef>
                <a:spcPts val="0"/>
              </a:spcBef>
              <a:spcAft>
                <a:spcPts val="0"/>
              </a:spcAft>
              <a:buNone/>
            </a:pPr>
            <a:r>
              <a:rPr lang="en" sz="2100">
                <a:solidFill>
                  <a:srgbClr val="FFFFFF"/>
                </a:solidFill>
              </a:rPr>
              <a:t>Does this algorithm show you how much greater the temperature than 99 million degrees star 1 and star 8 have?  </a:t>
            </a:r>
            <a:endParaRPr sz="2100">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 </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  </a:t>
            </a:r>
            <a:endParaRPr>
              <a:solidFill>
                <a:srgbClr val="FFFFFF"/>
              </a:solidFill>
            </a:endParaRPr>
          </a:p>
        </p:txBody>
      </p:sp>
      <p:graphicFrame>
        <p:nvGraphicFramePr>
          <p:cNvPr id="302" name="Shape 302"/>
          <p:cNvGraphicFramePr/>
          <p:nvPr/>
        </p:nvGraphicFramePr>
        <p:xfrm>
          <a:off x="535775" y="311350"/>
          <a:ext cx="3000000" cy="3000000"/>
        </p:xfrm>
        <a:graphic>
          <a:graphicData uri="http://schemas.openxmlformats.org/drawingml/2006/table">
            <a:tbl>
              <a:tblPr>
                <a:noFill/>
                <a:tableStyleId>{0E584AC3-2E0C-48AD-A897-C4C63144190D}</a:tableStyleId>
              </a:tblPr>
              <a:tblGrid>
                <a:gridCol w="1809750"/>
                <a:gridCol w="1798800"/>
                <a:gridCol w="1820700"/>
                <a:gridCol w="1809750"/>
              </a:tblGrid>
              <a:tr h="381000">
                <a:tc>
                  <a:txBody>
                    <a:bodyPr>
                      <a:noAutofit/>
                    </a:bodyPr>
                    <a:lstStyle/>
                    <a:p>
                      <a:pPr indent="0" lvl="0" marL="0" rtl="0">
                        <a:spcBef>
                          <a:spcPts val="0"/>
                        </a:spcBef>
                        <a:spcAft>
                          <a:spcPts val="0"/>
                        </a:spcAft>
                        <a:buNone/>
                      </a:pPr>
                      <a:r>
                        <a:rPr lang="en">
                          <a:solidFill>
                            <a:srgbClr val="FFFFFF"/>
                          </a:solidFill>
                        </a:rPr>
                        <a:t>Star</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Age of star at death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Hotness of star at death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chemeClr val="lt1"/>
                          </a:solidFill>
                        </a:rPr>
                        <a:t>Supernova?</a:t>
                      </a:r>
                      <a:endParaRPr>
                        <a:solidFill>
                          <a:srgbClr val="FFFFFF"/>
                        </a:solidFill>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4</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r h="381000">
                <a:tc>
                  <a:txBody>
                    <a:bodyPr>
                      <a:noAutofit/>
                    </a:bodyPr>
                    <a:lstStyle/>
                    <a:p>
                      <a:pPr indent="0" lvl="0" marL="0" rtl="0">
                        <a:spcBef>
                          <a:spcPts val="0"/>
                        </a:spcBef>
                        <a:spcAft>
                          <a:spcPts val="0"/>
                        </a:spcAft>
                        <a:buNone/>
                      </a:pPr>
                      <a:r>
                        <a:rPr lang="en">
                          <a:solidFill>
                            <a:srgbClr val="FFFFFF"/>
                          </a:solidFill>
                        </a:rPr>
                        <a:t>8</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&gt;2</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&gt;99</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03" name="Shape 303"/>
          <p:cNvSpPr/>
          <p:nvPr/>
        </p:nvSpPr>
        <p:spPr>
          <a:xfrm>
            <a:off x="7887025" y="825888"/>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7887025" y="1605163"/>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7887025" y="1215525"/>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Selling your idea</a:t>
            </a:r>
            <a:endParaRPr sz="2400"/>
          </a:p>
        </p:txBody>
      </p:sp>
      <p:sp>
        <p:nvSpPr>
          <p:cNvPr id="311" name="Shape 31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2" name="Shape 312"/>
          <p:cNvSpPr txBox="1"/>
          <p:nvPr/>
        </p:nvSpPr>
        <p:spPr>
          <a:xfrm>
            <a:off x="324750" y="376025"/>
            <a:ext cx="8374800" cy="450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nSpc>
                <a:spcPct val="115000"/>
              </a:lnSpc>
              <a:spcBef>
                <a:spcPts val="1600"/>
              </a:spcBef>
              <a:spcAft>
                <a:spcPts val="0"/>
              </a:spcAft>
              <a:buNone/>
            </a:pPr>
            <a:r>
              <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Recall that a feature is an attribute that describes the datapoint to be classified.</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What were the features for our decision tree example?  </a:t>
            </a:r>
            <a:endParaRPr sz="1800">
              <a:solidFill>
                <a:schemeClr val="lt1"/>
              </a:solidFill>
              <a:latin typeface="Lato"/>
              <a:ea typeface="Lato"/>
              <a:cs typeface="Lato"/>
              <a:sym typeface="Lato"/>
            </a:endParaRPr>
          </a:p>
          <a:p>
            <a:pPr indent="0" lvl="0" marL="0" rtl="0">
              <a:lnSpc>
                <a:spcPct val="115000"/>
              </a:lnSpc>
              <a:spcBef>
                <a:spcPts val="1600"/>
              </a:spcBef>
              <a:spcAft>
                <a:spcPts val="0"/>
              </a:spcAft>
              <a:buNone/>
            </a:pPr>
            <a:r>
              <a:rPr lang="en" sz="1800">
                <a:solidFill>
                  <a:schemeClr val="lt1"/>
                </a:solidFill>
                <a:latin typeface="Lato"/>
                <a:ea typeface="Lato"/>
                <a:cs typeface="Lato"/>
                <a:sym typeface="Lato"/>
              </a:rPr>
              <a:t>In decision trees, the values that the feature could take were all discrete.</a:t>
            </a:r>
            <a:endParaRPr sz="1800">
              <a:solidFill>
                <a:schemeClr val="lt1"/>
              </a:solidFill>
              <a:latin typeface="Lato"/>
              <a:ea typeface="Lato"/>
              <a:cs typeface="Lato"/>
              <a:sym typeface="Lato"/>
            </a:endParaRPr>
          </a:p>
          <a:p>
            <a:pPr indent="0" lvl="0" marL="0" rtl="0">
              <a:lnSpc>
                <a:spcPct val="115000"/>
              </a:lnSpc>
              <a:spcBef>
                <a:spcPts val="1600"/>
              </a:spcBef>
              <a:spcAft>
                <a:spcPts val="1600"/>
              </a:spcAft>
              <a:buNone/>
            </a:pPr>
            <a:r>
              <a:rPr lang="en" sz="1800">
                <a:solidFill>
                  <a:schemeClr val="lt1"/>
                </a:solidFill>
                <a:latin typeface="Lato"/>
                <a:ea typeface="Lato"/>
                <a:cs typeface="Lato"/>
                <a:sym typeface="Lato"/>
              </a:rPr>
              <a:t>A DISCRETE variable is a variable that can only take a finite number of values.   In other words, “Temperature” can only take the values “&lt; 99”, “99” and “&gt;99”.</a:t>
            </a:r>
            <a:endParaRPr sz="18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