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bit.ly/tkmlfeedback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4" name="Shape 54"/>
        <p:cNvGrpSpPr/>
        <p:nvPr/>
      </p:nvGrpSpPr>
      <p:grpSpPr>
        <a:xfrm>
          <a:off x="0" y="0"/>
          <a:ext cx="0" cy="0"/>
          <a:chOff x="0" y="0"/>
          <a:chExt cx="0" cy="0"/>
        </a:xfrm>
      </p:grpSpPr>
      <p:sp>
        <p:nvSpPr>
          <p:cNvPr id="55" name="Shape 55"/>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6" name="Shape 56"/>
          <p:cNvGrpSpPr/>
          <p:nvPr/>
        </p:nvGrpSpPr>
        <p:grpSpPr>
          <a:xfrm>
            <a:off x="0" y="490"/>
            <a:ext cx="5153705" cy="5134399"/>
            <a:chOff x="0" y="75"/>
            <a:chExt cx="5153705" cy="5152950"/>
          </a:xfrm>
        </p:grpSpPr>
        <p:sp>
          <p:nvSpPr>
            <p:cNvPr id="57" name="Shape 57"/>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1" name="Shape 61"/>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Shape 6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4" name="Shape 64"/>
        <p:cNvGrpSpPr/>
        <p:nvPr/>
      </p:nvGrpSpPr>
      <p:grpSpPr>
        <a:xfrm>
          <a:off x="0" y="0"/>
          <a:ext cx="0" cy="0"/>
          <a:chOff x="0" y="0"/>
          <a:chExt cx="0" cy="0"/>
        </a:xfrm>
      </p:grpSpPr>
      <p:grpSp>
        <p:nvGrpSpPr>
          <p:cNvPr id="65" name="Shape 65"/>
          <p:cNvGrpSpPr/>
          <p:nvPr/>
        </p:nvGrpSpPr>
        <p:grpSpPr>
          <a:xfrm>
            <a:off x="4406400" y="0"/>
            <a:ext cx="4737600" cy="5143065"/>
            <a:chOff x="4406400" y="0"/>
            <a:chExt cx="4737600" cy="5143065"/>
          </a:xfrm>
        </p:grpSpPr>
        <p:sp>
          <p:nvSpPr>
            <p:cNvPr id="66" name="Shape 66"/>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6" name="Shape 86"/>
        <p:cNvGrpSpPr/>
        <p:nvPr/>
      </p:nvGrpSpPr>
      <p:grpSpPr>
        <a:xfrm>
          <a:off x="0" y="0"/>
          <a:ext cx="0" cy="0"/>
          <a:chOff x="0" y="0"/>
          <a:chExt cx="0" cy="0"/>
        </a:xfrm>
      </p:grpSpPr>
      <p:grpSp>
        <p:nvGrpSpPr>
          <p:cNvPr id="87" name="Shape 87"/>
          <p:cNvGrpSpPr/>
          <p:nvPr/>
        </p:nvGrpSpPr>
        <p:grpSpPr>
          <a:xfrm>
            <a:off x="0" y="381001"/>
            <a:ext cx="1037850" cy="1016287"/>
            <a:chOff x="0" y="381001"/>
            <a:chExt cx="1037850" cy="1016287"/>
          </a:xfrm>
        </p:grpSpPr>
        <p:sp>
          <p:nvSpPr>
            <p:cNvPr id="88" name="Shape 8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0" name="Shape 9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Shape 91"/>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3" name="Shape 93"/>
        <p:cNvGrpSpPr/>
        <p:nvPr/>
      </p:nvGrpSpPr>
      <p:grpSpPr>
        <a:xfrm>
          <a:off x="0" y="0"/>
          <a:ext cx="0" cy="0"/>
          <a:chOff x="0" y="0"/>
          <a:chExt cx="0" cy="0"/>
        </a:xfrm>
      </p:grpSpPr>
      <p:grpSp>
        <p:nvGrpSpPr>
          <p:cNvPr id="94" name="Shape 94"/>
          <p:cNvGrpSpPr/>
          <p:nvPr/>
        </p:nvGrpSpPr>
        <p:grpSpPr>
          <a:xfrm>
            <a:off x="0" y="381001"/>
            <a:ext cx="1037850" cy="1016287"/>
            <a:chOff x="0" y="381001"/>
            <a:chExt cx="1037850" cy="1016287"/>
          </a:xfrm>
        </p:grpSpPr>
        <p:sp>
          <p:nvSpPr>
            <p:cNvPr id="95" name="Shape 9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7" name="Shape 97"/>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Shape 98"/>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Shape 99"/>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Shape 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1" name="Shape 101"/>
        <p:cNvGrpSpPr/>
        <p:nvPr/>
      </p:nvGrpSpPr>
      <p:grpSpPr>
        <a:xfrm>
          <a:off x="0" y="0"/>
          <a:ext cx="0" cy="0"/>
          <a:chOff x="0" y="0"/>
          <a:chExt cx="0" cy="0"/>
        </a:xfrm>
      </p:grpSpPr>
      <p:grpSp>
        <p:nvGrpSpPr>
          <p:cNvPr id="102" name="Shape 102"/>
          <p:cNvGrpSpPr/>
          <p:nvPr/>
        </p:nvGrpSpPr>
        <p:grpSpPr>
          <a:xfrm>
            <a:off x="0" y="381001"/>
            <a:ext cx="1037850" cy="1016287"/>
            <a:chOff x="0" y="381001"/>
            <a:chExt cx="1037850" cy="1016287"/>
          </a:xfrm>
        </p:grpSpPr>
        <p:sp>
          <p:nvSpPr>
            <p:cNvPr id="103" name="Shape 10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5" name="Shape 10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Shape 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7" name="Shape 107"/>
        <p:cNvGrpSpPr/>
        <p:nvPr/>
      </p:nvGrpSpPr>
      <p:grpSpPr>
        <a:xfrm>
          <a:off x="0" y="0"/>
          <a:ext cx="0" cy="0"/>
          <a:chOff x="0" y="0"/>
          <a:chExt cx="0" cy="0"/>
        </a:xfrm>
      </p:grpSpPr>
      <p:grpSp>
        <p:nvGrpSpPr>
          <p:cNvPr id="108" name="Shape 108"/>
          <p:cNvGrpSpPr/>
          <p:nvPr/>
        </p:nvGrpSpPr>
        <p:grpSpPr>
          <a:xfrm>
            <a:off x="0" y="381001"/>
            <a:ext cx="1037850" cy="1016287"/>
            <a:chOff x="0" y="381001"/>
            <a:chExt cx="1037850" cy="1016287"/>
          </a:xfrm>
        </p:grpSpPr>
        <p:sp>
          <p:nvSpPr>
            <p:cNvPr id="109" name="Shape 10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1" name="Shape 111"/>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Shape 112"/>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Shape 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14" name="Shape 114"/>
        <p:cNvGrpSpPr/>
        <p:nvPr/>
      </p:nvGrpSpPr>
      <p:grpSpPr>
        <a:xfrm>
          <a:off x="0" y="0"/>
          <a:ext cx="0" cy="0"/>
          <a:chOff x="0" y="0"/>
          <a:chExt cx="0" cy="0"/>
        </a:xfrm>
      </p:grpSpPr>
      <p:grpSp>
        <p:nvGrpSpPr>
          <p:cNvPr id="115" name="Shape 115"/>
          <p:cNvGrpSpPr/>
          <p:nvPr/>
        </p:nvGrpSpPr>
        <p:grpSpPr>
          <a:xfrm>
            <a:off x="4406400" y="0"/>
            <a:ext cx="4737600" cy="5143500"/>
            <a:chOff x="4406400" y="0"/>
            <a:chExt cx="4737600" cy="5143500"/>
          </a:xfrm>
        </p:grpSpPr>
        <p:sp>
          <p:nvSpPr>
            <p:cNvPr id="116" name="Shape 116"/>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4" name="Shape 134"/>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Shape 1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36" name="Shape 136"/>
        <p:cNvGrpSpPr/>
        <p:nvPr/>
      </p:nvGrpSpPr>
      <p:grpSpPr>
        <a:xfrm>
          <a:off x="0" y="0"/>
          <a:ext cx="0" cy="0"/>
          <a:chOff x="0" y="0"/>
          <a:chExt cx="0" cy="0"/>
        </a:xfrm>
      </p:grpSpPr>
      <p:grpSp>
        <p:nvGrpSpPr>
          <p:cNvPr id="137" name="Shape 137"/>
          <p:cNvGrpSpPr/>
          <p:nvPr/>
        </p:nvGrpSpPr>
        <p:grpSpPr>
          <a:xfrm>
            <a:off x="0" y="381001"/>
            <a:ext cx="1037850" cy="1016287"/>
            <a:chOff x="0" y="381001"/>
            <a:chExt cx="1037850" cy="1016287"/>
          </a:xfrm>
        </p:grpSpPr>
        <p:sp>
          <p:nvSpPr>
            <p:cNvPr id="138" name="Shape 13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0" name="Shape 140"/>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Shape 141"/>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Shape 142"/>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Shape 1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44" name="Shape 144"/>
        <p:cNvGrpSpPr/>
        <p:nvPr/>
      </p:nvGrpSpPr>
      <p:grpSpPr>
        <a:xfrm>
          <a:off x="0" y="0"/>
          <a:ext cx="0" cy="0"/>
          <a:chOff x="0" y="0"/>
          <a:chExt cx="0" cy="0"/>
        </a:xfrm>
      </p:grpSpPr>
      <p:grpSp>
        <p:nvGrpSpPr>
          <p:cNvPr id="145" name="Shape 145"/>
          <p:cNvGrpSpPr/>
          <p:nvPr/>
        </p:nvGrpSpPr>
        <p:grpSpPr>
          <a:xfrm>
            <a:off x="0" y="4128572"/>
            <a:ext cx="698925" cy="684657"/>
            <a:chOff x="0" y="3785672"/>
            <a:chExt cx="698925" cy="684657"/>
          </a:xfrm>
        </p:grpSpPr>
        <p:sp>
          <p:nvSpPr>
            <p:cNvPr id="146" name="Shape 146"/>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8" name="Shape 148"/>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9" name="Shape 1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50" name="Shape 150"/>
        <p:cNvGrpSpPr/>
        <p:nvPr/>
      </p:nvGrpSpPr>
      <p:grpSpPr>
        <a:xfrm>
          <a:off x="0" y="0"/>
          <a:ext cx="0" cy="0"/>
          <a:chOff x="0" y="0"/>
          <a:chExt cx="0" cy="0"/>
        </a:xfrm>
      </p:grpSpPr>
      <p:grpSp>
        <p:nvGrpSpPr>
          <p:cNvPr id="151" name="Shape 151"/>
          <p:cNvGrpSpPr/>
          <p:nvPr/>
        </p:nvGrpSpPr>
        <p:grpSpPr>
          <a:xfrm>
            <a:off x="4406400" y="0"/>
            <a:ext cx="4737600" cy="5143065"/>
            <a:chOff x="4406400" y="0"/>
            <a:chExt cx="4737600" cy="5143065"/>
          </a:xfrm>
        </p:grpSpPr>
        <p:sp>
          <p:nvSpPr>
            <p:cNvPr id="152" name="Shape 152"/>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0" name="Shape 170"/>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sp>
        <p:nvSpPr>
          <p:cNvPr id="171" name="Shape 17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Shape 1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73" name="Shape 173"/>
        <p:cNvGrpSpPr/>
        <p:nvPr/>
      </p:nvGrpSpPr>
      <p:grpSpPr>
        <a:xfrm>
          <a:off x="0" y="0"/>
          <a:ext cx="0" cy="0"/>
          <a:chOff x="0" y="0"/>
          <a:chExt cx="0" cy="0"/>
        </a:xfrm>
      </p:grpSpPr>
      <p:sp>
        <p:nvSpPr>
          <p:cNvPr id="174" name="Shape 1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hyperlink" Target="http://www.youtube.com/watch?v=gn4nRCC9TwQ" TargetMode="External"/><Relationship Id="rId4" Type="http://schemas.openxmlformats.org/officeDocument/2006/relationships/image" Target="../media/image1.jpg"/><Relationship Id="rId5" Type="http://schemas.openxmlformats.org/officeDocument/2006/relationships/hyperlink" Target="http://www.youtube.com/watch?v=NrmMk1Myrxc" TargetMode="External"/><Relationship Id="rId6"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a:t>
            </a:r>
            <a:endParaRPr/>
          </a:p>
        </p:txBody>
      </p:sp>
      <p:sp>
        <p:nvSpPr>
          <p:cNvPr id="180" name="Shape 180"/>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t>South Fayette Pilot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86" name="Shape 186"/>
          <p:cNvSpPr txBox="1"/>
          <p:nvPr>
            <p:ph idx="4294967295" type="title"/>
          </p:nvPr>
        </p:nvSpPr>
        <p:spPr>
          <a:xfrm>
            <a:off x="535775" y="864875"/>
            <a:ext cx="5197200" cy="4042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latin typeface="Lato"/>
                <a:ea typeface="Lato"/>
                <a:cs typeface="Lato"/>
                <a:sym typeface="Lato"/>
              </a:rPr>
              <a:t>What is Machine Learning?</a:t>
            </a:r>
            <a:endParaRPr sz="2100">
              <a:latin typeface="Lato"/>
              <a:ea typeface="Lato"/>
              <a:cs typeface="Lato"/>
              <a:sym typeface="Lato"/>
            </a:endParaRPr>
          </a:p>
          <a:p>
            <a:pPr indent="0" lvl="0" marL="0" rtl="0">
              <a:lnSpc>
                <a:spcPct val="115000"/>
              </a:lnSpc>
              <a:spcBef>
                <a:spcPts val="1600"/>
              </a:spcBef>
              <a:spcAft>
                <a:spcPts val="0"/>
              </a:spcAft>
              <a:buNone/>
            </a:pPr>
            <a:r>
              <a:rPr lang="en" sz="1800">
                <a:latin typeface="Lato"/>
                <a:ea typeface="Lato"/>
                <a:cs typeface="Lato"/>
                <a:sym typeface="Lato"/>
              </a:rPr>
              <a:t>The basic goal is to develop intelligent machines.</a:t>
            </a:r>
            <a:endParaRPr sz="1800">
              <a:latin typeface="Lato"/>
              <a:ea typeface="Lato"/>
              <a:cs typeface="Lato"/>
              <a:sym typeface="Lato"/>
            </a:endParaRPr>
          </a:p>
          <a:p>
            <a:pPr indent="0" lvl="0" marL="0" rtl="0">
              <a:lnSpc>
                <a:spcPct val="115000"/>
              </a:lnSpc>
              <a:spcBef>
                <a:spcPts val="1600"/>
              </a:spcBef>
              <a:spcAft>
                <a:spcPts val="0"/>
              </a:spcAft>
              <a:buNone/>
            </a:pPr>
            <a:r>
              <a:rPr lang="en" sz="1800">
                <a:latin typeface="Lato"/>
                <a:ea typeface="Lato"/>
                <a:cs typeface="Lato"/>
                <a:sym typeface="Lato"/>
              </a:rPr>
              <a:t>Many sub-goals:</a:t>
            </a:r>
            <a:endParaRPr sz="1800">
              <a:latin typeface="Lato"/>
              <a:ea typeface="Lato"/>
              <a:cs typeface="Lato"/>
              <a:sym typeface="Lato"/>
            </a:endParaRPr>
          </a:p>
          <a:p>
            <a:pPr indent="0" lvl="0" marL="0" rtl="0">
              <a:lnSpc>
                <a:spcPct val="115000"/>
              </a:lnSpc>
              <a:spcBef>
                <a:spcPts val="1600"/>
              </a:spcBef>
              <a:spcAft>
                <a:spcPts val="0"/>
              </a:spcAft>
              <a:buNone/>
            </a:pPr>
            <a:r>
              <a:rPr lang="en" sz="1800">
                <a:latin typeface="Lato"/>
                <a:ea typeface="Lato"/>
                <a:cs typeface="Lato"/>
                <a:sym typeface="Lato"/>
              </a:rPr>
              <a:t>Perception, reasoning, control/motion/manipulation, planning, communication, creativity, learning</a:t>
            </a:r>
            <a:endParaRPr sz="1800">
              <a:latin typeface="Lato"/>
              <a:ea typeface="Lato"/>
              <a:cs typeface="Lato"/>
              <a:sym typeface="Lato"/>
            </a:endParaRPr>
          </a:p>
          <a:p>
            <a:pPr indent="0" lvl="0" marL="0" rtl="0">
              <a:lnSpc>
                <a:spcPct val="115000"/>
              </a:lnSpc>
              <a:spcBef>
                <a:spcPts val="1600"/>
              </a:spcBef>
              <a:spcAft>
                <a:spcPts val="1600"/>
              </a:spcAft>
              <a:buNone/>
            </a:pPr>
            <a:r>
              <a:t/>
            </a:r>
            <a:endParaRPr sz="1800">
              <a:latin typeface="Lato"/>
              <a:ea typeface="Lato"/>
              <a:cs typeface="Lato"/>
              <a:sym typeface="Lato"/>
            </a:endParaRPr>
          </a:p>
        </p:txBody>
      </p:sp>
      <p:pic>
        <p:nvPicPr>
          <p:cNvPr descr="Deep_Learning_Icons_R5_PNG.jpg.png" id="187" name="Shape 187"/>
          <p:cNvPicPr preferRelativeResize="0"/>
          <p:nvPr/>
        </p:nvPicPr>
        <p:blipFill>
          <a:blip r:embed="rId3">
            <a:alphaModFix/>
          </a:blip>
          <a:stretch>
            <a:fillRect/>
          </a:stretch>
        </p:blipFill>
        <p:spPr>
          <a:xfrm>
            <a:off x="4928250" y="2062375"/>
            <a:ext cx="3931824" cy="250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93" name="Shape 193"/>
          <p:cNvSpPr txBox="1"/>
          <p:nvPr>
            <p:ph idx="4294967295" type="title"/>
          </p:nvPr>
        </p:nvSpPr>
        <p:spPr>
          <a:xfrm>
            <a:off x="535775" y="830675"/>
            <a:ext cx="51972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latin typeface="Lato"/>
                <a:ea typeface="Lato"/>
                <a:cs typeface="Lato"/>
                <a:sym typeface="Lato"/>
              </a:rPr>
              <a:t>What is Machine Learning?</a:t>
            </a:r>
            <a:endParaRPr sz="2100">
              <a:latin typeface="Lato"/>
              <a:ea typeface="Lato"/>
              <a:cs typeface="Lato"/>
              <a:sym typeface="Lato"/>
            </a:endParaRPr>
          </a:p>
          <a:p>
            <a:pPr indent="0" lvl="0" marL="0" rtl="0">
              <a:lnSpc>
                <a:spcPct val="115000"/>
              </a:lnSpc>
              <a:spcBef>
                <a:spcPts val="1600"/>
              </a:spcBef>
              <a:spcAft>
                <a:spcPts val="0"/>
              </a:spcAft>
              <a:buNone/>
            </a:pPr>
            <a:r>
              <a:rPr lang="en" sz="1800">
                <a:latin typeface="Lato"/>
                <a:ea typeface="Lato"/>
                <a:cs typeface="Lato"/>
                <a:sym typeface="Lato"/>
              </a:rPr>
              <a:t>Three components:</a:t>
            </a:r>
            <a:endParaRPr sz="1800">
              <a:latin typeface="Lato"/>
              <a:ea typeface="Lato"/>
              <a:cs typeface="Lato"/>
              <a:sym typeface="Lato"/>
            </a:endParaRPr>
          </a:p>
          <a:p>
            <a:pPr indent="-342900" lvl="0" marL="457200" rtl="0">
              <a:lnSpc>
                <a:spcPct val="115000"/>
              </a:lnSpc>
              <a:spcBef>
                <a:spcPts val="1600"/>
              </a:spcBef>
              <a:spcAft>
                <a:spcPts val="0"/>
              </a:spcAft>
              <a:buSzPts val="1800"/>
              <a:buFont typeface="Lato"/>
              <a:buAutoNum type="arabicPeriod"/>
            </a:pPr>
            <a:r>
              <a:rPr lang="en" sz="1800">
                <a:latin typeface="Lato"/>
                <a:ea typeface="Lato"/>
                <a:cs typeface="Lato"/>
                <a:sym typeface="Lato"/>
              </a:rPr>
              <a:t>Task, </a:t>
            </a:r>
            <a:r>
              <a:rPr b="1" i="1" lang="en" sz="1800">
                <a:latin typeface="Lato"/>
                <a:ea typeface="Lato"/>
                <a:cs typeface="Lato"/>
                <a:sym typeface="Lato"/>
              </a:rPr>
              <a:t>T</a:t>
            </a:r>
            <a:endParaRPr b="1" i="1" sz="1800">
              <a:latin typeface="Lato"/>
              <a:ea typeface="Lato"/>
              <a:cs typeface="Lato"/>
              <a:sym typeface="Lato"/>
            </a:endParaRPr>
          </a:p>
          <a:p>
            <a:pPr indent="-342900" lvl="0" marL="457200" rtl="0">
              <a:lnSpc>
                <a:spcPct val="115000"/>
              </a:lnSpc>
              <a:spcBef>
                <a:spcPts val="0"/>
              </a:spcBef>
              <a:spcAft>
                <a:spcPts val="0"/>
              </a:spcAft>
              <a:buSzPts val="1800"/>
              <a:buFont typeface="Lato"/>
              <a:buAutoNum type="arabicPeriod"/>
            </a:pPr>
            <a:r>
              <a:rPr lang="en" sz="1800">
                <a:latin typeface="Lato"/>
                <a:ea typeface="Lato"/>
                <a:cs typeface="Lato"/>
                <a:sym typeface="Lato"/>
              </a:rPr>
              <a:t>Performance measure, </a:t>
            </a:r>
            <a:r>
              <a:rPr b="1" i="1" lang="en" sz="1800">
                <a:latin typeface="Lato"/>
                <a:ea typeface="Lato"/>
                <a:cs typeface="Lato"/>
                <a:sym typeface="Lato"/>
              </a:rPr>
              <a:t>P</a:t>
            </a:r>
            <a:endParaRPr b="1" i="1" sz="1800">
              <a:latin typeface="Lato"/>
              <a:ea typeface="Lato"/>
              <a:cs typeface="Lato"/>
              <a:sym typeface="Lato"/>
            </a:endParaRPr>
          </a:p>
          <a:p>
            <a:pPr indent="-342900" lvl="0" marL="457200" rtl="0">
              <a:lnSpc>
                <a:spcPct val="115000"/>
              </a:lnSpc>
              <a:spcBef>
                <a:spcPts val="0"/>
              </a:spcBef>
              <a:spcAft>
                <a:spcPts val="0"/>
              </a:spcAft>
              <a:buSzPts val="1800"/>
              <a:buFont typeface="Lato"/>
              <a:buAutoNum type="arabicPeriod"/>
            </a:pPr>
            <a:r>
              <a:rPr lang="en" sz="1800">
                <a:latin typeface="Lato"/>
                <a:ea typeface="Lato"/>
                <a:cs typeface="Lato"/>
                <a:sym typeface="Lato"/>
              </a:rPr>
              <a:t>Experience, </a:t>
            </a:r>
            <a:r>
              <a:rPr b="1" i="1" lang="en" sz="1800">
                <a:latin typeface="Lato"/>
                <a:ea typeface="Lato"/>
                <a:cs typeface="Lato"/>
                <a:sym typeface="Lato"/>
              </a:rPr>
              <a:t>E</a:t>
            </a:r>
            <a:endParaRPr b="1" i="1" sz="1800">
              <a:latin typeface="Lato"/>
              <a:ea typeface="Lato"/>
              <a:cs typeface="Lato"/>
              <a:sym typeface="Lato"/>
            </a:endParaRPr>
          </a:p>
          <a:p>
            <a:pPr indent="0" lvl="0" marL="0" rtl="0">
              <a:lnSpc>
                <a:spcPct val="115000"/>
              </a:lnSpc>
              <a:spcBef>
                <a:spcPts val="1600"/>
              </a:spcBef>
              <a:spcAft>
                <a:spcPts val="0"/>
              </a:spcAft>
              <a:buNone/>
            </a:pPr>
            <a:r>
              <a:rPr lang="en" sz="1800">
                <a:latin typeface="Lato"/>
                <a:ea typeface="Lato"/>
                <a:cs typeface="Lato"/>
                <a:sym typeface="Lato"/>
              </a:rPr>
              <a:t>Tom Mitchell’s definition of learning:</a:t>
            </a:r>
            <a:endParaRPr sz="1800">
              <a:latin typeface="Lato"/>
              <a:ea typeface="Lato"/>
              <a:cs typeface="Lato"/>
              <a:sym typeface="Lato"/>
            </a:endParaRPr>
          </a:p>
          <a:p>
            <a:pPr indent="0" lvl="0" marL="0" rtl="0">
              <a:lnSpc>
                <a:spcPct val="115000"/>
              </a:lnSpc>
              <a:spcBef>
                <a:spcPts val="1600"/>
              </a:spcBef>
              <a:spcAft>
                <a:spcPts val="0"/>
              </a:spcAft>
              <a:buNone/>
            </a:pPr>
            <a:r>
              <a:rPr lang="en" sz="1800">
                <a:latin typeface="Lato"/>
                <a:ea typeface="Lato"/>
                <a:cs typeface="Lato"/>
                <a:sym typeface="Lato"/>
              </a:rPr>
              <a:t>A computer program LEARNS if its performance at tasks </a:t>
            </a:r>
            <a:r>
              <a:rPr b="1" i="1" lang="en" sz="1800">
                <a:latin typeface="Lato"/>
                <a:ea typeface="Lato"/>
                <a:cs typeface="Lato"/>
                <a:sym typeface="Lato"/>
              </a:rPr>
              <a:t>T,</a:t>
            </a:r>
            <a:r>
              <a:rPr lang="en" sz="1800">
                <a:latin typeface="Lato"/>
                <a:ea typeface="Lato"/>
                <a:cs typeface="Lato"/>
                <a:sym typeface="Lato"/>
              </a:rPr>
              <a:t> as measured by </a:t>
            </a:r>
            <a:r>
              <a:rPr b="1" i="1" lang="en" sz="1800">
                <a:latin typeface="Lato"/>
                <a:ea typeface="Lato"/>
                <a:cs typeface="Lato"/>
                <a:sym typeface="Lato"/>
              </a:rPr>
              <a:t>P</a:t>
            </a:r>
            <a:r>
              <a:rPr lang="en" sz="1800">
                <a:latin typeface="Lato"/>
                <a:ea typeface="Lato"/>
                <a:cs typeface="Lato"/>
                <a:sym typeface="Lato"/>
              </a:rPr>
              <a:t>, improves with experience </a:t>
            </a:r>
            <a:r>
              <a:rPr b="1" i="1" lang="en" sz="1800">
                <a:latin typeface="Lato"/>
                <a:ea typeface="Lato"/>
                <a:cs typeface="Lato"/>
                <a:sym typeface="Lato"/>
              </a:rPr>
              <a:t>E</a:t>
            </a:r>
            <a:endParaRPr b="1" i="1" sz="1800">
              <a:latin typeface="Lato"/>
              <a:ea typeface="Lato"/>
              <a:cs typeface="Lato"/>
              <a:sym typeface="Lato"/>
            </a:endParaRPr>
          </a:p>
          <a:p>
            <a:pPr indent="0" lvl="0" marL="0" rtl="0">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99" name="Shape 199"/>
          <p:cNvSpPr txBox="1"/>
          <p:nvPr>
            <p:ph idx="4294967295" type="title"/>
          </p:nvPr>
        </p:nvSpPr>
        <p:spPr>
          <a:xfrm>
            <a:off x="535775" y="830675"/>
            <a:ext cx="5197200" cy="55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latin typeface="Lato"/>
                <a:ea typeface="Lato"/>
                <a:cs typeface="Lato"/>
                <a:sym typeface="Lato"/>
              </a:rPr>
              <a:t>Examples:</a:t>
            </a:r>
            <a:endParaRPr sz="2100">
              <a:latin typeface="Lato"/>
              <a:ea typeface="Lato"/>
              <a:cs typeface="Lato"/>
              <a:sym typeface="Lato"/>
            </a:endParaRPr>
          </a:p>
          <a:p>
            <a:pPr indent="0" lvl="0" marL="0" rtl="0">
              <a:lnSpc>
                <a:spcPct val="115000"/>
              </a:lnSpc>
              <a:spcBef>
                <a:spcPts val="1600"/>
              </a:spcBef>
              <a:spcAft>
                <a:spcPts val="0"/>
              </a:spcAft>
              <a:buNone/>
            </a:pPr>
            <a:r>
              <a:t/>
            </a:r>
            <a:endParaRPr b="1" i="1" sz="1800">
              <a:latin typeface="Lato"/>
              <a:ea typeface="Lato"/>
              <a:cs typeface="Lato"/>
              <a:sym typeface="Lato"/>
            </a:endParaRPr>
          </a:p>
          <a:p>
            <a:pPr indent="0" lvl="0" marL="0" rtl="0">
              <a:lnSpc>
                <a:spcPct val="115000"/>
              </a:lnSpc>
              <a:spcBef>
                <a:spcPts val="1600"/>
              </a:spcBef>
              <a:spcAft>
                <a:spcPts val="1600"/>
              </a:spcAft>
              <a:buNone/>
            </a:pPr>
            <a:r>
              <a:t/>
            </a:r>
            <a:endParaRPr sz="1800">
              <a:latin typeface="Lato"/>
              <a:ea typeface="Lato"/>
              <a:cs typeface="Lato"/>
              <a:sym typeface="Lato"/>
            </a:endParaRPr>
          </a:p>
        </p:txBody>
      </p:sp>
      <p:sp>
        <p:nvSpPr>
          <p:cNvPr id="200" name="Shape 200"/>
          <p:cNvSpPr txBox="1"/>
          <p:nvPr>
            <p:ph idx="4294967295" type="title"/>
          </p:nvPr>
        </p:nvSpPr>
        <p:spPr>
          <a:xfrm>
            <a:off x="535775" y="1480150"/>
            <a:ext cx="8191200" cy="3493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latin typeface="Lato"/>
                <a:ea typeface="Lato"/>
                <a:cs typeface="Lato"/>
                <a:sym typeface="Lato"/>
              </a:rPr>
              <a:t>Email Spam Detector</a:t>
            </a:r>
            <a:r>
              <a:rPr lang="en" sz="2100">
                <a:latin typeface="Lato"/>
                <a:ea typeface="Lato"/>
                <a:cs typeface="Lato"/>
                <a:sym typeface="Lato"/>
              </a:rPr>
              <a:t>:</a:t>
            </a:r>
            <a:endParaRPr sz="2100">
              <a:latin typeface="Lato"/>
              <a:ea typeface="Lato"/>
              <a:cs typeface="Lato"/>
              <a:sym typeface="Lato"/>
            </a:endParaRPr>
          </a:p>
          <a:p>
            <a:pPr indent="0" lvl="0" marL="0" rtl="0">
              <a:lnSpc>
                <a:spcPct val="115000"/>
              </a:lnSpc>
              <a:spcBef>
                <a:spcPts val="1600"/>
              </a:spcBef>
              <a:spcAft>
                <a:spcPts val="0"/>
              </a:spcAft>
              <a:buNone/>
            </a:pPr>
            <a:r>
              <a:rPr lang="en" sz="2100">
                <a:latin typeface="Lato"/>
                <a:ea typeface="Lato"/>
                <a:cs typeface="Lato"/>
                <a:sym typeface="Lato"/>
              </a:rPr>
              <a:t>Task </a:t>
            </a:r>
            <a:r>
              <a:rPr b="1" lang="en" sz="2100">
                <a:latin typeface="Lato"/>
                <a:ea typeface="Lato"/>
                <a:cs typeface="Lato"/>
                <a:sym typeface="Lato"/>
              </a:rPr>
              <a:t>T</a:t>
            </a:r>
            <a:r>
              <a:rPr lang="en" sz="2100">
                <a:latin typeface="Lato"/>
                <a:ea typeface="Lato"/>
                <a:cs typeface="Lato"/>
                <a:sym typeface="Lato"/>
              </a:rPr>
              <a:t>: to classify an email as spam or not</a:t>
            </a:r>
            <a:endParaRPr sz="2100">
              <a:latin typeface="Lato"/>
              <a:ea typeface="Lato"/>
              <a:cs typeface="Lato"/>
              <a:sym typeface="Lato"/>
            </a:endParaRPr>
          </a:p>
          <a:p>
            <a:pPr indent="0" lvl="0" marL="0" rtl="0">
              <a:lnSpc>
                <a:spcPct val="115000"/>
              </a:lnSpc>
              <a:spcBef>
                <a:spcPts val="1600"/>
              </a:spcBef>
              <a:spcAft>
                <a:spcPts val="0"/>
              </a:spcAft>
              <a:buNone/>
            </a:pPr>
            <a:r>
              <a:rPr lang="en" sz="2100">
                <a:latin typeface="Lato"/>
                <a:ea typeface="Lato"/>
                <a:cs typeface="Lato"/>
                <a:sym typeface="Lato"/>
              </a:rPr>
              <a:t>Performance Measure </a:t>
            </a:r>
            <a:r>
              <a:rPr b="1" lang="en" sz="2100">
                <a:latin typeface="Lato"/>
                <a:ea typeface="Lato"/>
                <a:cs typeface="Lato"/>
                <a:sym typeface="Lato"/>
              </a:rPr>
              <a:t>P</a:t>
            </a:r>
            <a:r>
              <a:rPr lang="en" sz="2100">
                <a:latin typeface="Lato"/>
                <a:ea typeface="Lato"/>
                <a:cs typeface="Lato"/>
                <a:sym typeface="Lato"/>
              </a:rPr>
              <a:t>: how accurate it is (based on user verification of whether an email is actually spam)</a:t>
            </a:r>
            <a:endParaRPr sz="2100">
              <a:latin typeface="Lato"/>
              <a:ea typeface="Lato"/>
              <a:cs typeface="Lato"/>
              <a:sym typeface="Lato"/>
            </a:endParaRPr>
          </a:p>
          <a:p>
            <a:pPr indent="0" lvl="0" marL="0" rtl="0">
              <a:lnSpc>
                <a:spcPct val="115000"/>
              </a:lnSpc>
              <a:spcBef>
                <a:spcPts val="1600"/>
              </a:spcBef>
              <a:spcAft>
                <a:spcPts val="0"/>
              </a:spcAft>
              <a:buNone/>
            </a:pPr>
            <a:r>
              <a:rPr lang="en" sz="2100">
                <a:latin typeface="Lato"/>
                <a:ea typeface="Lato"/>
                <a:cs typeface="Lato"/>
                <a:sym typeface="Lato"/>
              </a:rPr>
              <a:t>Experience </a:t>
            </a:r>
            <a:r>
              <a:rPr b="1" lang="en" sz="2100">
                <a:latin typeface="Lato"/>
                <a:ea typeface="Lato"/>
                <a:cs typeface="Lato"/>
                <a:sym typeface="Lato"/>
              </a:rPr>
              <a:t>E</a:t>
            </a:r>
            <a:r>
              <a:rPr lang="en" sz="2100">
                <a:latin typeface="Lato"/>
                <a:ea typeface="Lato"/>
                <a:cs typeface="Lato"/>
                <a:sym typeface="Lato"/>
              </a:rPr>
              <a:t>: all the emails it has and will see</a:t>
            </a:r>
            <a:endParaRPr sz="2100">
              <a:latin typeface="Lato"/>
              <a:ea typeface="Lato"/>
              <a:cs typeface="Lato"/>
              <a:sym typeface="Lato"/>
            </a:endParaRPr>
          </a:p>
          <a:p>
            <a:pPr indent="0" lvl="0" marL="0" rtl="0">
              <a:lnSpc>
                <a:spcPct val="115000"/>
              </a:lnSpc>
              <a:spcBef>
                <a:spcPts val="1600"/>
              </a:spcBef>
              <a:spcAft>
                <a:spcPts val="0"/>
              </a:spcAft>
              <a:buNone/>
            </a:pPr>
            <a:r>
              <a:t/>
            </a:r>
            <a:endParaRPr b="1" i="1" sz="1800">
              <a:latin typeface="Lato"/>
              <a:ea typeface="Lato"/>
              <a:cs typeface="Lato"/>
              <a:sym typeface="Lato"/>
            </a:endParaRPr>
          </a:p>
          <a:p>
            <a:pPr indent="0" lvl="0" marL="0" rtl="0">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06" name="Shape 206"/>
          <p:cNvSpPr txBox="1"/>
          <p:nvPr>
            <p:ph idx="4294967295" type="title"/>
          </p:nvPr>
        </p:nvSpPr>
        <p:spPr>
          <a:xfrm>
            <a:off x="535775" y="830675"/>
            <a:ext cx="5197200" cy="55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latin typeface="Lato"/>
                <a:ea typeface="Lato"/>
                <a:cs typeface="Lato"/>
                <a:sym typeface="Lato"/>
              </a:rPr>
              <a:t>Examples:</a:t>
            </a:r>
            <a:endParaRPr sz="2100">
              <a:latin typeface="Lato"/>
              <a:ea typeface="Lato"/>
              <a:cs typeface="Lato"/>
              <a:sym typeface="Lato"/>
            </a:endParaRPr>
          </a:p>
          <a:p>
            <a:pPr indent="0" lvl="0" marL="0" rtl="0">
              <a:lnSpc>
                <a:spcPct val="115000"/>
              </a:lnSpc>
              <a:spcBef>
                <a:spcPts val="1600"/>
              </a:spcBef>
              <a:spcAft>
                <a:spcPts val="0"/>
              </a:spcAft>
              <a:buNone/>
            </a:pPr>
            <a:r>
              <a:t/>
            </a:r>
            <a:endParaRPr b="1" i="1" sz="1800">
              <a:latin typeface="Lato"/>
              <a:ea typeface="Lato"/>
              <a:cs typeface="Lato"/>
              <a:sym typeface="Lato"/>
            </a:endParaRPr>
          </a:p>
          <a:p>
            <a:pPr indent="0" lvl="0" marL="0" rtl="0">
              <a:lnSpc>
                <a:spcPct val="115000"/>
              </a:lnSpc>
              <a:spcBef>
                <a:spcPts val="1600"/>
              </a:spcBef>
              <a:spcAft>
                <a:spcPts val="1600"/>
              </a:spcAft>
              <a:buNone/>
            </a:pPr>
            <a:r>
              <a:t/>
            </a:r>
            <a:endParaRPr sz="1800">
              <a:latin typeface="Lato"/>
              <a:ea typeface="Lato"/>
              <a:cs typeface="Lato"/>
              <a:sym typeface="Lato"/>
            </a:endParaRPr>
          </a:p>
        </p:txBody>
      </p:sp>
      <p:sp>
        <p:nvSpPr>
          <p:cNvPr id="207" name="Shape 207"/>
          <p:cNvSpPr txBox="1"/>
          <p:nvPr>
            <p:ph idx="4294967295" type="title"/>
          </p:nvPr>
        </p:nvSpPr>
        <p:spPr>
          <a:xfrm>
            <a:off x="535775" y="1480150"/>
            <a:ext cx="8191200" cy="3493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latin typeface="Lato"/>
                <a:ea typeface="Lato"/>
                <a:cs typeface="Lato"/>
                <a:sym typeface="Lato"/>
              </a:rPr>
              <a:t>Robotic Grasp</a:t>
            </a:r>
            <a:r>
              <a:rPr lang="en" sz="2100">
                <a:latin typeface="Lato"/>
                <a:ea typeface="Lato"/>
                <a:cs typeface="Lato"/>
                <a:sym typeface="Lato"/>
              </a:rPr>
              <a:t>:</a:t>
            </a:r>
            <a:endParaRPr sz="2100">
              <a:latin typeface="Lato"/>
              <a:ea typeface="Lato"/>
              <a:cs typeface="Lato"/>
              <a:sym typeface="Lato"/>
            </a:endParaRPr>
          </a:p>
          <a:p>
            <a:pPr indent="0" lvl="0" marL="0" rtl="0">
              <a:lnSpc>
                <a:spcPct val="115000"/>
              </a:lnSpc>
              <a:spcBef>
                <a:spcPts val="1600"/>
              </a:spcBef>
              <a:spcAft>
                <a:spcPts val="0"/>
              </a:spcAft>
              <a:buNone/>
            </a:pPr>
            <a:r>
              <a:rPr lang="en" sz="2100">
                <a:latin typeface="Lato"/>
                <a:ea typeface="Lato"/>
                <a:cs typeface="Lato"/>
                <a:sym typeface="Lato"/>
              </a:rPr>
              <a:t>Task </a:t>
            </a:r>
            <a:r>
              <a:rPr b="1" lang="en" sz="2100">
                <a:latin typeface="Lato"/>
                <a:ea typeface="Lato"/>
                <a:cs typeface="Lato"/>
                <a:sym typeface="Lato"/>
              </a:rPr>
              <a:t>T</a:t>
            </a:r>
            <a:r>
              <a:rPr lang="en" sz="2100">
                <a:latin typeface="Lato"/>
                <a:ea typeface="Lato"/>
                <a:cs typeface="Lato"/>
                <a:sym typeface="Lato"/>
              </a:rPr>
              <a:t>: to properly pick up an object</a:t>
            </a:r>
            <a:endParaRPr sz="2100">
              <a:latin typeface="Lato"/>
              <a:ea typeface="Lato"/>
              <a:cs typeface="Lato"/>
              <a:sym typeface="Lato"/>
            </a:endParaRPr>
          </a:p>
          <a:p>
            <a:pPr indent="0" lvl="0" marL="0" rtl="0">
              <a:lnSpc>
                <a:spcPct val="115000"/>
              </a:lnSpc>
              <a:spcBef>
                <a:spcPts val="1600"/>
              </a:spcBef>
              <a:spcAft>
                <a:spcPts val="0"/>
              </a:spcAft>
              <a:buNone/>
            </a:pPr>
            <a:r>
              <a:rPr lang="en" sz="2100">
                <a:latin typeface="Lato"/>
                <a:ea typeface="Lato"/>
                <a:cs typeface="Lato"/>
                <a:sym typeface="Lato"/>
              </a:rPr>
              <a:t>Performance Measure </a:t>
            </a:r>
            <a:r>
              <a:rPr b="1" lang="en" sz="2100">
                <a:latin typeface="Lato"/>
                <a:ea typeface="Lato"/>
                <a:cs typeface="Lato"/>
                <a:sym typeface="Lato"/>
              </a:rPr>
              <a:t>P</a:t>
            </a:r>
            <a:r>
              <a:rPr lang="en" sz="2100">
                <a:latin typeface="Lato"/>
                <a:ea typeface="Lato"/>
                <a:cs typeface="Lato"/>
                <a:sym typeface="Lato"/>
              </a:rPr>
              <a:t>: does it pick up the object, or does the object slip out of its grip?</a:t>
            </a:r>
            <a:endParaRPr sz="2100">
              <a:latin typeface="Lato"/>
              <a:ea typeface="Lato"/>
              <a:cs typeface="Lato"/>
              <a:sym typeface="Lato"/>
            </a:endParaRPr>
          </a:p>
          <a:p>
            <a:pPr indent="0" lvl="0" marL="0" rtl="0">
              <a:lnSpc>
                <a:spcPct val="115000"/>
              </a:lnSpc>
              <a:spcBef>
                <a:spcPts val="1600"/>
              </a:spcBef>
              <a:spcAft>
                <a:spcPts val="0"/>
              </a:spcAft>
              <a:buNone/>
            </a:pPr>
            <a:r>
              <a:rPr lang="en" sz="2100">
                <a:latin typeface="Lato"/>
                <a:ea typeface="Lato"/>
                <a:cs typeface="Lato"/>
                <a:sym typeface="Lato"/>
              </a:rPr>
              <a:t>Experience </a:t>
            </a:r>
            <a:r>
              <a:rPr b="1" lang="en" sz="2100">
                <a:latin typeface="Lato"/>
                <a:ea typeface="Lato"/>
                <a:cs typeface="Lato"/>
                <a:sym typeface="Lato"/>
              </a:rPr>
              <a:t>E</a:t>
            </a:r>
            <a:r>
              <a:rPr lang="en" sz="2100">
                <a:latin typeface="Lato"/>
                <a:ea typeface="Lato"/>
                <a:cs typeface="Lato"/>
                <a:sym typeface="Lato"/>
              </a:rPr>
              <a:t>: all the objects it will see and try to pick up</a:t>
            </a:r>
            <a:endParaRPr sz="2100">
              <a:latin typeface="Lato"/>
              <a:ea typeface="Lato"/>
              <a:cs typeface="Lato"/>
              <a:sym typeface="Lato"/>
            </a:endParaRPr>
          </a:p>
          <a:p>
            <a:pPr indent="0" lvl="0" marL="0" rtl="0">
              <a:lnSpc>
                <a:spcPct val="115000"/>
              </a:lnSpc>
              <a:spcBef>
                <a:spcPts val="1600"/>
              </a:spcBef>
              <a:spcAft>
                <a:spcPts val="0"/>
              </a:spcAft>
              <a:buNone/>
            </a:pPr>
            <a:r>
              <a:t/>
            </a:r>
            <a:endParaRPr b="1" i="1" sz="1800">
              <a:latin typeface="Lato"/>
              <a:ea typeface="Lato"/>
              <a:cs typeface="Lato"/>
              <a:sym typeface="Lato"/>
            </a:endParaRPr>
          </a:p>
          <a:p>
            <a:pPr indent="0" lvl="0" marL="0" rtl="0">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 Examples:</a:t>
            </a:r>
            <a:endParaRPr>
              <a:solidFill>
                <a:schemeClr val="accent5"/>
              </a:solidFill>
            </a:endParaRPr>
          </a:p>
        </p:txBody>
      </p:sp>
      <p:pic>
        <p:nvPicPr>
          <p:cNvPr descr="waymo.png" id="213" name="Shape 213"/>
          <p:cNvPicPr preferRelativeResize="0"/>
          <p:nvPr/>
        </p:nvPicPr>
        <p:blipFill>
          <a:blip r:embed="rId3">
            <a:alphaModFix/>
          </a:blip>
          <a:stretch>
            <a:fillRect/>
          </a:stretch>
        </p:blipFill>
        <p:spPr>
          <a:xfrm>
            <a:off x="5617375" y="837869"/>
            <a:ext cx="3078200" cy="1883325"/>
          </a:xfrm>
          <a:prstGeom prst="rect">
            <a:avLst/>
          </a:prstGeom>
          <a:noFill/>
          <a:ln>
            <a:noFill/>
          </a:ln>
        </p:spPr>
      </p:pic>
      <p:pic>
        <p:nvPicPr>
          <p:cNvPr descr="Screen Shot 2017-10-15 at 11.07.38 PM.png" id="214" name="Shape 214"/>
          <p:cNvPicPr preferRelativeResize="0"/>
          <p:nvPr/>
        </p:nvPicPr>
        <p:blipFill>
          <a:blip r:embed="rId4">
            <a:alphaModFix/>
          </a:blip>
          <a:stretch>
            <a:fillRect/>
          </a:stretch>
        </p:blipFill>
        <p:spPr>
          <a:xfrm>
            <a:off x="930575" y="1887002"/>
            <a:ext cx="4066426" cy="2272601"/>
          </a:xfrm>
          <a:prstGeom prst="rect">
            <a:avLst/>
          </a:prstGeom>
          <a:noFill/>
          <a:ln>
            <a:noFill/>
          </a:ln>
        </p:spPr>
      </p:pic>
      <p:pic>
        <p:nvPicPr>
          <p:cNvPr id="215" name="Shape 215"/>
          <p:cNvPicPr preferRelativeResize="0"/>
          <p:nvPr/>
        </p:nvPicPr>
        <p:blipFill>
          <a:blip r:embed="rId5">
            <a:alphaModFix/>
          </a:blip>
          <a:stretch>
            <a:fillRect/>
          </a:stretch>
        </p:blipFill>
        <p:spPr>
          <a:xfrm>
            <a:off x="5617380" y="3029265"/>
            <a:ext cx="3078200" cy="1754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21" name="Shape 221"/>
          <p:cNvSpPr txBox="1"/>
          <p:nvPr>
            <p:ph idx="4294967295" type="title"/>
          </p:nvPr>
        </p:nvSpPr>
        <p:spPr>
          <a:xfrm>
            <a:off x="109200" y="152400"/>
            <a:ext cx="51972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latin typeface="Lato"/>
                <a:ea typeface="Lato"/>
                <a:cs typeface="Lato"/>
                <a:sym typeface="Lato"/>
              </a:rPr>
              <a:t>More examples:</a:t>
            </a:r>
            <a:endParaRPr sz="2100">
              <a:latin typeface="Lato"/>
              <a:ea typeface="Lato"/>
              <a:cs typeface="Lato"/>
              <a:sym typeface="Lato"/>
            </a:endParaRPr>
          </a:p>
          <a:p>
            <a:pPr indent="0" lvl="0" marL="0" rtl="0">
              <a:lnSpc>
                <a:spcPct val="115000"/>
              </a:lnSpc>
              <a:spcBef>
                <a:spcPts val="1600"/>
              </a:spcBef>
              <a:spcAft>
                <a:spcPts val="0"/>
              </a:spcAft>
              <a:buNone/>
            </a:pPr>
            <a:r>
              <a:t/>
            </a:r>
            <a:endParaRPr sz="1800">
              <a:latin typeface="Lato"/>
              <a:ea typeface="Lato"/>
              <a:cs typeface="Lato"/>
              <a:sym typeface="Lato"/>
            </a:endParaRPr>
          </a:p>
          <a:p>
            <a:pPr indent="0" lvl="0" marL="0" rtl="0">
              <a:lnSpc>
                <a:spcPct val="115000"/>
              </a:lnSpc>
              <a:spcBef>
                <a:spcPts val="1600"/>
              </a:spcBef>
              <a:spcAft>
                <a:spcPts val="0"/>
              </a:spcAft>
              <a:buNone/>
            </a:pPr>
            <a:r>
              <a:t/>
            </a:r>
            <a:endParaRPr sz="1800">
              <a:latin typeface="Lato"/>
              <a:ea typeface="Lato"/>
              <a:cs typeface="Lato"/>
              <a:sym typeface="Lato"/>
            </a:endParaRPr>
          </a:p>
          <a:p>
            <a:pPr indent="0" lvl="0" marL="0" rtl="0">
              <a:lnSpc>
                <a:spcPct val="115000"/>
              </a:lnSpc>
              <a:spcBef>
                <a:spcPts val="1600"/>
              </a:spcBef>
              <a:spcAft>
                <a:spcPts val="1600"/>
              </a:spcAft>
              <a:buNone/>
            </a:pPr>
            <a:r>
              <a:t/>
            </a:r>
            <a:endParaRPr sz="1800">
              <a:latin typeface="Lato"/>
              <a:ea typeface="Lato"/>
              <a:cs typeface="Lato"/>
              <a:sym typeface="Lato"/>
            </a:endParaRPr>
          </a:p>
        </p:txBody>
      </p:sp>
      <p:sp>
        <p:nvSpPr>
          <p:cNvPr descr="Google's artificial intelligence company, DeepMind, has developed an AI that has managed to learn how to walk, run, jump, and climb without any prior guidance. The result is as impressive as it is goofy.  Read more: http://www.businessinsider.com/sai  FACEBOOK: https://www.facebook.com/techinsider TWITTER: https://twitter.com/techinsider INSTAGRAM: https://www.instagram.com/businessinsider/ TUMBLR: http://businessinsider.tumblr.com/" id="222" name="Shape 222" title="Google's DeepMind AI just taught itself to walk">
            <a:hlinkClick r:id="rId3"/>
          </p:cNvPr>
          <p:cNvSpPr/>
          <p:nvPr/>
        </p:nvSpPr>
        <p:spPr>
          <a:xfrm>
            <a:off x="230525" y="712150"/>
            <a:ext cx="4089979" cy="3067500"/>
          </a:xfrm>
          <a:prstGeom prst="rect">
            <a:avLst/>
          </a:prstGeom>
          <a:blipFill>
            <a:blip r:embed="rId4">
              <a:alphaModFix/>
            </a:blip>
            <a:stretch>
              <a:fillRect/>
            </a:stretch>
          </a:blipFill>
          <a:ln>
            <a:noFill/>
          </a:ln>
        </p:spPr>
      </p:sp>
      <p:sp>
        <p:nvSpPr>
          <p:cNvPr descr="Amazon Go is a new kind of store featuring the world’s most advanced shopping technology. No lines, no checkout – just grab and go! Learn more at http://amazon.com/go" id="223" name="Shape 223" title="Introducing Amazon Go and the world’s most advanced shopping technology">
            <a:hlinkClick r:id="rId5"/>
          </p:cNvPr>
          <p:cNvSpPr/>
          <p:nvPr/>
        </p:nvSpPr>
        <p:spPr>
          <a:xfrm>
            <a:off x="4890025" y="712152"/>
            <a:ext cx="4169375" cy="3127025"/>
          </a:xfrm>
          <a:prstGeom prst="rect">
            <a:avLst/>
          </a:prstGeom>
          <a:blipFill>
            <a:blip r:embed="rId6">
              <a:alphaModFix/>
            </a:blip>
            <a:stretch>
              <a:fillRect/>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7" name="Shape 227"/>
        <p:cNvGrpSpPr/>
        <p:nvPr/>
      </p:nvGrpSpPr>
      <p:grpSpPr>
        <a:xfrm>
          <a:off x="0" y="0"/>
          <a:ext cx="0" cy="0"/>
          <a:chOff x="0" y="0"/>
          <a:chExt cx="0" cy="0"/>
        </a:xfrm>
      </p:grpSpPr>
      <p:sp>
        <p:nvSpPr>
          <p:cNvPr id="228" name="Shape 22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29" name="Shape 229"/>
          <p:cNvSpPr txBox="1"/>
          <p:nvPr>
            <p:ph idx="4294967295"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Prerequisites:</a:t>
            </a:r>
            <a:endParaRPr/>
          </a:p>
          <a:p>
            <a:pPr indent="0" lvl="0" marL="0" rtl="0">
              <a:spcBef>
                <a:spcPts val="0"/>
              </a:spcBef>
              <a:spcAft>
                <a:spcPts val="0"/>
              </a:spcAft>
              <a:buNone/>
            </a:pPr>
            <a:r>
              <a:t/>
            </a:r>
            <a:endParaRPr/>
          </a:p>
          <a:p>
            <a:pPr indent="0" lvl="0" marL="0" rtl="0">
              <a:spcBef>
                <a:spcPts val="0"/>
              </a:spcBef>
              <a:spcAft>
                <a:spcPts val="0"/>
              </a:spcAft>
              <a:buNone/>
            </a:pPr>
            <a:r>
              <a:rPr lang="en"/>
              <a:t>Fractions,</a:t>
            </a:r>
            <a:endParaRPr/>
          </a:p>
          <a:p>
            <a:pPr indent="0" lvl="0" marL="0" rtl="0">
              <a:spcBef>
                <a:spcPts val="0"/>
              </a:spcBef>
              <a:spcAft>
                <a:spcPts val="0"/>
              </a:spcAft>
              <a:buNone/>
            </a:pPr>
            <a:r>
              <a:rPr lang="en"/>
              <a:t>Algebra,</a:t>
            </a:r>
            <a:endParaRPr/>
          </a:p>
          <a:p>
            <a:pPr indent="0" lvl="0" marL="0" rtl="0">
              <a:spcBef>
                <a:spcPts val="0"/>
              </a:spcBef>
              <a:spcAft>
                <a:spcPts val="0"/>
              </a:spcAft>
              <a:buNone/>
            </a:pPr>
            <a:r>
              <a:rPr lang="en"/>
              <a:t>Basic Coding</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35" name="Shape 235"/>
          <p:cNvSpPr txBox="1"/>
          <p:nvPr>
            <p:ph idx="4294967295" type="title"/>
          </p:nvPr>
        </p:nvSpPr>
        <p:spPr>
          <a:xfrm>
            <a:off x="283100" y="523050"/>
            <a:ext cx="8631600" cy="4185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Rough Schedule Of Program:</a:t>
            </a:r>
            <a:endParaRPr/>
          </a:p>
          <a:p>
            <a:pPr indent="0" lvl="0" marL="0" rtl="0">
              <a:spcBef>
                <a:spcPts val="0"/>
              </a:spcBef>
              <a:spcAft>
                <a:spcPts val="0"/>
              </a:spcAft>
              <a:buNone/>
            </a:pPr>
            <a:r>
              <a:t/>
            </a:r>
            <a:endParaRPr/>
          </a:p>
          <a:p>
            <a:pPr indent="0" lvl="0" marL="0">
              <a:spcBef>
                <a:spcPts val="0"/>
              </a:spcBef>
              <a:spcAft>
                <a:spcPts val="0"/>
              </a:spcAft>
              <a:buNone/>
            </a:pPr>
            <a:r>
              <a:rPr lang="en"/>
              <a:t>Week 0: CS Refresher, Java-&gt;Python Transition</a:t>
            </a:r>
            <a:endParaRPr/>
          </a:p>
          <a:p>
            <a:pPr indent="0" lvl="0" marL="0">
              <a:spcBef>
                <a:spcPts val="0"/>
              </a:spcBef>
              <a:spcAft>
                <a:spcPts val="0"/>
              </a:spcAft>
              <a:buNone/>
            </a:pPr>
            <a:r>
              <a:t/>
            </a:r>
            <a:endParaRPr/>
          </a:p>
          <a:p>
            <a:pPr indent="0" lvl="0" marL="0" rtl="0">
              <a:spcBef>
                <a:spcPts val="0"/>
              </a:spcBef>
              <a:spcAft>
                <a:spcPts val="0"/>
              </a:spcAft>
              <a:buNone/>
            </a:pPr>
            <a:r>
              <a:rPr lang="en"/>
              <a:t>Weeks 1-3:  Decision Trees</a:t>
            </a:r>
            <a:endParaRPr/>
          </a:p>
          <a:p>
            <a:pPr indent="0" lvl="0" marL="0" rtl="0">
              <a:spcBef>
                <a:spcPts val="0"/>
              </a:spcBef>
              <a:spcAft>
                <a:spcPts val="0"/>
              </a:spcAft>
              <a:buNone/>
            </a:pPr>
            <a:r>
              <a:t/>
            </a:r>
            <a:endParaRPr/>
          </a:p>
          <a:p>
            <a:pPr indent="0" lvl="0" marL="0" rtl="0">
              <a:spcBef>
                <a:spcPts val="0"/>
              </a:spcBef>
              <a:spcAft>
                <a:spcPts val="0"/>
              </a:spcAft>
              <a:buNone/>
            </a:pPr>
            <a:r>
              <a:rPr lang="en"/>
              <a:t>Weeks 4-6:  Online Learning</a:t>
            </a:r>
            <a:endParaRPr/>
          </a:p>
          <a:p>
            <a:pPr indent="0" lvl="0" marL="0" rtl="0">
              <a:spcBef>
                <a:spcPts val="0"/>
              </a:spcBef>
              <a:spcAft>
                <a:spcPts val="0"/>
              </a:spcAft>
              <a:buNone/>
            </a:pPr>
            <a:r>
              <a:t/>
            </a:r>
            <a:endParaRPr/>
          </a:p>
          <a:p>
            <a:pPr indent="0" lvl="0" marL="0" rtl="0">
              <a:spcBef>
                <a:spcPts val="0"/>
              </a:spcBef>
              <a:spcAft>
                <a:spcPts val="0"/>
              </a:spcAft>
              <a:buNone/>
            </a:pPr>
            <a:r>
              <a:rPr lang="en"/>
              <a:t>Weeks 7-9: Clustering + Neural Nets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