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7C3D4D-2176-49BD-B084-BA2FF72E3EAD}">
  <a:tblStyle styleId="{8A7C3D4D-2176-49BD-B084-BA2FF72E3EA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1.xml"/><Relationship Id="rId49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5.xml"/><Relationship Id="rId55" Type="http://schemas.openxmlformats.org/officeDocument/2006/relationships/font" Target="fonts/Lato-boldItalic.fntdata"/><Relationship Id="rId10" Type="http://schemas.openxmlformats.org/officeDocument/2006/relationships/slide" Target="slides/slide4.xml"/><Relationship Id="rId54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Make sure the category (blue oval) goes below the continuous break (i.e. before strong and weak)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Recalculate the numbers.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Recalculate the numbers.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9" name="Shape 9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Make sure the category (blue oval) goes below the continuous break (i.e. before strong and weak)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yes.  6 no.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&gt; 61   (5, yes, 4 no)       3 &lt; 61  (1 yes, 2 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strong  (1 yes, 5 no)       6 weak  (5 yes, 1 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2" name="Shape 9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Make sure the category (blue oval) goes below the continuous break (i.e. before strong and weak)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0" name="Shape 10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I assume the kids know recursion? 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5" name="Shape 10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I assume the kids know recursion? 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Shape 110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Shape 110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2" name="Shape 1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yes.  6 no.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&gt; 61   (5, yes, 4 no)       3 &lt; 61  (1 yes, 2 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strong  (1 yes, 5 no)       6 weak  (5 yes, 1 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7" name="Shape 1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Make sure the category (blue oval) goes below the continuous break (i.e. before strong and weak)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Shape 10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Shape 10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Shape 10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Shape 127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Shape 13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Shape 13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Shape 14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6" name="Shape 1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Shape 16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8" name="Shape 16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Shape 17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5" name="Shape 17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3" name="Shape 18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Shape 18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9" name="Shape 1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96" name="Shape 19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Shape 2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Shape 2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8" name="Shape 2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Shape 22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Shape 2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1" name="Shape 2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Shape 22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6" name="Shape 22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Shape 22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Shape 23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2" name="Shape 23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Shape 250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4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" name="Shape 4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Shape 6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7" name="Shape 6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4" name="Shape 7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2" name="Shape 8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8" name="Shape 8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Shape 9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/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South Fayette Pilot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Shape 384"/>
          <p:cNvCxnSpPr>
            <a:stCxn id="385" idx="1"/>
            <a:endCxn id="385" idx="3"/>
          </p:cNvCxnSpPr>
          <p:nvPr/>
        </p:nvCxnSpPr>
        <p:spPr>
          <a:xfrm>
            <a:off x="364800" y="3662750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Shape 386"/>
          <p:cNvSpPr/>
          <p:nvPr/>
        </p:nvSpPr>
        <p:spPr>
          <a:xfrm>
            <a:off x="364800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911663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1458525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5737063" y="35928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2552250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3411750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2072375" y="359283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5007675" y="36099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4393825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725200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7694175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8556825" y="36099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Shape 398"/>
          <p:cNvCxnSpPr/>
          <p:nvPr/>
        </p:nvCxnSpPr>
        <p:spPr>
          <a:xfrm flipH="1">
            <a:off x="364800" y="32451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Shape 399"/>
          <p:cNvCxnSpPr/>
          <p:nvPr/>
        </p:nvCxnSpPr>
        <p:spPr>
          <a:xfrm flipH="1">
            <a:off x="8952200" y="322805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Shape 400"/>
          <p:cNvSpPr txBox="1"/>
          <p:nvPr/>
        </p:nvSpPr>
        <p:spPr>
          <a:xfrm>
            <a:off x="85350" y="278592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411375" y="4168825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3032400" y="29259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220525" y="27700"/>
            <a:ext cx="85407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Problem</a:t>
            </a:r>
            <a:r>
              <a:rPr lang="en" sz="2400">
                <a:solidFill>
                  <a:schemeClr val="lt1"/>
                </a:solidFill>
              </a:rPr>
              <a:t>: An impure predictor does not perfectly capture all the nuances of the dataset.</a:t>
            </a:r>
            <a:endParaRPr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Solution</a:t>
            </a:r>
            <a:r>
              <a:rPr lang="en" sz="2400">
                <a:solidFill>
                  <a:schemeClr val="lt1"/>
                </a:solidFill>
              </a:rPr>
              <a:t>: Do the same thing recursively, until we have a pure predictor!</a:t>
            </a:r>
            <a:endParaRPr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Stump            Decision Tree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2629000" y="2180313"/>
            <a:ext cx="599400" cy="64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Shape 409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Shape 410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Shape 411"/>
          <p:cNvCxnSpPr/>
          <p:nvPr/>
        </p:nvCxnSpPr>
        <p:spPr>
          <a:xfrm>
            <a:off x="364800" y="1060125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Shape 412"/>
          <p:cNvSpPr/>
          <p:nvPr/>
        </p:nvSpPr>
        <p:spPr>
          <a:xfrm>
            <a:off x="36480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911663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1458525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737063" y="9902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255225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41175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2072375" y="990213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500767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439382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672520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769417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855682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Shape 424"/>
          <p:cNvCxnSpPr/>
          <p:nvPr/>
        </p:nvCxnSpPr>
        <p:spPr>
          <a:xfrm flipH="1">
            <a:off x="364800" y="6425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Shape 425"/>
          <p:cNvCxnSpPr/>
          <p:nvPr/>
        </p:nvCxnSpPr>
        <p:spPr>
          <a:xfrm flipH="1">
            <a:off x="8952200" y="6254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Shape 426"/>
          <p:cNvSpPr txBox="1"/>
          <p:nvPr/>
        </p:nvSpPr>
        <p:spPr>
          <a:xfrm>
            <a:off x="85350" y="18330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411375" y="156620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3032400" y="323300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388125" y="17848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Find the best split again on each side, using the same algorithm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30" name="Shape 430"/>
          <p:cNvCxnSpPr/>
          <p:nvPr/>
        </p:nvCxnSpPr>
        <p:spPr>
          <a:xfrm>
            <a:off x="364800" y="3032259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Shape 431"/>
          <p:cNvSpPr/>
          <p:nvPr/>
        </p:nvSpPr>
        <p:spPr>
          <a:xfrm>
            <a:off x="364800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911663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1458525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5737063" y="2962359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552250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3411750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2072375" y="2962346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007675" y="2979434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4393825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6725200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7694175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8556825" y="2979434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Shape 443"/>
          <p:cNvCxnSpPr/>
          <p:nvPr/>
        </p:nvCxnSpPr>
        <p:spPr>
          <a:xfrm flipH="1">
            <a:off x="364800" y="2614634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Shape 444"/>
          <p:cNvCxnSpPr/>
          <p:nvPr/>
        </p:nvCxnSpPr>
        <p:spPr>
          <a:xfrm flipH="1">
            <a:off x="8952200" y="2597559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Shape 445"/>
          <p:cNvSpPr txBox="1"/>
          <p:nvPr/>
        </p:nvSpPr>
        <p:spPr>
          <a:xfrm>
            <a:off x="85350" y="2155434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032400" y="2295434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362725" y="2597550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5363275" y="2597550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388125" y="3625600"/>
            <a:ext cx="85407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The second and third subsets are now pure, so we don’t need to call this recursively on them.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For the first and third, however, we have to do this again.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4" name="Shape 454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Shape 455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Shape 456"/>
          <p:cNvCxnSpPr/>
          <p:nvPr/>
        </p:nvCxnSpPr>
        <p:spPr>
          <a:xfrm>
            <a:off x="364800" y="1060125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Shape 457"/>
          <p:cNvSpPr/>
          <p:nvPr/>
        </p:nvSpPr>
        <p:spPr>
          <a:xfrm>
            <a:off x="36480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911663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1458525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5737063" y="9902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255225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41175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2072375" y="990213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500767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439382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72520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69417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855682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Shape 469"/>
          <p:cNvCxnSpPr/>
          <p:nvPr/>
        </p:nvCxnSpPr>
        <p:spPr>
          <a:xfrm flipH="1">
            <a:off x="364800" y="6425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Shape 470"/>
          <p:cNvCxnSpPr/>
          <p:nvPr/>
        </p:nvCxnSpPr>
        <p:spPr>
          <a:xfrm flipH="1">
            <a:off x="8952200" y="6254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Shape 471"/>
          <p:cNvSpPr txBox="1"/>
          <p:nvPr/>
        </p:nvSpPr>
        <p:spPr>
          <a:xfrm>
            <a:off x="85350" y="18330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411375" y="156620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3032400" y="323300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388125" y="17848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Find the best split on the first and fourth side, using the same algorithm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75" name="Shape 475"/>
          <p:cNvCxnSpPr/>
          <p:nvPr/>
        </p:nvCxnSpPr>
        <p:spPr>
          <a:xfrm>
            <a:off x="364800" y="3032259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Shape 476"/>
          <p:cNvSpPr/>
          <p:nvPr/>
        </p:nvSpPr>
        <p:spPr>
          <a:xfrm>
            <a:off x="364800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911663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1458525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5737063" y="2962359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2552250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3411750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072375" y="2962346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5007675" y="2979434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393825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6725200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694175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8556825" y="2979434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Shape 488"/>
          <p:cNvCxnSpPr/>
          <p:nvPr/>
        </p:nvCxnSpPr>
        <p:spPr>
          <a:xfrm flipH="1">
            <a:off x="364800" y="2614634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Shape 489"/>
          <p:cNvCxnSpPr/>
          <p:nvPr/>
        </p:nvCxnSpPr>
        <p:spPr>
          <a:xfrm flipH="1">
            <a:off x="8952200" y="2597559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Shape 490"/>
          <p:cNvSpPr txBox="1"/>
          <p:nvPr/>
        </p:nvSpPr>
        <p:spPr>
          <a:xfrm>
            <a:off x="85350" y="2155434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032400" y="2295434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2362725" y="2597550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363275" y="2597550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388125" y="3625600"/>
            <a:ext cx="85407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Now, all the subsets are pure!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What is a nicer way to represent this other than a number line?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782375" y="2828925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6281538" y="2828925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236856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536911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3745825" y="28760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04" name="Shape 504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Shape 505"/>
          <p:cNvCxnSpPr/>
          <p:nvPr/>
        </p:nvCxnSpPr>
        <p:spPr>
          <a:xfrm>
            <a:off x="364800" y="1060125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Shape 506"/>
          <p:cNvSpPr/>
          <p:nvPr/>
        </p:nvSpPr>
        <p:spPr>
          <a:xfrm>
            <a:off x="36480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911663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1458525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5737063" y="9902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55225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341175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2072375" y="990213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500767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439382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672520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769417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855682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Shape 518"/>
          <p:cNvCxnSpPr/>
          <p:nvPr/>
        </p:nvCxnSpPr>
        <p:spPr>
          <a:xfrm flipH="1">
            <a:off x="364800" y="6425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 flipH="1">
            <a:off x="8952200" y="6254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Shape 520"/>
          <p:cNvSpPr txBox="1"/>
          <p:nvPr/>
        </p:nvSpPr>
        <p:spPr>
          <a:xfrm>
            <a:off x="85350" y="18330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521" name="Shape 521"/>
          <p:cNvSpPr txBox="1"/>
          <p:nvPr/>
        </p:nvSpPr>
        <p:spPr>
          <a:xfrm>
            <a:off x="258975" y="156620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3032400" y="323300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235725" y="1342425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Number Line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1782375" y="822050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6281538" y="822050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236856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536911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4200900" y="1728000"/>
            <a:ext cx="654600" cy="46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 txBox="1"/>
          <p:nvPr/>
        </p:nvSpPr>
        <p:spPr>
          <a:xfrm>
            <a:off x="225450" y="2092225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Tree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3993375" y="24921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4035125" y="24921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cxnSp>
        <p:nvCxnSpPr>
          <p:cNvPr id="532" name="Shape 532"/>
          <p:cNvCxnSpPr/>
          <p:nvPr/>
        </p:nvCxnSpPr>
        <p:spPr>
          <a:xfrm>
            <a:off x="4726100" y="28679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Shape 533"/>
          <p:cNvCxnSpPr/>
          <p:nvPr/>
        </p:nvCxnSpPr>
        <p:spPr>
          <a:xfrm flipH="1">
            <a:off x="4105200" y="28513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Shape 534"/>
          <p:cNvSpPr txBox="1"/>
          <p:nvPr/>
        </p:nvSpPr>
        <p:spPr>
          <a:xfrm>
            <a:off x="4697325" y="28760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3193275" y="32160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3235025" y="32160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537" name="Shape 537"/>
          <p:cNvSpPr txBox="1"/>
          <p:nvPr/>
        </p:nvSpPr>
        <p:spPr>
          <a:xfrm>
            <a:off x="2929825" y="3574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38" name="Shape 538"/>
          <p:cNvCxnSpPr/>
          <p:nvPr/>
        </p:nvCxnSpPr>
        <p:spPr>
          <a:xfrm>
            <a:off x="3910100" y="35667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Shape 539"/>
          <p:cNvCxnSpPr/>
          <p:nvPr/>
        </p:nvCxnSpPr>
        <p:spPr>
          <a:xfrm flipH="1">
            <a:off x="3289200" y="35501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Shape 540"/>
          <p:cNvSpPr txBox="1"/>
          <p:nvPr/>
        </p:nvSpPr>
        <p:spPr>
          <a:xfrm>
            <a:off x="3881325" y="3574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2794500" y="387331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2836250" y="387331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543" name="Shape 543"/>
          <p:cNvSpPr txBox="1"/>
          <p:nvPr/>
        </p:nvSpPr>
        <p:spPr>
          <a:xfrm>
            <a:off x="2912900" y="4272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4" name="Shape 544"/>
          <p:cNvCxnSpPr/>
          <p:nvPr/>
        </p:nvCxnSpPr>
        <p:spPr>
          <a:xfrm>
            <a:off x="3512175" y="426453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Shape 545"/>
          <p:cNvCxnSpPr/>
          <p:nvPr/>
        </p:nvCxnSpPr>
        <p:spPr>
          <a:xfrm flipH="1">
            <a:off x="3272275" y="42478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Shape 546"/>
          <p:cNvSpPr txBox="1"/>
          <p:nvPr/>
        </p:nvSpPr>
        <p:spPr>
          <a:xfrm>
            <a:off x="3483400" y="4272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4886550" y="32160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4928300" y="32160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49" name="Shape 549"/>
          <p:cNvSpPr txBox="1"/>
          <p:nvPr/>
        </p:nvSpPr>
        <p:spPr>
          <a:xfrm>
            <a:off x="4813600" y="36388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50" name="Shape 550"/>
          <p:cNvCxnSpPr/>
          <p:nvPr/>
        </p:nvCxnSpPr>
        <p:spPr>
          <a:xfrm>
            <a:off x="5693400" y="35923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Shape 551"/>
          <p:cNvCxnSpPr/>
          <p:nvPr/>
        </p:nvCxnSpPr>
        <p:spPr>
          <a:xfrm flipH="1">
            <a:off x="5163475" y="35923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Shape 552"/>
          <p:cNvSpPr txBox="1"/>
          <p:nvPr/>
        </p:nvSpPr>
        <p:spPr>
          <a:xfrm>
            <a:off x="5693400" y="36388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5429025" y="391656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5470775" y="391656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555" name="Shape 555"/>
          <p:cNvSpPr txBox="1"/>
          <p:nvPr/>
        </p:nvSpPr>
        <p:spPr>
          <a:xfrm>
            <a:off x="5356075" y="43393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56" name="Shape 556"/>
          <p:cNvCxnSpPr/>
          <p:nvPr/>
        </p:nvCxnSpPr>
        <p:spPr>
          <a:xfrm>
            <a:off x="6235875" y="42927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Shape 557"/>
          <p:cNvCxnSpPr/>
          <p:nvPr/>
        </p:nvCxnSpPr>
        <p:spPr>
          <a:xfrm flipH="1">
            <a:off x="5705950" y="42927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Shape 558"/>
          <p:cNvSpPr txBox="1"/>
          <p:nvPr/>
        </p:nvSpPr>
        <p:spPr>
          <a:xfrm>
            <a:off x="6235875" y="43393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2880000" y="46353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3856150" y="38978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5429025" y="4651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3483400" y="46121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4846650" y="39401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6235875" y="4651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574" name="Shape 574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75" name="Shape 575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Shape 576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Shape 577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1" name="Shape 581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Shape 582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Shape 583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588" name="Shape 588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9" name="Shape 589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Shape 590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Shape 591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2" name="Shape 592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95" name="Shape 595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6" name="Shape 596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Shape 597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Shape 598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00" name="Shape 600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Shape 601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Shape 602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7" name="Shape 607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4426725" y="1171425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 every step, the subset at that node gets more “pure”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Every node (turquoise) represents a recursive call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decision tree is intuitively a series of cascading if-statements (a series of cascading decision stumps)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4294967295" type="title"/>
          </p:nvPr>
        </p:nvSpPr>
        <p:spPr>
          <a:xfrm>
            <a:off x="349750" y="208600"/>
            <a:ext cx="87084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Algorithm Pseudocode Excerpt</a:t>
            </a:r>
            <a:endParaRPr/>
          </a:p>
        </p:txBody>
      </p:sp>
      <p:sp>
        <p:nvSpPr>
          <p:cNvPr id="617" name="Shape 617"/>
          <p:cNvSpPr txBox="1"/>
          <p:nvPr>
            <p:ph idx="4294967295" type="body"/>
          </p:nvPr>
        </p:nvSpPr>
        <p:spPr>
          <a:xfrm>
            <a:off x="349750" y="1113750"/>
            <a:ext cx="8476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 getBestSplit(data) ...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 decisionTreeRecursive(data)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</a:t>
            </a:r>
            <a:r>
              <a:rPr lang="en" sz="1800"/>
              <a:t>f data is pure: return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splitPoint, split1, split2 = getBestSplit(data)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store splitPoint in the tree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decisionTreeRecursive(split1)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decisionTreeRecursive(split2)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4294967295" type="title"/>
          </p:nvPr>
        </p:nvSpPr>
        <p:spPr>
          <a:xfrm>
            <a:off x="349750" y="208600"/>
            <a:ext cx="87084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Algorithm Pseudocode Excerpt</a:t>
            </a:r>
            <a:endParaRPr/>
          </a:p>
        </p:txBody>
      </p:sp>
      <p:sp>
        <p:nvSpPr>
          <p:cNvPr id="623" name="Shape 623"/>
          <p:cNvSpPr txBox="1"/>
          <p:nvPr>
            <p:ph idx="4294967295" type="body"/>
          </p:nvPr>
        </p:nvSpPr>
        <p:spPr>
          <a:xfrm>
            <a:off x="349750" y="1113750"/>
            <a:ext cx="8476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Testing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temp = </a:t>
            </a:r>
            <a:r>
              <a:rPr lang="en" sz="1800"/>
              <a:t>input temperature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node = root (top) of the tree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node is not a leaf: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temp &lt;= node.value: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node.leftChild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else: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node.rightChild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node.label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4294967295" type="title"/>
          </p:nvPr>
        </p:nvSpPr>
        <p:spPr>
          <a:xfrm>
            <a:off x="260849" y="485825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would happen though if we had two features though?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would we go about making decisions?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want to understand what predicts a flu.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feature will help best predicts if Joanne has a flu or a cold?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3" name="Shape 633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{8A7C3D4D-2176-49BD-B084-BA2FF72E3EAD}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34" name="Shape 634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This data has one </a:t>
            </a:r>
            <a:r>
              <a:rPr b="1" lang="en" sz="2600">
                <a:solidFill>
                  <a:schemeClr val="lt1"/>
                </a:solidFill>
              </a:rPr>
              <a:t>binary feature</a:t>
            </a:r>
            <a:r>
              <a:rPr lang="en" sz="2600">
                <a:solidFill>
                  <a:schemeClr val="lt1"/>
                </a:solidFill>
              </a:rPr>
              <a:t> (cough for 5 days), one </a:t>
            </a:r>
            <a:r>
              <a:rPr b="1" lang="en" sz="2600">
                <a:solidFill>
                  <a:schemeClr val="lt1"/>
                </a:solidFill>
              </a:rPr>
              <a:t>continuous feature</a:t>
            </a:r>
            <a:r>
              <a:rPr lang="en" sz="2600">
                <a:solidFill>
                  <a:schemeClr val="lt1"/>
                </a:solidFill>
              </a:rPr>
              <a:t> (temperature), and one </a:t>
            </a:r>
            <a:r>
              <a:rPr b="1" lang="en" sz="2600">
                <a:solidFill>
                  <a:schemeClr val="lt1"/>
                </a:solidFill>
              </a:rPr>
              <a:t>binary label</a:t>
            </a:r>
            <a:r>
              <a:rPr lang="en" sz="2600">
                <a:solidFill>
                  <a:schemeClr val="lt1"/>
                </a:solidFill>
              </a:rPr>
              <a:t> (cold or flu?)</a:t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9" name="Shape 639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{8A7C3D4D-2176-49BD-B084-BA2FF72E3EAD}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40" name="Shape 640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Q1:</a:t>
            </a:r>
            <a:r>
              <a:rPr lang="en" sz="2600">
                <a:solidFill>
                  <a:schemeClr val="lt1"/>
                </a:solidFill>
              </a:rPr>
              <a:t> Which feature should we split on?</a:t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Q2:</a:t>
            </a:r>
            <a:r>
              <a:rPr lang="en" sz="2600">
                <a:solidFill>
                  <a:schemeClr val="lt1"/>
                </a:solidFill>
              </a:rPr>
              <a:t> If we are splitting on temperature, how should we split it?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did we learn last week?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283100" y="2597925"/>
            <a:ext cx="79134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lang="en" sz="2300">
                <a:solidFill>
                  <a:srgbClr val="F3F3F3"/>
                </a:solidFill>
              </a:rPr>
              <a:t>Decision Stumps:</a:t>
            </a:r>
            <a:endParaRPr sz="23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How to predict an outcome based on single </a:t>
            </a: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statistic</a:t>
            </a: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" name="Shape 645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{8A7C3D4D-2176-49BD-B084-BA2FF72E3EAD}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46" name="Shape 646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Q1:</a:t>
            </a:r>
            <a:r>
              <a:rPr lang="en" sz="2600">
                <a:solidFill>
                  <a:schemeClr val="lt1"/>
                </a:solidFill>
              </a:rPr>
              <a:t> Which feature should we split on?</a:t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Q2:</a:t>
            </a:r>
            <a:r>
              <a:rPr lang="en" sz="2600">
                <a:solidFill>
                  <a:schemeClr val="lt1"/>
                </a:solidFill>
              </a:rPr>
              <a:t> If we are splitting on temperature, how should we split it?</a:t>
            </a:r>
            <a:endParaRPr sz="26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A2:</a:t>
            </a:r>
            <a:r>
              <a:rPr lang="en" sz="2600">
                <a:solidFill>
                  <a:schemeClr val="lt1"/>
                </a:solidFill>
              </a:rPr>
              <a:t> The same way we did for decision stumps!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654" name="Shape 654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655" name="Shape 655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Shape 656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Shape 657"/>
          <p:cNvCxnSpPr>
            <a:endCxn id="658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Shape 659"/>
          <p:cNvCxnSpPr>
            <a:endCxn id="660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Shape 661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663" name="Shape 663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664" name="Shape 664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          pure</a:t>
            </a:r>
            <a:endParaRPr/>
          </a:p>
        </p:txBody>
      </p:sp>
      <p:sp>
        <p:nvSpPr>
          <p:cNvPr id="665" name="Shape 665"/>
          <p:cNvSpPr txBox="1"/>
          <p:nvPr/>
        </p:nvSpPr>
        <p:spPr>
          <a:xfrm>
            <a:off x="175000" y="398135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can split the data into two different Decision Stumps like last week.  That is incomplete though in predicting because each only predicts with one feature.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do we combine these two so that it can make a prediction on both features?</a:t>
            </a:r>
            <a:endParaRPr/>
          </a:p>
        </p:txBody>
      </p:sp>
      <p:sp>
        <p:nvSpPr>
          <p:cNvPr id="666" name="Shape 666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667" name="Shape 667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669" name="Shape 669"/>
          <p:cNvCxnSpPr>
            <a:endCxn id="668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combine the two Decision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Stumps into one “tree”.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15049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Shape 681"/>
          <p:cNvSpPr txBox="1"/>
          <p:nvPr/>
        </p:nvSpPr>
        <p:spPr>
          <a:xfrm>
            <a:off x="2006200" y="6991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Days Coughing</a:t>
            </a:r>
            <a:endParaRPr/>
          </a:p>
        </p:txBody>
      </p:sp>
      <p:sp>
        <p:nvSpPr>
          <p:cNvPr id="682" name="Shape 682"/>
          <p:cNvSpPr txBox="1"/>
          <p:nvPr/>
        </p:nvSpPr>
        <p:spPr>
          <a:xfrm>
            <a:off x="6337100" y="789775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683" name="Shape 683"/>
          <p:cNvCxnSpPr>
            <a:endCxn id="684" idx="0"/>
          </p:cNvCxnSpPr>
          <p:nvPr/>
        </p:nvCxnSpPr>
        <p:spPr>
          <a:xfrm flipH="1">
            <a:off x="1774100" y="1367100"/>
            <a:ext cx="3261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Shape 685"/>
          <p:cNvCxnSpPr>
            <a:endCxn id="686" idx="0"/>
          </p:cNvCxnSpPr>
          <p:nvPr/>
        </p:nvCxnSpPr>
        <p:spPr>
          <a:xfrm>
            <a:off x="2986000" y="1389100"/>
            <a:ext cx="2679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Shape 687"/>
          <p:cNvCxnSpPr>
            <a:stCxn id="684" idx="3"/>
            <a:endCxn id="688" idx="0"/>
          </p:cNvCxnSpPr>
          <p:nvPr/>
        </p:nvCxnSpPr>
        <p:spPr>
          <a:xfrm flipH="1">
            <a:off x="1201989" y="2376125"/>
            <a:ext cx="2397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Shape 689"/>
          <p:cNvCxnSpPr>
            <a:stCxn id="688" idx="5"/>
          </p:cNvCxnSpPr>
          <p:nvPr/>
        </p:nvCxnSpPr>
        <p:spPr>
          <a:xfrm>
            <a:off x="1534536" y="3523177"/>
            <a:ext cx="423300" cy="13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Shape 690"/>
          <p:cNvSpPr/>
          <p:nvPr/>
        </p:nvSpPr>
        <p:spPr>
          <a:xfrm>
            <a:off x="5017475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8154800" y="4565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25600" y="44909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1504900" y="44910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&gt;99</a:t>
            </a:r>
            <a:endParaRPr/>
          </a:p>
        </p:txBody>
      </p:sp>
      <p:sp>
        <p:nvSpPr>
          <p:cNvPr id="694" name="Shape 694"/>
          <p:cNvSpPr txBox="1"/>
          <p:nvPr/>
        </p:nvSpPr>
        <p:spPr>
          <a:xfrm>
            <a:off x="1316675" y="38565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2783800" y="59850"/>
            <a:ext cx="4570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 THERE ARE TWO WAYS TO SPLIT.</a:t>
            </a:r>
            <a:endParaRPr/>
          </a:p>
        </p:txBody>
      </p:sp>
      <p:sp>
        <p:nvSpPr>
          <p:cNvPr id="696" name="Shape 696"/>
          <p:cNvSpPr txBox="1"/>
          <p:nvPr/>
        </p:nvSpPr>
        <p:spPr>
          <a:xfrm>
            <a:off x="2707075" y="514510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is to find the feature that decides more</a:t>
            </a:r>
            <a:endParaRPr/>
          </a:p>
        </p:txBody>
      </p:sp>
      <p:cxnSp>
        <p:nvCxnSpPr>
          <p:cNvPr id="697" name="Shape 697"/>
          <p:cNvCxnSpPr>
            <a:stCxn id="691" idx="3"/>
          </p:cNvCxnSpPr>
          <p:nvPr/>
        </p:nvCxnSpPr>
        <p:spPr>
          <a:xfrm flipH="1">
            <a:off x="8263389" y="4974325"/>
            <a:ext cx="291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Shape 698"/>
          <p:cNvCxnSpPr>
            <a:stCxn id="691" idx="5"/>
          </p:cNvCxnSpPr>
          <p:nvPr/>
        </p:nvCxnSpPr>
        <p:spPr>
          <a:xfrm>
            <a:off x="8957311" y="4974325"/>
            <a:ext cx="2142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Shape 699"/>
          <p:cNvSpPr/>
          <p:nvPr/>
        </p:nvSpPr>
        <p:spPr>
          <a:xfrm>
            <a:off x="2506525" y="45658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&lt;99</a:t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4045013" y="4625238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&gt;99</a:t>
            </a:r>
            <a:endParaRPr/>
          </a:p>
        </p:txBody>
      </p:sp>
      <p:sp>
        <p:nvSpPr>
          <p:cNvPr id="701" name="Shape 701"/>
          <p:cNvSpPr txBox="1"/>
          <p:nvPr/>
        </p:nvSpPr>
        <p:spPr>
          <a:xfrm>
            <a:off x="2783800" y="39207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702" name="Shape 702"/>
          <p:cNvCxnSpPr>
            <a:stCxn id="680" idx="3"/>
            <a:endCxn id="703" idx="0"/>
          </p:cNvCxnSpPr>
          <p:nvPr/>
        </p:nvCxnSpPr>
        <p:spPr>
          <a:xfrm flipH="1">
            <a:off x="5761205" y="1271853"/>
            <a:ext cx="4731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Shape 704"/>
          <p:cNvCxnSpPr>
            <a:endCxn id="705" idx="0"/>
          </p:cNvCxnSpPr>
          <p:nvPr/>
        </p:nvCxnSpPr>
        <p:spPr>
          <a:xfrm>
            <a:off x="7721875" y="1251200"/>
            <a:ext cx="290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Shape 703"/>
          <p:cNvSpPr/>
          <p:nvPr/>
        </p:nvSpPr>
        <p:spPr>
          <a:xfrm>
            <a:off x="5238350" y="1909113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&lt;99</a:t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7542475" y="19091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cxnSp>
        <p:nvCxnSpPr>
          <p:cNvPr id="706" name="Shape 706"/>
          <p:cNvCxnSpPr>
            <a:stCxn id="707" idx="4"/>
          </p:cNvCxnSpPr>
          <p:nvPr/>
        </p:nvCxnSpPr>
        <p:spPr>
          <a:xfrm flipH="1">
            <a:off x="5633825" y="3440925"/>
            <a:ext cx="141300" cy="11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Shape 708"/>
          <p:cNvCxnSpPr>
            <a:stCxn id="703" idx="4"/>
            <a:endCxn id="707" idx="0"/>
          </p:cNvCxnSpPr>
          <p:nvPr/>
        </p:nvCxnSpPr>
        <p:spPr>
          <a:xfrm>
            <a:off x="5761100" y="2387613"/>
            <a:ext cx="141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Shape 709"/>
          <p:cNvSpPr txBox="1"/>
          <p:nvPr/>
        </p:nvSpPr>
        <p:spPr>
          <a:xfrm>
            <a:off x="4653875" y="3948913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710" name="Shape 710"/>
          <p:cNvCxnSpPr>
            <a:endCxn id="711" idx="0"/>
          </p:cNvCxnSpPr>
          <p:nvPr/>
        </p:nvCxnSpPr>
        <p:spPr>
          <a:xfrm flipH="1">
            <a:off x="7542463" y="3382113"/>
            <a:ext cx="339000" cy="11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Shape 712"/>
          <p:cNvCxnSpPr>
            <a:stCxn id="713" idx="5"/>
            <a:endCxn id="691" idx="0"/>
          </p:cNvCxnSpPr>
          <p:nvPr/>
        </p:nvCxnSpPr>
        <p:spPr>
          <a:xfrm>
            <a:off x="8562586" y="3411977"/>
            <a:ext cx="62400" cy="11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Shape 711"/>
          <p:cNvSpPr/>
          <p:nvPr/>
        </p:nvSpPr>
        <p:spPr>
          <a:xfrm>
            <a:off x="7072363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1304000" y="19677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5989950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783800" y="19582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&gt; 2</a:t>
            </a:r>
            <a:endParaRPr/>
          </a:p>
        </p:txBody>
      </p:sp>
      <p:cxnSp>
        <p:nvCxnSpPr>
          <p:cNvPr id="715" name="Shape 715"/>
          <p:cNvCxnSpPr>
            <a:stCxn id="686" idx="5"/>
            <a:endCxn id="716" idx="0"/>
          </p:cNvCxnSpPr>
          <p:nvPr/>
        </p:nvCxnSpPr>
        <p:spPr>
          <a:xfrm>
            <a:off x="3586311" y="2366625"/>
            <a:ext cx="128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Shape 717"/>
          <p:cNvCxnSpPr>
            <a:stCxn id="716" idx="3"/>
            <a:endCxn id="699" idx="0"/>
          </p:cNvCxnSpPr>
          <p:nvPr/>
        </p:nvCxnSpPr>
        <p:spPr>
          <a:xfrm flipH="1">
            <a:off x="3029402" y="3405002"/>
            <a:ext cx="3531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Shape 688"/>
          <p:cNvSpPr/>
          <p:nvPr/>
        </p:nvSpPr>
        <p:spPr>
          <a:xfrm>
            <a:off x="732025" y="28994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3244813" y="27812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5305025" y="27101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7760075" y="27882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cxnSp>
        <p:nvCxnSpPr>
          <p:cNvPr id="718" name="Shape 718"/>
          <p:cNvCxnSpPr>
            <a:stCxn id="707" idx="5"/>
            <a:endCxn id="714" idx="0"/>
          </p:cNvCxnSpPr>
          <p:nvPr/>
        </p:nvCxnSpPr>
        <p:spPr>
          <a:xfrm>
            <a:off x="6107536" y="3333902"/>
            <a:ext cx="3525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Shape 719"/>
          <p:cNvCxnSpPr>
            <a:stCxn id="716" idx="5"/>
            <a:endCxn id="700" idx="0"/>
          </p:cNvCxnSpPr>
          <p:nvPr/>
        </p:nvCxnSpPr>
        <p:spPr>
          <a:xfrm>
            <a:off x="4047324" y="3405002"/>
            <a:ext cx="467700" cy="12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Shape 720"/>
          <p:cNvCxnSpPr>
            <a:endCxn id="713" idx="0"/>
          </p:cNvCxnSpPr>
          <p:nvPr/>
        </p:nvCxnSpPr>
        <p:spPr>
          <a:xfrm>
            <a:off x="8167775" y="2397600"/>
            <a:ext cx="624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Shape 721"/>
          <p:cNvCxnSpPr>
            <a:stCxn id="688" idx="3"/>
            <a:endCxn id="692" idx="0"/>
          </p:cNvCxnSpPr>
          <p:nvPr/>
        </p:nvCxnSpPr>
        <p:spPr>
          <a:xfrm flipH="1">
            <a:off x="548414" y="3523177"/>
            <a:ext cx="3213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" name="Shape 722"/>
          <p:cNvSpPr/>
          <p:nvPr/>
        </p:nvSpPr>
        <p:spPr>
          <a:xfrm>
            <a:off x="6337089" y="1909125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cxnSp>
        <p:nvCxnSpPr>
          <p:cNvPr id="723" name="Shape 723"/>
          <p:cNvCxnSpPr>
            <a:endCxn id="722" idx="0"/>
          </p:cNvCxnSpPr>
          <p:nvPr/>
        </p:nvCxnSpPr>
        <p:spPr>
          <a:xfrm flipH="1">
            <a:off x="6916539" y="1382925"/>
            <a:ext cx="135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Shape 724"/>
          <p:cNvSpPr/>
          <p:nvPr/>
        </p:nvSpPr>
        <p:spPr>
          <a:xfrm>
            <a:off x="622675" y="40834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3136813" y="40893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cxnSp>
        <p:nvCxnSpPr>
          <p:cNvPr id="726" name="Shape 726"/>
          <p:cNvCxnSpPr>
            <a:stCxn id="688" idx="4"/>
            <a:endCxn id="724" idx="0"/>
          </p:cNvCxnSpPr>
          <p:nvPr/>
        </p:nvCxnSpPr>
        <p:spPr>
          <a:xfrm>
            <a:off x="1202125" y="3630200"/>
            <a:ext cx="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Shape 727"/>
          <p:cNvCxnSpPr>
            <a:endCxn id="725" idx="0"/>
          </p:cNvCxnSpPr>
          <p:nvPr/>
        </p:nvCxnSpPr>
        <p:spPr>
          <a:xfrm>
            <a:off x="3687163" y="3513600"/>
            <a:ext cx="291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do we choose how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Split the features?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740" name="Shape 740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741" name="Shape 741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Shape 742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Shape 743"/>
          <p:cNvCxnSpPr>
            <a:endCxn id="744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Shape 745"/>
          <p:cNvCxnSpPr>
            <a:endCxn id="746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Shape 747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749" name="Shape 749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750" name="Shape 750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             split further  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Shape 751"/>
          <p:cNvSpPr txBox="1"/>
          <p:nvPr/>
        </p:nvSpPr>
        <p:spPr>
          <a:xfrm>
            <a:off x="175000" y="398135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Both splits are impure.  Ideally we would like to split on a feature that gives a higher certainty.  We should split on the more “pure” of the two. </a:t>
            </a:r>
            <a:endParaRPr/>
          </a:p>
        </p:txBody>
      </p:sp>
      <p:sp>
        <p:nvSpPr>
          <p:cNvPr id="752" name="Shape 752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753" name="Shape 753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755" name="Shape 755"/>
          <p:cNvCxnSpPr>
            <a:endCxn id="754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Shape 762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763" name="Shape 763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764" name="Shape 764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Shape 765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Shape 766"/>
          <p:cNvCxnSpPr>
            <a:endCxn id="767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Shape 768"/>
          <p:cNvCxnSpPr>
            <a:endCxn id="769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Shape 770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772" name="Shape 772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773" name="Shape 773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            pure</a:t>
            </a:r>
            <a:endParaRPr/>
          </a:p>
        </p:txBody>
      </p:sp>
      <p:sp>
        <p:nvSpPr>
          <p:cNvPr id="774" name="Shape 774"/>
          <p:cNvSpPr txBox="1"/>
          <p:nvPr/>
        </p:nvSpPr>
        <p:spPr>
          <a:xfrm>
            <a:off x="175000" y="398135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Example: Which one of these stumps decides “yes” or “no” better?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There’s a way to measure this….but first a quick math aside.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Shape 775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776" name="Shape 776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778" name="Shape 778"/>
          <p:cNvCxnSpPr>
            <a:endCxn id="777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/>
        </p:nvSpPr>
        <p:spPr>
          <a:xfrm>
            <a:off x="199340" y="217424"/>
            <a:ext cx="8859600" cy="1345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Logarithms and Exponentials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lain" startAt="2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2 * 2 = 4                                      log 4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   = 2 * 2 * 2 = 8                                log 8 =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350875" y="786809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85" name="Shape 785"/>
          <p:cNvSpPr txBox="1"/>
          <p:nvPr/>
        </p:nvSpPr>
        <p:spPr>
          <a:xfrm>
            <a:off x="350875" y="1098697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350875" y="1380945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787" name="Shape 787"/>
          <p:cNvSpPr txBox="1"/>
          <p:nvPr/>
        </p:nvSpPr>
        <p:spPr>
          <a:xfrm>
            <a:off x="199340" y="1378320"/>
            <a:ext cx="6764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   = 2 * 2 * 2 * 2 = 16                        log 16 = 4   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Shape 788"/>
          <p:cNvSpPr txBox="1"/>
          <p:nvPr/>
        </p:nvSpPr>
        <p:spPr>
          <a:xfrm>
            <a:off x="4310164" y="1007677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89" name="Shape 789"/>
          <p:cNvSpPr txBox="1"/>
          <p:nvPr/>
        </p:nvSpPr>
        <p:spPr>
          <a:xfrm>
            <a:off x="4320796" y="1287300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90" name="Shape 790"/>
          <p:cNvSpPr txBox="1"/>
          <p:nvPr/>
        </p:nvSpPr>
        <p:spPr>
          <a:xfrm>
            <a:off x="4303509" y="1565611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Shape 791"/>
          <p:cNvSpPr txBox="1"/>
          <p:nvPr/>
        </p:nvSpPr>
        <p:spPr>
          <a:xfrm>
            <a:off x="199340" y="2407714"/>
            <a:ext cx="676498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 in Computer Science we always assume log with base 2.                        Thus,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4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8 =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16 = 4   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799" name="Shape 799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800" name="Shape 800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Shape 801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Shape 802"/>
          <p:cNvCxnSpPr>
            <a:endCxn id="803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Shape 804"/>
          <p:cNvCxnSpPr>
            <a:endCxn id="805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Shape 806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808" name="Shape 808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809" name="Shape 809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split further  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 txBox="1"/>
          <p:nvPr/>
        </p:nvSpPr>
        <p:spPr>
          <a:xfrm>
            <a:off x="-1" y="4016275"/>
            <a:ext cx="9039497" cy="95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ENTROPY: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H(s) = -p(+)log p(+) – p(-) log p(-)      …p(+) is the probability of a positive in the subset s and p(-) is the probability of a negative. 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Days Coughing left branch:     -(3/6) log (3/6) - (3/6) log (3/6) = 1                 Days Coughing right branch: - (5/6)log(5/6) - (⅙)log (⅙)  =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 left branch:</a:t>
            </a: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-(</a:t>
            </a: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2/5)log ( ⅖)- ⅗ log( ⅗) =        Temp mid branch -(2/3) log( 2/3)  -(1/3)log(1/3)   =      Temp right branch –(4/4)log (4/4) –(0/4)log (0/4)=                           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Shape 811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812" name="Shape 812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814" name="Shape 814"/>
          <p:cNvCxnSpPr>
            <a:endCxn id="813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Shape 821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822" name="Shape 822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823" name="Shape 823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Shape 824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Shape 825"/>
          <p:cNvCxnSpPr>
            <a:endCxn id="826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Shape 827"/>
          <p:cNvCxnSpPr>
            <a:endCxn id="828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Shape 829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831" name="Shape 831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832" name="Shape 832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           pure</a:t>
            </a:r>
            <a:endParaRPr/>
          </a:p>
        </p:txBody>
      </p:sp>
      <p:sp>
        <p:nvSpPr>
          <p:cNvPr id="833" name="Shape 833"/>
          <p:cNvSpPr txBox="1"/>
          <p:nvPr/>
        </p:nvSpPr>
        <p:spPr>
          <a:xfrm>
            <a:off x="175000" y="3981350"/>
            <a:ext cx="8859600" cy="95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ENTROPY: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H(s) = -p(+)log p(+) – p(-) log p(-)      …p(+) is the probability of a positive in the subset s and p(-) is the probability of a negative. 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Notice the left subset of Days Coughing (&lt;=2) is completely impure: -(3/6) log (3/6) - (3/6) log (3/6)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Notice the right subset of Temperature (&gt;99) is completely pure: -(4/4) log (4/4) – (0/4) log (0/4)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Shape 834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835" name="Shape 835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837" name="Shape 837"/>
          <p:cNvCxnSpPr>
            <a:endCxn id="836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Selling your idea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Recall: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we predict if Joanne ha</a:t>
            </a:r>
            <a:r>
              <a:rPr lang="en" sz="2600">
                <a:solidFill>
                  <a:srgbClr val="FFFFFF"/>
                </a:solidFill>
              </a:rPr>
              <a:t>s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flu or the cold  based on her temperature?</a:t>
            </a:r>
            <a:endParaRPr/>
          </a:p>
        </p:txBody>
      </p:sp>
      <p:graphicFrame>
        <p:nvGraphicFramePr>
          <p:cNvPr id="273" name="Shape 27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{8A7C3D4D-2176-49BD-B084-BA2FF72E3EAD}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Shape 844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845" name="Shape 845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846" name="Shape 846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Shape 847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Shape 848"/>
          <p:cNvCxnSpPr>
            <a:endCxn id="849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Shape 850"/>
          <p:cNvCxnSpPr>
            <a:endCxn id="851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" name="Shape 852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854" name="Shape 854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    split further</a:t>
            </a:r>
            <a:endParaRPr/>
          </a:p>
        </p:txBody>
      </p:sp>
      <p:sp>
        <p:nvSpPr>
          <p:cNvPr id="855" name="Shape 855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split further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Shape 856"/>
          <p:cNvSpPr txBox="1"/>
          <p:nvPr/>
        </p:nvSpPr>
        <p:spPr>
          <a:xfrm>
            <a:off x="175000" y="3981350"/>
            <a:ext cx="88596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each branch though, the size of the branch must also be taken into consideration……. There is a measure for this:     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Information Gain: Gain(S,A) = H(s) – Sum |Sv|/|S| H(Sv)    ….... H(s) = -(8/12)log (8/12) - (4/12)log(4/12)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 &lt;=2) = -(3/6) log (3/6) – (3/6) log(3/6) =                                              H(s&gt;2) = -(5/6) log(5/6) – (1/6) log(1/6)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 &lt;99) = -(2/5) log (2/5) – (3/5) log(3/5) =                                          H(s 99) = -(2/3)log (2/3) – (1/3) log(1/3)  =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 &gt;99) = -(4/4) log(4/4) – (0/4)log (0/4) =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Shape 857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858" name="Shape 858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860" name="Shape 860"/>
          <p:cNvCxnSpPr>
            <a:endCxn id="859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Shape 867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868" name="Shape 868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869" name="Shape 869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Shape 870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Shape 871"/>
          <p:cNvCxnSpPr>
            <a:endCxn id="872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Shape 873"/>
          <p:cNvCxnSpPr>
            <a:endCxn id="874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5" name="Shape 875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877" name="Shape 877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    split further</a:t>
            </a:r>
            <a:endParaRPr/>
          </a:p>
        </p:txBody>
      </p:sp>
      <p:sp>
        <p:nvSpPr>
          <p:cNvPr id="878" name="Shape 878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split further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175000" y="3981350"/>
            <a:ext cx="88596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Gain: Gain(S,A) = H(s) – Sum |Sv|/|S| H(Sv)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 you have to sum up and see which one has a higher amount of information.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Days Coughing:    H(s) + (6/12) H(s &lt;=2) + (6/12) H(s &gt;2)  = -(8/12)log (8/12) - (4/12)log(4/12)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Temperature:  H(s) + (5/12) H(s &lt;99) + (3/12) H(s 99) + (4/12) H(s &gt;99)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Notice the fractions represent the ratio of importance of each of the branches.  </a:t>
            </a:r>
            <a:endParaRPr/>
          </a:p>
        </p:txBody>
      </p:sp>
      <p:sp>
        <p:nvSpPr>
          <p:cNvPr id="880" name="Shape 880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881" name="Shape 881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883" name="Shape 883"/>
          <p:cNvCxnSpPr>
            <a:endCxn id="882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Shape 890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891" name="Shape 891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892" name="Shape 892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Shape 893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Shape 894"/>
          <p:cNvCxnSpPr>
            <a:endCxn id="895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Shape 896"/>
          <p:cNvCxnSpPr>
            <a:endCxn id="897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Shape 898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900" name="Shape 900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   split further</a:t>
            </a:r>
            <a:endParaRPr/>
          </a:p>
        </p:txBody>
      </p:sp>
      <p:sp>
        <p:nvSpPr>
          <p:cNvPr id="901" name="Shape 901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split further 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Shape 902"/>
          <p:cNvSpPr txBox="1"/>
          <p:nvPr/>
        </p:nvSpPr>
        <p:spPr>
          <a:xfrm>
            <a:off x="175000" y="398135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 is that enough?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What about the purity of the branches below?</a:t>
            </a: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</p:txBody>
      </p:sp>
      <p:sp>
        <p:nvSpPr>
          <p:cNvPr id="903" name="Shape 903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904" name="Shape 904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906" name="Shape 906"/>
          <p:cNvCxnSpPr>
            <a:endCxn id="905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/>
        </p:nvSpPr>
        <p:spPr>
          <a:xfrm>
            <a:off x="15049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 txBox="1"/>
          <p:nvPr/>
        </p:nvSpPr>
        <p:spPr>
          <a:xfrm>
            <a:off x="1957825" y="6976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Days Coughing</a:t>
            </a:r>
            <a:endParaRPr/>
          </a:p>
        </p:txBody>
      </p:sp>
      <p:sp>
        <p:nvSpPr>
          <p:cNvPr id="914" name="Shape 914"/>
          <p:cNvSpPr txBox="1"/>
          <p:nvPr/>
        </p:nvSpPr>
        <p:spPr>
          <a:xfrm>
            <a:off x="6383450" y="829050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915" name="Shape 915"/>
          <p:cNvCxnSpPr>
            <a:endCxn id="916" idx="0"/>
          </p:cNvCxnSpPr>
          <p:nvPr/>
        </p:nvCxnSpPr>
        <p:spPr>
          <a:xfrm flipH="1">
            <a:off x="1774100" y="1367100"/>
            <a:ext cx="3261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Shape 917"/>
          <p:cNvCxnSpPr>
            <a:endCxn id="918" idx="0"/>
          </p:cNvCxnSpPr>
          <p:nvPr/>
        </p:nvCxnSpPr>
        <p:spPr>
          <a:xfrm>
            <a:off x="2986000" y="1389100"/>
            <a:ext cx="2679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Shape 919"/>
          <p:cNvCxnSpPr>
            <a:stCxn id="916" idx="3"/>
            <a:endCxn id="920" idx="0"/>
          </p:cNvCxnSpPr>
          <p:nvPr/>
        </p:nvCxnSpPr>
        <p:spPr>
          <a:xfrm flipH="1">
            <a:off x="1107189" y="2376125"/>
            <a:ext cx="3345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Shape 921"/>
          <p:cNvCxnSpPr>
            <a:stCxn id="920" idx="5"/>
          </p:cNvCxnSpPr>
          <p:nvPr/>
        </p:nvCxnSpPr>
        <p:spPr>
          <a:xfrm>
            <a:off x="1439636" y="3523177"/>
            <a:ext cx="423300" cy="13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2" name="Shape 922"/>
          <p:cNvSpPr/>
          <p:nvPr/>
        </p:nvSpPr>
        <p:spPr>
          <a:xfrm>
            <a:off x="5017475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8154800" y="4565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25600" y="44909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1504900" y="44910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926" name="Shape 926"/>
          <p:cNvSpPr txBox="1"/>
          <p:nvPr/>
        </p:nvSpPr>
        <p:spPr>
          <a:xfrm>
            <a:off x="1316675" y="38565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927" name="Shape 927"/>
          <p:cNvSpPr txBox="1"/>
          <p:nvPr/>
        </p:nvSpPr>
        <p:spPr>
          <a:xfrm>
            <a:off x="2707075" y="514510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is to find the feature that decides more</a:t>
            </a:r>
            <a:endParaRPr/>
          </a:p>
        </p:txBody>
      </p:sp>
      <p:cxnSp>
        <p:nvCxnSpPr>
          <p:cNvPr id="928" name="Shape 928"/>
          <p:cNvCxnSpPr>
            <a:stCxn id="923" idx="3"/>
          </p:cNvCxnSpPr>
          <p:nvPr/>
        </p:nvCxnSpPr>
        <p:spPr>
          <a:xfrm flipH="1">
            <a:off x="8263389" y="4974325"/>
            <a:ext cx="291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Shape 929"/>
          <p:cNvCxnSpPr>
            <a:stCxn id="923" idx="5"/>
          </p:cNvCxnSpPr>
          <p:nvPr/>
        </p:nvCxnSpPr>
        <p:spPr>
          <a:xfrm>
            <a:off x="8957311" y="4974325"/>
            <a:ext cx="2142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Shape 930"/>
          <p:cNvSpPr/>
          <p:nvPr/>
        </p:nvSpPr>
        <p:spPr>
          <a:xfrm>
            <a:off x="2506525" y="45658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4045013" y="4625238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932" name="Shape 932"/>
          <p:cNvSpPr txBox="1"/>
          <p:nvPr/>
        </p:nvSpPr>
        <p:spPr>
          <a:xfrm>
            <a:off x="2783800" y="39207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933" name="Shape 933"/>
          <p:cNvCxnSpPr>
            <a:stCxn id="912" idx="3"/>
            <a:endCxn id="934" idx="0"/>
          </p:cNvCxnSpPr>
          <p:nvPr/>
        </p:nvCxnSpPr>
        <p:spPr>
          <a:xfrm flipH="1">
            <a:off x="5761205" y="1271853"/>
            <a:ext cx="4731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Shape 935"/>
          <p:cNvCxnSpPr>
            <a:endCxn id="936" idx="0"/>
          </p:cNvCxnSpPr>
          <p:nvPr/>
        </p:nvCxnSpPr>
        <p:spPr>
          <a:xfrm>
            <a:off x="7721875" y="1251200"/>
            <a:ext cx="290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Shape 934"/>
          <p:cNvSpPr/>
          <p:nvPr/>
        </p:nvSpPr>
        <p:spPr>
          <a:xfrm>
            <a:off x="5238350" y="1909113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99</a:t>
            </a: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7542475" y="19091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cxnSp>
        <p:nvCxnSpPr>
          <p:cNvPr id="937" name="Shape 937"/>
          <p:cNvCxnSpPr>
            <a:stCxn id="938" idx="4"/>
          </p:cNvCxnSpPr>
          <p:nvPr/>
        </p:nvCxnSpPr>
        <p:spPr>
          <a:xfrm flipH="1">
            <a:off x="5633825" y="3440925"/>
            <a:ext cx="141300" cy="11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Shape 939"/>
          <p:cNvCxnSpPr>
            <a:stCxn id="934" idx="4"/>
            <a:endCxn id="938" idx="0"/>
          </p:cNvCxnSpPr>
          <p:nvPr/>
        </p:nvCxnSpPr>
        <p:spPr>
          <a:xfrm>
            <a:off x="5761100" y="2387613"/>
            <a:ext cx="141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Shape 940"/>
          <p:cNvSpPr txBox="1"/>
          <p:nvPr/>
        </p:nvSpPr>
        <p:spPr>
          <a:xfrm>
            <a:off x="4653875" y="3948913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941" name="Shape 941"/>
          <p:cNvCxnSpPr>
            <a:stCxn id="942" idx="4"/>
            <a:endCxn id="943" idx="0"/>
          </p:cNvCxnSpPr>
          <p:nvPr/>
        </p:nvCxnSpPr>
        <p:spPr>
          <a:xfrm>
            <a:off x="7032050" y="3533675"/>
            <a:ext cx="510300" cy="9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Shape 944"/>
          <p:cNvCxnSpPr>
            <a:stCxn id="942" idx="5"/>
            <a:endCxn id="923" idx="0"/>
          </p:cNvCxnSpPr>
          <p:nvPr/>
        </p:nvCxnSpPr>
        <p:spPr>
          <a:xfrm>
            <a:off x="7364461" y="3426652"/>
            <a:ext cx="1260300" cy="11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Shape 943"/>
          <p:cNvSpPr/>
          <p:nvPr/>
        </p:nvSpPr>
        <p:spPr>
          <a:xfrm>
            <a:off x="7072363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1304000" y="19677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5989950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2783800" y="19582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cxnSp>
        <p:nvCxnSpPr>
          <p:cNvPr id="946" name="Shape 946"/>
          <p:cNvCxnSpPr>
            <a:stCxn id="918" idx="5"/>
            <a:endCxn id="947" idx="0"/>
          </p:cNvCxnSpPr>
          <p:nvPr/>
        </p:nvCxnSpPr>
        <p:spPr>
          <a:xfrm>
            <a:off x="3586311" y="2366625"/>
            <a:ext cx="128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Shape 948"/>
          <p:cNvCxnSpPr>
            <a:stCxn id="947" idx="3"/>
            <a:endCxn id="930" idx="0"/>
          </p:cNvCxnSpPr>
          <p:nvPr/>
        </p:nvCxnSpPr>
        <p:spPr>
          <a:xfrm flipH="1">
            <a:off x="3029402" y="3405002"/>
            <a:ext cx="3531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0" name="Shape 920"/>
          <p:cNvSpPr/>
          <p:nvPr/>
        </p:nvSpPr>
        <p:spPr>
          <a:xfrm>
            <a:off x="637125" y="28994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3244813" y="27812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5305025" y="27101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6561950" y="280287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cxnSp>
        <p:nvCxnSpPr>
          <p:cNvPr id="949" name="Shape 949"/>
          <p:cNvCxnSpPr>
            <a:stCxn id="938" idx="5"/>
            <a:endCxn id="945" idx="0"/>
          </p:cNvCxnSpPr>
          <p:nvPr/>
        </p:nvCxnSpPr>
        <p:spPr>
          <a:xfrm>
            <a:off x="6107536" y="3333902"/>
            <a:ext cx="3525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Shape 950"/>
          <p:cNvCxnSpPr>
            <a:stCxn id="947" idx="5"/>
            <a:endCxn id="931" idx="0"/>
          </p:cNvCxnSpPr>
          <p:nvPr/>
        </p:nvCxnSpPr>
        <p:spPr>
          <a:xfrm>
            <a:off x="4047324" y="3405002"/>
            <a:ext cx="467700" cy="12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Shape 951"/>
          <p:cNvCxnSpPr>
            <a:endCxn id="942" idx="0"/>
          </p:cNvCxnSpPr>
          <p:nvPr/>
        </p:nvCxnSpPr>
        <p:spPr>
          <a:xfrm>
            <a:off x="6969650" y="2412275"/>
            <a:ext cx="624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Shape 952"/>
          <p:cNvCxnSpPr>
            <a:stCxn id="920" idx="3"/>
            <a:endCxn id="924" idx="0"/>
          </p:cNvCxnSpPr>
          <p:nvPr/>
        </p:nvCxnSpPr>
        <p:spPr>
          <a:xfrm flipH="1">
            <a:off x="548314" y="3523177"/>
            <a:ext cx="2265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3" name="Shape 953"/>
          <p:cNvSpPr/>
          <p:nvPr/>
        </p:nvSpPr>
        <p:spPr>
          <a:xfrm>
            <a:off x="6337089" y="1909125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954" name="Shape 954"/>
          <p:cNvCxnSpPr>
            <a:endCxn id="953" idx="0"/>
          </p:cNvCxnSpPr>
          <p:nvPr/>
        </p:nvCxnSpPr>
        <p:spPr>
          <a:xfrm flipH="1">
            <a:off x="6916539" y="1382925"/>
            <a:ext cx="135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Shape 955"/>
          <p:cNvSpPr/>
          <p:nvPr/>
        </p:nvSpPr>
        <p:spPr>
          <a:xfrm>
            <a:off x="622675" y="40834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3136813" y="40893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cxnSp>
        <p:nvCxnSpPr>
          <p:cNvPr id="957" name="Shape 957"/>
          <p:cNvCxnSpPr>
            <a:stCxn id="920" idx="4"/>
            <a:endCxn id="955" idx="0"/>
          </p:cNvCxnSpPr>
          <p:nvPr/>
        </p:nvCxnSpPr>
        <p:spPr>
          <a:xfrm>
            <a:off x="1107225" y="3630200"/>
            <a:ext cx="948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Shape 958"/>
          <p:cNvCxnSpPr>
            <a:endCxn id="956" idx="0"/>
          </p:cNvCxnSpPr>
          <p:nvPr/>
        </p:nvCxnSpPr>
        <p:spPr>
          <a:xfrm>
            <a:off x="3687163" y="3513600"/>
            <a:ext cx="291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Shape 959"/>
          <p:cNvSpPr txBox="1"/>
          <p:nvPr/>
        </p:nvSpPr>
        <p:spPr>
          <a:xfrm>
            <a:off x="1863850" y="40400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Shape 960"/>
          <p:cNvSpPr txBox="1"/>
          <p:nvPr/>
        </p:nvSpPr>
        <p:spPr>
          <a:xfrm>
            <a:off x="6159000" y="16375"/>
            <a:ext cx="154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Shape 961"/>
          <p:cNvSpPr txBox="1"/>
          <p:nvPr/>
        </p:nvSpPr>
        <p:spPr>
          <a:xfrm>
            <a:off x="25600" y="2449663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Shape 962"/>
          <p:cNvSpPr txBox="1"/>
          <p:nvPr/>
        </p:nvSpPr>
        <p:spPr>
          <a:xfrm>
            <a:off x="2224238" y="2510750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Shape 963"/>
          <p:cNvSpPr txBox="1"/>
          <p:nvPr/>
        </p:nvSpPr>
        <p:spPr>
          <a:xfrm>
            <a:off x="4422877" y="23780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Shape 964"/>
          <p:cNvSpPr txBox="1"/>
          <p:nvPr/>
        </p:nvSpPr>
        <p:spPr>
          <a:xfrm>
            <a:off x="6337102" y="2388988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Shape 965"/>
          <p:cNvSpPr txBox="1"/>
          <p:nvPr/>
        </p:nvSpPr>
        <p:spPr>
          <a:xfrm>
            <a:off x="7798202" y="23780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Shape 966"/>
          <p:cNvSpPr txBox="1"/>
          <p:nvPr/>
        </p:nvSpPr>
        <p:spPr>
          <a:xfrm>
            <a:off x="-19275" y="3786225"/>
            <a:ext cx="88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Shape 967"/>
          <p:cNvSpPr txBox="1"/>
          <p:nvPr/>
        </p:nvSpPr>
        <p:spPr>
          <a:xfrm>
            <a:off x="830000" y="3685950"/>
            <a:ext cx="115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Shape 968"/>
          <p:cNvSpPr txBox="1"/>
          <p:nvPr/>
        </p:nvSpPr>
        <p:spPr>
          <a:xfrm>
            <a:off x="1961038" y="3830300"/>
            <a:ext cx="88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Shape 969"/>
          <p:cNvSpPr txBox="1"/>
          <p:nvPr/>
        </p:nvSpPr>
        <p:spPr>
          <a:xfrm>
            <a:off x="2527720" y="4148725"/>
            <a:ext cx="940200" cy="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Shape 970"/>
          <p:cNvSpPr txBox="1"/>
          <p:nvPr/>
        </p:nvSpPr>
        <p:spPr>
          <a:xfrm>
            <a:off x="2996700" y="3629813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Shape 971"/>
          <p:cNvSpPr txBox="1"/>
          <p:nvPr/>
        </p:nvSpPr>
        <p:spPr>
          <a:xfrm>
            <a:off x="4106425" y="3845824"/>
            <a:ext cx="888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Shape 972"/>
          <p:cNvSpPr txBox="1"/>
          <p:nvPr/>
        </p:nvSpPr>
        <p:spPr>
          <a:xfrm>
            <a:off x="5028675" y="4040135"/>
            <a:ext cx="1045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Shape 973"/>
          <p:cNvSpPr txBox="1"/>
          <p:nvPr/>
        </p:nvSpPr>
        <p:spPr>
          <a:xfrm>
            <a:off x="6677552" y="41685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Shape 974"/>
          <p:cNvSpPr txBox="1"/>
          <p:nvPr/>
        </p:nvSpPr>
        <p:spPr>
          <a:xfrm>
            <a:off x="7898927" y="4123488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/>
          <p:nvPr/>
        </p:nvSpPr>
        <p:spPr>
          <a:xfrm>
            <a:off x="65625" y="43750"/>
            <a:ext cx="90783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this case, since there are only 2 features, no more analysis is necessary.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though, there were more than two features, you would have to figure out which second feature had better information after the initial split.      </a:t>
            </a: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/>
          <p:nvPr/>
        </p:nvSpPr>
        <p:spPr>
          <a:xfrm>
            <a:off x="15049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Shape 986"/>
          <p:cNvSpPr txBox="1"/>
          <p:nvPr/>
        </p:nvSpPr>
        <p:spPr>
          <a:xfrm>
            <a:off x="1957825" y="6976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Days Coughing</a:t>
            </a:r>
            <a:endParaRPr/>
          </a:p>
        </p:txBody>
      </p:sp>
      <p:sp>
        <p:nvSpPr>
          <p:cNvPr id="987" name="Shape 987"/>
          <p:cNvSpPr txBox="1"/>
          <p:nvPr/>
        </p:nvSpPr>
        <p:spPr>
          <a:xfrm>
            <a:off x="6383450" y="829050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988" name="Shape 988"/>
          <p:cNvCxnSpPr>
            <a:endCxn id="989" idx="0"/>
          </p:cNvCxnSpPr>
          <p:nvPr/>
        </p:nvCxnSpPr>
        <p:spPr>
          <a:xfrm flipH="1">
            <a:off x="1774100" y="1367100"/>
            <a:ext cx="3261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Shape 990"/>
          <p:cNvCxnSpPr>
            <a:endCxn id="991" idx="0"/>
          </p:cNvCxnSpPr>
          <p:nvPr/>
        </p:nvCxnSpPr>
        <p:spPr>
          <a:xfrm>
            <a:off x="2986000" y="1389100"/>
            <a:ext cx="2679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Shape 992"/>
          <p:cNvCxnSpPr>
            <a:stCxn id="989" idx="3"/>
            <a:endCxn id="993" idx="0"/>
          </p:cNvCxnSpPr>
          <p:nvPr/>
        </p:nvCxnSpPr>
        <p:spPr>
          <a:xfrm flipH="1">
            <a:off x="1107189" y="2376125"/>
            <a:ext cx="3345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Shape 994"/>
          <p:cNvCxnSpPr>
            <a:stCxn id="993" idx="5"/>
          </p:cNvCxnSpPr>
          <p:nvPr/>
        </p:nvCxnSpPr>
        <p:spPr>
          <a:xfrm>
            <a:off x="1439636" y="3523177"/>
            <a:ext cx="423300" cy="13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5" name="Shape 995"/>
          <p:cNvSpPr/>
          <p:nvPr/>
        </p:nvSpPr>
        <p:spPr>
          <a:xfrm>
            <a:off x="5017475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8154800" y="4565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997" name="Shape 997"/>
          <p:cNvSpPr/>
          <p:nvPr/>
        </p:nvSpPr>
        <p:spPr>
          <a:xfrm>
            <a:off x="25600" y="44909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998" name="Shape 998"/>
          <p:cNvSpPr/>
          <p:nvPr/>
        </p:nvSpPr>
        <p:spPr>
          <a:xfrm>
            <a:off x="1504900" y="44910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999" name="Shape 999"/>
          <p:cNvSpPr txBox="1"/>
          <p:nvPr/>
        </p:nvSpPr>
        <p:spPr>
          <a:xfrm>
            <a:off x="1316675" y="38565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1000" name="Shape 1000"/>
          <p:cNvSpPr txBox="1"/>
          <p:nvPr/>
        </p:nvSpPr>
        <p:spPr>
          <a:xfrm>
            <a:off x="2707075" y="514510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is to find the feature that decides more</a:t>
            </a:r>
            <a:endParaRPr/>
          </a:p>
        </p:txBody>
      </p:sp>
      <p:cxnSp>
        <p:nvCxnSpPr>
          <p:cNvPr id="1001" name="Shape 1001"/>
          <p:cNvCxnSpPr>
            <a:stCxn id="996" idx="3"/>
          </p:cNvCxnSpPr>
          <p:nvPr/>
        </p:nvCxnSpPr>
        <p:spPr>
          <a:xfrm flipH="1">
            <a:off x="8263389" y="4974325"/>
            <a:ext cx="291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Shape 1002"/>
          <p:cNvCxnSpPr>
            <a:stCxn id="996" idx="5"/>
          </p:cNvCxnSpPr>
          <p:nvPr/>
        </p:nvCxnSpPr>
        <p:spPr>
          <a:xfrm>
            <a:off x="8957311" y="4974325"/>
            <a:ext cx="2142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3" name="Shape 1003"/>
          <p:cNvSpPr/>
          <p:nvPr/>
        </p:nvSpPr>
        <p:spPr>
          <a:xfrm>
            <a:off x="2506525" y="45658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4045013" y="4625238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005" name="Shape 1005"/>
          <p:cNvSpPr txBox="1"/>
          <p:nvPr/>
        </p:nvSpPr>
        <p:spPr>
          <a:xfrm>
            <a:off x="2783800" y="39207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006" name="Shape 1006"/>
          <p:cNvCxnSpPr>
            <a:stCxn id="985" idx="3"/>
            <a:endCxn id="1007" idx="0"/>
          </p:cNvCxnSpPr>
          <p:nvPr/>
        </p:nvCxnSpPr>
        <p:spPr>
          <a:xfrm flipH="1">
            <a:off x="5761205" y="1271853"/>
            <a:ext cx="4731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Shape 1008"/>
          <p:cNvCxnSpPr>
            <a:endCxn id="1009" idx="0"/>
          </p:cNvCxnSpPr>
          <p:nvPr/>
        </p:nvCxnSpPr>
        <p:spPr>
          <a:xfrm>
            <a:off x="7721875" y="1251200"/>
            <a:ext cx="290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Shape 1007"/>
          <p:cNvSpPr/>
          <p:nvPr/>
        </p:nvSpPr>
        <p:spPr>
          <a:xfrm>
            <a:off x="5238350" y="1909113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99</a:t>
            </a: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7542475" y="19091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cxnSp>
        <p:nvCxnSpPr>
          <p:cNvPr id="1010" name="Shape 1010"/>
          <p:cNvCxnSpPr>
            <a:stCxn id="1011" idx="4"/>
          </p:cNvCxnSpPr>
          <p:nvPr/>
        </p:nvCxnSpPr>
        <p:spPr>
          <a:xfrm flipH="1">
            <a:off x="5633825" y="3440925"/>
            <a:ext cx="141300" cy="11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Shape 1012"/>
          <p:cNvCxnSpPr>
            <a:stCxn id="1007" idx="4"/>
            <a:endCxn id="1011" idx="0"/>
          </p:cNvCxnSpPr>
          <p:nvPr/>
        </p:nvCxnSpPr>
        <p:spPr>
          <a:xfrm>
            <a:off x="5761100" y="2387613"/>
            <a:ext cx="141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3" name="Shape 1013"/>
          <p:cNvSpPr txBox="1"/>
          <p:nvPr/>
        </p:nvSpPr>
        <p:spPr>
          <a:xfrm>
            <a:off x="4653875" y="3948913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014" name="Shape 1014"/>
          <p:cNvCxnSpPr>
            <a:stCxn id="1015" idx="4"/>
            <a:endCxn id="1016" idx="0"/>
          </p:cNvCxnSpPr>
          <p:nvPr/>
        </p:nvCxnSpPr>
        <p:spPr>
          <a:xfrm>
            <a:off x="7032050" y="3533675"/>
            <a:ext cx="510300" cy="9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Shape 1017"/>
          <p:cNvCxnSpPr>
            <a:stCxn id="1015" idx="5"/>
            <a:endCxn id="996" idx="0"/>
          </p:cNvCxnSpPr>
          <p:nvPr/>
        </p:nvCxnSpPr>
        <p:spPr>
          <a:xfrm>
            <a:off x="7364461" y="3426652"/>
            <a:ext cx="1260300" cy="11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6" name="Shape 1016"/>
          <p:cNvSpPr/>
          <p:nvPr/>
        </p:nvSpPr>
        <p:spPr>
          <a:xfrm>
            <a:off x="7072363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1304000" y="19677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5989950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991" name="Shape 991"/>
          <p:cNvSpPr/>
          <p:nvPr/>
        </p:nvSpPr>
        <p:spPr>
          <a:xfrm>
            <a:off x="2783800" y="19582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cxnSp>
        <p:nvCxnSpPr>
          <p:cNvPr id="1019" name="Shape 1019"/>
          <p:cNvCxnSpPr>
            <a:stCxn id="991" idx="5"/>
            <a:endCxn id="1020" idx="0"/>
          </p:cNvCxnSpPr>
          <p:nvPr/>
        </p:nvCxnSpPr>
        <p:spPr>
          <a:xfrm>
            <a:off x="3586311" y="2366625"/>
            <a:ext cx="128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Shape 1021"/>
          <p:cNvCxnSpPr>
            <a:stCxn id="1020" idx="3"/>
            <a:endCxn id="1003" idx="0"/>
          </p:cNvCxnSpPr>
          <p:nvPr/>
        </p:nvCxnSpPr>
        <p:spPr>
          <a:xfrm flipH="1">
            <a:off x="3029402" y="3405002"/>
            <a:ext cx="3531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Shape 993"/>
          <p:cNvSpPr/>
          <p:nvPr/>
        </p:nvSpPr>
        <p:spPr>
          <a:xfrm>
            <a:off x="637125" y="28994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3244813" y="27812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5305025" y="27101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6561950" y="280287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cxnSp>
        <p:nvCxnSpPr>
          <p:cNvPr id="1022" name="Shape 1022"/>
          <p:cNvCxnSpPr>
            <a:stCxn id="1011" idx="5"/>
            <a:endCxn id="1018" idx="0"/>
          </p:cNvCxnSpPr>
          <p:nvPr/>
        </p:nvCxnSpPr>
        <p:spPr>
          <a:xfrm>
            <a:off x="6107536" y="3333902"/>
            <a:ext cx="3525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Shape 1023"/>
          <p:cNvCxnSpPr>
            <a:stCxn id="1020" idx="5"/>
            <a:endCxn id="1004" idx="0"/>
          </p:cNvCxnSpPr>
          <p:nvPr/>
        </p:nvCxnSpPr>
        <p:spPr>
          <a:xfrm>
            <a:off x="4047324" y="3405002"/>
            <a:ext cx="467700" cy="12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Shape 1024"/>
          <p:cNvCxnSpPr>
            <a:endCxn id="1015" idx="0"/>
          </p:cNvCxnSpPr>
          <p:nvPr/>
        </p:nvCxnSpPr>
        <p:spPr>
          <a:xfrm>
            <a:off x="6969650" y="2412275"/>
            <a:ext cx="624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Shape 1025"/>
          <p:cNvCxnSpPr>
            <a:stCxn id="993" idx="3"/>
            <a:endCxn id="997" idx="0"/>
          </p:cNvCxnSpPr>
          <p:nvPr/>
        </p:nvCxnSpPr>
        <p:spPr>
          <a:xfrm flipH="1">
            <a:off x="548314" y="3523177"/>
            <a:ext cx="2265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6" name="Shape 1026"/>
          <p:cNvSpPr/>
          <p:nvPr/>
        </p:nvSpPr>
        <p:spPr>
          <a:xfrm>
            <a:off x="6337089" y="1909125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027" name="Shape 1027"/>
          <p:cNvCxnSpPr>
            <a:endCxn id="1026" idx="0"/>
          </p:cNvCxnSpPr>
          <p:nvPr/>
        </p:nvCxnSpPr>
        <p:spPr>
          <a:xfrm flipH="1">
            <a:off x="6916539" y="1382925"/>
            <a:ext cx="135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Shape 1028"/>
          <p:cNvSpPr/>
          <p:nvPr/>
        </p:nvSpPr>
        <p:spPr>
          <a:xfrm>
            <a:off x="622675" y="40834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3136813" y="40893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cxnSp>
        <p:nvCxnSpPr>
          <p:cNvPr id="1030" name="Shape 1030"/>
          <p:cNvCxnSpPr>
            <a:stCxn id="993" idx="4"/>
            <a:endCxn id="1028" idx="0"/>
          </p:cNvCxnSpPr>
          <p:nvPr/>
        </p:nvCxnSpPr>
        <p:spPr>
          <a:xfrm>
            <a:off x="1107225" y="3630200"/>
            <a:ext cx="948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Shape 1031"/>
          <p:cNvCxnSpPr>
            <a:endCxn id="1029" idx="0"/>
          </p:cNvCxnSpPr>
          <p:nvPr/>
        </p:nvCxnSpPr>
        <p:spPr>
          <a:xfrm>
            <a:off x="3687163" y="3513600"/>
            <a:ext cx="291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2" name="Shape 1032"/>
          <p:cNvSpPr txBox="1"/>
          <p:nvPr/>
        </p:nvSpPr>
        <p:spPr>
          <a:xfrm>
            <a:off x="1863850" y="40400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Shape 1033"/>
          <p:cNvSpPr txBox="1"/>
          <p:nvPr/>
        </p:nvSpPr>
        <p:spPr>
          <a:xfrm>
            <a:off x="6159000" y="16375"/>
            <a:ext cx="154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Shape 1034"/>
          <p:cNvSpPr txBox="1"/>
          <p:nvPr/>
        </p:nvSpPr>
        <p:spPr>
          <a:xfrm>
            <a:off x="25600" y="2449663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Shape 1035"/>
          <p:cNvSpPr txBox="1"/>
          <p:nvPr/>
        </p:nvSpPr>
        <p:spPr>
          <a:xfrm>
            <a:off x="2224238" y="2510750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Shape 1036"/>
          <p:cNvSpPr txBox="1"/>
          <p:nvPr/>
        </p:nvSpPr>
        <p:spPr>
          <a:xfrm>
            <a:off x="4422877" y="23780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Shape 1037"/>
          <p:cNvSpPr txBox="1"/>
          <p:nvPr/>
        </p:nvSpPr>
        <p:spPr>
          <a:xfrm>
            <a:off x="6337102" y="2388988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Shape 1038"/>
          <p:cNvSpPr txBox="1"/>
          <p:nvPr/>
        </p:nvSpPr>
        <p:spPr>
          <a:xfrm>
            <a:off x="7798202" y="23780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Shape 1039"/>
          <p:cNvSpPr txBox="1"/>
          <p:nvPr/>
        </p:nvSpPr>
        <p:spPr>
          <a:xfrm>
            <a:off x="-19275" y="3786225"/>
            <a:ext cx="88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Shape 1040"/>
          <p:cNvSpPr txBox="1"/>
          <p:nvPr/>
        </p:nvSpPr>
        <p:spPr>
          <a:xfrm>
            <a:off x="830000" y="3685950"/>
            <a:ext cx="115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Shape 1041"/>
          <p:cNvSpPr txBox="1"/>
          <p:nvPr/>
        </p:nvSpPr>
        <p:spPr>
          <a:xfrm>
            <a:off x="1961038" y="3830300"/>
            <a:ext cx="88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Shape 1042"/>
          <p:cNvSpPr txBox="1"/>
          <p:nvPr/>
        </p:nvSpPr>
        <p:spPr>
          <a:xfrm>
            <a:off x="2527720" y="4148725"/>
            <a:ext cx="940200" cy="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Shape 1043"/>
          <p:cNvSpPr txBox="1"/>
          <p:nvPr/>
        </p:nvSpPr>
        <p:spPr>
          <a:xfrm>
            <a:off x="2996700" y="3629813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Shape 1044"/>
          <p:cNvSpPr txBox="1"/>
          <p:nvPr/>
        </p:nvSpPr>
        <p:spPr>
          <a:xfrm>
            <a:off x="4106425" y="3845824"/>
            <a:ext cx="888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Shape 1045"/>
          <p:cNvSpPr txBox="1"/>
          <p:nvPr/>
        </p:nvSpPr>
        <p:spPr>
          <a:xfrm>
            <a:off x="5028675" y="4040135"/>
            <a:ext cx="1045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Shape 1046"/>
          <p:cNvSpPr txBox="1"/>
          <p:nvPr/>
        </p:nvSpPr>
        <p:spPr>
          <a:xfrm>
            <a:off x="6677552" y="41685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Shape 1047"/>
          <p:cNvSpPr txBox="1"/>
          <p:nvPr/>
        </p:nvSpPr>
        <p:spPr>
          <a:xfrm>
            <a:off x="7898927" y="4123488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/>
          <p:nvPr/>
        </p:nvSpPr>
        <p:spPr>
          <a:xfrm>
            <a:off x="65625" y="43750"/>
            <a:ext cx="90783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Recall Information Gain: Gain(S,A) = H(s) – Sum |Sv|/|S| H(Sv)  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the initial analysis.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Entropy and ratios are used recursively.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Thus to measure information gain of subsets and subsets of subsets,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Gain: Gain(S,A) = H(s) – Sum( |Sv|/|S| H(Sv)(Sum (|Svv|/(|Sv|) H(Svv))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 txBox="1"/>
          <p:nvPr/>
        </p:nvSpPr>
        <p:spPr>
          <a:xfrm>
            <a:off x="65625" y="43750"/>
            <a:ext cx="90783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Decision Trees are very interpretable.  You can read the predictions right off the tree.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also works very well for continuous features and can be well visualized.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Shape 1058"/>
          <p:cNvSpPr/>
          <p:nvPr/>
        </p:nvSpPr>
        <p:spPr>
          <a:xfrm>
            <a:off x="2011680" y="2281646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2521132" y="2809758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Shape 1060"/>
          <p:cNvSpPr/>
          <p:nvPr/>
        </p:nvSpPr>
        <p:spPr>
          <a:xfrm>
            <a:off x="1458686" y="2809758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Shape 1061"/>
          <p:cNvSpPr/>
          <p:nvPr/>
        </p:nvSpPr>
        <p:spPr>
          <a:xfrm>
            <a:off x="879567" y="3380170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Shape 1062"/>
          <p:cNvSpPr/>
          <p:nvPr/>
        </p:nvSpPr>
        <p:spPr>
          <a:xfrm>
            <a:off x="1758823" y="3528215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Shape 1063"/>
          <p:cNvSpPr/>
          <p:nvPr/>
        </p:nvSpPr>
        <p:spPr>
          <a:xfrm>
            <a:off x="2294709" y="3306147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Shape 1064"/>
          <p:cNvSpPr/>
          <p:nvPr/>
        </p:nvSpPr>
        <p:spPr>
          <a:xfrm>
            <a:off x="3313612" y="3676260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5" name="Shape 1065"/>
          <p:cNvCxnSpPr>
            <a:stCxn id="1058" idx="3"/>
            <a:endCxn id="1060" idx="7"/>
          </p:cNvCxnSpPr>
          <p:nvPr/>
        </p:nvCxnSpPr>
        <p:spPr>
          <a:xfrm flipH="1">
            <a:off x="1570310" y="2408010"/>
            <a:ext cx="460500" cy="4233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Shape 1066"/>
          <p:cNvCxnSpPr>
            <a:stCxn id="1058" idx="5"/>
            <a:endCxn id="1059" idx="1"/>
          </p:cNvCxnSpPr>
          <p:nvPr/>
        </p:nvCxnSpPr>
        <p:spPr>
          <a:xfrm>
            <a:off x="2123179" y="2408010"/>
            <a:ext cx="417000" cy="4233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Shape 1067"/>
          <p:cNvCxnSpPr>
            <a:stCxn id="1060" idx="3"/>
            <a:endCxn id="1061" idx="7"/>
          </p:cNvCxnSpPr>
          <p:nvPr/>
        </p:nvCxnSpPr>
        <p:spPr>
          <a:xfrm flipH="1">
            <a:off x="990916" y="2936122"/>
            <a:ext cx="486900" cy="4656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Shape 1068"/>
          <p:cNvCxnSpPr>
            <a:stCxn id="1060" idx="5"/>
            <a:endCxn id="1062" idx="0"/>
          </p:cNvCxnSpPr>
          <p:nvPr/>
        </p:nvCxnSpPr>
        <p:spPr>
          <a:xfrm>
            <a:off x="1570185" y="2936122"/>
            <a:ext cx="254100" cy="5922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Shape 1069"/>
          <p:cNvCxnSpPr>
            <a:stCxn id="1059" idx="3"/>
            <a:endCxn id="1063" idx="0"/>
          </p:cNvCxnSpPr>
          <p:nvPr/>
        </p:nvCxnSpPr>
        <p:spPr>
          <a:xfrm flipH="1">
            <a:off x="2359962" y="2936122"/>
            <a:ext cx="180300" cy="3699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Shape 1070"/>
          <p:cNvSpPr/>
          <p:nvPr/>
        </p:nvSpPr>
        <p:spPr>
          <a:xfrm>
            <a:off x="2076994" y="3913422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Shape 1071"/>
          <p:cNvSpPr/>
          <p:nvPr/>
        </p:nvSpPr>
        <p:spPr>
          <a:xfrm>
            <a:off x="2540262" y="3916695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2" name="Shape 1072"/>
          <p:cNvCxnSpPr>
            <a:stCxn id="1063" idx="3"/>
            <a:endCxn id="1070" idx="0"/>
          </p:cNvCxnSpPr>
          <p:nvPr/>
        </p:nvCxnSpPr>
        <p:spPr>
          <a:xfrm flipH="1">
            <a:off x="2142239" y="3432511"/>
            <a:ext cx="171600" cy="4809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Shape 1073"/>
          <p:cNvCxnSpPr>
            <a:endCxn id="1071" idx="1"/>
          </p:cNvCxnSpPr>
          <p:nvPr/>
        </p:nvCxnSpPr>
        <p:spPr>
          <a:xfrm>
            <a:off x="2402792" y="3441876"/>
            <a:ext cx="156600" cy="4965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Shape 1074"/>
          <p:cNvCxnSpPr>
            <a:stCxn id="1059" idx="5"/>
            <a:endCxn id="1064" idx="1"/>
          </p:cNvCxnSpPr>
          <p:nvPr/>
        </p:nvCxnSpPr>
        <p:spPr>
          <a:xfrm>
            <a:off x="2632631" y="2936122"/>
            <a:ext cx="700200" cy="7617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5" name="Shape 1075"/>
          <p:cNvSpPr txBox="1"/>
          <p:nvPr/>
        </p:nvSpPr>
        <p:spPr>
          <a:xfrm>
            <a:off x="2294709" y="2203269"/>
            <a:ext cx="744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x1 &gt;⍉1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Shape 1076"/>
          <p:cNvSpPr txBox="1"/>
          <p:nvPr/>
        </p:nvSpPr>
        <p:spPr>
          <a:xfrm>
            <a:off x="667920" y="2790785"/>
            <a:ext cx="744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x2 &lt;⍉2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Shape 1077"/>
          <p:cNvSpPr txBox="1"/>
          <p:nvPr/>
        </p:nvSpPr>
        <p:spPr>
          <a:xfrm>
            <a:off x="1737446" y="3357868"/>
            <a:ext cx="744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x1 &lt;⍉4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Shape 1078"/>
          <p:cNvSpPr txBox="1"/>
          <p:nvPr/>
        </p:nvSpPr>
        <p:spPr>
          <a:xfrm>
            <a:off x="2725000" y="2758286"/>
            <a:ext cx="744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x2 &gt;⍉3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Shape 1079"/>
          <p:cNvSpPr/>
          <p:nvPr/>
        </p:nvSpPr>
        <p:spPr>
          <a:xfrm>
            <a:off x="3900821" y="2203269"/>
            <a:ext cx="4860002" cy="27515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0" name="Shape 1080"/>
          <p:cNvCxnSpPr/>
          <p:nvPr/>
        </p:nvCxnSpPr>
        <p:spPr>
          <a:xfrm rot="10800000">
            <a:off x="4436707" y="2408010"/>
            <a:ext cx="0" cy="2153357"/>
          </a:xfrm>
          <a:prstGeom prst="straightConnector1">
            <a:avLst/>
          </a:prstGeom>
          <a:noFill/>
          <a:ln cap="flat" cmpd="sng" w="9525">
            <a:solidFill>
              <a:srgbClr val="0042AC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81" name="Shape 1081"/>
          <p:cNvCxnSpPr/>
          <p:nvPr/>
        </p:nvCxnSpPr>
        <p:spPr>
          <a:xfrm>
            <a:off x="4455042" y="4550735"/>
            <a:ext cx="3944679" cy="0"/>
          </a:xfrm>
          <a:prstGeom prst="straightConnector1">
            <a:avLst/>
          </a:prstGeom>
          <a:noFill/>
          <a:ln cap="flat" cmpd="sng" w="9525">
            <a:solidFill>
              <a:srgbClr val="0042AC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82" name="Shape 1082"/>
          <p:cNvSpPr txBox="1"/>
          <p:nvPr/>
        </p:nvSpPr>
        <p:spPr>
          <a:xfrm>
            <a:off x="8314421" y="4598865"/>
            <a:ext cx="6379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Shape 1083"/>
          <p:cNvSpPr txBox="1"/>
          <p:nvPr/>
        </p:nvSpPr>
        <p:spPr>
          <a:xfrm>
            <a:off x="3976865" y="2219332"/>
            <a:ext cx="6379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Shape 1084"/>
          <p:cNvSpPr txBox="1"/>
          <p:nvPr/>
        </p:nvSpPr>
        <p:spPr>
          <a:xfrm>
            <a:off x="799809" y="3559376"/>
            <a:ext cx="3468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Shape 1085"/>
          <p:cNvSpPr txBox="1"/>
          <p:nvPr/>
        </p:nvSpPr>
        <p:spPr>
          <a:xfrm>
            <a:off x="1661451" y="3736191"/>
            <a:ext cx="29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Shape 1086"/>
          <p:cNvSpPr txBox="1"/>
          <p:nvPr/>
        </p:nvSpPr>
        <p:spPr>
          <a:xfrm>
            <a:off x="2003213" y="4138425"/>
            <a:ext cx="2811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Shape 1087"/>
          <p:cNvSpPr txBox="1"/>
          <p:nvPr/>
        </p:nvSpPr>
        <p:spPr>
          <a:xfrm>
            <a:off x="2542611" y="4157130"/>
            <a:ext cx="26502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Shape 1088"/>
          <p:cNvSpPr txBox="1"/>
          <p:nvPr/>
        </p:nvSpPr>
        <p:spPr>
          <a:xfrm>
            <a:off x="3320066" y="3866826"/>
            <a:ext cx="2795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Shape 1089"/>
          <p:cNvSpPr txBox="1"/>
          <p:nvPr/>
        </p:nvSpPr>
        <p:spPr>
          <a:xfrm>
            <a:off x="3940549" y="2883780"/>
            <a:ext cx="498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⍉3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Shape 1090"/>
          <p:cNvSpPr txBox="1"/>
          <p:nvPr/>
        </p:nvSpPr>
        <p:spPr>
          <a:xfrm>
            <a:off x="3933030" y="3697941"/>
            <a:ext cx="498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⍉2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Shape 1091"/>
          <p:cNvSpPr txBox="1"/>
          <p:nvPr/>
        </p:nvSpPr>
        <p:spPr>
          <a:xfrm>
            <a:off x="5485814" y="4561367"/>
            <a:ext cx="498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⍉1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Shape 1092"/>
          <p:cNvSpPr txBox="1"/>
          <p:nvPr/>
        </p:nvSpPr>
        <p:spPr>
          <a:xfrm>
            <a:off x="7070807" y="4598864"/>
            <a:ext cx="498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⍉4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3" name="Shape 1093"/>
          <p:cNvCxnSpPr/>
          <p:nvPr/>
        </p:nvCxnSpPr>
        <p:spPr>
          <a:xfrm>
            <a:off x="5592726" y="2408010"/>
            <a:ext cx="21265" cy="2190855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Shape 1094"/>
          <p:cNvCxnSpPr/>
          <p:nvPr/>
        </p:nvCxnSpPr>
        <p:spPr>
          <a:xfrm>
            <a:off x="4436707" y="3824305"/>
            <a:ext cx="1183168" cy="0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Shape 1095"/>
          <p:cNvCxnSpPr/>
          <p:nvPr/>
        </p:nvCxnSpPr>
        <p:spPr>
          <a:xfrm>
            <a:off x="5603358" y="3019896"/>
            <a:ext cx="2711063" cy="17772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Shape 1096"/>
          <p:cNvCxnSpPr/>
          <p:nvPr/>
        </p:nvCxnSpPr>
        <p:spPr>
          <a:xfrm>
            <a:off x="7230403" y="3037668"/>
            <a:ext cx="0" cy="1523699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7" name="Shape 1097"/>
          <p:cNvSpPr txBox="1"/>
          <p:nvPr/>
        </p:nvSpPr>
        <p:spPr>
          <a:xfrm>
            <a:off x="4840270" y="2915337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098" name="Shape 1098"/>
          <p:cNvSpPr txBox="1"/>
          <p:nvPr/>
        </p:nvSpPr>
        <p:spPr>
          <a:xfrm>
            <a:off x="4867947" y="4032135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99" name="Shape 1099"/>
          <p:cNvSpPr txBox="1"/>
          <p:nvPr/>
        </p:nvSpPr>
        <p:spPr>
          <a:xfrm>
            <a:off x="6299335" y="3640313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Shape 1100"/>
          <p:cNvSpPr txBox="1"/>
          <p:nvPr/>
        </p:nvSpPr>
        <p:spPr>
          <a:xfrm>
            <a:off x="6830609" y="2472547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101" name="Shape 1101"/>
          <p:cNvSpPr txBox="1"/>
          <p:nvPr/>
        </p:nvSpPr>
        <p:spPr>
          <a:xfrm>
            <a:off x="7681573" y="3596393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 vocabulary for future reference: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is called a “binary” classifier.  A binary classifier predicts one of two outcomes only.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What we are predicting is called a “label.”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Shape 279"/>
          <p:cNvCxnSpPr/>
          <p:nvPr/>
        </p:nvCxnSpPr>
        <p:spPr>
          <a:xfrm>
            <a:off x="2757950" y="-450"/>
            <a:ext cx="0" cy="514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Shape 280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Shape 281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82" name="Shape 28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{8A7C3D4D-2176-49BD-B084-BA2FF72E3EAD}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4" name="Shape 1114"/>
          <p:cNvGraphicFramePr/>
          <p:nvPr/>
        </p:nvGraphicFramePr>
        <p:xfrm>
          <a:off x="952500" y="9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{8A7C3D4D-2176-49BD-B084-BA2FF72E3EAD}</a:tableStyleId>
              </a:tblPr>
              <a:tblGrid>
                <a:gridCol w="1809750"/>
                <a:gridCol w="1798800"/>
                <a:gridCol w="182070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Days Coughing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 or Cold?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/>
          <p:nvPr/>
        </p:nvSpPr>
        <p:spPr>
          <a:xfrm>
            <a:off x="15049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Shape 1120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Shape 1121"/>
          <p:cNvSpPr txBox="1"/>
          <p:nvPr/>
        </p:nvSpPr>
        <p:spPr>
          <a:xfrm>
            <a:off x="1781575" y="80330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Temperature</a:t>
            </a:r>
            <a:endParaRPr/>
          </a:p>
        </p:txBody>
      </p:sp>
      <p:sp>
        <p:nvSpPr>
          <p:cNvPr id="1122" name="Shape 1122"/>
          <p:cNvSpPr txBox="1"/>
          <p:nvPr/>
        </p:nvSpPr>
        <p:spPr>
          <a:xfrm>
            <a:off x="6563175" y="820400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</a:t>
            </a:r>
            <a:endParaRPr/>
          </a:p>
        </p:txBody>
      </p:sp>
      <p:cxnSp>
        <p:nvCxnSpPr>
          <p:cNvPr id="1123" name="Shape 1123"/>
          <p:cNvCxnSpPr>
            <a:endCxn id="1124" idx="0"/>
          </p:cNvCxnSpPr>
          <p:nvPr/>
        </p:nvCxnSpPr>
        <p:spPr>
          <a:xfrm flipH="1">
            <a:off x="1774100" y="1367100"/>
            <a:ext cx="3261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Shape 1125"/>
          <p:cNvCxnSpPr>
            <a:endCxn id="1126" idx="0"/>
          </p:cNvCxnSpPr>
          <p:nvPr/>
        </p:nvCxnSpPr>
        <p:spPr>
          <a:xfrm>
            <a:off x="2986000" y="1389100"/>
            <a:ext cx="2679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Shape 1127"/>
          <p:cNvCxnSpPr>
            <a:stCxn id="1124" idx="3"/>
            <a:endCxn id="1128" idx="0"/>
          </p:cNvCxnSpPr>
          <p:nvPr/>
        </p:nvCxnSpPr>
        <p:spPr>
          <a:xfrm flipH="1">
            <a:off x="1201989" y="2376125"/>
            <a:ext cx="2397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Shape 1129"/>
          <p:cNvCxnSpPr>
            <a:stCxn id="1128" idx="5"/>
          </p:cNvCxnSpPr>
          <p:nvPr/>
        </p:nvCxnSpPr>
        <p:spPr>
          <a:xfrm>
            <a:off x="1534536" y="3523177"/>
            <a:ext cx="423300" cy="13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0" name="Shape 1130"/>
          <p:cNvSpPr/>
          <p:nvPr/>
        </p:nvSpPr>
        <p:spPr>
          <a:xfrm>
            <a:off x="5017475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61 </a:t>
            </a:r>
            <a:endParaRPr/>
          </a:p>
        </p:txBody>
      </p:sp>
      <p:sp>
        <p:nvSpPr>
          <p:cNvPr id="1131" name="Shape 1131"/>
          <p:cNvSpPr/>
          <p:nvPr/>
        </p:nvSpPr>
        <p:spPr>
          <a:xfrm>
            <a:off x="8154800" y="4565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61</a:t>
            </a:r>
            <a:endParaRPr/>
          </a:p>
        </p:txBody>
      </p:sp>
      <p:sp>
        <p:nvSpPr>
          <p:cNvPr id="1132" name="Shape 1132"/>
          <p:cNvSpPr/>
          <p:nvPr/>
        </p:nvSpPr>
        <p:spPr>
          <a:xfrm>
            <a:off x="25600" y="44909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</a:t>
            </a: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1504900" y="44910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</a:t>
            </a:r>
            <a:endParaRPr/>
          </a:p>
        </p:txBody>
      </p:sp>
      <p:sp>
        <p:nvSpPr>
          <p:cNvPr id="1134" name="Shape 1134"/>
          <p:cNvSpPr txBox="1"/>
          <p:nvPr/>
        </p:nvSpPr>
        <p:spPr>
          <a:xfrm>
            <a:off x="1316675" y="38565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1135" name="Shape 1135"/>
          <p:cNvSpPr txBox="1"/>
          <p:nvPr/>
        </p:nvSpPr>
        <p:spPr>
          <a:xfrm>
            <a:off x="2783800" y="59850"/>
            <a:ext cx="4570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 THERE ARE TWO WAYS TO SPLIT.</a:t>
            </a:r>
            <a:endParaRPr/>
          </a:p>
        </p:txBody>
      </p:sp>
      <p:sp>
        <p:nvSpPr>
          <p:cNvPr id="1136" name="Shape 1136"/>
          <p:cNvSpPr txBox="1"/>
          <p:nvPr/>
        </p:nvSpPr>
        <p:spPr>
          <a:xfrm>
            <a:off x="2707075" y="514510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is to find the feature that decides more</a:t>
            </a:r>
            <a:endParaRPr/>
          </a:p>
        </p:txBody>
      </p:sp>
      <p:cxnSp>
        <p:nvCxnSpPr>
          <p:cNvPr id="1137" name="Shape 1137"/>
          <p:cNvCxnSpPr>
            <a:stCxn id="1131" idx="3"/>
          </p:cNvCxnSpPr>
          <p:nvPr/>
        </p:nvCxnSpPr>
        <p:spPr>
          <a:xfrm flipH="1">
            <a:off x="8263389" y="4974325"/>
            <a:ext cx="291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Shape 1138"/>
          <p:cNvCxnSpPr>
            <a:stCxn id="1131" idx="5"/>
          </p:cNvCxnSpPr>
          <p:nvPr/>
        </p:nvCxnSpPr>
        <p:spPr>
          <a:xfrm>
            <a:off x="8957311" y="4974325"/>
            <a:ext cx="2142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Shape 1139"/>
          <p:cNvSpPr/>
          <p:nvPr/>
        </p:nvSpPr>
        <p:spPr>
          <a:xfrm>
            <a:off x="2506525" y="45658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</a:t>
            </a:r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4045013" y="4625238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</a:t>
            </a:r>
            <a:endParaRPr/>
          </a:p>
        </p:txBody>
      </p:sp>
      <p:sp>
        <p:nvSpPr>
          <p:cNvPr id="1141" name="Shape 1141"/>
          <p:cNvSpPr txBox="1"/>
          <p:nvPr/>
        </p:nvSpPr>
        <p:spPr>
          <a:xfrm>
            <a:off x="2783800" y="39207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142" name="Shape 1142"/>
          <p:cNvCxnSpPr>
            <a:stCxn id="1120" idx="3"/>
            <a:endCxn id="1143" idx="0"/>
          </p:cNvCxnSpPr>
          <p:nvPr/>
        </p:nvCxnSpPr>
        <p:spPr>
          <a:xfrm flipH="1">
            <a:off x="5761205" y="1271853"/>
            <a:ext cx="4731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Shape 1144"/>
          <p:cNvCxnSpPr>
            <a:endCxn id="1145" idx="0"/>
          </p:cNvCxnSpPr>
          <p:nvPr/>
        </p:nvCxnSpPr>
        <p:spPr>
          <a:xfrm>
            <a:off x="7721875" y="1251200"/>
            <a:ext cx="290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3" name="Shape 1143"/>
          <p:cNvSpPr/>
          <p:nvPr/>
        </p:nvSpPr>
        <p:spPr>
          <a:xfrm>
            <a:off x="5238350" y="1909113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</a:t>
            </a:r>
            <a:endParaRPr/>
          </a:p>
        </p:txBody>
      </p:sp>
      <p:sp>
        <p:nvSpPr>
          <p:cNvPr id="1145" name="Shape 1145"/>
          <p:cNvSpPr/>
          <p:nvPr/>
        </p:nvSpPr>
        <p:spPr>
          <a:xfrm>
            <a:off x="7542475" y="19091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</a:t>
            </a:r>
            <a:endParaRPr/>
          </a:p>
        </p:txBody>
      </p:sp>
      <p:cxnSp>
        <p:nvCxnSpPr>
          <p:cNvPr id="1146" name="Shape 1146"/>
          <p:cNvCxnSpPr>
            <a:stCxn id="1147" idx="4"/>
          </p:cNvCxnSpPr>
          <p:nvPr/>
        </p:nvCxnSpPr>
        <p:spPr>
          <a:xfrm flipH="1">
            <a:off x="5633825" y="3440925"/>
            <a:ext cx="141300" cy="11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Shape 1148"/>
          <p:cNvCxnSpPr>
            <a:stCxn id="1143" idx="4"/>
            <a:endCxn id="1147" idx="0"/>
          </p:cNvCxnSpPr>
          <p:nvPr/>
        </p:nvCxnSpPr>
        <p:spPr>
          <a:xfrm>
            <a:off x="5761100" y="2387613"/>
            <a:ext cx="141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9" name="Shape 1149"/>
          <p:cNvSpPr txBox="1"/>
          <p:nvPr/>
        </p:nvSpPr>
        <p:spPr>
          <a:xfrm>
            <a:off x="4653875" y="3948913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150" name="Shape 1150"/>
          <p:cNvCxnSpPr>
            <a:endCxn id="1151" idx="0"/>
          </p:cNvCxnSpPr>
          <p:nvPr/>
        </p:nvCxnSpPr>
        <p:spPr>
          <a:xfrm flipH="1">
            <a:off x="7542463" y="3382113"/>
            <a:ext cx="339000" cy="11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Shape 1152"/>
          <p:cNvCxnSpPr>
            <a:stCxn id="1153" idx="5"/>
            <a:endCxn id="1131" idx="0"/>
          </p:cNvCxnSpPr>
          <p:nvPr/>
        </p:nvCxnSpPr>
        <p:spPr>
          <a:xfrm>
            <a:off x="8562586" y="3411977"/>
            <a:ext cx="62400" cy="11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Shape 1151"/>
          <p:cNvSpPr/>
          <p:nvPr/>
        </p:nvSpPr>
        <p:spPr>
          <a:xfrm>
            <a:off x="7072363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61 </a:t>
            </a:r>
            <a:endParaRPr/>
          </a:p>
        </p:txBody>
      </p:sp>
      <p:sp>
        <p:nvSpPr>
          <p:cNvPr id="1124" name="Shape 1124"/>
          <p:cNvSpPr/>
          <p:nvPr/>
        </p:nvSpPr>
        <p:spPr>
          <a:xfrm>
            <a:off x="1304000" y="19677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61 </a:t>
            </a:r>
            <a:endParaRPr/>
          </a:p>
        </p:txBody>
      </p:sp>
      <p:sp>
        <p:nvSpPr>
          <p:cNvPr id="1154" name="Shape 1154"/>
          <p:cNvSpPr/>
          <p:nvPr/>
        </p:nvSpPr>
        <p:spPr>
          <a:xfrm>
            <a:off x="5989950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61</a:t>
            </a:r>
            <a:endParaRPr/>
          </a:p>
        </p:txBody>
      </p:sp>
      <p:sp>
        <p:nvSpPr>
          <p:cNvPr id="1126" name="Shape 1126"/>
          <p:cNvSpPr/>
          <p:nvPr/>
        </p:nvSpPr>
        <p:spPr>
          <a:xfrm>
            <a:off x="2783800" y="19582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61</a:t>
            </a:r>
            <a:endParaRPr/>
          </a:p>
        </p:txBody>
      </p:sp>
      <p:cxnSp>
        <p:nvCxnSpPr>
          <p:cNvPr id="1155" name="Shape 1155"/>
          <p:cNvCxnSpPr>
            <a:stCxn id="1126" idx="5"/>
            <a:endCxn id="1156" idx="0"/>
          </p:cNvCxnSpPr>
          <p:nvPr/>
        </p:nvCxnSpPr>
        <p:spPr>
          <a:xfrm>
            <a:off x="3586311" y="2366625"/>
            <a:ext cx="128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Shape 1157"/>
          <p:cNvCxnSpPr>
            <a:stCxn id="1156" idx="3"/>
            <a:endCxn id="1139" idx="0"/>
          </p:cNvCxnSpPr>
          <p:nvPr/>
        </p:nvCxnSpPr>
        <p:spPr>
          <a:xfrm flipH="1">
            <a:off x="3029402" y="3405002"/>
            <a:ext cx="3531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Shape 1128"/>
          <p:cNvSpPr/>
          <p:nvPr/>
        </p:nvSpPr>
        <p:spPr>
          <a:xfrm>
            <a:off x="732025" y="28994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</a:t>
            </a:r>
            <a:endParaRPr/>
          </a:p>
        </p:txBody>
      </p:sp>
      <p:sp>
        <p:nvSpPr>
          <p:cNvPr id="1156" name="Shape 1156"/>
          <p:cNvSpPr/>
          <p:nvPr/>
        </p:nvSpPr>
        <p:spPr>
          <a:xfrm>
            <a:off x="3244813" y="27812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</a:t>
            </a:r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5305025" y="27101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153" name="Shape 1153"/>
          <p:cNvSpPr/>
          <p:nvPr/>
        </p:nvSpPr>
        <p:spPr>
          <a:xfrm>
            <a:off x="7760075" y="27882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cxnSp>
        <p:nvCxnSpPr>
          <p:cNvPr id="1158" name="Shape 1158"/>
          <p:cNvCxnSpPr>
            <a:stCxn id="1147" idx="5"/>
            <a:endCxn id="1154" idx="0"/>
          </p:cNvCxnSpPr>
          <p:nvPr/>
        </p:nvCxnSpPr>
        <p:spPr>
          <a:xfrm>
            <a:off x="6107536" y="3333902"/>
            <a:ext cx="3525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Shape 1159"/>
          <p:cNvCxnSpPr>
            <a:stCxn id="1156" idx="5"/>
            <a:endCxn id="1140" idx="0"/>
          </p:cNvCxnSpPr>
          <p:nvPr/>
        </p:nvCxnSpPr>
        <p:spPr>
          <a:xfrm>
            <a:off x="4047324" y="3405002"/>
            <a:ext cx="467700" cy="12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Shape 1160"/>
          <p:cNvCxnSpPr>
            <a:endCxn id="1153" idx="0"/>
          </p:cNvCxnSpPr>
          <p:nvPr/>
        </p:nvCxnSpPr>
        <p:spPr>
          <a:xfrm>
            <a:off x="8167775" y="2397600"/>
            <a:ext cx="624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Shape 1161"/>
          <p:cNvCxnSpPr>
            <a:stCxn id="1128" idx="3"/>
            <a:endCxn id="1132" idx="0"/>
          </p:cNvCxnSpPr>
          <p:nvPr/>
        </p:nvCxnSpPr>
        <p:spPr>
          <a:xfrm flipH="1">
            <a:off x="548414" y="3523177"/>
            <a:ext cx="3213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2" name="Shape 1162"/>
          <p:cNvSpPr/>
          <p:nvPr/>
        </p:nvSpPr>
        <p:spPr>
          <a:xfrm>
            <a:off x="6337089" y="1909125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/>
          </a:p>
        </p:txBody>
      </p:sp>
      <p:cxnSp>
        <p:nvCxnSpPr>
          <p:cNvPr id="1163" name="Shape 1163"/>
          <p:cNvCxnSpPr>
            <a:endCxn id="1162" idx="0"/>
          </p:cNvCxnSpPr>
          <p:nvPr/>
        </p:nvCxnSpPr>
        <p:spPr>
          <a:xfrm flipH="1">
            <a:off x="6916539" y="1382925"/>
            <a:ext cx="135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4" name="Shape 1164"/>
          <p:cNvSpPr/>
          <p:nvPr/>
        </p:nvSpPr>
        <p:spPr>
          <a:xfrm>
            <a:off x="622675" y="40834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/>
          </a:p>
        </p:txBody>
      </p:sp>
      <p:sp>
        <p:nvSpPr>
          <p:cNvPr id="1165" name="Shape 1165"/>
          <p:cNvSpPr/>
          <p:nvPr/>
        </p:nvSpPr>
        <p:spPr>
          <a:xfrm>
            <a:off x="3136813" y="40893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/>
          </a:p>
        </p:txBody>
      </p:sp>
      <p:cxnSp>
        <p:nvCxnSpPr>
          <p:cNvPr id="1166" name="Shape 1166"/>
          <p:cNvCxnSpPr>
            <a:stCxn id="1128" idx="4"/>
            <a:endCxn id="1164" idx="0"/>
          </p:cNvCxnSpPr>
          <p:nvPr/>
        </p:nvCxnSpPr>
        <p:spPr>
          <a:xfrm>
            <a:off x="1202125" y="3630200"/>
            <a:ext cx="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Shape 1167"/>
          <p:cNvCxnSpPr>
            <a:endCxn id="1165" idx="0"/>
          </p:cNvCxnSpPr>
          <p:nvPr/>
        </p:nvCxnSpPr>
        <p:spPr>
          <a:xfrm>
            <a:off x="3687163" y="3513600"/>
            <a:ext cx="291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Shape 28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{8A7C3D4D-2176-49BD-B084-BA2FF72E3EAD}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" name="Shape 288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classifier has one “feature” (also</a:t>
            </a:r>
            <a:r>
              <a:rPr lang="en" sz="2600">
                <a:solidFill>
                  <a:srgbClr val="FFFFFF"/>
                </a:solidFill>
              </a:rPr>
              <a:t> called an attribute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), A feature is a measurable property of the event being observed.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last week’s exercise, the feature is Joanne’s temperature.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Shape 289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Shape 290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Shape 29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{8A7C3D4D-2176-49BD-B084-BA2FF72E3EAD}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Shape 296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This feature is called “continuous”, since there are an infinite options for values (as opposed to “binary,” which has two values).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Shape 297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Shape 298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Shape 30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{8A7C3D4D-2176-49BD-B084-BA2FF72E3EAD}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4" name="Shape 304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used the one co</a:t>
            </a:r>
            <a:r>
              <a:rPr lang="en" sz="2600">
                <a:solidFill>
                  <a:srgbClr val="FFFFFF"/>
                </a:solidFill>
              </a:rPr>
              <a:t>ntinuous 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(temperature) to </a:t>
            </a:r>
            <a:r>
              <a:rPr lang="en" sz="2600">
                <a:solidFill>
                  <a:srgbClr val="FFFFFF"/>
                </a:solidFill>
              </a:rPr>
              <a:t>predict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binary </a:t>
            </a:r>
            <a:r>
              <a:rPr lang="en" sz="2600">
                <a:solidFill>
                  <a:srgbClr val="FFFFFF"/>
                </a:solidFill>
              </a:rPr>
              <a:t>label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(does Joanne have the flu or a cold?)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Shape 305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Shape 306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Shape 311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Shape 312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Shape 313"/>
          <p:cNvCxnSpPr/>
          <p:nvPr/>
        </p:nvCxnSpPr>
        <p:spPr>
          <a:xfrm>
            <a:off x="310500" y="1449970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Shape 314"/>
          <p:cNvSpPr/>
          <p:nvPr/>
        </p:nvSpPr>
        <p:spPr>
          <a:xfrm>
            <a:off x="310500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857363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1404225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2090813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2497950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3725663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4443900" y="13506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4953375" y="13506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5701925" y="13506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6670900" y="13335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7639875" y="13335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8502525" y="13506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Shape 326"/>
          <p:cNvCxnSpPr/>
          <p:nvPr/>
        </p:nvCxnSpPr>
        <p:spPr>
          <a:xfrm flipH="1">
            <a:off x="310500" y="98585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 flipH="1">
            <a:off x="8897900" y="9687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Shape 328"/>
          <p:cNvSpPr txBox="1"/>
          <p:nvPr/>
        </p:nvSpPr>
        <p:spPr>
          <a:xfrm>
            <a:off x="31050" y="52665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97       97.6     98        98.2   98.4                98.8          99     100.0      100.3           101.2           101.5       102.1               </a:t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357075" y="190955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4082975" y="6365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64800" y="174500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2" name="Shape 332"/>
          <p:cNvCxnSpPr>
            <a:stCxn id="331" idx="1"/>
            <a:endCxn id="331" idx="3"/>
          </p:cNvCxnSpPr>
          <p:nvPr/>
        </p:nvCxnSpPr>
        <p:spPr>
          <a:xfrm>
            <a:off x="364800" y="3662750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Shape 333"/>
          <p:cNvSpPr/>
          <p:nvPr/>
        </p:nvSpPr>
        <p:spPr>
          <a:xfrm>
            <a:off x="364800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911663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1458525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5737063" y="35928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2552250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3411750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2072375" y="359283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5007675" y="36099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4393825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725200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7694175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8556825" y="36099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Shape 345"/>
          <p:cNvCxnSpPr/>
          <p:nvPr/>
        </p:nvCxnSpPr>
        <p:spPr>
          <a:xfrm flipH="1">
            <a:off x="364800" y="32451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Shape 346"/>
          <p:cNvCxnSpPr/>
          <p:nvPr/>
        </p:nvCxnSpPr>
        <p:spPr>
          <a:xfrm flipH="1">
            <a:off x="8952200" y="322805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Shape 347"/>
          <p:cNvSpPr txBox="1"/>
          <p:nvPr/>
        </p:nvSpPr>
        <p:spPr>
          <a:xfrm>
            <a:off x="85350" y="278592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411375" y="4168825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3032400" y="29259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341550" y="2070075"/>
            <a:ext cx="8678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Example 1: A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“pure” split.</a:t>
            </a:r>
            <a:endParaRPr sz="1800"/>
          </a:p>
        </p:txBody>
      </p:sp>
      <p:sp>
        <p:nvSpPr>
          <p:cNvPr id="351" name="Shape 351"/>
          <p:cNvSpPr txBox="1"/>
          <p:nvPr/>
        </p:nvSpPr>
        <p:spPr>
          <a:xfrm>
            <a:off x="388125" y="4387425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Example 2: An “impure” split.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Shape 356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Shape 357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Shape 358"/>
          <p:cNvCxnSpPr>
            <a:stCxn id="359" idx="1"/>
            <a:endCxn id="359" idx="3"/>
          </p:cNvCxnSpPr>
          <p:nvPr/>
        </p:nvCxnSpPr>
        <p:spPr>
          <a:xfrm>
            <a:off x="364800" y="3662750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Shape 360"/>
          <p:cNvSpPr/>
          <p:nvPr/>
        </p:nvSpPr>
        <p:spPr>
          <a:xfrm>
            <a:off x="364800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911663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1458525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5737063" y="35928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552250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3411750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2072375" y="359283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5007675" y="36099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4393825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725200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7694175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8556825" y="36099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364800" y="32451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Shape 373"/>
          <p:cNvCxnSpPr/>
          <p:nvPr/>
        </p:nvCxnSpPr>
        <p:spPr>
          <a:xfrm flipH="1">
            <a:off x="8952200" y="322805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Shape 374"/>
          <p:cNvSpPr txBox="1"/>
          <p:nvPr/>
        </p:nvSpPr>
        <p:spPr>
          <a:xfrm>
            <a:off x="85350" y="278592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411375" y="4168825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3032400" y="29259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220525" y="27700"/>
            <a:ext cx="85407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Problem</a:t>
            </a:r>
            <a:r>
              <a:rPr lang="en" sz="2400">
                <a:solidFill>
                  <a:schemeClr val="lt1"/>
                </a:solidFill>
              </a:rPr>
              <a:t>: An impure predictor does not perfectly capture all the nuances of the dataset.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Solution</a:t>
            </a:r>
            <a:r>
              <a:rPr lang="en" sz="2400">
                <a:solidFill>
                  <a:schemeClr val="lt1"/>
                </a:solidFill>
              </a:rPr>
              <a:t>: ?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