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C16FA83-CFAF-4041-A192-FA4CF88104C8}">
  <a:tblStyle styleId="{EC16FA83-CFAF-4041-A192-FA4CF88104C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FCBF83A-F651-4B40-90E9-13D3B625927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We are just showing you a few splits as examples. However, when you write the code, you will have to check EVERY POSSIBLE split.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We are just showing you a few splits as examples. However, when you write the code, you will have to check EVERY POSSIBLE split.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We are just showing you a few splits as examples. However, when you write the code, you will have to check EVERY POSSIBLE split.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We are just showing you a few splits as examples. However, when you write the code, you will have to check EVERY POSSIBLE split.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Shape 10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Shape 10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Shape 10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Shape 10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Shape 10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Shape 127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Shape 136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7" name="Shape 137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Shape 14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46" name="Shape 14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Shape 16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Shape 16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8" name="Shape 16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Shape 17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5" name="Shape 17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3" name="Shape 18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Shape 18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9" name="Shape 18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Shape 19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96" name="Shape 19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Shape 21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Shape 2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18" name="Shape 2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Shape 22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1" name="Shape 2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21" name="Shape 2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Shape 225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226" name="Shape 22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Shape 22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Shape 23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2" name="Shape 23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Shape 250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Shape 4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45" name="Shape 4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Shape 6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7" name="Shape 6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Shape 7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4" name="Shape 7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2" name="Shape 8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Shape 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8" name="Shape 8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Shape 9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Shape 9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5" name="Shape 9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Shape 97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/>
          </a:p>
        </p:txBody>
      </p:sp>
      <p:sp>
        <p:nvSpPr>
          <p:cNvPr id="260" name="Shape 26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South Fayette Pilot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/>
        </p:nvSpPr>
        <p:spPr>
          <a:xfrm>
            <a:off x="699625" y="2513550"/>
            <a:ext cx="2931600" cy="24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Impurity Left Child: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= 1-(4/7)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-(3/7)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endParaRPr baseline="30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= 24/49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Right Child: 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1-(1/5)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r>
              <a:rPr lang="en">
                <a:solidFill>
                  <a:schemeClr val="lt1"/>
                </a:solidFill>
              </a:rPr>
              <a:t>-(4/5)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endParaRPr baseline="300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8/25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Split: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(24/49)*(7/12) + (8/25)*(5/12)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44/105 = 0.419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1481700" y="926850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1523450" y="926850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431" name="Shape 431"/>
          <p:cNvSpPr txBox="1"/>
          <p:nvPr/>
        </p:nvSpPr>
        <p:spPr>
          <a:xfrm>
            <a:off x="1584175" y="4039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1234850" y="19987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2225725" y="19987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4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12774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35" name="Shape 435"/>
          <p:cNvCxnSpPr/>
          <p:nvPr/>
        </p:nvCxnSpPr>
        <p:spPr>
          <a:xfrm>
            <a:off x="2257700" y="17004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Shape 436"/>
          <p:cNvCxnSpPr/>
          <p:nvPr/>
        </p:nvCxnSpPr>
        <p:spPr>
          <a:xfrm flipH="1">
            <a:off x="1636800" y="16837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Shape 437"/>
          <p:cNvSpPr txBox="1"/>
          <p:nvPr/>
        </p:nvSpPr>
        <p:spPr>
          <a:xfrm>
            <a:off x="22289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6974600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7016350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440" name="Shape 440"/>
          <p:cNvSpPr txBox="1"/>
          <p:nvPr/>
        </p:nvSpPr>
        <p:spPr>
          <a:xfrm>
            <a:off x="7077075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6627213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7618088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66697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44" name="Shape 444"/>
          <p:cNvCxnSpPr/>
          <p:nvPr/>
        </p:nvCxnSpPr>
        <p:spPr>
          <a:xfrm>
            <a:off x="7650063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Shape 445"/>
          <p:cNvCxnSpPr/>
          <p:nvPr/>
        </p:nvCxnSpPr>
        <p:spPr>
          <a:xfrm flipH="1">
            <a:off x="7029163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Shape 446"/>
          <p:cNvSpPr txBox="1"/>
          <p:nvPr/>
        </p:nvSpPr>
        <p:spPr>
          <a:xfrm>
            <a:off x="76212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6052125" y="2614500"/>
            <a:ext cx="2931600" cy="2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Impurity Left Child: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= 1-(4/5)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-(1/5)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endParaRPr baseline="30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= 8/25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Right Child: 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1-(1/7)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r>
              <a:rPr lang="en">
                <a:solidFill>
                  <a:schemeClr val="lt1"/>
                </a:solidFill>
              </a:rPr>
              <a:t>-(6/7)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endParaRPr baseline="300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12/49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Split: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(8/25)*(5/12) + (12/49)*(7/12)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29/105 = 0.276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/>
        </p:nvSpPr>
        <p:spPr>
          <a:xfrm>
            <a:off x="1360525" y="2513550"/>
            <a:ext cx="159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Split: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44/105 = 0.419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1481700" y="926850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1523450" y="926850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455" name="Shape 455"/>
          <p:cNvSpPr txBox="1"/>
          <p:nvPr/>
        </p:nvSpPr>
        <p:spPr>
          <a:xfrm>
            <a:off x="1584175" y="4039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1234850" y="19987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2225725" y="19987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4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12774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59" name="Shape 459"/>
          <p:cNvCxnSpPr/>
          <p:nvPr/>
        </p:nvCxnSpPr>
        <p:spPr>
          <a:xfrm>
            <a:off x="2257700" y="17004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Shape 460"/>
          <p:cNvCxnSpPr/>
          <p:nvPr/>
        </p:nvCxnSpPr>
        <p:spPr>
          <a:xfrm flipH="1">
            <a:off x="1636800" y="16837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Shape 461"/>
          <p:cNvSpPr txBox="1"/>
          <p:nvPr/>
        </p:nvSpPr>
        <p:spPr>
          <a:xfrm>
            <a:off x="22289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6974600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7016350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464" name="Shape 464"/>
          <p:cNvSpPr txBox="1"/>
          <p:nvPr/>
        </p:nvSpPr>
        <p:spPr>
          <a:xfrm>
            <a:off x="7077075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6627213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7618088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66697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68" name="Shape 468"/>
          <p:cNvCxnSpPr/>
          <p:nvPr/>
        </p:nvCxnSpPr>
        <p:spPr>
          <a:xfrm>
            <a:off x="7650063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Shape 469"/>
          <p:cNvCxnSpPr/>
          <p:nvPr/>
        </p:nvCxnSpPr>
        <p:spPr>
          <a:xfrm flipH="1">
            <a:off x="7029163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Shape 470"/>
          <p:cNvSpPr txBox="1"/>
          <p:nvPr/>
        </p:nvSpPr>
        <p:spPr>
          <a:xfrm>
            <a:off x="76212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6720675" y="2528388"/>
            <a:ext cx="15945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Split: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29/105 = 0.276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183000" y="3365400"/>
            <a:ext cx="8778000" cy="16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So let us split on temperature!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Notice that this is the same thing we did with 1D decision trees, except now we examine more possible splits (due to more features) to determine the best one.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/>
        </p:nvSpPr>
        <p:spPr>
          <a:xfrm>
            <a:off x="175000" y="4279400"/>
            <a:ext cx="8859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Now for each child, we have to again determine the best split, accounting for all possible splits across all features.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4059288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4101038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480" name="Shape 480"/>
          <p:cNvSpPr txBox="1"/>
          <p:nvPr/>
        </p:nvSpPr>
        <p:spPr>
          <a:xfrm>
            <a:off x="4161763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3711900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4702775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37544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84" name="Shape 484"/>
          <p:cNvCxnSpPr/>
          <p:nvPr/>
        </p:nvCxnSpPr>
        <p:spPr>
          <a:xfrm>
            <a:off x="4734750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Shape 485"/>
          <p:cNvCxnSpPr/>
          <p:nvPr/>
        </p:nvCxnSpPr>
        <p:spPr>
          <a:xfrm flipH="1">
            <a:off x="4113850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Shape 486"/>
          <p:cNvSpPr txBox="1"/>
          <p:nvPr/>
        </p:nvSpPr>
        <p:spPr>
          <a:xfrm>
            <a:off x="47059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87" name="Shape 487"/>
          <p:cNvGraphicFramePr/>
          <p:nvPr/>
        </p:nvGraphicFramePr>
        <p:xfrm>
          <a:off x="117025" y="90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{EC16FA83-CFAF-4041-A192-FA4CF88104C8}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124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8" name="Shape 488"/>
          <p:cNvGraphicFramePr/>
          <p:nvPr/>
        </p:nvGraphicFramePr>
        <p:xfrm>
          <a:off x="5432075" y="1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{EC16FA83-CFAF-4041-A192-FA4CF88104C8}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/>
        </p:nvSpPr>
        <p:spPr>
          <a:xfrm>
            <a:off x="4059288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 txBox="1"/>
          <p:nvPr/>
        </p:nvSpPr>
        <p:spPr>
          <a:xfrm>
            <a:off x="4101038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495" name="Shape 495"/>
          <p:cNvSpPr txBox="1"/>
          <p:nvPr/>
        </p:nvSpPr>
        <p:spPr>
          <a:xfrm>
            <a:off x="4161763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3711900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4702775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37544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99" name="Shape 499"/>
          <p:cNvCxnSpPr/>
          <p:nvPr/>
        </p:nvCxnSpPr>
        <p:spPr>
          <a:xfrm>
            <a:off x="4734750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Shape 500"/>
          <p:cNvCxnSpPr/>
          <p:nvPr/>
        </p:nvCxnSpPr>
        <p:spPr>
          <a:xfrm flipH="1">
            <a:off x="4113850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Shape 501"/>
          <p:cNvSpPr txBox="1"/>
          <p:nvPr/>
        </p:nvSpPr>
        <p:spPr>
          <a:xfrm>
            <a:off x="47059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502" name="Shape 502"/>
          <p:cNvGraphicFramePr/>
          <p:nvPr/>
        </p:nvGraphicFramePr>
        <p:xfrm>
          <a:off x="117025" y="90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{EC16FA83-CFAF-4041-A192-FA4CF88104C8}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124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3" name="Shape 503"/>
          <p:cNvGraphicFramePr/>
          <p:nvPr/>
        </p:nvGraphicFramePr>
        <p:xfrm>
          <a:off x="5432075" y="1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{EC16FA83-CFAF-4041-A192-FA4CF88104C8}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Shape 504"/>
          <p:cNvGraphicFramePr/>
          <p:nvPr/>
        </p:nvGraphicFramePr>
        <p:xfrm>
          <a:off x="117025" y="36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{FFCBF83A-F651-4B40-90E9-13D3B625927C}</a:tableStyleId>
              </a:tblPr>
              <a:tblGrid>
                <a:gridCol w="1756775"/>
                <a:gridCol w="1850925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Split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Impurity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47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49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Temp &lt;= 98.4 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3/10 = 0.3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5" name="Shape 505"/>
          <p:cNvGraphicFramePr/>
          <p:nvPr/>
        </p:nvGraphicFramePr>
        <p:xfrm>
          <a:off x="5432075" y="36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{FFCBF83A-F651-4B40-90E9-13D3B625927C}</a:tableStyleId>
              </a:tblPr>
              <a:tblGrid>
                <a:gridCol w="1756775"/>
                <a:gridCol w="1850925"/>
              </a:tblGrid>
              <a:tr h="18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Split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Impurity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3/14 = 0.214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Temp &lt;= 99.8 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3/14 = 0.214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/>
        </p:nvSpPr>
        <p:spPr>
          <a:xfrm>
            <a:off x="4059288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4101038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512" name="Shape 512"/>
          <p:cNvSpPr txBox="1"/>
          <p:nvPr/>
        </p:nvSpPr>
        <p:spPr>
          <a:xfrm>
            <a:off x="4161763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13" name="Shape 513"/>
          <p:cNvSpPr txBox="1"/>
          <p:nvPr/>
        </p:nvSpPr>
        <p:spPr>
          <a:xfrm>
            <a:off x="3711900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4702775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37544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16" name="Shape 516"/>
          <p:cNvCxnSpPr/>
          <p:nvPr/>
        </p:nvCxnSpPr>
        <p:spPr>
          <a:xfrm>
            <a:off x="4734750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Shape 517"/>
          <p:cNvCxnSpPr/>
          <p:nvPr/>
        </p:nvCxnSpPr>
        <p:spPr>
          <a:xfrm flipH="1">
            <a:off x="4113850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Shape 518"/>
          <p:cNvSpPr txBox="1"/>
          <p:nvPr/>
        </p:nvSpPr>
        <p:spPr>
          <a:xfrm>
            <a:off x="47059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3505525" y="25216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3547275" y="25216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521" name="Shape 521"/>
          <p:cNvSpPr txBox="1"/>
          <p:nvPr/>
        </p:nvSpPr>
        <p:spPr>
          <a:xfrm>
            <a:off x="3301250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22" name="Shape 522"/>
          <p:cNvCxnSpPr/>
          <p:nvPr/>
        </p:nvCxnSpPr>
        <p:spPr>
          <a:xfrm>
            <a:off x="4281525" y="32951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Shape 523"/>
          <p:cNvCxnSpPr/>
          <p:nvPr/>
        </p:nvCxnSpPr>
        <p:spPr>
          <a:xfrm flipH="1">
            <a:off x="3660625" y="32785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Shape 524"/>
          <p:cNvSpPr txBox="1"/>
          <p:nvPr/>
        </p:nvSpPr>
        <p:spPr>
          <a:xfrm>
            <a:off x="4252750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3312350" y="36697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4037650" y="36697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4910250" y="25216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4952000" y="25216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529" name="Shape 529"/>
          <p:cNvSpPr txBox="1"/>
          <p:nvPr/>
        </p:nvSpPr>
        <p:spPr>
          <a:xfrm>
            <a:off x="4705975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30" name="Shape 530"/>
          <p:cNvCxnSpPr/>
          <p:nvPr/>
        </p:nvCxnSpPr>
        <p:spPr>
          <a:xfrm>
            <a:off x="5686250" y="32951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Shape 531"/>
          <p:cNvCxnSpPr/>
          <p:nvPr/>
        </p:nvCxnSpPr>
        <p:spPr>
          <a:xfrm flipH="1">
            <a:off x="5065350" y="32785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Shape 532"/>
          <p:cNvSpPr txBox="1"/>
          <p:nvPr/>
        </p:nvSpPr>
        <p:spPr>
          <a:xfrm>
            <a:off x="5657475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3" name="Shape 533"/>
          <p:cNvSpPr txBox="1"/>
          <p:nvPr/>
        </p:nvSpPr>
        <p:spPr>
          <a:xfrm>
            <a:off x="4740125" y="36725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5592375" y="36697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35" name="Shape 535"/>
          <p:cNvSpPr txBox="1"/>
          <p:nvPr/>
        </p:nvSpPr>
        <p:spPr>
          <a:xfrm>
            <a:off x="175000" y="4279400"/>
            <a:ext cx="8859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Let’s do one more split!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1538963" y="6142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Shape 541"/>
          <p:cNvSpPr txBox="1"/>
          <p:nvPr/>
        </p:nvSpPr>
        <p:spPr>
          <a:xfrm>
            <a:off x="1580713" y="6142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542" name="Shape 542"/>
          <p:cNvSpPr txBox="1"/>
          <p:nvPr/>
        </p:nvSpPr>
        <p:spPr>
          <a:xfrm>
            <a:off x="1641438" y="913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43" name="Shape 543"/>
          <p:cNvSpPr txBox="1"/>
          <p:nvPr/>
        </p:nvSpPr>
        <p:spPr>
          <a:xfrm>
            <a:off x="1191575" y="17059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44" name="Shape 544"/>
          <p:cNvSpPr txBox="1"/>
          <p:nvPr/>
        </p:nvSpPr>
        <p:spPr>
          <a:xfrm>
            <a:off x="2182450" y="17059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45" name="Shape 545"/>
          <p:cNvSpPr txBox="1"/>
          <p:nvPr/>
        </p:nvSpPr>
        <p:spPr>
          <a:xfrm>
            <a:off x="12341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46" name="Shape 546"/>
          <p:cNvCxnSpPr/>
          <p:nvPr/>
        </p:nvCxnSpPr>
        <p:spPr>
          <a:xfrm>
            <a:off x="2214425" y="14075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Shape 547"/>
          <p:cNvCxnSpPr/>
          <p:nvPr/>
        </p:nvCxnSpPr>
        <p:spPr>
          <a:xfrm flipH="1">
            <a:off x="1593525" y="13909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Shape 548"/>
          <p:cNvSpPr txBox="1"/>
          <p:nvPr/>
        </p:nvSpPr>
        <p:spPr>
          <a:xfrm>
            <a:off x="21856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985200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 txBox="1"/>
          <p:nvPr/>
        </p:nvSpPr>
        <p:spPr>
          <a:xfrm>
            <a:off x="1026950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551" name="Shape 551"/>
          <p:cNvSpPr txBox="1"/>
          <p:nvPr/>
        </p:nvSpPr>
        <p:spPr>
          <a:xfrm>
            <a:off x="7809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52" name="Shape 552"/>
          <p:cNvCxnSpPr/>
          <p:nvPr/>
        </p:nvCxnSpPr>
        <p:spPr>
          <a:xfrm>
            <a:off x="1761200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Shape 553"/>
          <p:cNvCxnSpPr/>
          <p:nvPr/>
        </p:nvCxnSpPr>
        <p:spPr>
          <a:xfrm flipH="1">
            <a:off x="1140300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" name="Shape 554"/>
          <p:cNvSpPr txBox="1"/>
          <p:nvPr/>
        </p:nvSpPr>
        <p:spPr>
          <a:xfrm>
            <a:off x="17324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5" name="Shape 555"/>
          <p:cNvSpPr txBox="1"/>
          <p:nvPr/>
        </p:nvSpPr>
        <p:spPr>
          <a:xfrm>
            <a:off x="7920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56" name="Shape 556"/>
          <p:cNvSpPr txBox="1"/>
          <p:nvPr/>
        </p:nvSpPr>
        <p:spPr>
          <a:xfrm>
            <a:off x="15173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2389925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2431675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559" name="Shape 559"/>
          <p:cNvSpPr txBox="1"/>
          <p:nvPr/>
        </p:nvSpPr>
        <p:spPr>
          <a:xfrm>
            <a:off x="21856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60" name="Shape 560"/>
          <p:cNvCxnSpPr/>
          <p:nvPr/>
        </p:nvCxnSpPr>
        <p:spPr>
          <a:xfrm>
            <a:off x="3165925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Shape 561"/>
          <p:cNvCxnSpPr/>
          <p:nvPr/>
        </p:nvCxnSpPr>
        <p:spPr>
          <a:xfrm flipH="1">
            <a:off x="2545025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Shape 562"/>
          <p:cNvSpPr txBox="1"/>
          <p:nvPr/>
        </p:nvSpPr>
        <p:spPr>
          <a:xfrm>
            <a:off x="31371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2219800" y="33716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64" name="Shape 564"/>
          <p:cNvSpPr txBox="1"/>
          <p:nvPr/>
        </p:nvSpPr>
        <p:spPr>
          <a:xfrm>
            <a:off x="3072050" y="3368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565" name="Shape 565"/>
          <p:cNvGraphicFramePr/>
          <p:nvPr/>
        </p:nvGraphicFramePr>
        <p:xfrm>
          <a:off x="4547375" y="79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{EC16FA83-CFAF-4041-A192-FA4CF88104C8}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6" name="Shape 566"/>
          <p:cNvGraphicFramePr/>
          <p:nvPr/>
        </p:nvGraphicFramePr>
        <p:xfrm>
          <a:off x="4562450" y="327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{FFCBF83A-F651-4B40-90E9-13D3B625927C}</a:tableStyleId>
              </a:tblPr>
              <a:tblGrid>
                <a:gridCol w="1756775"/>
                <a:gridCol w="1850925"/>
              </a:tblGrid>
              <a:tr h="18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Split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Impurity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1/4 = 0.25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Temp &lt;= 100?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1538963" y="6142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 txBox="1"/>
          <p:nvPr/>
        </p:nvSpPr>
        <p:spPr>
          <a:xfrm>
            <a:off x="1580713" y="6142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573" name="Shape 573"/>
          <p:cNvSpPr txBox="1"/>
          <p:nvPr/>
        </p:nvSpPr>
        <p:spPr>
          <a:xfrm>
            <a:off x="1641438" y="913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74" name="Shape 574"/>
          <p:cNvSpPr txBox="1"/>
          <p:nvPr/>
        </p:nvSpPr>
        <p:spPr>
          <a:xfrm>
            <a:off x="1191575" y="17059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2182450" y="17059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12341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77" name="Shape 577"/>
          <p:cNvCxnSpPr/>
          <p:nvPr/>
        </p:nvCxnSpPr>
        <p:spPr>
          <a:xfrm>
            <a:off x="2214425" y="14075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Shape 578"/>
          <p:cNvCxnSpPr/>
          <p:nvPr/>
        </p:nvCxnSpPr>
        <p:spPr>
          <a:xfrm flipH="1">
            <a:off x="1593525" y="13909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Shape 579"/>
          <p:cNvSpPr txBox="1"/>
          <p:nvPr/>
        </p:nvSpPr>
        <p:spPr>
          <a:xfrm>
            <a:off x="21856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985200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Shape 581"/>
          <p:cNvSpPr txBox="1"/>
          <p:nvPr/>
        </p:nvSpPr>
        <p:spPr>
          <a:xfrm>
            <a:off x="1026950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582" name="Shape 582"/>
          <p:cNvSpPr txBox="1"/>
          <p:nvPr/>
        </p:nvSpPr>
        <p:spPr>
          <a:xfrm>
            <a:off x="7809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83" name="Shape 583"/>
          <p:cNvCxnSpPr/>
          <p:nvPr/>
        </p:nvCxnSpPr>
        <p:spPr>
          <a:xfrm>
            <a:off x="1761200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Shape 584"/>
          <p:cNvCxnSpPr/>
          <p:nvPr/>
        </p:nvCxnSpPr>
        <p:spPr>
          <a:xfrm flipH="1">
            <a:off x="1140300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Shape 585"/>
          <p:cNvSpPr txBox="1"/>
          <p:nvPr/>
        </p:nvSpPr>
        <p:spPr>
          <a:xfrm>
            <a:off x="17324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7920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15173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2389925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2431675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590" name="Shape 590"/>
          <p:cNvSpPr txBox="1"/>
          <p:nvPr/>
        </p:nvSpPr>
        <p:spPr>
          <a:xfrm>
            <a:off x="21856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91" name="Shape 591"/>
          <p:cNvCxnSpPr/>
          <p:nvPr/>
        </p:nvCxnSpPr>
        <p:spPr>
          <a:xfrm>
            <a:off x="3165925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Shape 592"/>
          <p:cNvCxnSpPr/>
          <p:nvPr/>
        </p:nvCxnSpPr>
        <p:spPr>
          <a:xfrm flipH="1">
            <a:off x="2545025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Shape 593"/>
          <p:cNvSpPr txBox="1"/>
          <p:nvPr/>
        </p:nvSpPr>
        <p:spPr>
          <a:xfrm>
            <a:off x="31371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2219800" y="33716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95" name="Shape 595"/>
          <p:cNvSpPr txBox="1"/>
          <p:nvPr/>
        </p:nvSpPr>
        <p:spPr>
          <a:xfrm>
            <a:off x="3072050" y="3368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2800963" y="3883625"/>
            <a:ext cx="1025400" cy="4191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Shape 597"/>
          <p:cNvSpPr txBox="1"/>
          <p:nvPr/>
        </p:nvSpPr>
        <p:spPr>
          <a:xfrm>
            <a:off x="2842713" y="3906125"/>
            <a:ext cx="940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2596688" y="4272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99" name="Shape 599"/>
          <p:cNvCxnSpPr/>
          <p:nvPr/>
        </p:nvCxnSpPr>
        <p:spPr>
          <a:xfrm>
            <a:off x="3576963" y="4264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Shape 600"/>
          <p:cNvCxnSpPr/>
          <p:nvPr/>
        </p:nvCxnSpPr>
        <p:spPr>
          <a:xfrm flipH="1">
            <a:off x="2956063" y="4247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Shape 601"/>
          <p:cNvSpPr txBox="1"/>
          <p:nvPr/>
        </p:nvSpPr>
        <p:spPr>
          <a:xfrm>
            <a:off x="3548188" y="4272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2" name="Shape 602"/>
          <p:cNvSpPr txBox="1"/>
          <p:nvPr/>
        </p:nvSpPr>
        <p:spPr>
          <a:xfrm>
            <a:off x="2630838" y="46418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03" name="Shape 603"/>
          <p:cNvSpPr txBox="1"/>
          <p:nvPr/>
        </p:nvSpPr>
        <p:spPr>
          <a:xfrm>
            <a:off x="3483100" y="4639020"/>
            <a:ext cx="729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4380725" y="694025"/>
            <a:ext cx="42729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 can mix and match splitting along different features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trickles down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At every step, the subset at that node gets more “pure”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Every node (turquoise) represents a recursive call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decision tree is intuitively a series of cascading if-statements (a series of cascading decision stumps)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05" name="Shape 605"/>
          <p:cNvSpPr txBox="1"/>
          <p:nvPr/>
        </p:nvSpPr>
        <p:spPr>
          <a:xfrm>
            <a:off x="4636125" y="101500"/>
            <a:ext cx="42729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Decision Tree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idx="4294967295" type="title"/>
          </p:nvPr>
        </p:nvSpPr>
        <p:spPr>
          <a:xfrm>
            <a:off x="185175" y="208600"/>
            <a:ext cx="88731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2D Algorithm Pseudocode Excerpt</a:t>
            </a:r>
            <a:endParaRPr/>
          </a:p>
        </p:txBody>
      </p:sp>
      <p:sp>
        <p:nvSpPr>
          <p:cNvPr id="611" name="Shape 611"/>
          <p:cNvSpPr txBox="1"/>
          <p:nvPr>
            <p:ph idx="4294967295" type="body"/>
          </p:nvPr>
        </p:nvSpPr>
        <p:spPr>
          <a:xfrm>
            <a:off x="349750" y="1113750"/>
            <a:ext cx="84765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1800"/>
          </a:p>
          <a:p>
            <a:pPr indent="-3429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 </a:t>
            </a:r>
            <a:r>
              <a:rPr b="1" lang="en" sz="1800"/>
              <a:t>getBestSplitAlongAllFeatures</a:t>
            </a:r>
            <a:r>
              <a:rPr lang="en" sz="1800"/>
              <a:t>(data) ...</a:t>
            </a:r>
            <a:endParaRPr sz="1800"/>
          </a:p>
          <a:p>
            <a:pPr indent="-3429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 decisionTreeRecursive(data)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</a:t>
            </a:r>
            <a:r>
              <a:rPr lang="en" sz="1800"/>
              <a:t>f data is pure: return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splitPoint, split1, split2 = </a:t>
            </a:r>
            <a:r>
              <a:rPr b="1" lang="en" sz="1800"/>
              <a:t>getBestSplitAlongAllFeatures</a:t>
            </a:r>
            <a:r>
              <a:rPr lang="en" sz="1800"/>
              <a:t>(data)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store splitPoint in the tree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decisionTreeRecursive(split1)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decisionTreeRecursive(split2)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return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idx="4294967295" type="title"/>
          </p:nvPr>
        </p:nvSpPr>
        <p:spPr>
          <a:xfrm>
            <a:off x="185175" y="208600"/>
            <a:ext cx="88731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2D Algorithm Pseudocode Excerpt</a:t>
            </a:r>
            <a:endParaRPr/>
          </a:p>
        </p:txBody>
      </p:sp>
      <p:sp>
        <p:nvSpPr>
          <p:cNvPr id="617" name="Shape 617"/>
          <p:cNvSpPr txBox="1"/>
          <p:nvPr>
            <p:ph idx="4294967295" type="body"/>
          </p:nvPr>
        </p:nvSpPr>
        <p:spPr>
          <a:xfrm>
            <a:off x="349750" y="1113750"/>
            <a:ext cx="84765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Testing</a:t>
            </a:r>
            <a:endParaRPr sz="1800"/>
          </a:p>
          <a:p>
            <a:pPr indent="-3429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= </a:t>
            </a:r>
            <a:r>
              <a:rPr lang="en" sz="1800"/>
              <a:t>input data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/>
              <a:t>node = root (top) of the tree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while node is not a leaf: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featureIndex = node.featureIndex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data[featureIndex] &lt;= node.value:</a:t>
            </a:r>
            <a:endParaRPr sz="1800"/>
          </a:p>
          <a:p>
            <a:pPr indent="-3429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node = node.leftChild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else:</a:t>
            </a:r>
            <a:endParaRPr sz="1800"/>
          </a:p>
          <a:p>
            <a:pPr indent="-3429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node = node.rightChild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return node.label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idx="4294967295" type="title"/>
          </p:nvPr>
        </p:nvSpPr>
        <p:spPr>
          <a:xfrm>
            <a:off x="442350" y="208600"/>
            <a:ext cx="8383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Activity</a:t>
            </a:r>
            <a:endParaRPr/>
          </a:p>
        </p:txBody>
      </p:sp>
      <p:sp>
        <p:nvSpPr>
          <p:cNvPr id="623" name="Shape 623"/>
          <p:cNvSpPr txBox="1"/>
          <p:nvPr>
            <p:ph idx="4294967295" type="body"/>
          </p:nvPr>
        </p:nvSpPr>
        <p:spPr>
          <a:xfrm>
            <a:off x="349750" y="1113750"/>
            <a:ext cx="84765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S&amp;P 500 index is an indicator of the value of the stocks of the top 500 companies.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will be using a 2D Decision Tree to predict whether the S&amp;P 500 will rise or fall today, based on data from yesterday.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we can do this well, we can be billionaires!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did we learn last week?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283100" y="2597925"/>
            <a:ext cx="79134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Arial"/>
              <a:buNone/>
            </a:pPr>
            <a:r>
              <a:rPr lang="en" sz="2300">
                <a:solidFill>
                  <a:srgbClr val="F3F3F3"/>
                </a:solidFill>
              </a:rPr>
              <a:t>Decision Trees:</a:t>
            </a:r>
            <a:endParaRPr sz="2300"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How to </a:t>
            </a:r>
            <a:r>
              <a:rPr lang="en" sz="2300">
                <a:solidFill>
                  <a:srgbClr val="F3F3F3"/>
                </a:solidFill>
              </a:rPr>
              <a:t>recursively link together decision stumps to achieve a “pure” classification of the training data</a:t>
            </a:r>
            <a:r>
              <a:rPr b="0" i="0" lang="en" sz="23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idx="4294967295" type="title"/>
          </p:nvPr>
        </p:nvSpPr>
        <p:spPr>
          <a:xfrm>
            <a:off x="442350" y="208600"/>
            <a:ext cx="8383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Activity</a:t>
            </a:r>
            <a:endParaRPr/>
          </a:p>
        </p:txBody>
      </p:sp>
      <p:sp>
        <p:nvSpPr>
          <p:cNvPr id="629" name="Shape 629"/>
          <p:cNvSpPr txBox="1"/>
          <p:nvPr>
            <p:ph idx="4294967295" type="body"/>
          </p:nvPr>
        </p:nvSpPr>
        <p:spPr>
          <a:xfrm>
            <a:off x="349750" y="1113750"/>
            <a:ext cx="84765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About the dataset: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Feature 1</a:t>
            </a:r>
            <a:r>
              <a:rPr lang="en" sz="1800"/>
              <a:t>: Simple Moving Average of the daily change in S&amp;P value over the last 14 days (float, continuous feature)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Feature 2</a:t>
            </a:r>
            <a:r>
              <a:rPr lang="en" sz="1800"/>
              <a:t>: Whether the S&amp;P rose or fell yesterday: “UP” or “DOWN” (string, binary)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Label</a:t>
            </a:r>
            <a:r>
              <a:rPr lang="en" sz="1800"/>
              <a:t>: Whether the S&amp;P rose or fell today: “UP” or “DOWN” (string, binary)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training set contains this data for every day the stock market was open in 2016. The test set is for 2017.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3745825" y="28760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72" name="Shape 272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Shape 273"/>
          <p:cNvCxnSpPr/>
          <p:nvPr/>
        </p:nvCxnSpPr>
        <p:spPr>
          <a:xfrm>
            <a:off x="364800" y="1060125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Shape 274"/>
          <p:cNvSpPr/>
          <p:nvPr/>
        </p:nvSpPr>
        <p:spPr>
          <a:xfrm>
            <a:off x="36480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911663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458525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5737063" y="9902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255225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41175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2072375" y="990213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500767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39382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672520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769417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55682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Shape 286"/>
          <p:cNvCxnSpPr/>
          <p:nvPr/>
        </p:nvCxnSpPr>
        <p:spPr>
          <a:xfrm flipH="1">
            <a:off x="364800" y="6425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Shape 287"/>
          <p:cNvCxnSpPr/>
          <p:nvPr/>
        </p:nvCxnSpPr>
        <p:spPr>
          <a:xfrm flipH="1">
            <a:off x="8952200" y="62542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Shape 288"/>
          <p:cNvSpPr txBox="1"/>
          <p:nvPr/>
        </p:nvSpPr>
        <p:spPr>
          <a:xfrm>
            <a:off x="85350" y="183300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258975" y="1566200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3032400" y="323300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1782375" y="822050"/>
            <a:ext cx="93300" cy="5103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6281538" y="822050"/>
            <a:ext cx="93300" cy="5103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2368563" y="609663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5369113" y="609663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225450" y="1787288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Two ways to visualize the same decision tree: </a:t>
            </a:r>
            <a:r>
              <a:rPr b="1" lang="en" sz="1800">
                <a:solidFill>
                  <a:schemeClr val="lt1"/>
                </a:solidFill>
              </a:rPr>
              <a:t>number line</a:t>
            </a:r>
            <a:r>
              <a:rPr lang="en" sz="1800">
                <a:solidFill>
                  <a:schemeClr val="lt1"/>
                </a:solidFill>
              </a:rPr>
              <a:t> or </a:t>
            </a:r>
            <a:r>
              <a:rPr b="1" lang="en" sz="1800">
                <a:solidFill>
                  <a:schemeClr val="lt1"/>
                </a:solidFill>
              </a:rPr>
              <a:t>tree</a:t>
            </a:r>
            <a:endParaRPr b="1"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3993375" y="24921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4035125" y="24921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cxnSp>
        <p:nvCxnSpPr>
          <p:cNvPr id="298" name="Shape 298"/>
          <p:cNvCxnSpPr/>
          <p:nvPr/>
        </p:nvCxnSpPr>
        <p:spPr>
          <a:xfrm>
            <a:off x="4726100" y="28679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Shape 299"/>
          <p:cNvCxnSpPr/>
          <p:nvPr/>
        </p:nvCxnSpPr>
        <p:spPr>
          <a:xfrm flipH="1">
            <a:off x="4105200" y="28513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Shape 300"/>
          <p:cNvSpPr txBox="1"/>
          <p:nvPr/>
        </p:nvSpPr>
        <p:spPr>
          <a:xfrm>
            <a:off x="4697325" y="28760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3193275" y="321608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3235025" y="321608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98.4 ?</a:t>
            </a:r>
            <a:endParaRPr/>
          </a:p>
        </p:txBody>
      </p:sp>
      <p:sp>
        <p:nvSpPr>
          <p:cNvPr id="303" name="Shape 303"/>
          <p:cNvSpPr txBox="1"/>
          <p:nvPr/>
        </p:nvSpPr>
        <p:spPr>
          <a:xfrm>
            <a:off x="2929825" y="3574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04" name="Shape 304"/>
          <p:cNvCxnSpPr/>
          <p:nvPr/>
        </p:nvCxnSpPr>
        <p:spPr>
          <a:xfrm>
            <a:off x="3910100" y="35667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Shape 305"/>
          <p:cNvCxnSpPr/>
          <p:nvPr/>
        </p:nvCxnSpPr>
        <p:spPr>
          <a:xfrm flipH="1">
            <a:off x="3289200" y="35501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Shape 306"/>
          <p:cNvSpPr txBox="1"/>
          <p:nvPr/>
        </p:nvSpPr>
        <p:spPr>
          <a:xfrm>
            <a:off x="3881325" y="3574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2794500" y="3873313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2836250" y="3873313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97.8 ?</a:t>
            </a:r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2912900" y="4272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10" name="Shape 310"/>
          <p:cNvCxnSpPr/>
          <p:nvPr/>
        </p:nvCxnSpPr>
        <p:spPr>
          <a:xfrm>
            <a:off x="3512175" y="426453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Shape 311"/>
          <p:cNvCxnSpPr/>
          <p:nvPr/>
        </p:nvCxnSpPr>
        <p:spPr>
          <a:xfrm flipH="1">
            <a:off x="3272275" y="424786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Shape 312"/>
          <p:cNvSpPr txBox="1"/>
          <p:nvPr/>
        </p:nvSpPr>
        <p:spPr>
          <a:xfrm>
            <a:off x="3483400" y="4272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886550" y="321608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4928300" y="321608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315" name="Shape 315"/>
          <p:cNvSpPr txBox="1"/>
          <p:nvPr/>
        </p:nvSpPr>
        <p:spPr>
          <a:xfrm>
            <a:off x="4813600" y="36388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16" name="Shape 316"/>
          <p:cNvCxnSpPr/>
          <p:nvPr/>
        </p:nvCxnSpPr>
        <p:spPr>
          <a:xfrm>
            <a:off x="5693400" y="35923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Shape 317"/>
          <p:cNvCxnSpPr/>
          <p:nvPr/>
        </p:nvCxnSpPr>
        <p:spPr>
          <a:xfrm flipH="1">
            <a:off x="5163475" y="35923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Shape 318"/>
          <p:cNvSpPr txBox="1"/>
          <p:nvPr/>
        </p:nvSpPr>
        <p:spPr>
          <a:xfrm>
            <a:off x="5693400" y="36388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5429025" y="3916563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5470775" y="3916563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321" name="Shape 321"/>
          <p:cNvSpPr txBox="1"/>
          <p:nvPr/>
        </p:nvSpPr>
        <p:spPr>
          <a:xfrm>
            <a:off x="5356075" y="43393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22" name="Shape 322"/>
          <p:cNvCxnSpPr/>
          <p:nvPr/>
        </p:nvCxnSpPr>
        <p:spPr>
          <a:xfrm>
            <a:off x="6235875" y="42927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Shape 323"/>
          <p:cNvCxnSpPr/>
          <p:nvPr/>
        </p:nvCxnSpPr>
        <p:spPr>
          <a:xfrm flipH="1">
            <a:off x="5705950" y="429278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Shape 324"/>
          <p:cNvSpPr txBox="1"/>
          <p:nvPr/>
        </p:nvSpPr>
        <p:spPr>
          <a:xfrm>
            <a:off x="6235875" y="43393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2880000" y="46353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4A86E8"/>
                </a:solidFill>
              </a:rPr>
              <a:t>Cold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3856150" y="38978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4A86E8"/>
                </a:solidFill>
              </a:rPr>
              <a:t>Cold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5429025" y="4651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4A86E8"/>
                </a:solidFill>
              </a:rPr>
              <a:t>Cold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3483400" y="46121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4846650" y="39401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6235875" y="4651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Flu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368325" y="101500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Decision Tree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1481700" y="100305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1523450" y="100305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74500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916250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98.4 ?</a:t>
            </a:r>
            <a:endParaRPr/>
          </a:p>
        </p:txBody>
      </p:sp>
      <p:sp>
        <p:nvSpPr>
          <p:cNvPr id="340" name="Shape 340"/>
          <p:cNvSpPr txBox="1"/>
          <p:nvPr/>
        </p:nvSpPr>
        <p:spPr>
          <a:xfrm>
            <a:off x="6110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41" name="Shape 341"/>
          <p:cNvCxnSpPr/>
          <p:nvPr/>
        </p:nvCxnSpPr>
        <p:spPr>
          <a:xfrm>
            <a:off x="1591325" y="2567600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Shape 342"/>
          <p:cNvCxnSpPr/>
          <p:nvPr/>
        </p:nvCxnSpPr>
        <p:spPr>
          <a:xfrm flipH="1">
            <a:off x="970425" y="2550925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Shape 343"/>
          <p:cNvSpPr txBox="1"/>
          <p:nvPr/>
        </p:nvSpPr>
        <p:spPr>
          <a:xfrm>
            <a:off x="15625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348788" y="34307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390538" y="34307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97.8 ?</a:t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861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1066463" y="38219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Shape 348"/>
          <p:cNvCxnSpPr/>
          <p:nvPr/>
        </p:nvCxnSpPr>
        <p:spPr>
          <a:xfrm flipH="1">
            <a:off x="445563" y="380528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Shape 349"/>
          <p:cNvSpPr txBox="1"/>
          <p:nvPr/>
        </p:nvSpPr>
        <p:spPr>
          <a:xfrm>
            <a:off x="10376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2186775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2228525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2858863" y="34191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2900613" y="34191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354" name="Shape 354"/>
          <p:cNvSpPr txBox="1"/>
          <p:nvPr/>
        </p:nvSpPr>
        <p:spPr>
          <a:xfrm>
            <a:off x="27859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55" name="Shape 355"/>
          <p:cNvCxnSpPr/>
          <p:nvPr/>
        </p:nvCxnSpPr>
        <p:spPr>
          <a:xfrm>
            <a:off x="3665713" y="37953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Shape 356"/>
          <p:cNvCxnSpPr/>
          <p:nvPr/>
        </p:nvCxnSpPr>
        <p:spPr>
          <a:xfrm flipH="1">
            <a:off x="3135788" y="379536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Shape 357"/>
          <p:cNvSpPr txBox="1"/>
          <p:nvPr/>
        </p:nvSpPr>
        <p:spPr>
          <a:xfrm>
            <a:off x="36657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1584175" y="4801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1234850" y="16939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2225725" y="16939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12774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62" name="Shape 362"/>
          <p:cNvCxnSpPr/>
          <p:nvPr/>
        </p:nvCxnSpPr>
        <p:spPr>
          <a:xfrm>
            <a:off x="2257700" y="13956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Shape 363"/>
          <p:cNvCxnSpPr/>
          <p:nvPr/>
        </p:nvCxnSpPr>
        <p:spPr>
          <a:xfrm flipH="1">
            <a:off x="1636800" y="13789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Shape 364"/>
          <p:cNvSpPr txBox="1"/>
          <p:nvPr/>
        </p:nvSpPr>
        <p:spPr>
          <a:xfrm>
            <a:off x="22289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19641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66" name="Shape 366"/>
          <p:cNvCxnSpPr/>
          <p:nvPr/>
        </p:nvCxnSpPr>
        <p:spPr>
          <a:xfrm>
            <a:off x="2944425" y="26043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Shape 367"/>
          <p:cNvCxnSpPr/>
          <p:nvPr/>
        </p:nvCxnSpPr>
        <p:spPr>
          <a:xfrm flipH="1">
            <a:off x="2323525" y="25877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Shape 368"/>
          <p:cNvSpPr txBox="1"/>
          <p:nvPr/>
        </p:nvSpPr>
        <p:spPr>
          <a:xfrm>
            <a:off x="29156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545950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1347563" y="288690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2024125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3013713" y="2908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620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91625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282802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365807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4387375" y="838050"/>
            <a:ext cx="42729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trickles down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At every step, the subset at that node gets more “pure”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Every node (turquoise) represents a recursive call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decision tree is intuitively a series of cascading if-statements (a series of cascading decision stumps)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4294967295" type="title"/>
          </p:nvPr>
        </p:nvSpPr>
        <p:spPr>
          <a:xfrm>
            <a:off x="260849" y="485825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would happen though if we had two features though?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would we go about making decisions?</a:t>
            </a: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want to understand what predicts a flu.</a:t>
            </a: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Which feature will help best predicts if Joanne has a flu or a cold?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" name="Shape 387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{EC16FA83-CFAF-4041-A192-FA4CF88104C8}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88" name="Shape 388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This data has one </a:t>
            </a:r>
            <a:r>
              <a:rPr b="1" lang="en" sz="2600">
                <a:solidFill>
                  <a:schemeClr val="lt1"/>
                </a:solidFill>
              </a:rPr>
              <a:t>binary feature</a:t>
            </a:r>
            <a:r>
              <a:rPr lang="en" sz="2600">
                <a:solidFill>
                  <a:schemeClr val="lt1"/>
                </a:solidFill>
              </a:rPr>
              <a:t> (cough for 5 days), one </a:t>
            </a:r>
            <a:r>
              <a:rPr b="1" lang="en" sz="2600">
                <a:solidFill>
                  <a:schemeClr val="lt1"/>
                </a:solidFill>
              </a:rPr>
              <a:t>continuous feature</a:t>
            </a:r>
            <a:r>
              <a:rPr lang="en" sz="2600">
                <a:solidFill>
                  <a:schemeClr val="lt1"/>
                </a:solidFill>
              </a:rPr>
              <a:t> (temperature), and one </a:t>
            </a:r>
            <a:r>
              <a:rPr b="1" lang="en" sz="2600">
                <a:solidFill>
                  <a:schemeClr val="lt1"/>
                </a:solidFill>
              </a:rPr>
              <a:t>binary label</a:t>
            </a:r>
            <a:r>
              <a:rPr lang="en" sz="2600">
                <a:solidFill>
                  <a:schemeClr val="lt1"/>
                </a:solidFill>
              </a:rPr>
              <a:t> (cold or flu?)</a:t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Shape 393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{EC16FA83-CFAF-4041-A192-FA4CF88104C8}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94" name="Shape 394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Q1:</a:t>
            </a:r>
            <a:r>
              <a:rPr lang="en" sz="2600">
                <a:solidFill>
                  <a:schemeClr val="lt1"/>
                </a:solidFill>
              </a:rPr>
              <a:t> Which feature should we split on?</a:t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Q2:</a:t>
            </a:r>
            <a:r>
              <a:rPr lang="en" sz="2600">
                <a:solidFill>
                  <a:schemeClr val="lt1"/>
                </a:solidFill>
              </a:rPr>
              <a:t> If we are splitting on temperature, where should we split it?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Shape 399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{EC16FA83-CFAF-4041-A192-FA4CF88104C8}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400" name="Shape 400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Q1:</a:t>
            </a:r>
            <a:r>
              <a:rPr lang="en" sz="2600">
                <a:solidFill>
                  <a:schemeClr val="lt1"/>
                </a:solidFill>
              </a:rPr>
              <a:t> Which feature should we split on?</a:t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Q2:</a:t>
            </a:r>
            <a:r>
              <a:rPr lang="en" sz="2600">
                <a:solidFill>
                  <a:schemeClr val="lt1"/>
                </a:solidFill>
              </a:rPr>
              <a:t> If we are splitting on temperature, where should we split it?</a:t>
            </a:r>
            <a:endParaRPr sz="26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A2:</a:t>
            </a:r>
            <a:r>
              <a:rPr lang="en" sz="2600">
                <a:solidFill>
                  <a:schemeClr val="lt1"/>
                </a:solidFill>
              </a:rPr>
              <a:t> The same way we did for decision stumps!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/>
        </p:nvSpPr>
        <p:spPr>
          <a:xfrm>
            <a:off x="175000" y="3209550"/>
            <a:ext cx="88596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Which split is better?</a:t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Let’s calculate the impurities!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1481700" y="926850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523450" y="926850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408" name="Shape 408"/>
          <p:cNvSpPr txBox="1"/>
          <p:nvPr/>
        </p:nvSpPr>
        <p:spPr>
          <a:xfrm>
            <a:off x="1584175" y="4039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1234850" y="19987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2225725" y="19987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4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12774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12" name="Shape 412"/>
          <p:cNvCxnSpPr/>
          <p:nvPr/>
        </p:nvCxnSpPr>
        <p:spPr>
          <a:xfrm>
            <a:off x="2257700" y="17004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Shape 413"/>
          <p:cNvCxnSpPr/>
          <p:nvPr/>
        </p:nvCxnSpPr>
        <p:spPr>
          <a:xfrm flipH="1">
            <a:off x="1636800" y="16837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Shape 414"/>
          <p:cNvSpPr txBox="1"/>
          <p:nvPr/>
        </p:nvSpPr>
        <p:spPr>
          <a:xfrm>
            <a:off x="22289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6974600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7016350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417" name="Shape 417"/>
          <p:cNvSpPr txBox="1"/>
          <p:nvPr/>
        </p:nvSpPr>
        <p:spPr>
          <a:xfrm>
            <a:off x="7077075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6627213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7618088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66697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21" name="Shape 421"/>
          <p:cNvCxnSpPr/>
          <p:nvPr/>
        </p:nvCxnSpPr>
        <p:spPr>
          <a:xfrm>
            <a:off x="7650063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Shape 422"/>
          <p:cNvCxnSpPr/>
          <p:nvPr/>
        </p:nvCxnSpPr>
        <p:spPr>
          <a:xfrm flipH="1">
            <a:off x="7029163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Shape 423"/>
          <p:cNvSpPr txBox="1"/>
          <p:nvPr/>
        </p:nvSpPr>
        <p:spPr>
          <a:xfrm>
            <a:off x="76212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