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ABE5C9D-86BD-46DA-8B12-6194F474F7D1}">
  <a:tblStyle styleId="{7ABE5C9D-86BD-46DA-8B12-6194F474F7D1}"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lt1"/>
                </a:solidFill>
                <a:latin typeface="Lato"/>
                <a:ea typeface="Lato"/>
                <a:cs typeface="Lato"/>
                <a:sym typeface="Lato"/>
              </a:rPr>
              <a:t>‹#›</a:t>
            </a:fld>
            <a:endParaRPr sz="1000">
              <a:solidFill>
                <a:schemeClr val="lt1"/>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Machine Learning</a:t>
            </a:r>
            <a:endParaRPr/>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South Fayette Pilot</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idx="4294967295" type="title"/>
          </p:nvPr>
        </p:nvSpPr>
        <p:spPr>
          <a:xfrm>
            <a:off x="535775" y="712150"/>
            <a:ext cx="8314200" cy="39396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latin typeface="Lato"/>
                <a:ea typeface="Lato"/>
                <a:cs typeface="Lato"/>
                <a:sym typeface="Lato"/>
              </a:rPr>
              <a:t>RECAP</a:t>
            </a:r>
            <a:endParaRPr sz="2400">
              <a:latin typeface="Lato"/>
              <a:ea typeface="Lato"/>
              <a:cs typeface="Lato"/>
              <a:sym typeface="Lato"/>
            </a:endParaRPr>
          </a:p>
          <a:p>
            <a:pPr indent="0" lvl="0" marL="0" rtl="0">
              <a:lnSpc>
                <a:spcPct val="115000"/>
              </a:lnSpc>
              <a:spcBef>
                <a:spcPts val="1600"/>
              </a:spcBef>
              <a:spcAft>
                <a:spcPts val="0"/>
              </a:spcAft>
              <a:buNone/>
            </a:pPr>
            <a:r>
              <a:t/>
            </a:r>
            <a:endParaRPr sz="1900">
              <a:latin typeface="Lato"/>
              <a:ea typeface="Lato"/>
              <a:cs typeface="Lato"/>
              <a:sym typeface="Lato"/>
            </a:endParaRPr>
          </a:p>
          <a:p>
            <a:pPr indent="0" lvl="0" marL="0" rtl="0">
              <a:lnSpc>
                <a:spcPct val="115000"/>
              </a:lnSpc>
              <a:spcBef>
                <a:spcPts val="1600"/>
              </a:spcBef>
              <a:spcAft>
                <a:spcPts val="0"/>
              </a:spcAft>
              <a:buNone/>
            </a:pPr>
            <a:r>
              <a:rPr lang="en" sz="2100">
                <a:latin typeface="Lato"/>
                <a:ea typeface="Lato"/>
                <a:cs typeface="Lato"/>
                <a:sym typeface="Lato"/>
              </a:rPr>
              <a:t>What if we wanted to look at multiple predictions and combine them?</a:t>
            </a:r>
            <a:endParaRPr sz="1900">
              <a:latin typeface="Lato"/>
              <a:ea typeface="Lato"/>
              <a:cs typeface="Lato"/>
              <a:sym typeface="Lato"/>
            </a:endParaRPr>
          </a:p>
          <a:p>
            <a:pPr indent="0" lvl="0" marL="0" rtl="0">
              <a:lnSpc>
                <a:spcPct val="115000"/>
              </a:lnSpc>
              <a:spcBef>
                <a:spcPts val="1600"/>
              </a:spcBef>
              <a:spcAft>
                <a:spcPts val="0"/>
              </a:spcAft>
              <a:buNone/>
            </a:pPr>
            <a:r>
              <a:t/>
            </a:r>
            <a:endParaRPr sz="1900">
              <a:latin typeface="Lato"/>
              <a:ea typeface="Lato"/>
              <a:cs typeface="Lato"/>
              <a:sym typeface="Lato"/>
            </a:endParaRPr>
          </a:p>
          <a:p>
            <a:pPr indent="0" lvl="0" marL="0" rtl="0">
              <a:spcBef>
                <a:spcPts val="1600"/>
              </a:spcBef>
              <a:spcAft>
                <a:spcPts val="0"/>
              </a:spcAft>
              <a:buNone/>
            </a:pPr>
            <a:r>
              <a:rPr lang="en" sz="1900">
                <a:latin typeface="Lato"/>
                <a:ea typeface="Lato"/>
                <a:cs typeface="Lato"/>
                <a:sym typeface="Lato"/>
              </a:rPr>
              <a:t>Problem: A bunch of experts are making predictions. You want to combine their predictions into one, while learning how much to trust each “expert.”</a:t>
            </a:r>
            <a:endParaRPr sz="1900">
              <a:latin typeface="Lato"/>
              <a:ea typeface="Lato"/>
              <a:cs typeface="Lato"/>
              <a:sym typeface="Lato"/>
            </a:endParaRPr>
          </a:p>
          <a:p>
            <a:pPr indent="0" lvl="0" marL="0" rtl="0">
              <a:spcBef>
                <a:spcPts val="1600"/>
              </a:spcBef>
              <a:spcAft>
                <a:spcPts val="160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graphicFrame>
        <p:nvGraphicFramePr>
          <p:cNvPr id="145" name="Shape 145"/>
          <p:cNvGraphicFramePr/>
          <p:nvPr/>
        </p:nvGraphicFramePr>
        <p:xfrm>
          <a:off x="675700" y="1016875"/>
          <a:ext cx="3000000" cy="3000000"/>
        </p:xfrm>
        <a:graphic>
          <a:graphicData uri="http://schemas.openxmlformats.org/drawingml/2006/table">
            <a:tbl>
              <a:tblPr>
                <a:noFill/>
                <a:tableStyleId>{7ABE5C9D-86BD-46DA-8B12-6194F474F7D1}</a:tableStyleId>
              </a:tblPr>
              <a:tblGrid>
                <a:gridCol w="1375400"/>
                <a:gridCol w="1063750"/>
                <a:gridCol w="1035025"/>
                <a:gridCol w="1404125"/>
                <a:gridCol w="1588350"/>
                <a:gridCol w="1618850"/>
              </a:tblGrid>
              <a:tr h="381000">
                <a:tc>
                  <a:txBody>
                    <a:bodyPr>
                      <a:noAutofit/>
                    </a:bodyPr>
                    <a:lstStyle/>
                    <a:p>
                      <a:pPr indent="0" lvl="0" marL="0" rtl="0">
                        <a:spcBef>
                          <a:spcPts val="0"/>
                        </a:spcBef>
                        <a:spcAft>
                          <a:spcPts val="0"/>
                        </a:spcAft>
                        <a:buNone/>
                      </a:pPr>
                      <a:r>
                        <a:rPr lang="en">
                          <a:solidFill>
                            <a:srgbClr val="FFFFFF"/>
                          </a:solidFill>
                        </a:rPr>
                        <a:t>movie/friend</a:t>
                      </a:r>
                      <a:endParaRPr/>
                    </a:p>
                  </a:txBody>
                  <a:tcPr marT="91425" marB="91425" marR="91425" marL="91425">
                    <a:lnR cap="flat" cmpd="sng" w="9525">
                      <a:solidFill>
                        <a:srgbClr val="9E9E9E"/>
                      </a:solidFill>
                      <a:prstDash val="solid"/>
                      <a:round/>
                      <a:headEnd len="med" w="med" type="none"/>
                      <a:tailEnd len="med" w="med" type="none"/>
                    </a:lnR>
                  </a:tcPr>
                </a:tc>
                <a:tc>
                  <a:txBody>
                    <a:bodyPr>
                      <a:noAutofit/>
                    </a:bodyPr>
                    <a:lstStyle/>
                    <a:p>
                      <a:pPr indent="0" lvl="0" marL="0" rtl="0">
                        <a:spcBef>
                          <a:spcPts val="0"/>
                        </a:spcBef>
                        <a:spcAft>
                          <a:spcPts val="0"/>
                        </a:spcAft>
                        <a:buNone/>
                      </a:pPr>
                      <a:r>
                        <a:rPr lang="en">
                          <a:solidFill>
                            <a:srgbClr val="FFFFFF"/>
                          </a:solidFill>
                        </a:rPr>
                        <a:t>Stephen</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Eric</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Ms. Owens</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Ms. McCullough</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Your own opinion</a:t>
                      </a:r>
                      <a:endParaRPr/>
                    </a:p>
                  </a:txBody>
                  <a:tcPr marT="91425" marB="91425" marR="91425" marL="91425">
                    <a:lnL cap="flat" cmpd="sng" w="9525">
                      <a:solidFill>
                        <a:srgbClr val="9E9E9E"/>
                      </a:solidFill>
                      <a:prstDash val="solid"/>
                      <a:round/>
                      <a:headEnd len="med" w="med" type="none"/>
                      <a:tailEnd len="med" w="med" type="none"/>
                    </a:lnL>
                  </a:tcPr>
                </a:tc>
              </a:tr>
              <a:tr h="381000">
                <a:tc>
                  <a:txBody>
                    <a:bodyPr>
                      <a:noAutofit/>
                    </a:bodyPr>
                    <a:lstStyle/>
                    <a:p>
                      <a:pPr indent="0" lvl="0" marL="0" rtl="0">
                        <a:spcBef>
                          <a:spcPts val="0"/>
                        </a:spcBef>
                        <a:spcAft>
                          <a:spcPts val="0"/>
                        </a:spcAft>
                        <a:buNone/>
                      </a:pPr>
                      <a:r>
                        <a:rPr lang="en">
                          <a:solidFill>
                            <a:srgbClr val="FFFFFF"/>
                          </a:solidFill>
                        </a:rPr>
                        <a:t>Starting Weights</a:t>
                      </a:r>
                      <a:endParaRPr>
                        <a:solidFill>
                          <a:srgbClr val="FFFFFF"/>
                        </a:solidFill>
                      </a:endParaRPr>
                    </a:p>
                  </a:txBody>
                  <a:tcPr marT="91425" marB="91425" marR="91425" marL="91425">
                    <a:lnR cap="flat" cmpd="sng" w="9525">
                      <a:solidFill>
                        <a:srgbClr val="9E9E9E"/>
                      </a:solidFill>
                      <a:prstDash val="solid"/>
                      <a:round/>
                      <a:headEnd len="med" w="med" type="none"/>
                      <a:tailEnd len="med" w="med" type="none"/>
                    </a:lnR>
                  </a:tcPr>
                </a:tc>
                <a:tc>
                  <a:txBody>
                    <a:bodyPr>
                      <a:noAutofit/>
                    </a:bodyPr>
                    <a:lstStyle/>
                    <a:p>
                      <a:pPr indent="0" lvl="0" marL="0" rtl="0">
                        <a:spcBef>
                          <a:spcPts val="0"/>
                        </a:spcBef>
                        <a:spcAft>
                          <a:spcPts val="0"/>
                        </a:spcAft>
                        <a:buNone/>
                      </a:pPr>
                      <a:r>
                        <a:rPr lang="en">
                          <a:solidFill>
                            <a:srgbClr val="FFFFFF"/>
                          </a:solidFill>
                        </a:rPr>
                        <a:t>1</a:t>
                      </a:r>
                      <a:endParaRPr>
                        <a:solidFill>
                          <a:srgbClr val="FFFFFF"/>
                        </a:solidFill>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1</a:t>
                      </a:r>
                      <a:endParaRPr>
                        <a:solidFill>
                          <a:srgbClr val="FFFFFF"/>
                        </a:solidFill>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1</a:t>
                      </a:r>
                      <a:endParaRPr>
                        <a:solidFill>
                          <a:srgbClr val="FFFFFF"/>
                        </a:solidFill>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1</a:t>
                      </a:r>
                      <a:endParaRPr>
                        <a:solidFill>
                          <a:srgbClr val="FFFFFF"/>
                        </a:solidFill>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t/>
                      </a:r>
                      <a:endParaRPr>
                        <a:solidFill>
                          <a:srgbClr val="FFFFFF"/>
                        </a:solidFill>
                      </a:endParaRPr>
                    </a:p>
                  </a:txBody>
                  <a:tcPr marT="91425" marB="91425" marR="91425" marL="91425">
                    <a:lnL cap="flat" cmpd="sng" w="9525">
                      <a:solidFill>
                        <a:srgbClr val="9E9E9E"/>
                      </a:solidFill>
                      <a:prstDash val="solid"/>
                      <a:round/>
                      <a:headEnd len="med" w="med" type="none"/>
                      <a:tailEnd len="med" w="med" type="none"/>
                    </a:lnL>
                  </a:tcPr>
                </a:tc>
              </a:tr>
              <a:tr h="381000">
                <a:tc>
                  <a:txBody>
                    <a:bodyPr>
                      <a:noAutofit/>
                    </a:bodyPr>
                    <a:lstStyle/>
                    <a:p>
                      <a:pPr indent="0" lvl="0" marL="0" rtl="0">
                        <a:spcBef>
                          <a:spcPts val="0"/>
                        </a:spcBef>
                        <a:spcAft>
                          <a:spcPts val="0"/>
                        </a:spcAft>
                        <a:buNone/>
                      </a:pPr>
                      <a:r>
                        <a:rPr lang="en">
                          <a:solidFill>
                            <a:srgbClr val="FFFFFF"/>
                          </a:solidFill>
                        </a:rPr>
                        <a:t>Justice League</a:t>
                      </a:r>
                      <a:endParaRPr/>
                    </a:p>
                  </a:txBody>
                  <a:tcPr marT="91425" marB="91425" marR="91425" marL="91425">
                    <a:lnR cap="flat" cmpd="sng" w="9525">
                      <a:solidFill>
                        <a:srgbClr val="9E9E9E"/>
                      </a:solidFill>
                      <a:prstDash val="solid"/>
                      <a:round/>
                      <a:headEnd len="med" w="med" type="none"/>
                      <a:tailEnd len="med" w="med" type="none"/>
                    </a:lnR>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Good (.5)</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Bad (1)</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Good (.5)</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Good (.5)</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Bad</a:t>
                      </a:r>
                      <a:endParaRPr/>
                    </a:p>
                  </a:txBody>
                  <a:tcPr marT="91425" marB="91425" marR="91425" marL="91425">
                    <a:lnL cap="flat" cmpd="sng" w="9525">
                      <a:solidFill>
                        <a:srgbClr val="9E9E9E"/>
                      </a:solidFill>
                      <a:prstDash val="solid"/>
                      <a:round/>
                      <a:headEnd len="med" w="med" type="none"/>
                      <a:tailEnd len="med" w="med" type="none"/>
                    </a:lnL>
                    <a:lnB cap="flat" cmpd="sng" w="9525">
                      <a:solidFill>
                        <a:srgbClr val="9E9E9E"/>
                      </a:solidFill>
                      <a:prstDash val="solid"/>
                      <a:round/>
                      <a:headEnd len="med" w="med" type="none"/>
                      <a:tailEnd len="med" w="med" type="none"/>
                    </a:lnB>
                  </a:tcPr>
                </a:tc>
              </a:tr>
              <a:tr h="381000">
                <a:tc>
                  <a:txBody>
                    <a:bodyPr>
                      <a:noAutofit/>
                    </a:bodyPr>
                    <a:lstStyle/>
                    <a:p>
                      <a:pPr indent="0" lvl="0" marL="0" rtl="0">
                        <a:spcBef>
                          <a:spcPts val="0"/>
                        </a:spcBef>
                        <a:spcAft>
                          <a:spcPts val="0"/>
                        </a:spcAft>
                        <a:buNone/>
                      </a:pPr>
                      <a:r>
                        <a:rPr lang="en">
                          <a:solidFill>
                            <a:srgbClr val="FFFFFF"/>
                          </a:solidFill>
                        </a:rPr>
                        <a:t>Coco</a:t>
                      </a:r>
                      <a:endParaRPr>
                        <a:solidFill>
                          <a:srgbClr val="FFFFFF"/>
                        </a:solidFill>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Good (.5)</a:t>
                      </a:r>
                      <a:endParaRPr>
                        <a:solidFill>
                          <a:srgbClr val="FFFFFF"/>
                        </a:solidFill>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Good (1)</a:t>
                      </a:r>
                      <a:endParaRPr>
                        <a:solidFill>
                          <a:srgbClr val="FFFFFF"/>
                        </a:solidFill>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Bad (.25)</a:t>
                      </a:r>
                      <a:endParaRPr>
                        <a:solidFill>
                          <a:srgbClr val="FFFFFF"/>
                        </a:solidFill>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Bad (.25)</a:t>
                      </a:r>
                      <a:endParaRPr>
                        <a:solidFill>
                          <a:srgbClr val="FFFFFF"/>
                        </a:solidFill>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Good</a:t>
                      </a:r>
                      <a:endParaRPr>
                        <a:solidFill>
                          <a:srgbClr val="FFFFFF"/>
                        </a:solidFill>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81000">
                <a:tc>
                  <a:txBody>
                    <a:bodyPr>
                      <a:noAutofit/>
                    </a:bodyPr>
                    <a:lstStyle/>
                    <a:p>
                      <a:pPr indent="0" lvl="0" marL="0" rtl="0">
                        <a:spcBef>
                          <a:spcPts val="0"/>
                        </a:spcBef>
                        <a:spcAft>
                          <a:spcPts val="0"/>
                        </a:spcAft>
                        <a:buNone/>
                      </a:pPr>
                      <a:r>
                        <a:rPr lang="en">
                          <a:solidFill>
                            <a:srgbClr val="FFFFFF"/>
                          </a:solidFill>
                        </a:rPr>
                        <a:t>The Manitou</a:t>
                      </a:r>
                      <a:endParaRPr>
                        <a:solidFill>
                          <a:srgbClr val="FFFFFF"/>
                        </a:solidFill>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Good (.5)</a:t>
                      </a:r>
                      <a:endParaRPr>
                        <a:solidFill>
                          <a:srgbClr val="FFFFFF"/>
                        </a:solidFill>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Bad (0.5)</a:t>
                      </a:r>
                      <a:endParaRPr>
                        <a:solidFill>
                          <a:srgbClr val="FFFFFF"/>
                        </a:solidFill>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Good (.25)</a:t>
                      </a:r>
                      <a:endParaRPr>
                        <a:solidFill>
                          <a:srgbClr val="FFFFFF"/>
                        </a:solidFill>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Good (.25)</a:t>
                      </a:r>
                      <a:endParaRPr>
                        <a:solidFill>
                          <a:srgbClr val="FFFFFF"/>
                        </a:solidFill>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rgbClr val="FFFFFF"/>
                          </a:solidFill>
                        </a:rPr>
                        <a:t>Good</a:t>
                      </a:r>
                      <a:endParaRPr>
                        <a:solidFill>
                          <a:srgbClr val="FFFFFF"/>
                        </a:solidFill>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bl>
          </a:graphicData>
        </a:graphic>
      </p:graphicFrame>
      <p:sp>
        <p:nvSpPr>
          <p:cNvPr id="146" name="Shape 146"/>
          <p:cNvSpPr txBox="1"/>
          <p:nvPr>
            <p:ph idx="4294967295" type="title"/>
          </p:nvPr>
        </p:nvSpPr>
        <p:spPr>
          <a:xfrm>
            <a:off x="535775" y="248875"/>
            <a:ext cx="81816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2700">
                <a:solidFill>
                  <a:srgbClr val="FFFFFF"/>
                </a:solidFill>
                <a:latin typeface="Arial"/>
                <a:ea typeface="Arial"/>
                <a:cs typeface="Arial"/>
                <a:sym typeface="Arial"/>
              </a:rPr>
              <a:t>Weighted Majority Example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idx="4294967295" type="title"/>
          </p:nvPr>
        </p:nvSpPr>
        <p:spPr>
          <a:xfrm>
            <a:off x="535775" y="248875"/>
            <a:ext cx="81816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2700">
                <a:solidFill>
                  <a:srgbClr val="FFFFFF"/>
                </a:solidFill>
                <a:latin typeface="Arial"/>
                <a:ea typeface="Arial"/>
                <a:cs typeface="Arial"/>
                <a:sym typeface="Arial"/>
              </a:rPr>
              <a:t>Weighted Majority Algorithm Pseudocode</a:t>
            </a:r>
            <a:endParaRPr sz="2400"/>
          </a:p>
        </p:txBody>
      </p:sp>
      <p:sp>
        <p:nvSpPr>
          <p:cNvPr id="152" name="Shape 152"/>
          <p:cNvSpPr txBox="1"/>
          <p:nvPr/>
        </p:nvSpPr>
        <p:spPr>
          <a:xfrm>
            <a:off x="680750" y="1030600"/>
            <a:ext cx="7828800" cy="36213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900">
                <a:solidFill>
                  <a:srgbClr val="FFFFFF"/>
                </a:solidFill>
                <a:latin typeface="Lato"/>
                <a:ea typeface="Lato"/>
                <a:cs typeface="Lato"/>
                <a:sym typeface="Lato"/>
              </a:rPr>
              <a:t>For every data point:</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rPr lang="en" sz="1900">
                <a:solidFill>
                  <a:srgbClr val="FFFFFF"/>
                </a:solidFill>
                <a:latin typeface="Lato"/>
                <a:ea typeface="Lato"/>
                <a:cs typeface="Lato"/>
                <a:sym typeface="Lato"/>
              </a:rPr>
              <a:t>	Gather expert predictions</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rPr lang="en" sz="1900">
                <a:solidFill>
                  <a:srgbClr val="FFFFFF"/>
                </a:solidFill>
                <a:latin typeface="Lato"/>
                <a:ea typeface="Lato"/>
                <a:cs typeface="Lato"/>
                <a:sym typeface="Lato"/>
              </a:rPr>
              <a:t>	Take the weighted majority vote of these to make a prediction</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rPr lang="en" sz="1900">
                <a:solidFill>
                  <a:srgbClr val="FFFFFF"/>
                </a:solidFill>
                <a:latin typeface="Lato"/>
                <a:ea typeface="Lato"/>
                <a:cs typeface="Lato"/>
                <a:sym typeface="Lato"/>
              </a:rPr>
              <a:t>	Receive the actual value</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rPr lang="en" sz="1900">
                <a:solidFill>
                  <a:srgbClr val="FFFFFF"/>
                </a:solidFill>
                <a:latin typeface="Lato"/>
                <a:ea typeface="Lato"/>
                <a:cs typeface="Lato"/>
                <a:sym typeface="Lato"/>
              </a:rPr>
              <a:t>	Re-weight the experts         </a:t>
            </a:r>
            <a:r>
              <a:rPr lang="en">
                <a:solidFill>
                  <a:srgbClr val="FFFFFF"/>
                </a:solidFill>
                <a:latin typeface="Lato"/>
                <a:ea typeface="Lato"/>
                <a:cs typeface="Lato"/>
                <a:sym typeface="Lato"/>
              </a:rPr>
              <a:t>(you can downweight experts by any factor &lt; 1.0)</a:t>
            </a:r>
            <a:endParaRPr>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idx="4294967295" type="title"/>
          </p:nvPr>
        </p:nvSpPr>
        <p:spPr>
          <a:xfrm>
            <a:off x="535775" y="248875"/>
            <a:ext cx="81816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2700">
                <a:solidFill>
                  <a:srgbClr val="FFFFFF"/>
                </a:solidFill>
                <a:latin typeface="Arial"/>
                <a:ea typeface="Arial"/>
                <a:cs typeface="Arial"/>
                <a:sym typeface="Arial"/>
              </a:rPr>
              <a:t>Today</a:t>
            </a:r>
            <a:endParaRPr sz="2400"/>
          </a:p>
        </p:txBody>
      </p:sp>
      <p:sp>
        <p:nvSpPr>
          <p:cNvPr id="158" name="Shape 158"/>
          <p:cNvSpPr txBox="1"/>
          <p:nvPr/>
        </p:nvSpPr>
        <p:spPr>
          <a:xfrm>
            <a:off x="680750" y="1030600"/>
            <a:ext cx="7828800" cy="3621300"/>
          </a:xfrm>
          <a:prstGeom prst="rect">
            <a:avLst/>
          </a:prstGeom>
          <a:noFill/>
          <a:ln>
            <a:noFill/>
          </a:ln>
        </p:spPr>
        <p:txBody>
          <a:bodyPr anchorCtr="0" anchor="t" bIns="91425" lIns="91425" spcFirstLastPara="1" rIns="91425" wrap="square" tIns="91425">
            <a:noAutofit/>
          </a:bodyPr>
          <a:lstStyle/>
          <a:p>
            <a:pPr indent="-317500" lvl="0" marL="457200" rtl="0">
              <a:lnSpc>
                <a:spcPct val="150000"/>
              </a:lnSpc>
              <a:spcBef>
                <a:spcPts val="0"/>
              </a:spcBef>
              <a:spcAft>
                <a:spcPts val="0"/>
              </a:spcAft>
              <a:buClr>
                <a:srgbClr val="FFFFFF"/>
              </a:buClr>
              <a:buSzPts val="1400"/>
              <a:buFont typeface="Lato"/>
              <a:buChar char="●"/>
            </a:pPr>
            <a:r>
              <a:rPr lang="en" sz="1900">
                <a:solidFill>
                  <a:srgbClr val="FFFFFF"/>
                </a:solidFill>
                <a:latin typeface="Lato"/>
                <a:ea typeface="Lato"/>
                <a:cs typeface="Lato"/>
                <a:sym typeface="Lato"/>
              </a:rPr>
              <a:t>More Experts (i.e. number of predictors)</a:t>
            </a:r>
            <a:endParaRPr sz="1900">
              <a:solidFill>
                <a:srgbClr val="FFFFFF"/>
              </a:solidFill>
              <a:latin typeface="Lato"/>
              <a:ea typeface="Lato"/>
              <a:cs typeface="Lato"/>
              <a:sym typeface="Lato"/>
            </a:endParaRPr>
          </a:p>
          <a:p>
            <a:pPr indent="-349250" lvl="0" marL="457200" rtl="0">
              <a:lnSpc>
                <a:spcPct val="150000"/>
              </a:lnSpc>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More Labels (i.e. possible predictions)</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rPr b="1" lang="en" sz="1900">
                <a:solidFill>
                  <a:srgbClr val="FFFFFF"/>
                </a:solidFill>
                <a:latin typeface="Lato"/>
                <a:ea typeface="Lato"/>
                <a:cs typeface="Lato"/>
                <a:sym typeface="Lato"/>
              </a:rPr>
              <a:t>Setup</a:t>
            </a:r>
            <a:r>
              <a:rPr lang="en" sz="1900">
                <a:solidFill>
                  <a:srgbClr val="FFFFFF"/>
                </a:solidFill>
                <a:latin typeface="Lato"/>
                <a:ea typeface="Lato"/>
                <a:cs typeface="Lato"/>
                <a:sym typeface="Lato"/>
              </a:rPr>
              <a:t>: Each student will be assigned one city. The experts will be 10 other cities. Your task is to use the weather in the 10 expert cities to predict the weather in your city.</a:t>
            </a:r>
            <a:endParaRPr sz="1900">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idx="4294967295" type="title"/>
          </p:nvPr>
        </p:nvSpPr>
        <p:spPr>
          <a:xfrm>
            <a:off x="535775" y="248875"/>
            <a:ext cx="81816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2700">
                <a:solidFill>
                  <a:srgbClr val="FFFFFF"/>
                </a:solidFill>
                <a:latin typeface="Arial"/>
                <a:ea typeface="Arial"/>
                <a:cs typeface="Arial"/>
                <a:sym typeface="Arial"/>
              </a:rPr>
              <a:t>Today</a:t>
            </a:r>
            <a:endParaRPr sz="2400"/>
          </a:p>
        </p:txBody>
      </p:sp>
      <p:sp>
        <p:nvSpPr>
          <p:cNvPr id="164" name="Shape 164"/>
          <p:cNvSpPr txBox="1"/>
          <p:nvPr/>
        </p:nvSpPr>
        <p:spPr>
          <a:xfrm>
            <a:off x="680750" y="1030600"/>
            <a:ext cx="7828800" cy="3621300"/>
          </a:xfrm>
          <a:prstGeom prst="rect">
            <a:avLst/>
          </a:prstGeom>
          <a:noFill/>
          <a:ln>
            <a:noFill/>
          </a:ln>
        </p:spPr>
        <p:txBody>
          <a:bodyPr anchorCtr="0" anchor="t" bIns="91425" lIns="91425" spcFirstLastPara="1" rIns="91425" wrap="square" tIns="91425">
            <a:noAutofit/>
          </a:bodyPr>
          <a:lstStyle/>
          <a:p>
            <a:pPr indent="-317500" lvl="0" marL="457200" rtl="0">
              <a:lnSpc>
                <a:spcPct val="150000"/>
              </a:lnSpc>
              <a:spcBef>
                <a:spcPts val="0"/>
              </a:spcBef>
              <a:spcAft>
                <a:spcPts val="0"/>
              </a:spcAft>
              <a:buClr>
                <a:srgbClr val="FFFFFF"/>
              </a:buClr>
              <a:buSzPts val="1400"/>
              <a:buFont typeface="Lato"/>
              <a:buChar char="●"/>
            </a:pPr>
            <a:r>
              <a:rPr lang="en" sz="1900">
                <a:solidFill>
                  <a:srgbClr val="FFFFFF"/>
                </a:solidFill>
                <a:latin typeface="Lato"/>
                <a:ea typeface="Lato"/>
                <a:cs typeface="Lato"/>
                <a:sym typeface="Lato"/>
              </a:rPr>
              <a:t>11</a:t>
            </a:r>
            <a:r>
              <a:rPr lang="en" sz="1900">
                <a:solidFill>
                  <a:srgbClr val="FFFFFF"/>
                </a:solidFill>
                <a:latin typeface="Lato"/>
                <a:ea typeface="Lato"/>
                <a:cs typeface="Lato"/>
                <a:sym typeface="Lato"/>
              </a:rPr>
              <a:t> Experts (i.e. number of predictors)</a:t>
            </a:r>
            <a:endParaRPr sz="1900">
              <a:solidFill>
                <a:srgbClr val="FFFFFF"/>
              </a:solidFill>
              <a:latin typeface="Lato"/>
              <a:ea typeface="Lato"/>
              <a:cs typeface="Lato"/>
              <a:sym typeface="Lato"/>
            </a:endParaRPr>
          </a:p>
          <a:p>
            <a:pPr indent="-349250" lvl="0" marL="457200" rtl="0">
              <a:lnSpc>
                <a:spcPct val="150000"/>
              </a:lnSpc>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4 Labels (Sunny - 0, Cloudy - 1, Rainy - 2, Snowy - 3)</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rPr lang="en" sz="1900">
                <a:solidFill>
                  <a:srgbClr val="FFFFFF"/>
                </a:solidFill>
                <a:latin typeface="Lato"/>
                <a:ea typeface="Lato"/>
                <a:cs typeface="Lato"/>
                <a:sym typeface="Lato"/>
              </a:rPr>
              <a:t>This means moving from using individual variables per expert/label to using lists or dictionaries to store the values of multiple variables.</a:t>
            </a:r>
            <a:endParaRPr sz="1900">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nvSpPr>
        <p:spPr>
          <a:xfrm>
            <a:off x="3053950" y="1396050"/>
            <a:ext cx="5975400" cy="36969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900">
                <a:solidFill>
                  <a:srgbClr val="FFFFFF"/>
                </a:solidFill>
                <a:latin typeface="Lato"/>
                <a:ea typeface="Lato"/>
                <a:cs typeface="Lato"/>
                <a:sym typeface="Lato"/>
              </a:rPr>
              <a:t>expertWeights = {city : 1.0 for city in expertCityNames}</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rPr lang="en" sz="1900">
                <a:solidFill>
                  <a:srgbClr val="FFFFFF"/>
                </a:solidFill>
                <a:latin typeface="Lato"/>
                <a:ea typeface="Lato"/>
                <a:cs typeface="Lato"/>
                <a:sym typeface="Lato"/>
              </a:rPr>
              <a:t>              expertWeights[“Pittsburgh”] *= penalty</a:t>
            </a:r>
            <a:endParaRPr sz="1900">
              <a:solidFill>
                <a:srgbClr val="FFFFFF"/>
              </a:solidFill>
              <a:latin typeface="Lato"/>
              <a:ea typeface="Lato"/>
              <a:cs typeface="Lato"/>
              <a:sym typeface="Lato"/>
            </a:endParaRPr>
          </a:p>
        </p:txBody>
      </p:sp>
      <p:sp>
        <p:nvSpPr>
          <p:cNvPr id="170" name="Shape 170"/>
          <p:cNvSpPr txBox="1"/>
          <p:nvPr/>
        </p:nvSpPr>
        <p:spPr>
          <a:xfrm>
            <a:off x="179625" y="1396050"/>
            <a:ext cx="3063300" cy="36213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900">
                <a:solidFill>
                  <a:srgbClr val="FFFFFF"/>
                </a:solidFill>
                <a:latin typeface="Lato"/>
                <a:ea typeface="Lato"/>
                <a:cs typeface="Lato"/>
                <a:sym typeface="Lato"/>
              </a:rPr>
              <a:t>expert1Weight = 1.0</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rPr lang="en" sz="1900">
                <a:solidFill>
                  <a:srgbClr val="FFFFFF"/>
                </a:solidFill>
                <a:latin typeface="Lato"/>
                <a:ea typeface="Lato"/>
                <a:cs typeface="Lato"/>
                <a:sym typeface="Lato"/>
              </a:rPr>
              <a:t>expert2Weight = 1.0</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rPr lang="en" sz="1900">
                <a:solidFill>
                  <a:srgbClr val="FFFFFF"/>
                </a:solidFill>
                <a:latin typeface="Lato"/>
                <a:ea typeface="Lato"/>
                <a:cs typeface="Lato"/>
                <a:sym typeface="Lato"/>
              </a:rPr>
              <a:t>expert1Weight *= penalty</a:t>
            </a:r>
            <a:endParaRPr sz="1900">
              <a:solidFill>
                <a:srgbClr val="FFFFFF"/>
              </a:solidFill>
              <a:latin typeface="Lato"/>
              <a:ea typeface="Lato"/>
              <a:cs typeface="Lato"/>
              <a:sym typeface="Lato"/>
            </a:endParaRPr>
          </a:p>
        </p:txBody>
      </p:sp>
      <p:sp>
        <p:nvSpPr>
          <p:cNvPr id="171" name="Shape 171"/>
          <p:cNvSpPr/>
          <p:nvPr/>
        </p:nvSpPr>
        <p:spPr>
          <a:xfrm>
            <a:off x="2524450" y="1471675"/>
            <a:ext cx="595800" cy="8604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a:off x="3120250" y="2923025"/>
            <a:ext cx="595800" cy="8604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txBox="1"/>
          <p:nvPr>
            <p:ph idx="4294967295" type="title"/>
          </p:nvPr>
        </p:nvSpPr>
        <p:spPr>
          <a:xfrm>
            <a:off x="535775" y="248875"/>
            <a:ext cx="81816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2700">
                <a:solidFill>
                  <a:srgbClr val="FFFFFF"/>
                </a:solidFill>
                <a:latin typeface="Arial"/>
                <a:ea typeface="Arial"/>
                <a:cs typeface="Arial"/>
                <a:sym typeface="Arial"/>
              </a:rPr>
              <a:t>For Example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idx="4294967295" type="title"/>
          </p:nvPr>
        </p:nvSpPr>
        <p:spPr>
          <a:xfrm>
            <a:off x="535775" y="248875"/>
            <a:ext cx="81816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2700">
                <a:solidFill>
                  <a:srgbClr val="FFFFFF"/>
                </a:solidFill>
                <a:latin typeface="Arial"/>
                <a:ea typeface="Arial"/>
                <a:cs typeface="Arial"/>
                <a:sym typeface="Arial"/>
              </a:rPr>
              <a:t>About the Dataset</a:t>
            </a:r>
            <a:endParaRPr sz="2400"/>
          </a:p>
        </p:txBody>
      </p:sp>
      <p:sp>
        <p:nvSpPr>
          <p:cNvPr id="179" name="Shape 179"/>
          <p:cNvSpPr txBox="1"/>
          <p:nvPr/>
        </p:nvSpPr>
        <p:spPr>
          <a:xfrm>
            <a:off x="680750" y="1030600"/>
            <a:ext cx="7828800" cy="3621300"/>
          </a:xfrm>
          <a:prstGeom prst="rect">
            <a:avLst/>
          </a:prstGeom>
          <a:noFill/>
          <a:ln>
            <a:noFill/>
          </a:ln>
        </p:spPr>
        <p:txBody>
          <a:bodyPr anchorCtr="0" anchor="t" bIns="91425" lIns="91425" spcFirstLastPara="1" rIns="91425" wrap="square" tIns="91425">
            <a:noAutofit/>
          </a:bodyPr>
          <a:lstStyle/>
          <a:p>
            <a:pPr indent="-349250" lvl="0" marL="457200" rtl="0">
              <a:lnSpc>
                <a:spcPct val="150000"/>
              </a:lnSpc>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Real Data from Wunderground</a:t>
            </a:r>
            <a:endParaRPr sz="1900">
              <a:solidFill>
                <a:srgbClr val="FFFFFF"/>
              </a:solidFill>
              <a:latin typeface="Lato"/>
              <a:ea typeface="Lato"/>
              <a:cs typeface="Lato"/>
              <a:sym typeface="Lato"/>
            </a:endParaRPr>
          </a:p>
          <a:p>
            <a:pPr indent="-349250" lvl="0" marL="457200" rtl="0">
              <a:lnSpc>
                <a:spcPct val="150000"/>
              </a:lnSpc>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Average weather for every day in 2017</a:t>
            </a:r>
            <a:endParaRPr sz="1900">
              <a:solidFill>
                <a:srgbClr val="FFFFFF"/>
              </a:solidFill>
              <a:latin typeface="Lato"/>
              <a:ea typeface="Lato"/>
              <a:cs typeface="Lato"/>
              <a:sym typeface="Lato"/>
            </a:endParaRPr>
          </a:p>
          <a:p>
            <a:pPr indent="-349250" lvl="0" marL="457200" rtl="0">
              <a:lnSpc>
                <a:spcPct val="150000"/>
              </a:lnSpc>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10 biggest (population) cities in the world and Pittsburgh</a:t>
            </a:r>
            <a:endParaRPr sz="1900">
              <a:solidFill>
                <a:srgbClr val="FFFFFF"/>
              </a:solidFill>
              <a:latin typeface="Lato"/>
              <a:ea typeface="Lato"/>
              <a:cs typeface="Lato"/>
              <a:sym typeface="Lato"/>
            </a:endParaRPr>
          </a:p>
          <a:p>
            <a:pPr indent="-349250" lvl="0" marL="457200" rtl="0">
              <a:lnSpc>
                <a:spcPct val="150000"/>
              </a:lnSpc>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Data simplified by the Teknowledge team</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t/>
            </a:r>
            <a:endParaRPr sz="1900">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idx="4294967295" type="title"/>
          </p:nvPr>
        </p:nvSpPr>
        <p:spPr>
          <a:xfrm>
            <a:off x="535775" y="248875"/>
            <a:ext cx="81816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2700">
                <a:solidFill>
                  <a:srgbClr val="FFFFFF"/>
                </a:solidFill>
                <a:latin typeface="Arial"/>
                <a:ea typeface="Arial"/>
                <a:cs typeface="Arial"/>
                <a:sym typeface="Arial"/>
              </a:rPr>
              <a:t>Today</a:t>
            </a:r>
            <a:endParaRPr sz="2400"/>
          </a:p>
        </p:txBody>
      </p:sp>
      <p:sp>
        <p:nvSpPr>
          <p:cNvPr id="185" name="Shape 185"/>
          <p:cNvSpPr txBox="1"/>
          <p:nvPr/>
        </p:nvSpPr>
        <p:spPr>
          <a:xfrm>
            <a:off x="680750" y="1030600"/>
            <a:ext cx="7828800" cy="2193600"/>
          </a:xfrm>
          <a:prstGeom prst="rect">
            <a:avLst/>
          </a:prstGeom>
          <a:noFill/>
          <a:ln>
            <a:noFill/>
          </a:ln>
        </p:spPr>
        <p:txBody>
          <a:bodyPr anchorCtr="0" anchor="t" bIns="91425" lIns="91425" spcFirstLastPara="1" rIns="91425" wrap="square" tIns="91425">
            <a:noAutofit/>
          </a:bodyPr>
          <a:lstStyle/>
          <a:p>
            <a:pPr indent="-349250" lvl="0" marL="457200" rtl="0">
              <a:lnSpc>
                <a:spcPct val="150000"/>
              </a:lnSpc>
              <a:spcBef>
                <a:spcPts val="0"/>
              </a:spcBef>
              <a:spcAft>
                <a:spcPts val="0"/>
              </a:spcAft>
              <a:buClr>
                <a:srgbClr val="FFFFFF"/>
              </a:buClr>
              <a:buSzPts val="1900"/>
              <a:buFont typeface="Lato"/>
              <a:buAutoNum type="arabicPeriod"/>
            </a:pPr>
            <a:r>
              <a:rPr lang="en" sz="1900">
                <a:solidFill>
                  <a:srgbClr val="FFFFFF"/>
                </a:solidFill>
                <a:latin typeface="Lato"/>
                <a:ea typeface="Lato"/>
                <a:cs typeface="Lato"/>
                <a:sym typeface="Lato"/>
              </a:rPr>
              <a:t>Every student is assigned a city</a:t>
            </a:r>
            <a:endParaRPr sz="1900">
              <a:solidFill>
                <a:srgbClr val="FFFFFF"/>
              </a:solidFill>
              <a:latin typeface="Lato"/>
              <a:ea typeface="Lato"/>
              <a:cs typeface="Lato"/>
              <a:sym typeface="Lato"/>
            </a:endParaRPr>
          </a:p>
          <a:p>
            <a:pPr indent="-349250" lvl="0" marL="457200" rtl="0">
              <a:lnSpc>
                <a:spcPct val="150000"/>
              </a:lnSpc>
              <a:spcBef>
                <a:spcPts val="0"/>
              </a:spcBef>
              <a:spcAft>
                <a:spcPts val="0"/>
              </a:spcAft>
              <a:buClr>
                <a:srgbClr val="FFFFFF"/>
              </a:buClr>
              <a:buSzPts val="1900"/>
              <a:buFont typeface="Lato"/>
              <a:buAutoNum type="arabicPeriod"/>
            </a:pPr>
            <a:r>
              <a:rPr lang="en" sz="1900">
                <a:solidFill>
                  <a:srgbClr val="FFFFFF"/>
                </a:solidFill>
                <a:latin typeface="Lato"/>
                <a:ea typeface="Lato"/>
                <a:cs typeface="Lato"/>
                <a:sym typeface="Lato"/>
              </a:rPr>
              <a:t>Students code up their WMA</a:t>
            </a:r>
            <a:endParaRPr sz="1900">
              <a:solidFill>
                <a:srgbClr val="FFFFFF"/>
              </a:solidFill>
              <a:latin typeface="Lato"/>
              <a:ea typeface="Lato"/>
              <a:cs typeface="Lato"/>
              <a:sym typeface="Lato"/>
            </a:endParaRPr>
          </a:p>
          <a:p>
            <a:pPr indent="-349250" lvl="0" marL="457200" rtl="0">
              <a:lnSpc>
                <a:spcPct val="150000"/>
              </a:lnSpc>
              <a:spcBef>
                <a:spcPts val="0"/>
              </a:spcBef>
              <a:spcAft>
                <a:spcPts val="0"/>
              </a:spcAft>
              <a:buClr>
                <a:srgbClr val="FFFFFF"/>
              </a:buClr>
              <a:buSzPts val="1900"/>
              <a:buFont typeface="Lato"/>
              <a:buAutoNum type="arabicPeriod"/>
            </a:pPr>
            <a:r>
              <a:rPr lang="en" sz="1900">
                <a:solidFill>
                  <a:srgbClr val="FFFFFF"/>
                </a:solidFill>
                <a:latin typeface="Lato"/>
                <a:ea typeface="Lato"/>
                <a:cs typeface="Lato"/>
                <a:sym typeface="Lato"/>
              </a:rPr>
              <a:t>Let us analyze the results, to see which cities are most similar in terms of weather!</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t/>
            </a:r>
            <a:endParaRPr sz="190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