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2757488-17DB-403E-8434-EBD1F789EB5E}">
  <a:tblStyle styleId="{82757488-17DB-403E-8434-EBD1F789EB5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Make my own graphs.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Figure out how to arrange the pentagon below the triangles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What are the pros of KNN?</a:t>
            </a:r>
            <a:endParaRPr/>
          </a:p>
          <a:p>
            <a:pPr indent="-317500" lvl="1" marL="914400" rtl="0">
              <a:spcBef>
                <a:spcPts val="0"/>
              </a:spcBef>
              <a:spcAft>
                <a:spcPts val="0"/>
              </a:spcAft>
              <a:buSzPts val="1400"/>
              <a:buChar char="○"/>
            </a:pPr>
            <a:r>
              <a:rPr lang="en"/>
              <a:t>Can output a confidence of the prediction</a:t>
            </a:r>
            <a:endParaRPr/>
          </a:p>
          <a:p>
            <a:pPr indent="-317500" lvl="1" marL="914400" rtl="0">
              <a:spcBef>
                <a:spcPts val="0"/>
              </a:spcBef>
              <a:spcAft>
                <a:spcPts val="0"/>
              </a:spcAft>
              <a:buSzPts val="1400"/>
              <a:buChar char="○"/>
            </a:pPr>
            <a:r>
              <a:rPr lang="en"/>
              <a:t>Can account for non-linear decision boundaries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What are the pros of KNN?</a:t>
            </a:r>
            <a:endParaRPr/>
          </a:p>
          <a:p>
            <a:pPr indent="-317500" lvl="1" marL="914400" rtl="0">
              <a:spcBef>
                <a:spcPts val="0"/>
              </a:spcBef>
              <a:spcAft>
                <a:spcPts val="0"/>
              </a:spcAft>
              <a:buSzPts val="1400"/>
              <a:buChar char="○"/>
            </a:pPr>
            <a:r>
              <a:rPr lang="en"/>
              <a:t>Can output a confidence of the prediction</a:t>
            </a:r>
            <a:endParaRPr/>
          </a:p>
          <a:p>
            <a:pPr indent="-317500" lvl="1" marL="914400" rtl="0">
              <a:spcBef>
                <a:spcPts val="0"/>
              </a:spcBef>
              <a:spcAft>
                <a:spcPts val="0"/>
              </a:spcAft>
              <a:buSzPts val="1400"/>
              <a:buChar char="○"/>
            </a:pPr>
            <a:r>
              <a:rPr lang="en"/>
              <a:t>Can account for non-linear decision boundaries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Shape 7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0" name="Shape 7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You can’t in google slides, just do it how you would code 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Shape 7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1" name="Shape 7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Shape 8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6" name="Shape 8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Shape 8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4" name="Shape 8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Shape 8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0" name="Shape 8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5" name="Shape 9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Shape 9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5" name="Shape 9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Is “feature” the right term? Because data is continuous (i.e. temparature), but the classification/boundary is discrete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Machine Learning</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South Fayette Pilot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318" name="Shape 318"/>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19" name="Shape 319"/>
          <p:cNvSpPr txBox="1"/>
          <p:nvPr/>
        </p:nvSpPr>
        <p:spPr>
          <a:xfrm>
            <a:off x="324750" y="376025"/>
            <a:ext cx="8471400" cy="3502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Continuous vs. Discrete Variables</a:t>
            </a:r>
            <a:endParaRPr sz="36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2100">
                <a:solidFill>
                  <a:schemeClr val="lt1"/>
                </a:solidFill>
                <a:latin typeface="Lato"/>
                <a:ea typeface="Lato"/>
                <a:cs typeface="Lato"/>
                <a:sym typeface="Lato"/>
              </a:rPr>
              <a:t>A </a:t>
            </a:r>
            <a:r>
              <a:rPr b="1" lang="en" sz="2100">
                <a:solidFill>
                  <a:schemeClr val="lt1"/>
                </a:solidFill>
                <a:latin typeface="Lato"/>
                <a:ea typeface="Lato"/>
                <a:cs typeface="Lato"/>
                <a:sym typeface="Lato"/>
              </a:rPr>
              <a:t>CONTINUOUS </a:t>
            </a:r>
            <a:r>
              <a:rPr lang="en" sz="2100">
                <a:solidFill>
                  <a:schemeClr val="lt1"/>
                </a:solidFill>
                <a:latin typeface="Lato"/>
                <a:ea typeface="Lato"/>
                <a:cs typeface="Lato"/>
                <a:sym typeface="Lato"/>
              </a:rPr>
              <a:t>feature is one that can have an infinite number of values.  </a:t>
            </a:r>
            <a:endParaRPr sz="21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100">
                <a:solidFill>
                  <a:schemeClr val="lt1"/>
                </a:solidFill>
                <a:latin typeface="Lato"/>
                <a:ea typeface="Lato"/>
                <a:cs typeface="Lato"/>
                <a:sym typeface="Lato"/>
              </a:rPr>
              <a:t>Recall that there are an infinite number of Real numbers within a range.  For instance, between (0, 4) there are an infinite number of values that can be taken.  </a:t>
            </a:r>
            <a:endParaRPr sz="21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graphicFrame>
        <p:nvGraphicFramePr>
          <p:cNvPr id="324" name="Shape 324"/>
          <p:cNvGraphicFramePr/>
          <p:nvPr/>
        </p:nvGraphicFramePr>
        <p:xfrm>
          <a:off x="535775" y="308775"/>
          <a:ext cx="3000000" cy="3000000"/>
        </p:xfrm>
        <a:graphic>
          <a:graphicData uri="http://schemas.openxmlformats.org/drawingml/2006/table">
            <a:tbl>
              <a:tblPr>
                <a:noFill/>
                <a:tableStyleId>{82757488-17DB-403E-8434-EBD1F789EB5E}</a:tableStyleId>
              </a:tblPr>
              <a:tblGrid>
                <a:gridCol w="1388900"/>
                <a:gridCol w="1933875"/>
                <a:gridCol w="2875175"/>
                <a:gridCol w="1888750"/>
              </a:tblGrid>
              <a:tr h="388325">
                <a:tc>
                  <a:txBody>
                    <a:bodyPr>
                      <a:noAutofit/>
                    </a:bodyPr>
                    <a:lstStyle/>
                    <a:p>
                      <a:pPr indent="0" lvl="0" marL="0" rtl="0">
                        <a:spcBef>
                          <a:spcPts val="0"/>
                        </a:spcBef>
                        <a:spcAft>
                          <a:spcPts val="0"/>
                        </a:spcAft>
                        <a:buNone/>
                      </a:pPr>
                      <a:r>
                        <a:rPr lang="en">
                          <a:solidFill>
                            <a:srgbClr val="FFFFFF"/>
                          </a:solidFill>
                        </a:rPr>
                        <a:t>Stars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Age of star at death (in millions of years)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Hotness of star at death </a:t>
                      </a:r>
                      <a:endParaRPr>
                        <a:solidFill>
                          <a:srgbClr val="FFFFFF"/>
                        </a:solidFill>
                      </a:endParaRPr>
                    </a:p>
                    <a:p>
                      <a:pPr indent="0" lvl="0" marL="0" rtl="0">
                        <a:spcBef>
                          <a:spcPts val="0"/>
                        </a:spcBef>
                        <a:spcAft>
                          <a:spcPts val="0"/>
                        </a:spcAft>
                        <a:buNone/>
                      </a:pPr>
                      <a:r>
                        <a:rPr lang="en">
                          <a:solidFill>
                            <a:srgbClr val="FFFFFF"/>
                          </a:solidFill>
                        </a:rPr>
                        <a:t>(in millions of degrees)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Supernova?</a:t>
                      </a:r>
                      <a:endParaRPr>
                        <a:solidFill>
                          <a:srgbClr val="FFFFFF"/>
                        </a:solidFill>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5.31</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105.89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4</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97.46</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9.7</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95.23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4</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4.60123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99.006</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5</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2.3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101.8</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6</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10.67</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93.92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7</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6.32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99.003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8</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4.5</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103.985</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bl>
          </a:graphicData>
        </a:graphic>
      </p:graphicFrame>
      <p:sp>
        <p:nvSpPr>
          <p:cNvPr id="325" name="Shape 325"/>
          <p:cNvSpPr txBox="1"/>
          <p:nvPr/>
        </p:nvSpPr>
        <p:spPr>
          <a:xfrm>
            <a:off x="499725" y="4156125"/>
            <a:ext cx="8158800" cy="7842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0000"/>
                </a:solidFill>
              </a:rPr>
              <a:t>Note all numbers are made up!</a:t>
            </a:r>
            <a:endParaRPr sz="2100">
              <a:solidFill>
                <a:srgbClr val="FF0000"/>
              </a:solidFill>
            </a:endParaRPr>
          </a:p>
          <a:p>
            <a:pPr indent="0" lvl="0" marL="0">
              <a:spcBef>
                <a:spcPts val="0"/>
              </a:spcBef>
              <a:spcAft>
                <a:spcPts val="0"/>
              </a:spcAft>
              <a:buNone/>
            </a:pPr>
            <a:r>
              <a:rPr lang="en" sz="2100">
                <a:solidFill>
                  <a:srgbClr val="FFFFFF"/>
                </a:solidFill>
              </a:rPr>
              <a:t>Can we make more accurate predictions with this continuous data?</a:t>
            </a:r>
            <a:endParaRPr sz="21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331" name="Shape 33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32" name="Shape 332"/>
          <p:cNvSpPr txBox="1"/>
          <p:nvPr/>
        </p:nvSpPr>
        <p:spPr>
          <a:xfrm>
            <a:off x="481950" y="256350"/>
            <a:ext cx="5439900" cy="46470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FFFF"/>
                </a:solidFill>
                <a:latin typeface="Lato"/>
                <a:ea typeface="Lato"/>
                <a:cs typeface="Lato"/>
                <a:sym typeface="Lato"/>
              </a:rPr>
              <a:t>What happens if your data is continuous as opposed to discrete?  </a:t>
            </a:r>
            <a:endParaRPr sz="2400">
              <a:solidFill>
                <a:srgbClr val="FFFFFF"/>
              </a:solidFill>
              <a:latin typeface="Lato"/>
              <a:ea typeface="Lato"/>
              <a:cs typeface="Lato"/>
              <a:sym typeface="Lato"/>
            </a:endParaRPr>
          </a:p>
          <a:p>
            <a:pPr indent="0" lvl="0" marL="0" rtl="0">
              <a:lnSpc>
                <a:spcPct val="115000"/>
              </a:lnSpc>
              <a:spcBef>
                <a:spcPts val="1600"/>
              </a:spcBef>
              <a:spcAft>
                <a:spcPts val="0"/>
              </a:spcAft>
              <a:buNone/>
            </a:pPr>
            <a:r>
              <a:t/>
            </a:r>
            <a:endParaRPr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333" name="Shape 333"/>
          <p:cNvSpPr txBox="1"/>
          <p:nvPr/>
        </p:nvSpPr>
        <p:spPr>
          <a:xfrm>
            <a:off x="6251950" y="256350"/>
            <a:ext cx="2358600" cy="46470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chemeClr val="lt1"/>
                </a:solidFill>
                <a:latin typeface="Lato"/>
                <a:ea typeface="Lato"/>
                <a:cs typeface="Lato"/>
                <a:sym typeface="Lato"/>
              </a:rPr>
              <a:t>Two Classes</a:t>
            </a:r>
            <a:endParaRPr sz="21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2100">
                <a:solidFill>
                  <a:srgbClr val="FF0000"/>
                </a:solidFill>
                <a:latin typeface="Lato"/>
                <a:ea typeface="Lato"/>
                <a:cs typeface="Lato"/>
                <a:sym typeface="Lato"/>
              </a:rPr>
              <a:t>Red</a:t>
            </a:r>
            <a:endParaRPr sz="2100">
              <a:solidFill>
                <a:srgbClr val="FF0000"/>
              </a:solidFill>
              <a:latin typeface="Lato"/>
              <a:ea typeface="Lato"/>
              <a:cs typeface="Lato"/>
              <a:sym typeface="Lato"/>
            </a:endParaRPr>
          </a:p>
          <a:p>
            <a:pPr indent="0" lvl="0" marL="0" rtl="0">
              <a:lnSpc>
                <a:spcPct val="115000"/>
              </a:lnSpc>
              <a:spcBef>
                <a:spcPts val="1600"/>
              </a:spcBef>
              <a:spcAft>
                <a:spcPts val="0"/>
              </a:spcAft>
              <a:buNone/>
            </a:pPr>
            <a:r>
              <a:rPr lang="en" sz="2100">
                <a:solidFill>
                  <a:srgbClr val="0000FF"/>
                </a:solidFill>
                <a:latin typeface="Lato"/>
                <a:ea typeface="Lato"/>
                <a:cs typeface="Lato"/>
                <a:sym typeface="Lato"/>
              </a:rPr>
              <a:t>Blue</a:t>
            </a:r>
            <a:endParaRPr sz="2100">
              <a:solidFill>
                <a:srgbClr val="0000FF"/>
              </a:solidFill>
              <a:latin typeface="Lato"/>
              <a:ea typeface="Lato"/>
              <a:cs typeface="Lato"/>
              <a:sym typeface="Lato"/>
            </a:endParaRPr>
          </a:p>
          <a:p>
            <a:pPr indent="0" lvl="0" marL="0" rtl="0">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100">
                <a:solidFill>
                  <a:schemeClr val="lt1"/>
                </a:solidFill>
                <a:latin typeface="Lato"/>
                <a:ea typeface="Lato"/>
                <a:cs typeface="Lato"/>
                <a:sym typeface="Lato"/>
              </a:rPr>
              <a:t>Is the box red or blue?</a:t>
            </a:r>
            <a:endParaRPr sz="2100">
              <a:solidFill>
                <a:schemeClr val="lt1"/>
              </a:solidFill>
              <a:latin typeface="Lato"/>
              <a:ea typeface="Lato"/>
              <a:cs typeface="Lato"/>
              <a:sym typeface="Lato"/>
            </a:endParaRPr>
          </a:p>
        </p:txBody>
      </p:sp>
      <p:sp>
        <p:nvSpPr>
          <p:cNvPr id="334" name="Shape 334"/>
          <p:cNvSpPr/>
          <p:nvPr/>
        </p:nvSpPr>
        <p:spPr>
          <a:xfrm>
            <a:off x="1181075" y="1371875"/>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nvSpPr>
        <p:spPr>
          <a:xfrm>
            <a:off x="1583075" y="1464575"/>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txBox="1"/>
          <p:nvPr/>
        </p:nvSpPr>
        <p:spPr>
          <a:xfrm>
            <a:off x="1253250" y="1464650"/>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337" name="Shape 337"/>
          <p:cNvSpPr txBox="1"/>
          <p:nvPr/>
        </p:nvSpPr>
        <p:spPr>
          <a:xfrm>
            <a:off x="1603625" y="4313650"/>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338" name="Shape 338"/>
          <p:cNvSpPr/>
          <p:nvPr/>
        </p:nvSpPr>
        <p:spPr>
          <a:xfrm>
            <a:off x="1974775" y="30211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nvSpPr>
        <p:spPr>
          <a:xfrm>
            <a:off x="3572450" y="18872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3039350" y="2773525"/>
            <a:ext cx="224100" cy="2475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a:off x="2127175" y="31735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nvSpPr>
        <p:spPr>
          <a:xfrm>
            <a:off x="2279575" y="33259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a:off x="2194900" y="34783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a:off x="2437575" y="32412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2489100" y="35270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2134750" y="28687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3196325" y="22788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8" name="Shape 348"/>
          <p:cNvSpPr/>
          <p:nvPr/>
        </p:nvSpPr>
        <p:spPr>
          <a:xfrm>
            <a:off x="3518700" y="25881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9" name="Shape 349"/>
          <p:cNvSpPr/>
          <p:nvPr/>
        </p:nvSpPr>
        <p:spPr>
          <a:xfrm>
            <a:off x="3673200" y="32155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0" name="Shape 350"/>
          <p:cNvSpPr/>
          <p:nvPr/>
        </p:nvSpPr>
        <p:spPr>
          <a:xfrm>
            <a:off x="3823500" y="24181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1" name="Shape 351"/>
          <p:cNvSpPr/>
          <p:nvPr/>
        </p:nvSpPr>
        <p:spPr>
          <a:xfrm>
            <a:off x="3417950" y="28973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2" name="Shape 352"/>
          <p:cNvSpPr/>
          <p:nvPr/>
        </p:nvSpPr>
        <p:spPr>
          <a:xfrm>
            <a:off x="3196325" y="18872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3" name="Shape 353"/>
          <p:cNvSpPr/>
          <p:nvPr/>
        </p:nvSpPr>
        <p:spPr>
          <a:xfrm>
            <a:off x="3726950" y="28973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4" name="Shape 354"/>
          <p:cNvSpPr txBox="1"/>
          <p:nvPr/>
        </p:nvSpPr>
        <p:spPr>
          <a:xfrm>
            <a:off x="3082775" y="2613775"/>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55" name="Shape 355"/>
          <p:cNvSpPr txBox="1"/>
          <p:nvPr/>
        </p:nvSpPr>
        <p:spPr>
          <a:xfrm>
            <a:off x="3004550" y="2725986"/>
            <a:ext cx="293700" cy="34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56" name="Shape 356"/>
          <p:cNvSpPr/>
          <p:nvPr/>
        </p:nvSpPr>
        <p:spPr>
          <a:xfrm>
            <a:off x="2134750" y="36611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62" name="Shape 362"/>
          <p:cNvSpPr txBox="1"/>
          <p:nvPr/>
        </p:nvSpPr>
        <p:spPr>
          <a:xfrm>
            <a:off x="281825" y="421600"/>
            <a:ext cx="8472000" cy="44394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FFFFFF"/>
                </a:solidFill>
                <a:latin typeface="Lato"/>
                <a:ea typeface="Lato"/>
                <a:cs typeface="Lato"/>
                <a:sym typeface="Lato"/>
              </a:rPr>
              <a:t>How did you figure that out?</a:t>
            </a:r>
            <a:r>
              <a:rPr lang="en" sz="2100">
                <a:solidFill>
                  <a:srgbClr val="FFFFFF"/>
                </a:solidFill>
                <a:latin typeface="Lato"/>
                <a:ea typeface="Lato"/>
                <a:cs typeface="Lato"/>
                <a:sym typeface="Lato"/>
              </a:rPr>
              <a:t>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363" name="Shape 363"/>
          <p:cNvSpPr/>
          <p:nvPr/>
        </p:nvSpPr>
        <p:spPr>
          <a:xfrm>
            <a:off x="2618700" y="118960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p:nvPr/>
        </p:nvSpPr>
        <p:spPr>
          <a:xfrm>
            <a:off x="2881500" y="1457775"/>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txBox="1"/>
          <p:nvPr/>
        </p:nvSpPr>
        <p:spPr>
          <a:xfrm>
            <a:off x="2690875" y="1282375"/>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366" name="Shape 366"/>
          <p:cNvSpPr txBox="1"/>
          <p:nvPr/>
        </p:nvSpPr>
        <p:spPr>
          <a:xfrm>
            <a:off x="2917575" y="427122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367" name="Shape 367"/>
          <p:cNvSpPr/>
          <p:nvPr/>
        </p:nvSpPr>
        <p:spPr>
          <a:xfrm>
            <a:off x="3412400" y="28388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nvSpPr>
        <p:spPr>
          <a:xfrm>
            <a:off x="5010075" y="17050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4546575" y="2591250"/>
            <a:ext cx="154500" cy="1854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3564800" y="29912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3717200" y="31436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p:nvPr/>
        </p:nvSpPr>
        <p:spPr>
          <a:xfrm>
            <a:off x="3632525" y="32960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3875200" y="30589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3926725" y="33447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3572375" y="26864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4633950" y="20965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7" name="Shape 377"/>
          <p:cNvSpPr/>
          <p:nvPr/>
        </p:nvSpPr>
        <p:spPr>
          <a:xfrm>
            <a:off x="4956325" y="24058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8" name="Shape 378"/>
          <p:cNvSpPr/>
          <p:nvPr/>
        </p:nvSpPr>
        <p:spPr>
          <a:xfrm>
            <a:off x="5110825" y="30333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9" name="Shape 379"/>
          <p:cNvSpPr/>
          <p:nvPr/>
        </p:nvSpPr>
        <p:spPr>
          <a:xfrm>
            <a:off x="5261125" y="22359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0" name="Shape 380"/>
          <p:cNvSpPr/>
          <p:nvPr/>
        </p:nvSpPr>
        <p:spPr>
          <a:xfrm>
            <a:off x="4855575" y="27150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1" name="Shape 381"/>
          <p:cNvSpPr/>
          <p:nvPr/>
        </p:nvSpPr>
        <p:spPr>
          <a:xfrm>
            <a:off x="4633950" y="17050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2" name="Shape 382"/>
          <p:cNvSpPr/>
          <p:nvPr/>
        </p:nvSpPr>
        <p:spPr>
          <a:xfrm>
            <a:off x="5164575" y="27150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3" name="Shape 383"/>
          <p:cNvSpPr txBox="1"/>
          <p:nvPr/>
        </p:nvSpPr>
        <p:spPr>
          <a:xfrm>
            <a:off x="4520400" y="243150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84" name="Shape 384"/>
          <p:cNvSpPr txBox="1"/>
          <p:nvPr/>
        </p:nvSpPr>
        <p:spPr>
          <a:xfrm>
            <a:off x="4476975" y="2488138"/>
            <a:ext cx="293700" cy="18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85" name="Shape 385"/>
          <p:cNvSpPr/>
          <p:nvPr/>
        </p:nvSpPr>
        <p:spPr>
          <a:xfrm>
            <a:off x="3572375" y="34788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91" name="Shape 391"/>
          <p:cNvSpPr txBox="1"/>
          <p:nvPr/>
        </p:nvSpPr>
        <p:spPr>
          <a:xfrm>
            <a:off x="364850" y="317925"/>
            <a:ext cx="5197200" cy="44439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Lato"/>
                <a:ea typeface="Lato"/>
                <a:cs typeface="Lato"/>
                <a:sym typeface="Lato"/>
              </a:rPr>
              <a:t>What if I gave you something more complicated?</a:t>
            </a:r>
            <a:r>
              <a:rPr lang="en" sz="2100">
                <a:solidFill>
                  <a:srgbClr val="FFFFFF"/>
                </a:solidFill>
                <a:latin typeface="Lato"/>
                <a:ea typeface="Lato"/>
                <a:cs typeface="Lato"/>
                <a:sym typeface="Lato"/>
              </a:rPr>
              <a:t>  </a:t>
            </a:r>
            <a:endParaRPr b="1" i="1" sz="1800">
              <a:solidFill>
                <a:srgbClr val="FFFFFF"/>
              </a:solidFill>
              <a:latin typeface="Lato"/>
              <a:ea typeface="Lato"/>
              <a:cs typeface="Lato"/>
              <a:sym typeface="Lato"/>
            </a:endParaRPr>
          </a:p>
          <a:p>
            <a:pPr indent="0" lvl="0" marL="0" rtl="0" algn="ctr">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392" name="Shape 392"/>
          <p:cNvSpPr txBox="1"/>
          <p:nvPr/>
        </p:nvSpPr>
        <p:spPr>
          <a:xfrm>
            <a:off x="5903200" y="317925"/>
            <a:ext cx="2734500" cy="4443900"/>
          </a:xfrm>
          <a:prstGeom prst="rect">
            <a:avLst/>
          </a:prstGeom>
          <a:noFill/>
          <a:ln cap="flat" cmpd="sng" w="9525">
            <a:solidFill>
              <a:srgbClr val="F3F3F3"/>
            </a:solidFill>
            <a:prstDash val="dash"/>
            <a:round/>
            <a:headEnd len="med" w="med" type="none"/>
            <a:tailEnd len="med" w="med" type="none"/>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100">
                <a:solidFill>
                  <a:schemeClr val="lt1"/>
                </a:solidFill>
                <a:latin typeface="Lato"/>
                <a:ea typeface="Lato"/>
                <a:cs typeface="Lato"/>
                <a:sym typeface="Lato"/>
              </a:rPr>
              <a:t>If you classify the box by looking at the nearest point, would you classify the point as </a:t>
            </a:r>
            <a:r>
              <a:rPr lang="en" sz="2100">
                <a:solidFill>
                  <a:srgbClr val="0000FF"/>
                </a:solidFill>
                <a:latin typeface="Lato"/>
                <a:ea typeface="Lato"/>
                <a:cs typeface="Lato"/>
                <a:sym typeface="Lato"/>
              </a:rPr>
              <a:t>blue</a:t>
            </a:r>
            <a:r>
              <a:rPr lang="en" sz="2100">
                <a:solidFill>
                  <a:schemeClr val="lt1"/>
                </a:solidFill>
                <a:latin typeface="Lato"/>
                <a:ea typeface="Lato"/>
                <a:cs typeface="Lato"/>
                <a:sym typeface="Lato"/>
              </a:rPr>
              <a:t> or </a:t>
            </a:r>
            <a:r>
              <a:rPr lang="en" sz="2100">
                <a:solidFill>
                  <a:srgbClr val="FF0000"/>
                </a:solidFill>
                <a:latin typeface="Lato"/>
                <a:ea typeface="Lato"/>
                <a:cs typeface="Lato"/>
                <a:sym typeface="Lato"/>
              </a:rPr>
              <a:t>red</a:t>
            </a:r>
            <a:r>
              <a:rPr lang="en" sz="2100">
                <a:solidFill>
                  <a:schemeClr val="lt1"/>
                </a:solidFill>
                <a:latin typeface="Lato"/>
                <a:ea typeface="Lato"/>
                <a:cs typeface="Lato"/>
                <a:sym typeface="Lato"/>
              </a:rPr>
              <a:t>?   </a:t>
            </a:r>
            <a:endParaRPr sz="2100">
              <a:solidFill>
                <a:schemeClr val="lt1"/>
              </a:solidFill>
              <a:latin typeface="Lato"/>
              <a:ea typeface="Lato"/>
              <a:cs typeface="Lato"/>
              <a:sym typeface="Lato"/>
            </a:endParaRPr>
          </a:p>
        </p:txBody>
      </p:sp>
      <p:sp>
        <p:nvSpPr>
          <p:cNvPr id="393" name="Shape 393"/>
          <p:cNvSpPr/>
          <p:nvPr/>
        </p:nvSpPr>
        <p:spPr>
          <a:xfrm>
            <a:off x="1010150" y="118960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1272950" y="1457775"/>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txBox="1"/>
          <p:nvPr/>
        </p:nvSpPr>
        <p:spPr>
          <a:xfrm>
            <a:off x="1082325" y="1282375"/>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396" name="Shape 396"/>
          <p:cNvSpPr txBox="1"/>
          <p:nvPr/>
        </p:nvSpPr>
        <p:spPr>
          <a:xfrm>
            <a:off x="1309025" y="427122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397" name="Shape 397"/>
          <p:cNvSpPr/>
          <p:nvPr/>
        </p:nvSpPr>
        <p:spPr>
          <a:xfrm>
            <a:off x="1608000" y="25663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3401525" y="17050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2938025" y="2591250"/>
            <a:ext cx="175200" cy="1854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nvSpPr>
        <p:spPr>
          <a:xfrm>
            <a:off x="1956250" y="29912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2108650" y="31436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2023975" y="32960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2575563" y="30679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nvSpPr>
        <p:spPr>
          <a:xfrm>
            <a:off x="2339288" y="39543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1869475" y="22615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3025400" y="20965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7" name="Shape 407"/>
          <p:cNvSpPr/>
          <p:nvPr/>
        </p:nvSpPr>
        <p:spPr>
          <a:xfrm>
            <a:off x="3256563" y="24058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8" name="Shape 408"/>
          <p:cNvSpPr/>
          <p:nvPr/>
        </p:nvSpPr>
        <p:spPr>
          <a:xfrm>
            <a:off x="2493800" y="17873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9" name="Shape 409"/>
          <p:cNvSpPr/>
          <p:nvPr/>
        </p:nvSpPr>
        <p:spPr>
          <a:xfrm>
            <a:off x="3652575" y="22359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0" name="Shape 410"/>
          <p:cNvSpPr/>
          <p:nvPr/>
        </p:nvSpPr>
        <p:spPr>
          <a:xfrm>
            <a:off x="3247025" y="27150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1" name="Shape 411"/>
          <p:cNvSpPr/>
          <p:nvPr/>
        </p:nvSpPr>
        <p:spPr>
          <a:xfrm>
            <a:off x="1956250" y="16019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2" name="Shape 412"/>
          <p:cNvSpPr/>
          <p:nvPr/>
        </p:nvSpPr>
        <p:spPr>
          <a:xfrm>
            <a:off x="3556025" y="27150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3" name="Shape 413"/>
          <p:cNvSpPr txBox="1"/>
          <p:nvPr/>
        </p:nvSpPr>
        <p:spPr>
          <a:xfrm>
            <a:off x="2911850" y="243150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14" name="Shape 414"/>
          <p:cNvSpPr txBox="1"/>
          <p:nvPr/>
        </p:nvSpPr>
        <p:spPr>
          <a:xfrm>
            <a:off x="2874900" y="2502396"/>
            <a:ext cx="2376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15" name="Shape 415"/>
          <p:cNvSpPr/>
          <p:nvPr/>
        </p:nvSpPr>
        <p:spPr>
          <a:xfrm>
            <a:off x="1674600" y="3418788"/>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3485850" y="31067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7" name="Shape 417"/>
          <p:cNvSpPr/>
          <p:nvPr/>
        </p:nvSpPr>
        <p:spPr>
          <a:xfrm>
            <a:off x="3794850" y="29655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8" name="Shape 418"/>
          <p:cNvSpPr/>
          <p:nvPr/>
        </p:nvSpPr>
        <p:spPr>
          <a:xfrm>
            <a:off x="3807100" y="3329763"/>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9" name="Shape 419"/>
          <p:cNvSpPr/>
          <p:nvPr/>
        </p:nvSpPr>
        <p:spPr>
          <a:xfrm>
            <a:off x="3640350" y="34687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0" name="Shape 420"/>
          <p:cNvSpPr/>
          <p:nvPr/>
        </p:nvSpPr>
        <p:spPr>
          <a:xfrm>
            <a:off x="3640350" y="38307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1" name="Shape 421"/>
          <p:cNvSpPr/>
          <p:nvPr/>
        </p:nvSpPr>
        <p:spPr>
          <a:xfrm>
            <a:off x="3401525" y="41074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2" name="Shape 422"/>
          <p:cNvSpPr/>
          <p:nvPr/>
        </p:nvSpPr>
        <p:spPr>
          <a:xfrm>
            <a:off x="3807100" y="18904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3" name="Shape 423"/>
          <p:cNvSpPr/>
          <p:nvPr/>
        </p:nvSpPr>
        <p:spPr>
          <a:xfrm>
            <a:off x="3957375" y="22359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4" name="Shape 424"/>
          <p:cNvSpPr/>
          <p:nvPr/>
        </p:nvSpPr>
        <p:spPr>
          <a:xfrm>
            <a:off x="3865025" y="2600738"/>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5" name="Shape 425"/>
          <p:cNvSpPr/>
          <p:nvPr/>
        </p:nvSpPr>
        <p:spPr>
          <a:xfrm>
            <a:off x="4167625" y="30422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6" name="Shape 426"/>
          <p:cNvSpPr/>
          <p:nvPr/>
        </p:nvSpPr>
        <p:spPr>
          <a:xfrm>
            <a:off x="4167625" y="3558363"/>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7" name="Shape 427"/>
          <p:cNvSpPr/>
          <p:nvPr/>
        </p:nvSpPr>
        <p:spPr>
          <a:xfrm>
            <a:off x="2023975" y="25912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1903200" y="39543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1591275" y="38947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a:off x="1648838" y="29925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1520100" y="22615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nvSpPr>
        <p:spPr>
          <a:xfrm>
            <a:off x="2419050" y="34188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Shape 433"/>
          <p:cNvSpPr/>
          <p:nvPr/>
        </p:nvSpPr>
        <p:spPr>
          <a:xfrm>
            <a:off x="2881475" y="2908213"/>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2707913" y="23695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nvSpPr>
        <p:spPr>
          <a:xfrm>
            <a:off x="2635500" y="27187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a:off x="2266650" y="35489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nvSpPr>
        <p:spPr>
          <a:xfrm>
            <a:off x="2723850" y="35161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p:nvPr/>
        </p:nvSpPr>
        <p:spPr>
          <a:xfrm>
            <a:off x="2957863" y="32061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p:nvPr/>
        </p:nvSpPr>
        <p:spPr>
          <a:xfrm>
            <a:off x="3113063" y="34188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Shape 440"/>
          <p:cNvSpPr/>
          <p:nvPr/>
        </p:nvSpPr>
        <p:spPr>
          <a:xfrm>
            <a:off x="2886200" y="38209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1" name="Shape 441"/>
          <p:cNvSpPr/>
          <p:nvPr/>
        </p:nvSpPr>
        <p:spPr>
          <a:xfrm>
            <a:off x="1527500" y="3205688"/>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447" name="Shape 447"/>
          <p:cNvSpPr txBox="1"/>
          <p:nvPr/>
        </p:nvSpPr>
        <p:spPr>
          <a:xfrm>
            <a:off x="407875" y="300975"/>
            <a:ext cx="5197200" cy="44607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Lato"/>
                <a:ea typeface="Lato"/>
                <a:cs typeface="Lato"/>
                <a:sym typeface="Lato"/>
              </a:rPr>
              <a:t>What if I gave you something more complicated?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448" name="Shape 448"/>
          <p:cNvSpPr txBox="1"/>
          <p:nvPr/>
        </p:nvSpPr>
        <p:spPr>
          <a:xfrm>
            <a:off x="5930600" y="300975"/>
            <a:ext cx="2734500" cy="44607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chemeClr val="lt1"/>
                </a:solidFill>
                <a:latin typeface="Lato"/>
                <a:ea typeface="Lato"/>
                <a:cs typeface="Lato"/>
                <a:sym typeface="Lato"/>
              </a:rPr>
              <a:t>How would you do this mathematically?</a:t>
            </a:r>
            <a:endParaRPr sz="21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100">
                <a:solidFill>
                  <a:schemeClr val="lt1"/>
                </a:solidFill>
                <a:latin typeface="Lato"/>
                <a:ea typeface="Lato"/>
                <a:cs typeface="Lato"/>
                <a:sym typeface="Lato"/>
              </a:rPr>
              <a:t>  </a:t>
            </a:r>
            <a:endParaRPr sz="2100">
              <a:solidFill>
                <a:schemeClr val="lt1"/>
              </a:solidFill>
              <a:latin typeface="Lato"/>
              <a:ea typeface="Lato"/>
              <a:cs typeface="Lato"/>
              <a:sym typeface="Lato"/>
            </a:endParaRPr>
          </a:p>
        </p:txBody>
      </p:sp>
      <p:sp>
        <p:nvSpPr>
          <p:cNvPr id="449" name="Shape 449"/>
          <p:cNvSpPr/>
          <p:nvPr/>
        </p:nvSpPr>
        <p:spPr>
          <a:xfrm>
            <a:off x="1181075" y="1243875"/>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a:off x="1443875" y="151205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txBox="1"/>
          <p:nvPr/>
        </p:nvSpPr>
        <p:spPr>
          <a:xfrm>
            <a:off x="1253250" y="1336650"/>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452" name="Shape 452"/>
          <p:cNvSpPr txBox="1"/>
          <p:nvPr/>
        </p:nvSpPr>
        <p:spPr>
          <a:xfrm>
            <a:off x="1479950" y="4325500"/>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453" name="Shape 453"/>
          <p:cNvSpPr/>
          <p:nvPr/>
        </p:nvSpPr>
        <p:spPr>
          <a:xfrm>
            <a:off x="1778925" y="26206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p:nvPr/>
        </p:nvSpPr>
        <p:spPr>
          <a:xfrm>
            <a:off x="3572450" y="17592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a:off x="3108950" y="2645525"/>
            <a:ext cx="187500" cy="195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p:nvPr/>
        </p:nvSpPr>
        <p:spPr>
          <a:xfrm>
            <a:off x="2127175" y="30455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p:nvPr/>
        </p:nvSpPr>
        <p:spPr>
          <a:xfrm>
            <a:off x="2279575" y="31979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Shape 458"/>
          <p:cNvSpPr/>
          <p:nvPr/>
        </p:nvSpPr>
        <p:spPr>
          <a:xfrm>
            <a:off x="2194900" y="33503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a:off x="2746488" y="31222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p:nvPr/>
        </p:nvSpPr>
        <p:spPr>
          <a:xfrm>
            <a:off x="2510213" y="40086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Shape 461"/>
          <p:cNvSpPr/>
          <p:nvPr/>
        </p:nvSpPr>
        <p:spPr>
          <a:xfrm>
            <a:off x="2040400" y="23158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nvSpPr>
        <p:spPr>
          <a:xfrm>
            <a:off x="3196325" y="21508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3" name="Shape 463"/>
          <p:cNvSpPr/>
          <p:nvPr/>
        </p:nvSpPr>
        <p:spPr>
          <a:xfrm>
            <a:off x="3427488" y="24601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4" name="Shape 464"/>
          <p:cNvSpPr/>
          <p:nvPr/>
        </p:nvSpPr>
        <p:spPr>
          <a:xfrm>
            <a:off x="2664725" y="18416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5" name="Shape 465"/>
          <p:cNvSpPr/>
          <p:nvPr/>
        </p:nvSpPr>
        <p:spPr>
          <a:xfrm>
            <a:off x="3823500" y="22901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6" name="Shape 466"/>
          <p:cNvSpPr/>
          <p:nvPr/>
        </p:nvSpPr>
        <p:spPr>
          <a:xfrm>
            <a:off x="3417950" y="27693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7" name="Shape 467"/>
          <p:cNvSpPr/>
          <p:nvPr/>
        </p:nvSpPr>
        <p:spPr>
          <a:xfrm>
            <a:off x="2127175" y="16562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8" name="Shape 468"/>
          <p:cNvSpPr/>
          <p:nvPr/>
        </p:nvSpPr>
        <p:spPr>
          <a:xfrm>
            <a:off x="3726950" y="27693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9" name="Shape 469"/>
          <p:cNvSpPr txBox="1"/>
          <p:nvPr/>
        </p:nvSpPr>
        <p:spPr>
          <a:xfrm>
            <a:off x="3082775" y="2485775"/>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70" name="Shape 470"/>
          <p:cNvSpPr txBox="1"/>
          <p:nvPr/>
        </p:nvSpPr>
        <p:spPr>
          <a:xfrm>
            <a:off x="3078800" y="2514134"/>
            <a:ext cx="293700" cy="34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71" name="Shape 471"/>
          <p:cNvSpPr/>
          <p:nvPr/>
        </p:nvSpPr>
        <p:spPr>
          <a:xfrm>
            <a:off x="1845525" y="3473063"/>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3656775" y="31609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3" name="Shape 473"/>
          <p:cNvSpPr/>
          <p:nvPr/>
        </p:nvSpPr>
        <p:spPr>
          <a:xfrm>
            <a:off x="3965775" y="30198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4" name="Shape 474"/>
          <p:cNvSpPr/>
          <p:nvPr/>
        </p:nvSpPr>
        <p:spPr>
          <a:xfrm>
            <a:off x="3978025" y="3384038"/>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5" name="Shape 475"/>
          <p:cNvSpPr/>
          <p:nvPr/>
        </p:nvSpPr>
        <p:spPr>
          <a:xfrm>
            <a:off x="3811275" y="35229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6" name="Shape 476"/>
          <p:cNvSpPr/>
          <p:nvPr/>
        </p:nvSpPr>
        <p:spPr>
          <a:xfrm>
            <a:off x="3811275" y="38849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7" name="Shape 477"/>
          <p:cNvSpPr/>
          <p:nvPr/>
        </p:nvSpPr>
        <p:spPr>
          <a:xfrm>
            <a:off x="3572450" y="41617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8" name="Shape 478"/>
          <p:cNvSpPr/>
          <p:nvPr/>
        </p:nvSpPr>
        <p:spPr>
          <a:xfrm>
            <a:off x="3978025" y="19446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9" name="Shape 479"/>
          <p:cNvSpPr/>
          <p:nvPr/>
        </p:nvSpPr>
        <p:spPr>
          <a:xfrm>
            <a:off x="4128300" y="22901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0" name="Shape 480"/>
          <p:cNvSpPr/>
          <p:nvPr/>
        </p:nvSpPr>
        <p:spPr>
          <a:xfrm>
            <a:off x="4035950" y="2655013"/>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1" name="Shape 481"/>
          <p:cNvSpPr/>
          <p:nvPr/>
        </p:nvSpPr>
        <p:spPr>
          <a:xfrm>
            <a:off x="4338550" y="30965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2" name="Shape 482"/>
          <p:cNvSpPr/>
          <p:nvPr/>
        </p:nvSpPr>
        <p:spPr>
          <a:xfrm>
            <a:off x="4338550" y="3612638"/>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3" name="Shape 483"/>
          <p:cNvSpPr/>
          <p:nvPr/>
        </p:nvSpPr>
        <p:spPr>
          <a:xfrm>
            <a:off x="2194900" y="26455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Shape 484"/>
          <p:cNvSpPr/>
          <p:nvPr/>
        </p:nvSpPr>
        <p:spPr>
          <a:xfrm>
            <a:off x="2074125" y="40086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nvSpPr>
        <p:spPr>
          <a:xfrm>
            <a:off x="1762200" y="39489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nvSpPr>
        <p:spPr>
          <a:xfrm>
            <a:off x="1819763" y="30468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p:nvPr/>
        </p:nvSpPr>
        <p:spPr>
          <a:xfrm>
            <a:off x="1691025" y="23158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p:nvPr/>
        </p:nvSpPr>
        <p:spPr>
          <a:xfrm>
            <a:off x="2589975" y="34730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p:nvPr/>
        </p:nvSpPr>
        <p:spPr>
          <a:xfrm>
            <a:off x="3052400" y="2962488"/>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nvSpPr>
        <p:spPr>
          <a:xfrm>
            <a:off x="2878838" y="24238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Shape 491"/>
          <p:cNvSpPr/>
          <p:nvPr/>
        </p:nvSpPr>
        <p:spPr>
          <a:xfrm>
            <a:off x="2806425" y="27730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nvSpPr>
        <p:spPr>
          <a:xfrm>
            <a:off x="2437575" y="36032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nvSpPr>
        <p:spPr>
          <a:xfrm>
            <a:off x="2894775" y="35704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a:off x="3128788" y="32603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p:nvPr/>
        </p:nvSpPr>
        <p:spPr>
          <a:xfrm>
            <a:off x="3283988" y="34730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Shape 496"/>
          <p:cNvSpPr/>
          <p:nvPr/>
        </p:nvSpPr>
        <p:spPr>
          <a:xfrm>
            <a:off x="3057125" y="38752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7" name="Shape 497"/>
          <p:cNvSpPr/>
          <p:nvPr/>
        </p:nvSpPr>
        <p:spPr>
          <a:xfrm>
            <a:off x="1698425" y="3259963"/>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03" name="Shape 503"/>
          <p:cNvSpPr txBox="1"/>
          <p:nvPr/>
        </p:nvSpPr>
        <p:spPr>
          <a:xfrm>
            <a:off x="364850" y="317925"/>
            <a:ext cx="5197200" cy="44439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Lato"/>
                <a:ea typeface="Lato"/>
                <a:cs typeface="Lato"/>
                <a:sym typeface="Lato"/>
              </a:rPr>
              <a:t>What if I gave you something more complicated?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504" name="Shape 504"/>
          <p:cNvSpPr txBox="1"/>
          <p:nvPr/>
        </p:nvSpPr>
        <p:spPr>
          <a:xfrm>
            <a:off x="5804375" y="317925"/>
            <a:ext cx="2734500" cy="44439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chemeClr val="lt1"/>
                </a:solidFill>
                <a:latin typeface="Lato"/>
                <a:ea typeface="Lato"/>
                <a:cs typeface="Lato"/>
                <a:sym typeface="Lato"/>
              </a:rPr>
              <a:t>You can actually map out a space around the nearest </a:t>
            </a:r>
            <a:r>
              <a:rPr lang="en" sz="2100">
                <a:solidFill>
                  <a:srgbClr val="0000FF"/>
                </a:solidFill>
                <a:latin typeface="Lato"/>
                <a:ea typeface="Lato"/>
                <a:cs typeface="Lato"/>
                <a:sym typeface="Lato"/>
              </a:rPr>
              <a:t>blue triangle</a:t>
            </a:r>
            <a:r>
              <a:rPr lang="en" sz="2100">
                <a:solidFill>
                  <a:schemeClr val="lt1"/>
                </a:solidFill>
                <a:latin typeface="Lato"/>
                <a:ea typeface="Lato"/>
                <a:cs typeface="Lato"/>
                <a:sym typeface="Lato"/>
              </a:rPr>
              <a:t> .  </a:t>
            </a:r>
            <a:endParaRPr sz="21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100">
                <a:solidFill>
                  <a:schemeClr val="lt1"/>
                </a:solidFill>
                <a:latin typeface="Lato"/>
                <a:ea typeface="Lato"/>
                <a:cs typeface="Lato"/>
                <a:sym typeface="Lato"/>
              </a:rPr>
              <a:t>  </a:t>
            </a:r>
            <a:endParaRPr sz="2100">
              <a:solidFill>
                <a:schemeClr val="lt1"/>
              </a:solidFill>
              <a:latin typeface="Lato"/>
              <a:ea typeface="Lato"/>
              <a:cs typeface="Lato"/>
              <a:sym typeface="Lato"/>
            </a:endParaRPr>
          </a:p>
        </p:txBody>
      </p:sp>
      <p:sp>
        <p:nvSpPr>
          <p:cNvPr id="505" name="Shape 505"/>
          <p:cNvSpPr/>
          <p:nvPr/>
        </p:nvSpPr>
        <p:spPr>
          <a:xfrm>
            <a:off x="1181075" y="13126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a:off x="1443875" y="1580825"/>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Shape 507"/>
          <p:cNvSpPr txBox="1"/>
          <p:nvPr/>
        </p:nvSpPr>
        <p:spPr>
          <a:xfrm>
            <a:off x="1253250" y="1405425"/>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508" name="Shape 508"/>
          <p:cNvSpPr txBox="1"/>
          <p:nvPr/>
        </p:nvSpPr>
        <p:spPr>
          <a:xfrm>
            <a:off x="1479950" y="43942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509" name="Shape 509"/>
          <p:cNvSpPr/>
          <p:nvPr/>
        </p:nvSpPr>
        <p:spPr>
          <a:xfrm>
            <a:off x="1778925" y="26894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Shape 510"/>
          <p:cNvSpPr/>
          <p:nvPr/>
        </p:nvSpPr>
        <p:spPr>
          <a:xfrm>
            <a:off x="3572450" y="18280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Shape 511"/>
          <p:cNvSpPr/>
          <p:nvPr/>
        </p:nvSpPr>
        <p:spPr>
          <a:xfrm>
            <a:off x="3108950" y="2714300"/>
            <a:ext cx="154500" cy="134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2" name="Shape 512"/>
          <p:cNvSpPr/>
          <p:nvPr/>
        </p:nvSpPr>
        <p:spPr>
          <a:xfrm>
            <a:off x="2127175" y="31142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nvSpPr>
        <p:spPr>
          <a:xfrm>
            <a:off x="2279575" y="32666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Shape 514"/>
          <p:cNvSpPr/>
          <p:nvPr/>
        </p:nvSpPr>
        <p:spPr>
          <a:xfrm>
            <a:off x="2194900" y="34190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nvSpPr>
        <p:spPr>
          <a:xfrm>
            <a:off x="2746488" y="31909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a:off x="2510213" y="40773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2040400" y="23846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Shape 518"/>
          <p:cNvSpPr/>
          <p:nvPr/>
        </p:nvSpPr>
        <p:spPr>
          <a:xfrm>
            <a:off x="3196325" y="22196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19" name="Shape 519"/>
          <p:cNvSpPr/>
          <p:nvPr/>
        </p:nvSpPr>
        <p:spPr>
          <a:xfrm>
            <a:off x="3427488" y="25289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0" name="Shape 520"/>
          <p:cNvSpPr/>
          <p:nvPr/>
        </p:nvSpPr>
        <p:spPr>
          <a:xfrm>
            <a:off x="2664725" y="19103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1" name="Shape 521"/>
          <p:cNvSpPr/>
          <p:nvPr/>
        </p:nvSpPr>
        <p:spPr>
          <a:xfrm>
            <a:off x="3823500" y="23589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2" name="Shape 522"/>
          <p:cNvSpPr/>
          <p:nvPr/>
        </p:nvSpPr>
        <p:spPr>
          <a:xfrm>
            <a:off x="3417950" y="28380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3" name="Shape 523"/>
          <p:cNvSpPr/>
          <p:nvPr/>
        </p:nvSpPr>
        <p:spPr>
          <a:xfrm>
            <a:off x="2127175" y="17249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4" name="Shape 524"/>
          <p:cNvSpPr/>
          <p:nvPr/>
        </p:nvSpPr>
        <p:spPr>
          <a:xfrm>
            <a:off x="3726950" y="28380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5" name="Shape 525"/>
          <p:cNvSpPr txBox="1"/>
          <p:nvPr/>
        </p:nvSpPr>
        <p:spPr>
          <a:xfrm>
            <a:off x="3082775" y="25545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26" name="Shape 526"/>
          <p:cNvSpPr txBox="1"/>
          <p:nvPr/>
        </p:nvSpPr>
        <p:spPr>
          <a:xfrm>
            <a:off x="3074700" y="2466963"/>
            <a:ext cx="293700" cy="18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27" name="Shape 527"/>
          <p:cNvSpPr/>
          <p:nvPr/>
        </p:nvSpPr>
        <p:spPr>
          <a:xfrm>
            <a:off x="1845525" y="3541838"/>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Shape 528"/>
          <p:cNvSpPr/>
          <p:nvPr/>
        </p:nvSpPr>
        <p:spPr>
          <a:xfrm>
            <a:off x="3656775" y="32297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9" name="Shape 529"/>
          <p:cNvSpPr/>
          <p:nvPr/>
        </p:nvSpPr>
        <p:spPr>
          <a:xfrm>
            <a:off x="3965775" y="30886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0" name="Shape 530"/>
          <p:cNvSpPr/>
          <p:nvPr/>
        </p:nvSpPr>
        <p:spPr>
          <a:xfrm>
            <a:off x="3978025" y="3452813"/>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1" name="Shape 531"/>
          <p:cNvSpPr/>
          <p:nvPr/>
        </p:nvSpPr>
        <p:spPr>
          <a:xfrm>
            <a:off x="3811275" y="35917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2" name="Shape 532"/>
          <p:cNvSpPr/>
          <p:nvPr/>
        </p:nvSpPr>
        <p:spPr>
          <a:xfrm>
            <a:off x="3811275" y="39537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3" name="Shape 533"/>
          <p:cNvSpPr/>
          <p:nvPr/>
        </p:nvSpPr>
        <p:spPr>
          <a:xfrm>
            <a:off x="3572450" y="42305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4" name="Shape 534"/>
          <p:cNvSpPr/>
          <p:nvPr/>
        </p:nvSpPr>
        <p:spPr>
          <a:xfrm>
            <a:off x="3978025" y="20134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5" name="Shape 535"/>
          <p:cNvSpPr/>
          <p:nvPr/>
        </p:nvSpPr>
        <p:spPr>
          <a:xfrm>
            <a:off x="4128300" y="23589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6" name="Shape 536"/>
          <p:cNvSpPr/>
          <p:nvPr/>
        </p:nvSpPr>
        <p:spPr>
          <a:xfrm>
            <a:off x="4035950" y="2723788"/>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7" name="Shape 537"/>
          <p:cNvSpPr/>
          <p:nvPr/>
        </p:nvSpPr>
        <p:spPr>
          <a:xfrm>
            <a:off x="4338550" y="31653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8" name="Shape 538"/>
          <p:cNvSpPr/>
          <p:nvPr/>
        </p:nvSpPr>
        <p:spPr>
          <a:xfrm>
            <a:off x="4338550" y="3681413"/>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9" name="Shape 539"/>
          <p:cNvSpPr/>
          <p:nvPr/>
        </p:nvSpPr>
        <p:spPr>
          <a:xfrm>
            <a:off x="2194900" y="27143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 name="Shape 540"/>
          <p:cNvSpPr/>
          <p:nvPr/>
        </p:nvSpPr>
        <p:spPr>
          <a:xfrm>
            <a:off x="2074125" y="40773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Shape 541"/>
          <p:cNvSpPr/>
          <p:nvPr/>
        </p:nvSpPr>
        <p:spPr>
          <a:xfrm>
            <a:off x="1762200" y="40177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p:nvPr/>
        </p:nvSpPr>
        <p:spPr>
          <a:xfrm>
            <a:off x="1819763" y="31156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Shape 543"/>
          <p:cNvSpPr/>
          <p:nvPr/>
        </p:nvSpPr>
        <p:spPr>
          <a:xfrm>
            <a:off x="1691025" y="23846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Shape 544"/>
          <p:cNvSpPr/>
          <p:nvPr/>
        </p:nvSpPr>
        <p:spPr>
          <a:xfrm>
            <a:off x="2589975" y="35418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nvSpPr>
        <p:spPr>
          <a:xfrm>
            <a:off x="3052400" y="3031263"/>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nvSpPr>
        <p:spPr>
          <a:xfrm>
            <a:off x="2618350" y="23839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p:nvPr/>
        </p:nvSpPr>
        <p:spPr>
          <a:xfrm>
            <a:off x="2806425" y="28418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Shape 548"/>
          <p:cNvSpPr/>
          <p:nvPr/>
        </p:nvSpPr>
        <p:spPr>
          <a:xfrm>
            <a:off x="2437575" y="36720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9" name="Shape 549"/>
          <p:cNvSpPr/>
          <p:nvPr/>
        </p:nvSpPr>
        <p:spPr>
          <a:xfrm>
            <a:off x="2894775" y="36392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0" name="Shape 550"/>
          <p:cNvSpPr/>
          <p:nvPr/>
        </p:nvSpPr>
        <p:spPr>
          <a:xfrm>
            <a:off x="3128788" y="33291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1" name="Shape 551"/>
          <p:cNvSpPr/>
          <p:nvPr/>
        </p:nvSpPr>
        <p:spPr>
          <a:xfrm>
            <a:off x="3283988" y="35418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p:nvPr/>
        </p:nvSpPr>
        <p:spPr>
          <a:xfrm>
            <a:off x="3057125" y="39440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 name="Shape 553"/>
          <p:cNvSpPr/>
          <p:nvPr/>
        </p:nvSpPr>
        <p:spPr>
          <a:xfrm>
            <a:off x="2868075" y="2707863"/>
            <a:ext cx="340200" cy="267900"/>
          </a:xfrm>
          <a:prstGeom prst="pentagon">
            <a:avLst>
              <a:gd fmla="val 105146" name="hf"/>
              <a:gd fmla="val 110557" name="vf"/>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Shape 554"/>
          <p:cNvSpPr/>
          <p:nvPr/>
        </p:nvSpPr>
        <p:spPr>
          <a:xfrm>
            <a:off x="1698425" y="3328738"/>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Shape 55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560" name="Shape 560"/>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61" name="Shape 561"/>
          <p:cNvSpPr txBox="1"/>
          <p:nvPr/>
        </p:nvSpPr>
        <p:spPr>
          <a:xfrm>
            <a:off x="324750" y="376025"/>
            <a:ext cx="8374800" cy="3312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K-Nearest Neighbors (KNN)</a:t>
            </a:r>
            <a:endParaRPr sz="36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b="1" sz="2800" u="sng">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Is a machine learning algorithm that does just this.  It classifies points based on points in close proximity.  There is an actual distance measurement that can measure the proximity of points even if they are classified the same.  </a:t>
            </a:r>
            <a:endParaRPr sz="24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567" name="Shape 567"/>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68" name="Shape 568"/>
          <p:cNvSpPr txBox="1"/>
          <p:nvPr/>
        </p:nvSpPr>
        <p:spPr>
          <a:xfrm>
            <a:off x="324750" y="376025"/>
            <a:ext cx="8374800" cy="3884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K-Nearest Neighbors</a:t>
            </a:r>
            <a:r>
              <a:rPr lang="en" sz="3600">
                <a:solidFill>
                  <a:schemeClr val="lt1"/>
                </a:solidFill>
                <a:latin typeface="Lato"/>
                <a:ea typeface="Lato"/>
                <a:cs typeface="Lato"/>
                <a:sym typeface="Lato"/>
              </a:rPr>
              <a:t> (KNN)</a:t>
            </a:r>
            <a:endParaRPr sz="36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sz="36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2400">
                <a:solidFill>
                  <a:schemeClr val="lt1"/>
                </a:solidFill>
                <a:latin typeface="Lato"/>
                <a:ea typeface="Lato"/>
                <a:cs typeface="Lato"/>
                <a:sym typeface="Lato"/>
              </a:rPr>
              <a:t>How does the algorithm work?</a:t>
            </a:r>
            <a:endParaRPr sz="24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We simply calculate the total of the distances of the k- nearest neighboring points.  The class with the more points is the class that the new point is assigned to.    </a:t>
            </a:r>
            <a:endParaRPr sz="24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574" name="Shape 574"/>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75" name="Shape 575"/>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576" name="Shape 576"/>
          <p:cNvSpPr/>
          <p:nvPr/>
        </p:nvSpPr>
        <p:spPr>
          <a:xfrm>
            <a:off x="4535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Shape 577"/>
          <p:cNvSpPr/>
          <p:nvPr/>
        </p:nvSpPr>
        <p:spPr>
          <a:xfrm>
            <a:off x="716325" y="1700925"/>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Shape 578"/>
          <p:cNvSpPr txBox="1"/>
          <p:nvPr/>
        </p:nvSpPr>
        <p:spPr>
          <a:xfrm>
            <a:off x="525700" y="1525525"/>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579" name="Shape 579"/>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580" name="Shape 580"/>
          <p:cNvSpPr/>
          <p:nvPr/>
        </p:nvSpPr>
        <p:spPr>
          <a:xfrm>
            <a:off x="1051375" y="28095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Shape 581"/>
          <p:cNvSpPr/>
          <p:nvPr/>
        </p:nvSpPr>
        <p:spPr>
          <a:xfrm>
            <a:off x="2844900" y="19481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nvSpPr>
        <p:spPr>
          <a:xfrm>
            <a:off x="2381400" y="2783100"/>
            <a:ext cx="154500" cy="1854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Shape 583"/>
          <p:cNvSpPr/>
          <p:nvPr/>
        </p:nvSpPr>
        <p:spPr>
          <a:xfrm>
            <a:off x="1399625" y="32343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Shape 584"/>
          <p:cNvSpPr/>
          <p:nvPr/>
        </p:nvSpPr>
        <p:spPr>
          <a:xfrm>
            <a:off x="1552025" y="33867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1467350" y="35391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nvSpPr>
        <p:spPr>
          <a:xfrm>
            <a:off x="2018938" y="33110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Shape 587"/>
          <p:cNvSpPr/>
          <p:nvPr/>
        </p:nvSpPr>
        <p:spPr>
          <a:xfrm>
            <a:off x="1782663" y="41974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 name="Shape 588"/>
          <p:cNvSpPr/>
          <p:nvPr/>
        </p:nvSpPr>
        <p:spPr>
          <a:xfrm>
            <a:off x="1312850" y="25047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9" name="Shape 589"/>
          <p:cNvSpPr/>
          <p:nvPr/>
        </p:nvSpPr>
        <p:spPr>
          <a:xfrm>
            <a:off x="2468775" y="23397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0" name="Shape 590"/>
          <p:cNvSpPr/>
          <p:nvPr/>
        </p:nvSpPr>
        <p:spPr>
          <a:xfrm>
            <a:off x="2699938" y="26490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1" name="Shape 591"/>
          <p:cNvSpPr/>
          <p:nvPr/>
        </p:nvSpPr>
        <p:spPr>
          <a:xfrm>
            <a:off x="1937175" y="20304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2" name="Shape 592"/>
          <p:cNvSpPr/>
          <p:nvPr/>
        </p:nvSpPr>
        <p:spPr>
          <a:xfrm>
            <a:off x="3095950" y="24790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3" name="Shape 593"/>
          <p:cNvSpPr/>
          <p:nvPr/>
        </p:nvSpPr>
        <p:spPr>
          <a:xfrm>
            <a:off x="2690400" y="29581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4" name="Shape 594"/>
          <p:cNvSpPr/>
          <p:nvPr/>
        </p:nvSpPr>
        <p:spPr>
          <a:xfrm>
            <a:off x="1399625" y="18450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5" name="Shape 595"/>
          <p:cNvSpPr/>
          <p:nvPr/>
        </p:nvSpPr>
        <p:spPr>
          <a:xfrm>
            <a:off x="2999400" y="295817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6" name="Shape 596"/>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97" name="Shape 597"/>
          <p:cNvSpPr txBox="1"/>
          <p:nvPr/>
        </p:nvSpPr>
        <p:spPr>
          <a:xfrm>
            <a:off x="2318275" y="2679413"/>
            <a:ext cx="293700" cy="18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98" name="Shape 598"/>
          <p:cNvSpPr/>
          <p:nvPr/>
        </p:nvSpPr>
        <p:spPr>
          <a:xfrm>
            <a:off x="1117975" y="3661938"/>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2929225" y="33498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0" name="Shape 600"/>
          <p:cNvSpPr/>
          <p:nvPr/>
        </p:nvSpPr>
        <p:spPr>
          <a:xfrm>
            <a:off x="3238225" y="32087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1" name="Shape 601"/>
          <p:cNvSpPr/>
          <p:nvPr/>
        </p:nvSpPr>
        <p:spPr>
          <a:xfrm>
            <a:off x="3250475" y="3572913"/>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2" name="Shape 602"/>
          <p:cNvSpPr/>
          <p:nvPr/>
        </p:nvSpPr>
        <p:spPr>
          <a:xfrm>
            <a:off x="3083725" y="37118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3" name="Shape 603"/>
          <p:cNvSpPr/>
          <p:nvPr/>
        </p:nvSpPr>
        <p:spPr>
          <a:xfrm>
            <a:off x="3083725" y="40738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4" name="Shape 604"/>
          <p:cNvSpPr/>
          <p:nvPr/>
        </p:nvSpPr>
        <p:spPr>
          <a:xfrm>
            <a:off x="2844900" y="435060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5" name="Shape 605"/>
          <p:cNvSpPr/>
          <p:nvPr/>
        </p:nvSpPr>
        <p:spPr>
          <a:xfrm>
            <a:off x="3250475" y="21335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6" name="Shape 606"/>
          <p:cNvSpPr/>
          <p:nvPr/>
        </p:nvSpPr>
        <p:spPr>
          <a:xfrm>
            <a:off x="3400750" y="2479050"/>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7" name="Shape 607"/>
          <p:cNvSpPr/>
          <p:nvPr/>
        </p:nvSpPr>
        <p:spPr>
          <a:xfrm>
            <a:off x="3308400" y="2843888"/>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8" name="Shape 608"/>
          <p:cNvSpPr/>
          <p:nvPr/>
        </p:nvSpPr>
        <p:spPr>
          <a:xfrm>
            <a:off x="3611000" y="3285425"/>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9" name="Shape 609"/>
          <p:cNvSpPr/>
          <p:nvPr/>
        </p:nvSpPr>
        <p:spPr>
          <a:xfrm>
            <a:off x="3611000" y="3801513"/>
            <a:ext cx="154500" cy="1854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10" name="Shape 610"/>
          <p:cNvSpPr/>
          <p:nvPr/>
        </p:nvSpPr>
        <p:spPr>
          <a:xfrm>
            <a:off x="1467350" y="28344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1" name="Shape 611"/>
          <p:cNvSpPr/>
          <p:nvPr/>
        </p:nvSpPr>
        <p:spPr>
          <a:xfrm>
            <a:off x="1346575" y="419747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Shape 612"/>
          <p:cNvSpPr/>
          <p:nvPr/>
        </p:nvSpPr>
        <p:spPr>
          <a:xfrm>
            <a:off x="1034650" y="41378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1092213" y="32357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963475" y="25047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nvSpPr>
        <p:spPr>
          <a:xfrm>
            <a:off x="1862425" y="36619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a:off x="2324850" y="3151363"/>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2151288" y="26127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2078875" y="29619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1710025" y="3792125"/>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Shape 620"/>
          <p:cNvSpPr/>
          <p:nvPr/>
        </p:nvSpPr>
        <p:spPr>
          <a:xfrm>
            <a:off x="2167225" y="37593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 name="Shape 621"/>
          <p:cNvSpPr/>
          <p:nvPr/>
        </p:nvSpPr>
        <p:spPr>
          <a:xfrm>
            <a:off x="2401238" y="34492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 name="Shape 622"/>
          <p:cNvSpPr/>
          <p:nvPr/>
        </p:nvSpPr>
        <p:spPr>
          <a:xfrm>
            <a:off x="2556438" y="366195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Shape 623"/>
          <p:cNvSpPr/>
          <p:nvPr/>
        </p:nvSpPr>
        <p:spPr>
          <a:xfrm>
            <a:off x="2329575" y="4064100"/>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Shape 624"/>
          <p:cNvSpPr/>
          <p:nvPr/>
        </p:nvSpPr>
        <p:spPr>
          <a:xfrm>
            <a:off x="970875" y="3448838"/>
            <a:ext cx="154500" cy="1341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Shape 625"/>
          <p:cNvSpPr txBox="1"/>
          <p:nvPr/>
        </p:nvSpPr>
        <p:spPr>
          <a:xfrm>
            <a:off x="4638425" y="1432750"/>
            <a:ext cx="3906600" cy="34017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FFFF"/>
                </a:solidFill>
              </a:rPr>
              <a:t>For this example we will choose K equals 1.  </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rgbClr val="FFFFFF"/>
                </a:solidFill>
              </a:rPr>
              <a:t>We will then calculate the distance from the point to be classified to all of the points and see which is the closest point.  </a:t>
            </a:r>
            <a:endParaRPr sz="21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41" name="Shape 14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142" name="Shape 142"/>
          <p:cNvSpPr txBox="1"/>
          <p:nvPr/>
        </p:nvSpPr>
        <p:spPr>
          <a:xfrm>
            <a:off x="877600" y="557200"/>
            <a:ext cx="5197200" cy="3067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rgbClr val="FFFFFF"/>
                </a:solidFill>
                <a:latin typeface="Lato"/>
                <a:ea typeface="Lato"/>
                <a:cs typeface="Lato"/>
                <a:sym typeface="Lato"/>
              </a:rPr>
              <a:t>What is Machine Learning Again?</a:t>
            </a:r>
            <a:endParaRPr sz="2100">
              <a:solidFill>
                <a:srgbClr val="FFFFFF"/>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FFFFFF"/>
                </a:solidFill>
                <a:latin typeface="Lato"/>
                <a:ea typeface="Lato"/>
                <a:cs typeface="Lato"/>
                <a:sym typeface="Lato"/>
              </a:rPr>
              <a:t>Three components:</a:t>
            </a:r>
            <a:endParaRPr sz="1800">
              <a:solidFill>
                <a:srgbClr val="FFFFFF"/>
              </a:solidFill>
              <a:latin typeface="Lato"/>
              <a:ea typeface="Lato"/>
              <a:cs typeface="Lato"/>
              <a:sym typeface="Lato"/>
            </a:endParaRPr>
          </a:p>
          <a:p>
            <a:pPr indent="-342900" lvl="0" marL="457200" rtl="0">
              <a:lnSpc>
                <a:spcPct val="115000"/>
              </a:lnSpc>
              <a:spcBef>
                <a:spcPts val="1600"/>
              </a:spcBef>
              <a:spcAft>
                <a:spcPts val="0"/>
              </a:spcAft>
              <a:buClr>
                <a:srgbClr val="FFFFFF"/>
              </a:buClr>
              <a:buSzPts val="1800"/>
              <a:buFont typeface="Lato"/>
              <a:buAutoNum type="arabicPeriod"/>
            </a:pPr>
            <a:r>
              <a:rPr lang="en" sz="1800">
                <a:solidFill>
                  <a:srgbClr val="FFFFFF"/>
                </a:solidFill>
                <a:latin typeface="Lato"/>
                <a:ea typeface="Lato"/>
                <a:cs typeface="Lato"/>
                <a:sym typeface="Lato"/>
              </a:rPr>
              <a:t>Task, </a:t>
            </a:r>
            <a:r>
              <a:rPr b="1" i="1" lang="en" sz="1800">
                <a:solidFill>
                  <a:srgbClr val="FFFFFF"/>
                </a:solidFill>
                <a:latin typeface="Lato"/>
                <a:ea typeface="Lato"/>
                <a:cs typeface="Lato"/>
                <a:sym typeface="Lato"/>
              </a:rPr>
              <a:t>T</a:t>
            </a:r>
            <a:endParaRPr b="1" i="1" sz="1800">
              <a:solidFill>
                <a:srgbClr val="FFFFFF"/>
              </a:solidFill>
              <a:latin typeface="Lato"/>
              <a:ea typeface="Lato"/>
              <a:cs typeface="Lato"/>
              <a:sym typeface="Lato"/>
            </a:endParaRPr>
          </a:p>
          <a:p>
            <a:pPr indent="-342900" lvl="0" marL="457200" rtl="0">
              <a:lnSpc>
                <a:spcPct val="115000"/>
              </a:lnSpc>
              <a:spcBef>
                <a:spcPts val="0"/>
              </a:spcBef>
              <a:spcAft>
                <a:spcPts val="0"/>
              </a:spcAft>
              <a:buClr>
                <a:srgbClr val="FFFFFF"/>
              </a:buClr>
              <a:buSzPts val="1800"/>
              <a:buFont typeface="Lato"/>
              <a:buAutoNum type="arabicPeriod"/>
            </a:pPr>
            <a:r>
              <a:rPr lang="en" sz="1800">
                <a:solidFill>
                  <a:srgbClr val="FFFFFF"/>
                </a:solidFill>
                <a:latin typeface="Lato"/>
                <a:ea typeface="Lato"/>
                <a:cs typeface="Lato"/>
                <a:sym typeface="Lato"/>
              </a:rPr>
              <a:t>Performance measure, </a:t>
            </a:r>
            <a:r>
              <a:rPr b="1" i="1" lang="en" sz="1800">
                <a:solidFill>
                  <a:srgbClr val="FFFFFF"/>
                </a:solidFill>
                <a:latin typeface="Lato"/>
                <a:ea typeface="Lato"/>
                <a:cs typeface="Lato"/>
                <a:sym typeface="Lato"/>
              </a:rPr>
              <a:t>P</a:t>
            </a:r>
            <a:endParaRPr b="1" i="1" sz="1800">
              <a:solidFill>
                <a:srgbClr val="FFFFFF"/>
              </a:solidFill>
              <a:latin typeface="Lato"/>
              <a:ea typeface="Lato"/>
              <a:cs typeface="Lato"/>
              <a:sym typeface="Lato"/>
            </a:endParaRPr>
          </a:p>
          <a:p>
            <a:pPr indent="-342900" lvl="0" marL="457200" rtl="0">
              <a:lnSpc>
                <a:spcPct val="115000"/>
              </a:lnSpc>
              <a:spcBef>
                <a:spcPts val="0"/>
              </a:spcBef>
              <a:spcAft>
                <a:spcPts val="0"/>
              </a:spcAft>
              <a:buClr>
                <a:srgbClr val="FFFFFF"/>
              </a:buClr>
              <a:buSzPts val="1800"/>
              <a:buFont typeface="Lato"/>
              <a:buAutoNum type="arabicPeriod"/>
            </a:pPr>
            <a:r>
              <a:rPr lang="en" sz="1800">
                <a:solidFill>
                  <a:srgbClr val="FFFFFF"/>
                </a:solidFill>
                <a:latin typeface="Lato"/>
                <a:ea typeface="Lato"/>
                <a:cs typeface="Lato"/>
                <a:sym typeface="Lato"/>
              </a:rPr>
              <a:t>Experience, </a:t>
            </a:r>
            <a:r>
              <a:rPr b="1" i="1" lang="en" sz="1800">
                <a:solidFill>
                  <a:srgbClr val="FFFFFF"/>
                </a:solidFill>
                <a:latin typeface="Lato"/>
                <a:ea typeface="Lato"/>
                <a:cs typeface="Lato"/>
                <a:sym typeface="Lato"/>
              </a:rPr>
              <a:t>E</a:t>
            </a:r>
            <a:endParaRPr b="1" i="1" sz="1800">
              <a:solidFill>
                <a:srgbClr val="FFFFFF"/>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FFFFFF"/>
                </a:solidFill>
                <a:latin typeface="Lato"/>
                <a:ea typeface="Lato"/>
                <a:cs typeface="Lato"/>
                <a:sym typeface="Lato"/>
              </a:rPr>
              <a:t>Tom Mitchell’s definition of learning:</a:t>
            </a:r>
            <a:endParaRPr sz="1800">
              <a:solidFill>
                <a:srgbClr val="FFFFFF"/>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FFFFFF"/>
                </a:solidFill>
                <a:latin typeface="Lato"/>
                <a:ea typeface="Lato"/>
                <a:cs typeface="Lato"/>
                <a:sym typeface="Lato"/>
              </a:rPr>
              <a:t>A computer program LEARNS if its performance at tasks </a:t>
            </a:r>
            <a:r>
              <a:rPr b="1" i="1" lang="en" sz="1800">
                <a:solidFill>
                  <a:srgbClr val="FFFFFF"/>
                </a:solidFill>
                <a:latin typeface="Lato"/>
                <a:ea typeface="Lato"/>
                <a:cs typeface="Lato"/>
                <a:sym typeface="Lato"/>
              </a:rPr>
              <a:t>T,</a:t>
            </a:r>
            <a:r>
              <a:rPr lang="en" sz="1800">
                <a:solidFill>
                  <a:srgbClr val="FFFFFF"/>
                </a:solidFill>
                <a:latin typeface="Lato"/>
                <a:ea typeface="Lato"/>
                <a:cs typeface="Lato"/>
                <a:sym typeface="Lato"/>
              </a:rPr>
              <a:t> as measured by </a:t>
            </a:r>
            <a:r>
              <a:rPr b="1" i="1" lang="en" sz="1800">
                <a:solidFill>
                  <a:srgbClr val="FFFFFF"/>
                </a:solidFill>
                <a:latin typeface="Lato"/>
                <a:ea typeface="Lato"/>
                <a:cs typeface="Lato"/>
                <a:sym typeface="Lato"/>
              </a:rPr>
              <a:t>P</a:t>
            </a:r>
            <a:r>
              <a:rPr lang="en" sz="1800">
                <a:solidFill>
                  <a:srgbClr val="FFFFFF"/>
                </a:solidFill>
                <a:latin typeface="Lato"/>
                <a:ea typeface="Lato"/>
                <a:cs typeface="Lato"/>
                <a:sym typeface="Lato"/>
              </a:rPr>
              <a:t>, improves with experience </a:t>
            </a:r>
            <a:r>
              <a:rPr b="1" i="1" lang="en" sz="1800">
                <a:solidFill>
                  <a:srgbClr val="FFFFFF"/>
                </a:solidFill>
                <a:latin typeface="Lato"/>
                <a:ea typeface="Lato"/>
                <a:cs typeface="Lato"/>
                <a:sym typeface="Lato"/>
              </a:rPr>
              <a:t>E</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Shape 63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631" name="Shape 63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32" name="Shape 632"/>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33" name="Shape 633"/>
          <p:cNvSpPr/>
          <p:nvPr/>
        </p:nvSpPr>
        <p:spPr>
          <a:xfrm>
            <a:off x="4535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Shape 634"/>
          <p:cNvSpPr/>
          <p:nvPr/>
        </p:nvSpPr>
        <p:spPr>
          <a:xfrm>
            <a:off x="711600"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 name="Shape 635"/>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636" name="Shape 636"/>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637" name="Shape 637"/>
          <p:cNvSpPr/>
          <p:nvPr/>
        </p:nvSpPr>
        <p:spPr>
          <a:xfrm>
            <a:off x="2381400" y="2674650"/>
            <a:ext cx="292800" cy="29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8" name="Shape 638"/>
          <p:cNvSpPr/>
          <p:nvPr/>
        </p:nvSpPr>
        <p:spPr>
          <a:xfrm>
            <a:off x="2987964" y="242490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39" name="Shape 639"/>
          <p:cNvSpPr/>
          <p:nvPr/>
        </p:nvSpPr>
        <p:spPr>
          <a:xfrm>
            <a:off x="2895700" y="3033425"/>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40" name="Shape 640"/>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41" name="Shape 641"/>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Shape 642"/>
          <p:cNvSpPr txBox="1"/>
          <p:nvPr/>
        </p:nvSpPr>
        <p:spPr>
          <a:xfrm>
            <a:off x="4648675" y="1432750"/>
            <a:ext cx="3906600" cy="34017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chemeClr val="lt1"/>
                </a:solidFill>
              </a:rPr>
              <a:t>First let’s magnify the area around the point to be classified.</a:t>
            </a:r>
            <a:endParaRPr sz="2100">
              <a:solidFill>
                <a:schemeClr val="lt1"/>
              </a:solidFill>
            </a:endParaRPr>
          </a:p>
          <a:p>
            <a:pPr indent="0" lvl="0" marL="0">
              <a:spcBef>
                <a:spcPts val="0"/>
              </a:spcBef>
              <a:spcAft>
                <a:spcPts val="0"/>
              </a:spcAft>
              <a:buNone/>
            </a:pPr>
            <a:r>
              <a:t/>
            </a:r>
            <a:endParaRPr sz="2100">
              <a:solidFill>
                <a:schemeClr val="lt1"/>
              </a:solidFill>
            </a:endParaRPr>
          </a:p>
          <a:p>
            <a:pPr indent="0" lvl="0" marL="0">
              <a:spcBef>
                <a:spcPts val="0"/>
              </a:spcBef>
              <a:spcAft>
                <a:spcPts val="0"/>
              </a:spcAft>
              <a:buNone/>
            </a:pPr>
            <a:r>
              <a:rPr lang="en" sz="2100">
                <a:solidFill>
                  <a:schemeClr val="lt1"/>
                </a:solidFill>
              </a:rPr>
              <a:t>Second let’s calculate the distance to all of the closest neighboring points.  </a:t>
            </a:r>
            <a:r>
              <a:rPr lang="en" sz="2100">
                <a:solidFill>
                  <a:srgbClr val="FFFFFF"/>
                </a:solidFill>
              </a:rPr>
              <a:t> </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rgbClr val="FFFFFF"/>
                </a:solidFill>
              </a:rPr>
              <a:t>These are the closest four.  </a:t>
            </a:r>
            <a:endParaRPr sz="21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643" name="Shape 643"/>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649" name="Shape 649"/>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50" name="Shape 650"/>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51" name="Shape 651"/>
          <p:cNvSpPr/>
          <p:nvPr/>
        </p:nvSpPr>
        <p:spPr>
          <a:xfrm>
            <a:off x="4535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2" name="Shape 652"/>
          <p:cNvSpPr/>
          <p:nvPr/>
        </p:nvSpPr>
        <p:spPr>
          <a:xfrm>
            <a:off x="711600"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3" name="Shape 653"/>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654" name="Shape 654"/>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655" name="Shape 655"/>
          <p:cNvSpPr/>
          <p:nvPr/>
        </p:nvSpPr>
        <p:spPr>
          <a:xfrm>
            <a:off x="2381400" y="2674650"/>
            <a:ext cx="292800" cy="29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p:nvPr/>
        </p:nvSpPr>
        <p:spPr>
          <a:xfrm>
            <a:off x="2987964" y="242490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57" name="Shape 657"/>
          <p:cNvSpPr/>
          <p:nvPr/>
        </p:nvSpPr>
        <p:spPr>
          <a:xfrm>
            <a:off x="2895700" y="3033425"/>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58" name="Shape 658"/>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59" name="Shape 659"/>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Shape 660"/>
          <p:cNvSpPr txBox="1"/>
          <p:nvPr/>
        </p:nvSpPr>
        <p:spPr>
          <a:xfrm>
            <a:off x="4652550" y="1432750"/>
            <a:ext cx="3906600" cy="32883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Let’s choose this one first. </a:t>
            </a:r>
            <a:r>
              <a:rPr lang="en" sz="1800">
                <a:solidFill>
                  <a:srgbClr val="FFFFFF"/>
                </a:solidFill>
              </a:rPr>
              <a:t>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661" name="Shape 661"/>
          <p:cNvSpPr/>
          <p:nvPr/>
        </p:nvSpPr>
        <p:spPr>
          <a:xfrm>
            <a:off x="1847650" y="2078975"/>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2" name="Shape 662"/>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Shape 66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668" name="Shape 668"/>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69" name="Shape 669"/>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70" name="Shape 670"/>
          <p:cNvSpPr/>
          <p:nvPr/>
        </p:nvSpPr>
        <p:spPr>
          <a:xfrm>
            <a:off x="4535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1" name="Shape 671"/>
          <p:cNvSpPr/>
          <p:nvPr/>
        </p:nvSpPr>
        <p:spPr>
          <a:xfrm>
            <a:off x="716325"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2" name="Shape 672"/>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673" name="Shape 673"/>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674" name="Shape 674"/>
          <p:cNvSpPr/>
          <p:nvPr/>
        </p:nvSpPr>
        <p:spPr>
          <a:xfrm>
            <a:off x="2608613" y="3179963"/>
            <a:ext cx="738600" cy="667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5" name="Shape 675"/>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76" name="Shape 676"/>
          <p:cNvSpPr/>
          <p:nvPr/>
        </p:nvSpPr>
        <p:spPr>
          <a:xfrm>
            <a:off x="1327050" y="2300375"/>
            <a:ext cx="519600" cy="4188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Shape 677"/>
          <p:cNvSpPr txBox="1"/>
          <p:nvPr/>
        </p:nvSpPr>
        <p:spPr>
          <a:xfrm>
            <a:off x="4514875" y="1446750"/>
            <a:ext cx="4284900" cy="33876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chemeClr val="lt1"/>
                </a:solidFill>
              </a:rPr>
              <a:t>Recall the </a:t>
            </a:r>
            <a:r>
              <a:rPr i="1" lang="en" sz="2100">
                <a:solidFill>
                  <a:schemeClr val="lt1"/>
                </a:solidFill>
              </a:rPr>
              <a:t>Pythagorean Theorem</a:t>
            </a:r>
            <a:r>
              <a:rPr lang="en" sz="2100">
                <a:solidFill>
                  <a:schemeClr val="lt1"/>
                </a:solidFill>
              </a:rPr>
              <a:t>:</a:t>
            </a:r>
            <a:endParaRPr sz="2100">
              <a:solidFill>
                <a:schemeClr val="lt1"/>
              </a:solidFill>
            </a:endParaRPr>
          </a:p>
          <a:p>
            <a:pPr indent="0" lvl="0" mar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A**2 + B**2 = C**2 </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chemeClr val="lt1"/>
                </a:solidFill>
              </a:rPr>
              <a:t>A**2 + B**2 = .2137</a:t>
            </a:r>
            <a:endParaRPr sz="2100">
              <a:solidFill>
                <a:schemeClr val="lt1"/>
              </a:solidFill>
            </a:endParaRPr>
          </a:p>
          <a:p>
            <a:pPr indent="0" lvl="0" marL="0">
              <a:spcBef>
                <a:spcPts val="0"/>
              </a:spcBef>
              <a:spcAft>
                <a:spcPts val="0"/>
              </a:spcAft>
              <a:buNone/>
            </a:pPr>
            <a:r>
              <a:t/>
            </a:r>
            <a:endParaRPr sz="2100">
              <a:solidFill>
                <a:schemeClr val="lt1"/>
              </a:solidFill>
            </a:endParaRPr>
          </a:p>
          <a:p>
            <a:pPr indent="0" lvl="0" marL="0" rtl="0">
              <a:spcBef>
                <a:spcPts val="0"/>
              </a:spcBef>
              <a:spcAft>
                <a:spcPts val="0"/>
              </a:spcAft>
              <a:buNone/>
            </a:pPr>
            <a:r>
              <a:rPr lang="en" sz="2100">
                <a:solidFill>
                  <a:srgbClr val="FFFFFF"/>
                </a:solidFill>
              </a:rPr>
              <a:t>C = sqrt(.</a:t>
            </a:r>
            <a:r>
              <a:rPr lang="en" sz="2100">
                <a:solidFill>
                  <a:schemeClr val="lt1"/>
                </a:solidFill>
              </a:rPr>
              <a:t>2137) =&gt;</a:t>
            </a:r>
            <a:r>
              <a:rPr lang="en" sz="2100">
                <a:solidFill>
                  <a:srgbClr val="FFFFFF"/>
                </a:solidFill>
              </a:rPr>
              <a:t> .462 </a:t>
            </a:r>
            <a:endParaRPr sz="21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678" name="Shape 678"/>
          <p:cNvSpPr/>
          <p:nvPr/>
        </p:nvSpPr>
        <p:spPr>
          <a:xfrm>
            <a:off x="1161900" y="2125775"/>
            <a:ext cx="849900" cy="7680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9" name="Shape 679"/>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cxnSp>
        <p:nvCxnSpPr>
          <p:cNvPr id="680" name="Shape 680"/>
          <p:cNvCxnSpPr/>
          <p:nvPr/>
        </p:nvCxnSpPr>
        <p:spPr>
          <a:xfrm>
            <a:off x="2011025" y="2095050"/>
            <a:ext cx="922500" cy="0"/>
          </a:xfrm>
          <a:prstGeom prst="straightConnector1">
            <a:avLst/>
          </a:prstGeom>
          <a:noFill/>
          <a:ln cap="flat" cmpd="sng" w="9525">
            <a:solidFill>
              <a:srgbClr val="000000"/>
            </a:solidFill>
            <a:prstDash val="solid"/>
            <a:round/>
            <a:headEnd len="lg" w="lg" type="none"/>
            <a:tailEnd len="lg" w="lg" type="none"/>
          </a:ln>
        </p:spPr>
      </p:cxnSp>
      <p:cxnSp>
        <p:nvCxnSpPr>
          <p:cNvPr id="681" name="Shape 681"/>
          <p:cNvCxnSpPr/>
          <p:nvPr/>
        </p:nvCxnSpPr>
        <p:spPr>
          <a:xfrm>
            <a:off x="2011025" y="1946225"/>
            <a:ext cx="0" cy="369000"/>
          </a:xfrm>
          <a:prstGeom prst="straightConnector1">
            <a:avLst/>
          </a:prstGeom>
          <a:noFill/>
          <a:ln cap="flat" cmpd="sng" w="9525">
            <a:solidFill>
              <a:srgbClr val="000000"/>
            </a:solidFill>
            <a:prstDash val="solid"/>
            <a:round/>
            <a:headEnd len="lg" w="lg" type="none"/>
            <a:tailEnd len="lg" w="lg" type="none"/>
          </a:ln>
        </p:spPr>
      </p:cxnSp>
      <p:cxnSp>
        <p:nvCxnSpPr>
          <p:cNvPr id="682" name="Shape 682"/>
          <p:cNvCxnSpPr/>
          <p:nvPr/>
        </p:nvCxnSpPr>
        <p:spPr>
          <a:xfrm>
            <a:off x="2933525" y="1903163"/>
            <a:ext cx="0" cy="369000"/>
          </a:xfrm>
          <a:prstGeom prst="straightConnector1">
            <a:avLst/>
          </a:prstGeom>
          <a:noFill/>
          <a:ln cap="flat" cmpd="sng" w="9525">
            <a:solidFill>
              <a:srgbClr val="000000"/>
            </a:solidFill>
            <a:prstDash val="solid"/>
            <a:round/>
            <a:headEnd len="lg" w="lg" type="none"/>
            <a:tailEnd len="lg" w="lg" type="none"/>
          </a:ln>
        </p:spPr>
      </p:cxnSp>
      <p:cxnSp>
        <p:nvCxnSpPr>
          <p:cNvPr id="683" name="Shape 683"/>
          <p:cNvCxnSpPr/>
          <p:nvPr/>
        </p:nvCxnSpPr>
        <p:spPr>
          <a:xfrm flipH="1">
            <a:off x="3619875" y="2474525"/>
            <a:ext cx="7200" cy="688500"/>
          </a:xfrm>
          <a:prstGeom prst="straightConnector1">
            <a:avLst/>
          </a:prstGeom>
          <a:noFill/>
          <a:ln cap="flat" cmpd="sng" w="9525">
            <a:solidFill>
              <a:srgbClr val="000000"/>
            </a:solidFill>
            <a:prstDash val="solid"/>
            <a:round/>
            <a:headEnd len="lg" w="lg" type="none"/>
            <a:tailEnd len="lg" w="lg" type="none"/>
          </a:ln>
        </p:spPr>
      </p:cxnSp>
      <p:cxnSp>
        <p:nvCxnSpPr>
          <p:cNvPr id="684" name="Shape 684"/>
          <p:cNvCxnSpPr/>
          <p:nvPr/>
        </p:nvCxnSpPr>
        <p:spPr>
          <a:xfrm>
            <a:off x="3413325" y="2509775"/>
            <a:ext cx="420300" cy="0"/>
          </a:xfrm>
          <a:prstGeom prst="straightConnector1">
            <a:avLst/>
          </a:prstGeom>
          <a:noFill/>
          <a:ln cap="flat" cmpd="sng" w="9525">
            <a:solidFill>
              <a:srgbClr val="000000"/>
            </a:solidFill>
            <a:prstDash val="solid"/>
            <a:round/>
            <a:headEnd len="lg" w="lg" type="none"/>
            <a:tailEnd len="lg" w="lg" type="none"/>
          </a:ln>
        </p:spPr>
      </p:cxnSp>
      <p:cxnSp>
        <p:nvCxnSpPr>
          <p:cNvPr id="685" name="Shape 685"/>
          <p:cNvCxnSpPr/>
          <p:nvPr/>
        </p:nvCxnSpPr>
        <p:spPr>
          <a:xfrm>
            <a:off x="3413325" y="3163025"/>
            <a:ext cx="420300" cy="0"/>
          </a:xfrm>
          <a:prstGeom prst="straightConnector1">
            <a:avLst/>
          </a:prstGeom>
          <a:noFill/>
          <a:ln cap="flat" cmpd="sng" w="9525">
            <a:solidFill>
              <a:srgbClr val="000000"/>
            </a:solidFill>
            <a:prstDash val="solid"/>
            <a:round/>
            <a:headEnd len="lg" w="lg" type="none"/>
            <a:tailEnd len="lg" w="lg" type="none"/>
          </a:ln>
        </p:spPr>
      </p:cxnSp>
      <p:sp>
        <p:nvSpPr>
          <p:cNvPr id="686" name="Shape 686"/>
          <p:cNvSpPr txBox="1"/>
          <p:nvPr/>
        </p:nvSpPr>
        <p:spPr>
          <a:xfrm>
            <a:off x="2212463" y="2197013"/>
            <a:ext cx="519600" cy="41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.36</a:t>
            </a:r>
            <a:endParaRPr/>
          </a:p>
        </p:txBody>
      </p:sp>
      <p:sp>
        <p:nvSpPr>
          <p:cNvPr id="687" name="Shape 687"/>
          <p:cNvSpPr txBox="1"/>
          <p:nvPr/>
        </p:nvSpPr>
        <p:spPr>
          <a:xfrm>
            <a:off x="2845625" y="2700338"/>
            <a:ext cx="577500" cy="27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.29</a:t>
            </a:r>
            <a:endParaRPr/>
          </a:p>
        </p:txBody>
      </p:sp>
      <p:cxnSp>
        <p:nvCxnSpPr>
          <p:cNvPr id="688" name="Shape 688"/>
          <p:cNvCxnSpPr/>
          <p:nvPr/>
        </p:nvCxnSpPr>
        <p:spPr>
          <a:xfrm rot="10800000">
            <a:off x="2932738" y="2449025"/>
            <a:ext cx="2400" cy="739500"/>
          </a:xfrm>
          <a:prstGeom prst="straightConnector1">
            <a:avLst/>
          </a:prstGeom>
          <a:noFill/>
          <a:ln cap="flat" cmpd="sng" w="9525">
            <a:solidFill>
              <a:srgbClr val="000000"/>
            </a:solidFill>
            <a:prstDash val="dot"/>
            <a:round/>
            <a:headEnd len="lg" w="lg" type="none"/>
            <a:tailEnd len="lg" w="lg" type="none"/>
          </a:ln>
        </p:spPr>
      </p:cxnSp>
      <p:cxnSp>
        <p:nvCxnSpPr>
          <p:cNvPr id="689" name="Shape 689"/>
          <p:cNvCxnSpPr>
            <a:stCxn id="678" idx="6"/>
          </p:cNvCxnSpPr>
          <p:nvPr/>
        </p:nvCxnSpPr>
        <p:spPr>
          <a:xfrm>
            <a:off x="2011800" y="2509775"/>
            <a:ext cx="919500" cy="900"/>
          </a:xfrm>
          <a:prstGeom prst="straightConnector1">
            <a:avLst/>
          </a:prstGeom>
          <a:noFill/>
          <a:ln cap="flat" cmpd="sng" w="9525">
            <a:solidFill>
              <a:srgbClr val="000000"/>
            </a:solidFill>
            <a:prstDash val="dot"/>
            <a:round/>
            <a:headEnd len="lg" w="lg" type="none"/>
            <a:tailEnd len="lg" w="lg" type="none"/>
          </a:ln>
        </p:spPr>
      </p:cxnSp>
      <p:cxnSp>
        <p:nvCxnSpPr>
          <p:cNvPr id="690" name="Shape 690"/>
          <p:cNvCxnSpPr>
            <a:stCxn id="678" idx="5"/>
            <a:endCxn id="674" idx="1"/>
          </p:cNvCxnSpPr>
          <p:nvPr/>
        </p:nvCxnSpPr>
        <p:spPr>
          <a:xfrm>
            <a:off x="1887335" y="2781304"/>
            <a:ext cx="721200" cy="732600"/>
          </a:xfrm>
          <a:prstGeom prst="straightConnector1">
            <a:avLst/>
          </a:prstGeom>
          <a:noFill/>
          <a:ln cap="flat" cmpd="sng" w="9525">
            <a:solidFill>
              <a:srgbClr val="000000"/>
            </a:solidFill>
            <a:prstDash val="dot"/>
            <a:round/>
            <a:headEnd len="lg" w="lg" type="none"/>
            <a:tailEnd len="lg" w="lg"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696" name="Shape 696"/>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97" name="Shape 697"/>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98" name="Shape 698"/>
          <p:cNvSpPr/>
          <p:nvPr/>
        </p:nvSpPr>
        <p:spPr>
          <a:xfrm>
            <a:off x="4535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Shape 699"/>
          <p:cNvSpPr/>
          <p:nvPr/>
        </p:nvSpPr>
        <p:spPr>
          <a:xfrm>
            <a:off x="711600"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0" name="Shape 700"/>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701" name="Shape 701"/>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702" name="Shape 702"/>
          <p:cNvSpPr/>
          <p:nvPr/>
        </p:nvSpPr>
        <p:spPr>
          <a:xfrm>
            <a:off x="2381400" y="2674650"/>
            <a:ext cx="292800" cy="29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 name="Shape 703"/>
          <p:cNvSpPr/>
          <p:nvPr/>
        </p:nvSpPr>
        <p:spPr>
          <a:xfrm>
            <a:off x="2987964" y="242490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04" name="Shape 704"/>
          <p:cNvSpPr/>
          <p:nvPr/>
        </p:nvSpPr>
        <p:spPr>
          <a:xfrm>
            <a:off x="2895700" y="3033425"/>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05" name="Shape 705"/>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06" name="Shape 706"/>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7" name="Shape 707"/>
          <p:cNvSpPr txBox="1"/>
          <p:nvPr/>
        </p:nvSpPr>
        <p:spPr>
          <a:xfrm>
            <a:off x="4638425" y="1432750"/>
            <a:ext cx="3906600" cy="32883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Let’s now look at this one.  </a:t>
            </a:r>
            <a:endParaRPr sz="21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708" name="Shape 708"/>
          <p:cNvSpPr/>
          <p:nvPr/>
        </p:nvSpPr>
        <p:spPr>
          <a:xfrm>
            <a:off x="2804650" y="2940875"/>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9" name="Shape 709"/>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Shape 7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715" name="Shape 715"/>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16" name="Shape 716"/>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17" name="Shape 717"/>
          <p:cNvSpPr/>
          <p:nvPr/>
        </p:nvSpPr>
        <p:spPr>
          <a:xfrm>
            <a:off x="4535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8" name="Shape 718"/>
          <p:cNvSpPr/>
          <p:nvPr/>
        </p:nvSpPr>
        <p:spPr>
          <a:xfrm>
            <a:off x="711600"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9" name="Shape 719"/>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720" name="Shape 720"/>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721" name="Shape 721"/>
          <p:cNvSpPr/>
          <p:nvPr/>
        </p:nvSpPr>
        <p:spPr>
          <a:xfrm>
            <a:off x="1356725" y="2228550"/>
            <a:ext cx="738600" cy="667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2" name="Shape 722"/>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23" name="Shape 723"/>
          <p:cNvSpPr txBox="1"/>
          <p:nvPr/>
        </p:nvSpPr>
        <p:spPr>
          <a:xfrm>
            <a:off x="4638425" y="1432750"/>
            <a:ext cx="3906600" cy="34017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chemeClr val="lt1"/>
                </a:solidFill>
              </a:rPr>
              <a:t>Similarly… </a:t>
            </a:r>
            <a:endParaRPr sz="2100">
              <a:solidFill>
                <a:schemeClr val="lt1"/>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A**2 + B**2= C**2 </a:t>
            </a:r>
            <a:endParaRPr sz="2100">
              <a:solidFill>
                <a:srgbClr val="FFFFFF"/>
              </a:solidFill>
            </a:endParaRPr>
          </a:p>
          <a:p>
            <a:pPr indent="0" lvl="0" marL="0" rt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rgbClr val="FFFFFF"/>
                </a:solidFill>
              </a:rPr>
              <a:t>C = sqrt(A**2 + B**2) = .375</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Note: .375 &lt; .462 (The distance from the first point)  </a:t>
            </a:r>
            <a:endParaRPr sz="2100">
              <a:solidFill>
                <a:srgbClr val="FFFFFF"/>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   </a:t>
            </a:r>
            <a:endParaRPr sz="2100">
              <a:solidFill>
                <a:srgbClr val="FFFFFF"/>
              </a:solidFill>
            </a:endParaRPr>
          </a:p>
        </p:txBody>
      </p:sp>
      <p:sp>
        <p:nvSpPr>
          <p:cNvPr id="724" name="Shape 724"/>
          <p:cNvSpPr/>
          <p:nvPr/>
        </p:nvSpPr>
        <p:spPr>
          <a:xfrm>
            <a:off x="2559300" y="3225363"/>
            <a:ext cx="849900" cy="7680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25" name="Shape 725"/>
          <p:cNvCxnSpPr/>
          <p:nvPr/>
        </p:nvCxnSpPr>
        <p:spPr>
          <a:xfrm rot="10800000">
            <a:off x="1768700" y="3610288"/>
            <a:ext cx="746400" cy="6900"/>
          </a:xfrm>
          <a:prstGeom prst="straightConnector1">
            <a:avLst/>
          </a:prstGeom>
          <a:noFill/>
          <a:ln cap="flat" cmpd="sng" w="9525">
            <a:solidFill>
              <a:srgbClr val="000000"/>
            </a:solidFill>
            <a:prstDash val="dot"/>
            <a:round/>
            <a:headEnd len="lg" w="lg" type="none"/>
            <a:tailEnd len="lg" w="lg" type="none"/>
          </a:ln>
        </p:spPr>
      </p:cxnSp>
      <p:cxnSp>
        <p:nvCxnSpPr>
          <p:cNvPr id="726" name="Shape 726"/>
          <p:cNvCxnSpPr/>
          <p:nvPr/>
        </p:nvCxnSpPr>
        <p:spPr>
          <a:xfrm>
            <a:off x="1717363" y="2896338"/>
            <a:ext cx="4800" cy="732600"/>
          </a:xfrm>
          <a:prstGeom prst="straightConnector1">
            <a:avLst/>
          </a:prstGeom>
          <a:noFill/>
          <a:ln cap="flat" cmpd="sng" w="9525">
            <a:solidFill>
              <a:srgbClr val="000000"/>
            </a:solidFill>
            <a:prstDash val="dot"/>
            <a:round/>
            <a:headEnd len="lg" w="lg" type="none"/>
            <a:tailEnd len="lg" w="lg" type="none"/>
          </a:ln>
        </p:spPr>
      </p:cxnSp>
      <p:cxnSp>
        <p:nvCxnSpPr>
          <p:cNvPr id="727" name="Shape 727"/>
          <p:cNvCxnSpPr/>
          <p:nvPr/>
        </p:nvCxnSpPr>
        <p:spPr>
          <a:xfrm>
            <a:off x="2113350" y="2674625"/>
            <a:ext cx="577500" cy="618600"/>
          </a:xfrm>
          <a:prstGeom prst="straightConnector1">
            <a:avLst/>
          </a:prstGeom>
          <a:noFill/>
          <a:ln cap="flat" cmpd="sng" w="9525">
            <a:solidFill>
              <a:srgbClr val="000000"/>
            </a:solidFill>
            <a:prstDash val="dot"/>
            <a:round/>
            <a:headEnd len="lg" w="lg" type="none"/>
            <a:tailEnd len="lg" w="lg" type="none"/>
          </a:ln>
        </p:spPr>
      </p:cxnSp>
      <p:sp>
        <p:nvSpPr>
          <p:cNvPr id="728" name="Shape 728"/>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729" name="Shape 729"/>
          <p:cNvCxnSpPr/>
          <p:nvPr/>
        </p:nvCxnSpPr>
        <p:spPr>
          <a:xfrm flipH="1" rot="10800000">
            <a:off x="1722200" y="4303975"/>
            <a:ext cx="909000" cy="1500"/>
          </a:xfrm>
          <a:prstGeom prst="straightConnector1">
            <a:avLst/>
          </a:prstGeom>
          <a:noFill/>
          <a:ln cap="flat" cmpd="sng" w="9525">
            <a:solidFill>
              <a:srgbClr val="000000"/>
            </a:solidFill>
            <a:prstDash val="solid"/>
            <a:round/>
            <a:headEnd len="lg" w="lg" type="none"/>
            <a:tailEnd len="lg" w="lg" type="none"/>
          </a:ln>
        </p:spPr>
      </p:cxnSp>
      <p:cxnSp>
        <p:nvCxnSpPr>
          <p:cNvPr id="730" name="Shape 730"/>
          <p:cNvCxnSpPr/>
          <p:nvPr/>
        </p:nvCxnSpPr>
        <p:spPr>
          <a:xfrm>
            <a:off x="1726025" y="4114400"/>
            <a:ext cx="0" cy="369000"/>
          </a:xfrm>
          <a:prstGeom prst="straightConnector1">
            <a:avLst/>
          </a:prstGeom>
          <a:noFill/>
          <a:ln cap="flat" cmpd="sng" w="9525">
            <a:solidFill>
              <a:srgbClr val="000000"/>
            </a:solidFill>
            <a:prstDash val="solid"/>
            <a:round/>
            <a:headEnd len="lg" w="lg" type="none"/>
            <a:tailEnd len="lg" w="lg" type="none"/>
          </a:ln>
        </p:spPr>
      </p:cxnSp>
      <p:cxnSp>
        <p:nvCxnSpPr>
          <p:cNvPr id="731" name="Shape 731"/>
          <p:cNvCxnSpPr/>
          <p:nvPr/>
        </p:nvCxnSpPr>
        <p:spPr>
          <a:xfrm>
            <a:off x="2614950" y="4112638"/>
            <a:ext cx="0" cy="369000"/>
          </a:xfrm>
          <a:prstGeom prst="straightConnector1">
            <a:avLst/>
          </a:prstGeom>
          <a:noFill/>
          <a:ln cap="flat" cmpd="sng" w="9525">
            <a:solidFill>
              <a:srgbClr val="000000"/>
            </a:solidFill>
            <a:prstDash val="solid"/>
            <a:round/>
            <a:headEnd len="lg" w="lg" type="none"/>
            <a:tailEnd len="lg" w="lg" type="none"/>
          </a:ln>
        </p:spPr>
      </p:cxnSp>
      <p:cxnSp>
        <p:nvCxnSpPr>
          <p:cNvPr id="732" name="Shape 732"/>
          <p:cNvCxnSpPr/>
          <p:nvPr/>
        </p:nvCxnSpPr>
        <p:spPr>
          <a:xfrm>
            <a:off x="1086625" y="2921575"/>
            <a:ext cx="10200" cy="717600"/>
          </a:xfrm>
          <a:prstGeom prst="straightConnector1">
            <a:avLst/>
          </a:prstGeom>
          <a:noFill/>
          <a:ln cap="flat" cmpd="sng" w="9525">
            <a:solidFill>
              <a:srgbClr val="000000"/>
            </a:solidFill>
            <a:prstDash val="solid"/>
            <a:round/>
            <a:headEnd len="lg" w="lg" type="none"/>
            <a:tailEnd len="lg" w="lg" type="none"/>
          </a:ln>
        </p:spPr>
      </p:cxnSp>
      <p:cxnSp>
        <p:nvCxnSpPr>
          <p:cNvPr id="733" name="Shape 733"/>
          <p:cNvCxnSpPr/>
          <p:nvPr/>
        </p:nvCxnSpPr>
        <p:spPr>
          <a:xfrm>
            <a:off x="905900" y="2921575"/>
            <a:ext cx="420300" cy="0"/>
          </a:xfrm>
          <a:prstGeom prst="straightConnector1">
            <a:avLst/>
          </a:prstGeom>
          <a:noFill/>
          <a:ln cap="flat" cmpd="sng" w="9525">
            <a:solidFill>
              <a:srgbClr val="000000"/>
            </a:solidFill>
            <a:prstDash val="solid"/>
            <a:round/>
            <a:headEnd len="lg" w="lg" type="none"/>
            <a:tailEnd len="lg" w="lg" type="none"/>
          </a:ln>
        </p:spPr>
      </p:cxnSp>
      <p:cxnSp>
        <p:nvCxnSpPr>
          <p:cNvPr id="734" name="Shape 734"/>
          <p:cNvCxnSpPr/>
          <p:nvPr/>
        </p:nvCxnSpPr>
        <p:spPr>
          <a:xfrm>
            <a:off x="909775" y="3655350"/>
            <a:ext cx="420300" cy="0"/>
          </a:xfrm>
          <a:prstGeom prst="straightConnector1">
            <a:avLst/>
          </a:prstGeom>
          <a:noFill/>
          <a:ln cap="flat" cmpd="sng" w="9525">
            <a:solidFill>
              <a:srgbClr val="000000"/>
            </a:solidFill>
            <a:prstDash val="solid"/>
            <a:round/>
            <a:headEnd len="lg" w="lg" type="none"/>
            <a:tailEnd len="lg" w="lg" type="none"/>
          </a:ln>
        </p:spPr>
      </p:cxnSp>
      <p:sp>
        <p:nvSpPr>
          <p:cNvPr id="735" name="Shape 735"/>
          <p:cNvSpPr txBox="1"/>
          <p:nvPr/>
        </p:nvSpPr>
        <p:spPr>
          <a:xfrm>
            <a:off x="1086625" y="3012738"/>
            <a:ext cx="5196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.26</a:t>
            </a:r>
            <a:endParaRPr/>
          </a:p>
        </p:txBody>
      </p:sp>
      <p:sp>
        <p:nvSpPr>
          <p:cNvPr id="736" name="Shape 736"/>
          <p:cNvSpPr txBox="1"/>
          <p:nvPr/>
        </p:nvSpPr>
        <p:spPr>
          <a:xfrm>
            <a:off x="1996075" y="3934238"/>
            <a:ext cx="577500" cy="27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.27</a:t>
            </a:r>
            <a:endParaRPr/>
          </a:p>
        </p:txBody>
      </p:sp>
      <p:sp>
        <p:nvSpPr>
          <p:cNvPr id="737" name="Shape 737"/>
          <p:cNvSpPr/>
          <p:nvPr/>
        </p:nvSpPr>
        <p:spPr>
          <a:xfrm>
            <a:off x="2695510" y="3352125"/>
            <a:ext cx="577500" cy="5145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Shape 74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743" name="Shape 743"/>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44" name="Shape 744"/>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45" name="Shape 745"/>
          <p:cNvSpPr/>
          <p:nvPr/>
        </p:nvSpPr>
        <p:spPr>
          <a:xfrm>
            <a:off x="4535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 name="Shape 746"/>
          <p:cNvSpPr/>
          <p:nvPr/>
        </p:nvSpPr>
        <p:spPr>
          <a:xfrm>
            <a:off x="711600"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 name="Shape 747"/>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748" name="Shape 748"/>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749" name="Shape 749"/>
          <p:cNvSpPr/>
          <p:nvPr/>
        </p:nvSpPr>
        <p:spPr>
          <a:xfrm>
            <a:off x="2381400" y="2674650"/>
            <a:ext cx="292800" cy="29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Shape 750"/>
          <p:cNvSpPr/>
          <p:nvPr/>
        </p:nvSpPr>
        <p:spPr>
          <a:xfrm>
            <a:off x="2987964" y="242490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51" name="Shape 751"/>
          <p:cNvSpPr/>
          <p:nvPr/>
        </p:nvSpPr>
        <p:spPr>
          <a:xfrm>
            <a:off x="2895700" y="3033425"/>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52" name="Shape 752"/>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53" name="Shape 753"/>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Shape 754"/>
          <p:cNvSpPr txBox="1"/>
          <p:nvPr/>
        </p:nvSpPr>
        <p:spPr>
          <a:xfrm>
            <a:off x="4638425" y="1432750"/>
            <a:ext cx="3906600" cy="34017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With the distance of the first two points calculated, l</a:t>
            </a:r>
            <a:r>
              <a:rPr lang="en" sz="2100">
                <a:solidFill>
                  <a:srgbClr val="FFFFFF"/>
                </a:solidFill>
              </a:rPr>
              <a:t>et’s now look at this third point.  </a:t>
            </a:r>
            <a:endParaRPr sz="21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755" name="Shape 755"/>
          <p:cNvSpPr/>
          <p:nvPr/>
        </p:nvSpPr>
        <p:spPr>
          <a:xfrm>
            <a:off x="2896925" y="2332350"/>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56" name="Shape 756"/>
          <p:cNvCxnSpPr>
            <a:stCxn id="753" idx="4"/>
            <a:endCxn id="752" idx="0"/>
          </p:cNvCxnSpPr>
          <p:nvPr/>
        </p:nvCxnSpPr>
        <p:spPr>
          <a:xfrm>
            <a:off x="2231500" y="2424900"/>
            <a:ext cx="175200" cy="249900"/>
          </a:xfrm>
          <a:prstGeom prst="straightConnector1">
            <a:avLst/>
          </a:prstGeom>
          <a:noFill/>
          <a:ln cap="flat" cmpd="sng" w="9525">
            <a:solidFill>
              <a:srgbClr val="000000"/>
            </a:solidFill>
            <a:prstDash val="dot"/>
            <a:round/>
            <a:headEnd len="lg" w="lg" type="none"/>
            <a:tailEnd len="lg" w="lg" type="none"/>
          </a:ln>
        </p:spPr>
      </p:cxnSp>
      <p:cxnSp>
        <p:nvCxnSpPr>
          <p:cNvPr id="757" name="Shape 757"/>
          <p:cNvCxnSpPr>
            <a:stCxn id="749" idx="3"/>
            <a:endCxn id="751" idx="1"/>
          </p:cNvCxnSpPr>
          <p:nvPr/>
        </p:nvCxnSpPr>
        <p:spPr>
          <a:xfrm>
            <a:off x="2674200" y="2821500"/>
            <a:ext cx="264300" cy="255000"/>
          </a:xfrm>
          <a:prstGeom prst="straightConnector1">
            <a:avLst/>
          </a:prstGeom>
          <a:noFill/>
          <a:ln cap="flat" cmpd="sng" w="9525">
            <a:solidFill>
              <a:srgbClr val="000000"/>
            </a:solidFill>
            <a:prstDash val="dot"/>
            <a:round/>
            <a:headEnd len="lg" w="lg" type="none"/>
            <a:tailEnd len="lg" w="lg" type="none"/>
          </a:ln>
        </p:spPr>
      </p:cxnSp>
      <p:sp>
        <p:nvSpPr>
          <p:cNvPr id="758" name="Shape 758"/>
          <p:cNvSpPr txBox="1"/>
          <p:nvPr/>
        </p:nvSpPr>
        <p:spPr>
          <a:xfrm>
            <a:off x="2424563" y="2992250"/>
            <a:ext cx="607800" cy="25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.375</a:t>
            </a:r>
            <a:endParaRPr sz="1200"/>
          </a:p>
        </p:txBody>
      </p:sp>
      <p:sp>
        <p:nvSpPr>
          <p:cNvPr id="759" name="Shape 759"/>
          <p:cNvSpPr txBox="1"/>
          <p:nvPr/>
        </p:nvSpPr>
        <p:spPr>
          <a:xfrm>
            <a:off x="1850625" y="2332350"/>
            <a:ext cx="607800" cy="18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.462</a:t>
            </a:r>
            <a:endParaRPr sz="1200"/>
          </a:p>
        </p:txBody>
      </p:sp>
      <p:sp>
        <p:nvSpPr>
          <p:cNvPr id="760" name="Shape 760"/>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Shape 76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766" name="Shape 766"/>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67" name="Shape 767"/>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68" name="Shape 768"/>
          <p:cNvSpPr/>
          <p:nvPr/>
        </p:nvSpPr>
        <p:spPr>
          <a:xfrm>
            <a:off x="4535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 name="Shape 769"/>
          <p:cNvSpPr/>
          <p:nvPr/>
        </p:nvSpPr>
        <p:spPr>
          <a:xfrm>
            <a:off x="731850"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 name="Shape 770"/>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771" name="Shape 771"/>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772" name="Shape 772"/>
          <p:cNvSpPr/>
          <p:nvPr/>
        </p:nvSpPr>
        <p:spPr>
          <a:xfrm>
            <a:off x="1336225" y="3415625"/>
            <a:ext cx="738600" cy="667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3" name="Shape 773"/>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74" name="Shape 774"/>
          <p:cNvSpPr txBox="1"/>
          <p:nvPr/>
        </p:nvSpPr>
        <p:spPr>
          <a:xfrm>
            <a:off x="4638425" y="1432750"/>
            <a:ext cx="3906600" cy="34017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Similarly… </a:t>
            </a:r>
            <a:endParaRPr sz="2100">
              <a:solidFill>
                <a:schemeClr val="lt1"/>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A**2 + B**2 = C**2 </a:t>
            </a:r>
            <a:endParaRPr sz="2100">
              <a:solidFill>
                <a:srgbClr val="FFFFFF"/>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C = sqrt (A**2 + B**2) = .419</a:t>
            </a:r>
            <a:endParaRPr sz="2100">
              <a:solidFill>
                <a:srgbClr val="FFFFFF"/>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.419 is less than .462 but more than .375. </a:t>
            </a:r>
            <a:r>
              <a:rPr lang="en" sz="1800">
                <a:solidFill>
                  <a:srgbClr val="FFFFFF"/>
                </a:solidFill>
              </a:rPr>
              <a:t>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775" name="Shape 775"/>
          <p:cNvSpPr/>
          <p:nvPr/>
        </p:nvSpPr>
        <p:spPr>
          <a:xfrm>
            <a:off x="2557363" y="2362775"/>
            <a:ext cx="849900" cy="7680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76" name="Shape 776"/>
          <p:cNvCxnSpPr/>
          <p:nvPr/>
        </p:nvCxnSpPr>
        <p:spPr>
          <a:xfrm flipH="1">
            <a:off x="2113325" y="3792925"/>
            <a:ext cx="859500" cy="2100"/>
          </a:xfrm>
          <a:prstGeom prst="straightConnector1">
            <a:avLst/>
          </a:prstGeom>
          <a:noFill/>
          <a:ln cap="flat" cmpd="sng" w="9525">
            <a:solidFill>
              <a:srgbClr val="000000"/>
            </a:solidFill>
            <a:prstDash val="dot"/>
            <a:round/>
            <a:headEnd len="lg" w="lg" type="none"/>
            <a:tailEnd len="lg" w="lg" type="none"/>
          </a:ln>
        </p:spPr>
      </p:cxnSp>
      <p:cxnSp>
        <p:nvCxnSpPr>
          <p:cNvPr id="777" name="Shape 777"/>
          <p:cNvCxnSpPr/>
          <p:nvPr/>
        </p:nvCxnSpPr>
        <p:spPr>
          <a:xfrm>
            <a:off x="2981838" y="3130763"/>
            <a:ext cx="11400" cy="662100"/>
          </a:xfrm>
          <a:prstGeom prst="straightConnector1">
            <a:avLst/>
          </a:prstGeom>
          <a:noFill/>
          <a:ln cap="flat" cmpd="sng" w="9525">
            <a:solidFill>
              <a:srgbClr val="000000"/>
            </a:solidFill>
            <a:prstDash val="dot"/>
            <a:round/>
            <a:headEnd len="lg" w="lg" type="none"/>
            <a:tailEnd len="lg" w="lg" type="none"/>
          </a:ln>
        </p:spPr>
      </p:cxnSp>
      <p:sp>
        <p:nvSpPr>
          <p:cNvPr id="778" name="Shape 778"/>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779" name="Shape 779"/>
          <p:cNvCxnSpPr/>
          <p:nvPr/>
        </p:nvCxnSpPr>
        <p:spPr>
          <a:xfrm flipH="1" rot="10800000">
            <a:off x="2088575" y="4360063"/>
            <a:ext cx="909000" cy="1500"/>
          </a:xfrm>
          <a:prstGeom prst="straightConnector1">
            <a:avLst/>
          </a:prstGeom>
          <a:noFill/>
          <a:ln cap="flat" cmpd="sng" w="9525">
            <a:solidFill>
              <a:srgbClr val="000000"/>
            </a:solidFill>
            <a:prstDash val="solid"/>
            <a:round/>
            <a:headEnd len="lg" w="lg" type="none"/>
            <a:tailEnd len="lg" w="lg" type="none"/>
          </a:ln>
        </p:spPr>
      </p:cxnSp>
      <p:cxnSp>
        <p:nvCxnSpPr>
          <p:cNvPr id="780" name="Shape 780"/>
          <p:cNvCxnSpPr/>
          <p:nvPr/>
        </p:nvCxnSpPr>
        <p:spPr>
          <a:xfrm>
            <a:off x="2085325" y="4176325"/>
            <a:ext cx="0" cy="369000"/>
          </a:xfrm>
          <a:prstGeom prst="straightConnector1">
            <a:avLst/>
          </a:prstGeom>
          <a:noFill/>
          <a:ln cap="flat" cmpd="sng" w="9525">
            <a:solidFill>
              <a:srgbClr val="000000"/>
            </a:solidFill>
            <a:prstDash val="solid"/>
            <a:round/>
            <a:headEnd len="lg" w="lg" type="none"/>
            <a:tailEnd len="lg" w="lg" type="none"/>
          </a:ln>
        </p:spPr>
      </p:cxnSp>
      <p:cxnSp>
        <p:nvCxnSpPr>
          <p:cNvPr id="781" name="Shape 781"/>
          <p:cNvCxnSpPr/>
          <p:nvPr/>
        </p:nvCxnSpPr>
        <p:spPr>
          <a:xfrm>
            <a:off x="2987550" y="4176313"/>
            <a:ext cx="0" cy="369000"/>
          </a:xfrm>
          <a:prstGeom prst="straightConnector1">
            <a:avLst/>
          </a:prstGeom>
          <a:noFill/>
          <a:ln cap="flat" cmpd="sng" w="9525">
            <a:solidFill>
              <a:srgbClr val="000000"/>
            </a:solidFill>
            <a:prstDash val="solid"/>
            <a:round/>
            <a:headEnd len="lg" w="lg" type="none"/>
            <a:tailEnd len="lg" w="lg" type="none"/>
          </a:ln>
        </p:spPr>
      </p:cxnSp>
      <p:cxnSp>
        <p:nvCxnSpPr>
          <p:cNvPr id="782" name="Shape 782"/>
          <p:cNvCxnSpPr/>
          <p:nvPr/>
        </p:nvCxnSpPr>
        <p:spPr>
          <a:xfrm>
            <a:off x="3485375" y="3116350"/>
            <a:ext cx="0" cy="666300"/>
          </a:xfrm>
          <a:prstGeom prst="straightConnector1">
            <a:avLst/>
          </a:prstGeom>
          <a:noFill/>
          <a:ln cap="flat" cmpd="sng" w="9525">
            <a:solidFill>
              <a:srgbClr val="000000"/>
            </a:solidFill>
            <a:prstDash val="solid"/>
            <a:round/>
            <a:headEnd len="lg" w="lg" type="none"/>
            <a:tailEnd len="lg" w="lg" type="none"/>
          </a:ln>
        </p:spPr>
      </p:cxnSp>
      <p:cxnSp>
        <p:nvCxnSpPr>
          <p:cNvPr id="783" name="Shape 783"/>
          <p:cNvCxnSpPr/>
          <p:nvPr/>
        </p:nvCxnSpPr>
        <p:spPr>
          <a:xfrm>
            <a:off x="3275225" y="3130775"/>
            <a:ext cx="420300" cy="0"/>
          </a:xfrm>
          <a:prstGeom prst="straightConnector1">
            <a:avLst/>
          </a:prstGeom>
          <a:noFill/>
          <a:ln cap="flat" cmpd="sng" w="9525">
            <a:solidFill>
              <a:srgbClr val="000000"/>
            </a:solidFill>
            <a:prstDash val="solid"/>
            <a:round/>
            <a:headEnd len="lg" w="lg" type="none"/>
            <a:tailEnd len="lg" w="lg" type="none"/>
          </a:ln>
        </p:spPr>
      </p:cxnSp>
      <p:cxnSp>
        <p:nvCxnSpPr>
          <p:cNvPr id="784" name="Shape 784"/>
          <p:cNvCxnSpPr/>
          <p:nvPr/>
        </p:nvCxnSpPr>
        <p:spPr>
          <a:xfrm>
            <a:off x="3270075" y="3793975"/>
            <a:ext cx="420300" cy="0"/>
          </a:xfrm>
          <a:prstGeom prst="straightConnector1">
            <a:avLst/>
          </a:prstGeom>
          <a:noFill/>
          <a:ln cap="flat" cmpd="sng" w="9525">
            <a:solidFill>
              <a:srgbClr val="000000"/>
            </a:solidFill>
            <a:prstDash val="solid"/>
            <a:round/>
            <a:headEnd len="lg" w="lg" type="none"/>
            <a:tailEnd len="lg" w="lg" type="none"/>
          </a:ln>
        </p:spPr>
      </p:cxnSp>
      <p:sp>
        <p:nvSpPr>
          <p:cNvPr id="785" name="Shape 785"/>
          <p:cNvSpPr txBox="1"/>
          <p:nvPr/>
        </p:nvSpPr>
        <p:spPr>
          <a:xfrm>
            <a:off x="3407275" y="3252413"/>
            <a:ext cx="5196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.27</a:t>
            </a:r>
            <a:endParaRPr/>
          </a:p>
        </p:txBody>
      </p:sp>
      <p:sp>
        <p:nvSpPr>
          <p:cNvPr id="786" name="Shape 786"/>
          <p:cNvSpPr txBox="1"/>
          <p:nvPr/>
        </p:nvSpPr>
        <p:spPr>
          <a:xfrm>
            <a:off x="2247688" y="4018188"/>
            <a:ext cx="577500" cy="27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.32</a:t>
            </a:r>
            <a:endParaRPr/>
          </a:p>
        </p:txBody>
      </p:sp>
      <p:sp>
        <p:nvSpPr>
          <p:cNvPr id="787" name="Shape 787"/>
          <p:cNvSpPr/>
          <p:nvPr/>
        </p:nvSpPr>
        <p:spPr>
          <a:xfrm>
            <a:off x="2693573" y="2498250"/>
            <a:ext cx="577500" cy="5145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788" name="Shape 788"/>
          <p:cNvCxnSpPr>
            <a:stCxn id="772" idx="0"/>
            <a:endCxn id="775" idx="3"/>
          </p:cNvCxnSpPr>
          <p:nvPr/>
        </p:nvCxnSpPr>
        <p:spPr>
          <a:xfrm flipH="1" rot="10800000">
            <a:off x="1705525" y="3018425"/>
            <a:ext cx="976200" cy="397200"/>
          </a:xfrm>
          <a:prstGeom prst="straightConnector1">
            <a:avLst/>
          </a:prstGeom>
          <a:noFill/>
          <a:ln cap="flat" cmpd="sng" w="9525">
            <a:solidFill>
              <a:srgbClr val="000000"/>
            </a:solidFill>
            <a:prstDash val="dot"/>
            <a:round/>
            <a:headEnd len="lg" w="lg" type="none"/>
            <a:tailEnd len="lg" w="lg"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Shape 79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794" name="Shape 794"/>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95" name="Shape 795"/>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96" name="Shape 796"/>
          <p:cNvSpPr/>
          <p:nvPr/>
        </p:nvSpPr>
        <p:spPr>
          <a:xfrm>
            <a:off x="4535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7" name="Shape 797"/>
          <p:cNvSpPr/>
          <p:nvPr/>
        </p:nvSpPr>
        <p:spPr>
          <a:xfrm>
            <a:off x="711600"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8" name="Shape 798"/>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799" name="Shape 799"/>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800" name="Shape 800"/>
          <p:cNvSpPr/>
          <p:nvPr/>
        </p:nvSpPr>
        <p:spPr>
          <a:xfrm>
            <a:off x="2381400" y="2674650"/>
            <a:ext cx="292800" cy="29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1" name="Shape 801"/>
          <p:cNvSpPr/>
          <p:nvPr/>
        </p:nvSpPr>
        <p:spPr>
          <a:xfrm>
            <a:off x="2987964" y="242490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02" name="Shape 802"/>
          <p:cNvSpPr/>
          <p:nvPr/>
        </p:nvSpPr>
        <p:spPr>
          <a:xfrm>
            <a:off x="2895700" y="3033425"/>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03" name="Shape 803"/>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04" name="Shape 804"/>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5" name="Shape 805"/>
          <p:cNvSpPr txBox="1"/>
          <p:nvPr/>
        </p:nvSpPr>
        <p:spPr>
          <a:xfrm>
            <a:off x="4638425" y="1432750"/>
            <a:ext cx="3906600" cy="34017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Finally, let’s look at the last of the four.</a:t>
            </a:r>
            <a:r>
              <a:rPr lang="en" sz="2100">
                <a:solidFill>
                  <a:srgbClr val="FFFFFF"/>
                </a:solidFill>
              </a:rPr>
              <a:t> </a:t>
            </a:r>
            <a:endParaRPr sz="21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806" name="Shape 806"/>
          <p:cNvSpPr/>
          <p:nvPr/>
        </p:nvSpPr>
        <p:spPr>
          <a:xfrm>
            <a:off x="1719775" y="2811475"/>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07" name="Shape 807"/>
          <p:cNvCxnSpPr>
            <a:stCxn id="804" idx="4"/>
            <a:endCxn id="803" idx="0"/>
          </p:cNvCxnSpPr>
          <p:nvPr/>
        </p:nvCxnSpPr>
        <p:spPr>
          <a:xfrm>
            <a:off x="2231500" y="2424900"/>
            <a:ext cx="175200" cy="249900"/>
          </a:xfrm>
          <a:prstGeom prst="straightConnector1">
            <a:avLst/>
          </a:prstGeom>
          <a:noFill/>
          <a:ln cap="flat" cmpd="sng" w="9525">
            <a:solidFill>
              <a:srgbClr val="000000"/>
            </a:solidFill>
            <a:prstDash val="dot"/>
            <a:round/>
            <a:headEnd len="lg" w="lg" type="none"/>
            <a:tailEnd len="lg" w="lg" type="none"/>
          </a:ln>
        </p:spPr>
      </p:cxnSp>
      <p:cxnSp>
        <p:nvCxnSpPr>
          <p:cNvPr id="808" name="Shape 808"/>
          <p:cNvCxnSpPr>
            <a:stCxn id="800" idx="3"/>
            <a:endCxn id="802" idx="1"/>
          </p:cNvCxnSpPr>
          <p:nvPr/>
        </p:nvCxnSpPr>
        <p:spPr>
          <a:xfrm>
            <a:off x="2674200" y="2821500"/>
            <a:ext cx="264300" cy="255000"/>
          </a:xfrm>
          <a:prstGeom prst="straightConnector1">
            <a:avLst/>
          </a:prstGeom>
          <a:noFill/>
          <a:ln cap="flat" cmpd="sng" w="9525">
            <a:solidFill>
              <a:srgbClr val="000000"/>
            </a:solidFill>
            <a:prstDash val="dot"/>
            <a:round/>
            <a:headEnd len="lg" w="lg" type="none"/>
            <a:tailEnd len="lg" w="lg" type="none"/>
          </a:ln>
        </p:spPr>
      </p:cxnSp>
      <p:sp>
        <p:nvSpPr>
          <p:cNvPr id="809" name="Shape 809"/>
          <p:cNvSpPr txBox="1"/>
          <p:nvPr/>
        </p:nvSpPr>
        <p:spPr>
          <a:xfrm>
            <a:off x="2424563"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810" name="Shape 810"/>
          <p:cNvSpPr txBox="1"/>
          <p:nvPr/>
        </p:nvSpPr>
        <p:spPr>
          <a:xfrm>
            <a:off x="1850625"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811" name="Shape 811"/>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12" name="Shape 812"/>
          <p:cNvCxnSpPr>
            <a:stCxn id="800" idx="3"/>
            <a:endCxn id="801" idx="2"/>
          </p:cNvCxnSpPr>
          <p:nvPr/>
        </p:nvCxnSpPr>
        <p:spPr>
          <a:xfrm flipH="1" rot="10800000">
            <a:off x="2674200" y="2571900"/>
            <a:ext cx="313800" cy="249600"/>
          </a:xfrm>
          <a:prstGeom prst="straightConnector1">
            <a:avLst/>
          </a:prstGeom>
          <a:noFill/>
          <a:ln cap="flat" cmpd="sng" w="9525">
            <a:solidFill>
              <a:srgbClr val="000000"/>
            </a:solidFill>
            <a:prstDash val="dot"/>
            <a:round/>
            <a:headEnd len="lg" w="lg" type="none"/>
            <a:tailEnd len="lg" w="lg" type="none"/>
          </a:ln>
        </p:spPr>
      </p:cxnSp>
      <p:sp>
        <p:nvSpPr>
          <p:cNvPr id="813" name="Shape 813"/>
          <p:cNvSpPr txBox="1"/>
          <p:nvPr/>
        </p:nvSpPr>
        <p:spPr>
          <a:xfrm>
            <a:off x="2527200"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Shape 8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819" name="Shape 819"/>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820" name="Shape 820"/>
          <p:cNvSpPr txBox="1"/>
          <p:nvPr/>
        </p:nvSpPr>
        <p:spPr>
          <a:xfrm>
            <a:off x="324750" y="376025"/>
            <a:ext cx="8374800" cy="768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821" name="Shape 821"/>
          <p:cNvSpPr/>
          <p:nvPr/>
        </p:nvSpPr>
        <p:spPr>
          <a:xfrm>
            <a:off x="4535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2" name="Shape 822"/>
          <p:cNvSpPr/>
          <p:nvPr/>
        </p:nvSpPr>
        <p:spPr>
          <a:xfrm>
            <a:off x="711600"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3" name="Shape 823"/>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824" name="Shape 824"/>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825" name="Shape 825"/>
          <p:cNvSpPr/>
          <p:nvPr/>
        </p:nvSpPr>
        <p:spPr>
          <a:xfrm>
            <a:off x="2600813" y="2237838"/>
            <a:ext cx="738600" cy="667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6" name="Shape 826"/>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27" name="Shape 827"/>
          <p:cNvSpPr/>
          <p:nvPr/>
        </p:nvSpPr>
        <p:spPr>
          <a:xfrm>
            <a:off x="1345288" y="3293225"/>
            <a:ext cx="519600" cy="4188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8" name="Shape 828"/>
          <p:cNvSpPr txBox="1"/>
          <p:nvPr/>
        </p:nvSpPr>
        <p:spPr>
          <a:xfrm>
            <a:off x="4638425" y="1432750"/>
            <a:ext cx="3906600" cy="34017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chemeClr val="lt1"/>
                </a:solidFill>
              </a:rPr>
              <a:t>Again… </a:t>
            </a:r>
            <a:endParaRPr sz="2100">
              <a:solidFill>
                <a:schemeClr val="lt1"/>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A**2 + B**2 = C**2</a:t>
            </a:r>
            <a:endParaRPr sz="2100">
              <a:solidFill>
                <a:srgbClr val="FFFFFF"/>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C = sqrt(A**2 + B**2) = .449</a:t>
            </a:r>
            <a:endParaRPr sz="21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829" name="Shape 829"/>
          <p:cNvSpPr/>
          <p:nvPr/>
        </p:nvSpPr>
        <p:spPr>
          <a:xfrm>
            <a:off x="1180138" y="3162650"/>
            <a:ext cx="849900" cy="7680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830" name="Shape 830"/>
          <p:cNvCxnSpPr/>
          <p:nvPr/>
        </p:nvCxnSpPr>
        <p:spPr>
          <a:xfrm>
            <a:off x="2977925" y="2931225"/>
            <a:ext cx="0" cy="619200"/>
          </a:xfrm>
          <a:prstGeom prst="straightConnector1">
            <a:avLst/>
          </a:prstGeom>
          <a:noFill/>
          <a:ln cap="flat" cmpd="sng" w="9525">
            <a:solidFill>
              <a:srgbClr val="000000"/>
            </a:solidFill>
            <a:prstDash val="dot"/>
            <a:round/>
            <a:headEnd len="lg" w="lg" type="none"/>
            <a:tailEnd len="lg" w="lg" type="none"/>
          </a:ln>
        </p:spPr>
      </p:cxnSp>
      <p:cxnSp>
        <p:nvCxnSpPr>
          <p:cNvPr id="831" name="Shape 831"/>
          <p:cNvCxnSpPr>
            <a:stCxn id="825" idx="1"/>
            <a:endCxn id="829" idx="7"/>
          </p:cNvCxnSpPr>
          <p:nvPr/>
        </p:nvCxnSpPr>
        <p:spPr>
          <a:xfrm flipH="1">
            <a:off x="1905713" y="2571738"/>
            <a:ext cx="695100" cy="703500"/>
          </a:xfrm>
          <a:prstGeom prst="straightConnector1">
            <a:avLst/>
          </a:prstGeom>
          <a:noFill/>
          <a:ln cap="flat" cmpd="sng" w="9525">
            <a:solidFill>
              <a:srgbClr val="000000"/>
            </a:solidFill>
            <a:prstDash val="dot"/>
            <a:round/>
            <a:headEnd len="lg" w="lg" type="none"/>
            <a:tailEnd len="lg" w="lg" type="none"/>
          </a:ln>
        </p:spPr>
      </p:cxnSp>
      <p:sp>
        <p:nvSpPr>
          <p:cNvPr id="832" name="Shape 832"/>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833" name="Shape 833"/>
          <p:cNvCxnSpPr/>
          <p:nvPr/>
        </p:nvCxnSpPr>
        <p:spPr>
          <a:xfrm>
            <a:off x="2090400" y="4157425"/>
            <a:ext cx="922500" cy="0"/>
          </a:xfrm>
          <a:prstGeom prst="straightConnector1">
            <a:avLst/>
          </a:prstGeom>
          <a:noFill/>
          <a:ln cap="flat" cmpd="sng" w="9525">
            <a:solidFill>
              <a:srgbClr val="000000"/>
            </a:solidFill>
            <a:prstDash val="solid"/>
            <a:round/>
            <a:headEnd len="lg" w="lg" type="none"/>
            <a:tailEnd len="lg" w="lg" type="none"/>
          </a:ln>
        </p:spPr>
      </p:cxnSp>
      <p:cxnSp>
        <p:nvCxnSpPr>
          <p:cNvPr id="834" name="Shape 834"/>
          <p:cNvCxnSpPr/>
          <p:nvPr/>
        </p:nvCxnSpPr>
        <p:spPr>
          <a:xfrm>
            <a:off x="2085325" y="3953900"/>
            <a:ext cx="0" cy="369000"/>
          </a:xfrm>
          <a:prstGeom prst="straightConnector1">
            <a:avLst/>
          </a:prstGeom>
          <a:noFill/>
          <a:ln cap="flat" cmpd="sng" w="9525">
            <a:solidFill>
              <a:srgbClr val="000000"/>
            </a:solidFill>
            <a:prstDash val="solid"/>
            <a:round/>
            <a:headEnd len="lg" w="lg" type="none"/>
            <a:tailEnd len="lg" w="lg" type="none"/>
          </a:ln>
        </p:spPr>
      </p:cxnSp>
      <p:cxnSp>
        <p:nvCxnSpPr>
          <p:cNvPr id="835" name="Shape 835"/>
          <p:cNvCxnSpPr/>
          <p:nvPr/>
        </p:nvCxnSpPr>
        <p:spPr>
          <a:xfrm>
            <a:off x="2977925" y="3953888"/>
            <a:ext cx="0" cy="369000"/>
          </a:xfrm>
          <a:prstGeom prst="straightConnector1">
            <a:avLst/>
          </a:prstGeom>
          <a:noFill/>
          <a:ln cap="flat" cmpd="sng" w="9525">
            <a:solidFill>
              <a:srgbClr val="000000"/>
            </a:solidFill>
            <a:prstDash val="solid"/>
            <a:round/>
            <a:headEnd len="lg" w="lg" type="none"/>
            <a:tailEnd len="lg" w="lg" type="none"/>
          </a:ln>
        </p:spPr>
      </p:cxnSp>
      <p:cxnSp>
        <p:nvCxnSpPr>
          <p:cNvPr id="836" name="Shape 836"/>
          <p:cNvCxnSpPr/>
          <p:nvPr/>
        </p:nvCxnSpPr>
        <p:spPr>
          <a:xfrm flipH="1">
            <a:off x="3624700" y="2872825"/>
            <a:ext cx="7200" cy="688500"/>
          </a:xfrm>
          <a:prstGeom prst="straightConnector1">
            <a:avLst/>
          </a:prstGeom>
          <a:noFill/>
          <a:ln cap="flat" cmpd="sng" w="9525">
            <a:solidFill>
              <a:srgbClr val="000000"/>
            </a:solidFill>
            <a:prstDash val="solid"/>
            <a:round/>
            <a:headEnd len="lg" w="lg" type="none"/>
            <a:tailEnd len="lg" w="lg" type="none"/>
          </a:ln>
        </p:spPr>
      </p:cxnSp>
      <p:cxnSp>
        <p:nvCxnSpPr>
          <p:cNvPr id="837" name="Shape 837"/>
          <p:cNvCxnSpPr/>
          <p:nvPr/>
        </p:nvCxnSpPr>
        <p:spPr>
          <a:xfrm>
            <a:off x="3409475" y="2870700"/>
            <a:ext cx="420300" cy="0"/>
          </a:xfrm>
          <a:prstGeom prst="straightConnector1">
            <a:avLst/>
          </a:prstGeom>
          <a:noFill/>
          <a:ln cap="flat" cmpd="sng" w="9525">
            <a:solidFill>
              <a:srgbClr val="000000"/>
            </a:solidFill>
            <a:prstDash val="solid"/>
            <a:round/>
            <a:headEnd len="lg" w="lg" type="none"/>
            <a:tailEnd len="lg" w="lg" type="none"/>
          </a:ln>
        </p:spPr>
      </p:cxnSp>
      <p:cxnSp>
        <p:nvCxnSpPr>
          <p:cNvPr id="838" name="Shape 838"/>
          <p:cNvCxnSpPr/>
          <p:nvPr/>
        </p:nvCxnSpPr>
        <p:spPr>
          <a:xfrm>
            <a:off x="3418150" y="3548450"/>
            <a:ext cx="420300" cy="0"/>
          </a:xfrm>
          <a:prstGeom prst="straightConnector1">
            <a:avLst/>
          </a:prstGeom>
          <a:noFill/>
          <a:ln cap="flat" cmpd="sng" w="9525">
            <a:solidFill>
              <a:srgbClr val="000000"/>
            </a:solidFill>
            <a:prstDash val="solid"/>
            <a:round/>
            <a:headEnd len="lg" w="lg" type="none"/>
            <a:tailEnd len="lg" w="lg" type="none"/>
          </a:ln>
        </p:spPr>
      </p:cxnSp>
      <p:sp>
        <p:nvSpPr>
          <p:cNvPr id="839" name="Shape 839"/>
          <p:cNvSpPr txBox="1"/>
          <p:nvPr/>
        </p:nvSpPr>
        <p:spPr>
          <a:xfrm>
            <a:off x="2991863" y="3017638"/>
            <a:ext cx="5196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.24</a:t>
            </a:r>
            <a:endParaRPr/>
          </a:p>
        </p:txBody>
      </p:sp>
      <p:sp>
        <p:nvSpPr>
          <p:cNvPr id="840" name="Shape 840"/>
          <p:cNvSpPr txBox="1"/>
          <p:nvPr/>
        </p:nvSpPr>
        <p:spPr>
          <a:xfrm>
            <a:off x="2245050" y="3734238"/>
            <a:ext cx="577500" cy="27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.38</a:t>
            </a:r>
            <a:endParaRPr/>
          </a:p>
        </p:txBody>
      </p:sp>
      <p:cxnSp>
        <p:nvCxnSpPr>
          <p:cNvPr id="841" name="Shape 841"/>
          <p:cNvCxnSpPr>
            <a:stCxn id="829" idx="6"/>
          </p:cNvCxnSpPr>
          <p:nvPr/>
        </p:nvCxnSpPr>
        <p:spPr>
          <a:xfrm>
            <a:off x="2030038" y="3546650"/>
            <a:ext cx="936300" cy="3600"/>
          </a:xfrm>
          <a:prstGeom prst="straightConnector1">
            <a:avLst/>
          </a:prstGeom>
          <a:noFill/>
          <a:ln cap="flat" cmpd="sng" w="9525">
            <a:solidFill>
              <a:srgbClr val="000000"/>
            </a:solidFill>
            <a:prstDash val="dot"/>
            <a:round/>
            <a:headEnd len="lg" w="lg" type="none"/>
            <a:tailEnd len="lg" w="lg"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Shape 84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847" name="Shape 847"/>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848" name="Shape 848"/>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849" name="Shape 849"/>
          <p:cNvSpPr/>
          <p:nvPr/>
        </p:nvSpPr>
        <p:spPr>
          <a:xfrm>
            <a:off x="4535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0" name="Shape 850"/>
          <p:cNvSpPr/>
          <p:nvPr/>
        </p:nvSpPr>
        <p:spPr>
          <a:xfrm>
            <a:off x="711600"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1" name="Shape 851"/>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852" name="Shape 852"/>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853" name="Shape 853"/>
          <p:cNvSpPr/>
          <p:nvPr/>
        </p:nvSpPr>
        <p:spPr>
          <a:xfrm>
            <a:off x="2381400" y="2674650"/>
            <a:ext cx="292800" cy="29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4" name="Shape 854"/>
          <p:cNvSpPr/>
          <p:nvPr/>
        </p:nvSpPr>
        <p:spPr>
          <a:xfrm>
            <a:off x="2987964" y="242490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55" name="Shape 855"/>
          <p:cNvSpPr/>
          <p:nvPr/>
        </p:nvSpPr>
        <p:spPr>
          <a:xfrm>
            <a:off x="2895700" y="3033425"/>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56" name="Shape 856"/>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57" name="Shape 857"/>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8" name="Shape 858"/>
          <p:cNvSpPr txBox="1"/>
          <p:nvPr/>
        </p:nvSpPr>
        <p:spPr>
          <a:xfrm>
            <a:off x="4638425" y="1432750"/>
            <a:ext cx="3906600" cy="34017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FFFF"/>
                </a:solidFill>
              </a:rPr>
              <a:t>These are the distances of the four closest points.  </a:t>
            </a:r>
            <a:endParaRPr sz="2100">
              <a:solidFill>
                <a:srgbClr val="FFFFFF"/>
              </a:solidFill>
            </a:endParaRPr>
          </a:p>
          <a:p>
            <a:pPr indent="0" lvl="0" mar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cxnSp>
        <p:nvCxnSpPr>
          <p:cNvPr id="859" name="Shape 859"/>
          <p:cNvCxnSpPr>
            <a:stCxn id="857" idx="4"/>
            <a:endCxn id="856" idx="0"/>
          </p:cNvCxnSpPr>
          <p:nvPr/>
        </p:nvCxnSpPr>
        <p:spPr>
          <a:xfrm>
            <a:off x="2231500" y="2424900"/>
            <a:ext cx="175200" cy="249900"/>
          </a:xfrm>
          <a:prstGeom prst="straightConnector1">
            <a:avLst/>
          </a:prstGeom>
          <a:noFill/>
          <a:ln cap="flat" cmpd="sng" w="9525">
            <a:solidFill>
              <a:srgbClr val="000000"/>
            </a:solidFill>
            <a:prstDash val="dot"/>
            <a:round/>
            <a:headEnd len="lg" w="lg" type="none"/>
            <a:tailEnd len="lg" w="lg" type="none"/>
          </a:ln>
        </p:spPr>
      </p:cxnSp>
      <p:cxnSp>
        <p:nvCxnSpPr>
          <p:cNvPr id="860" name="Shape 860"/>
          <p:cNvCxnSpPr>
            <a:stCxn id="853" idx="3"/>
            <a:endCxn id="855" idx="1"/>
          </p:cNvCxnSpPr>
          <p:nvPr/>
        </p:nvCxnSpPr>
        <p:spPr>
          <a:xfrm>
            <a:off x="2674200" y="2821500"/>
            <a:ext cx="264300" cy="255000"/>
          </a:xfrm>
          <a:prstGeom prst="straightConnector1">
            <a:avLst/>
          </a:prstGeom>
          <a:noFill/>
          <a:ln cap="flat" cmpd="sng" w="9525">
            <a:solidFill>
              <a:srgbClr val="000000"/>
            </a:solidFill>
            <a:prstDash val="dot"/>
            <a:round/>
            <a:headEnd len="lg" w="lg" type="none"/>
            <a:tailEnd len="lg" w="lg" type="none"/>
          </a:ln>
        </p:spPr>
      </p:cxnSp>
      <p:sp>
        <p:nvSpPr>
          <p:cNvPr id="861" name="Shape 861"/>
          <p:cNvSpPr txBox="1"/>
          <p:nvPr/>
        </p:nvSpPr>
        <p:spPr>
          <a:xfrm>
            <a:off x="2424563"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862" name="Shape 862"/>
          <p:cNvSpPr txBox="1"/>
          <p:nvPr/>
        </p:nvSpPr>
        <p:spPr>
          <a:xfrm>
            <a:off x="1850625"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863" name="Shape 863"/>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64" name="Shape 864"/>
          <p:cNvCxnSpPr>
            <a:stCxn id="853" idx="3"/>
            <a:endCxn id="854" idx="2"/>
          </p:cNvCxnSpPr>
          <p:nvPr/>
        </p:nvCxnSpPr>
        <p:spPr>
          <a:xfrm flipH="1" rot="10800000">
            <a:off x="2674200" y="2571900"/>
            <a:ext cx="313800" cy="249600"/>
          </a:xfrm>
          <a:prstGeom prst="straightConnector1">
            <a:avLst/>
          </a:prstGeom>
          <a:noFill/>
          <a:ln cap="flat" cmpd="sng" w="9525">
            <a:solidFill>
              <a:srgbClr val="000000"/>
            </a:solidFill>
            <a:prstDash val="dot"/>
            <a:round/>
            <a:headEnd len="lg" w="lg" type="none"/>
            <a:tailEnd len="lg" w="lg" type="none"/>
          </a:ln>
        </p:spPr>
      </p:cxnSp>
      <p:sp>
        <p:nvSpPr>
          <p:cNvPr id="865" name="Shape 865"/>
          <p:cNvSpPr txBox="1"/>
          <p:nvPr/>
        </p:nvSpPr>
        <p:spPr>
          <a:xfrm>
            <a:off x="2527200"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
        <p:nvSpPr>
          <p:cNvPr id="866" name="Shape 866"/>
          <p:cNvSpPr txBox="1"/>
          <p:nvPr/>
        </p:nvSpPr>
        <p:spPr>
          <a:xfrm>
            <a:off x="2015188" y="2869163"/>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.449</a:t>
            </a:r>
            <a:endParaRPr sz="1200"/>
          </a:p>
        </p:txBody>
      </p:sp>
      <p:cxnSp>
        <p:nvCxnSpPr>
          <p:cNvPr id="867" name="Shape 867"/>
          <p:cNvCxnSpPr>
            <a:stCxn id="866" idx="1"/>
            <a:endCxn id="866" idx="0"/>
          </p:cNvCxnSpPr>
          <p:nvPr/>
        </p:nvCxnSpPr>
        <p:spPr>
          <a:xfrm flipH="1" rot="10800000">
            <a:off x="2015188" y="2869163"/>
            <a:ext cx="303900" cy="128100"/>
          </a:xfrm>
          <a:prstGeom prst="straightConnector1">
            <a:avLst/>
          </a:prstGeom>
          <a:noFill/>
          <a:ln cap="flat" cmpd="sng" w="9525">
            <a:solidFill>
              <a:srgbClr val="000000"/>
            </a:solidFill>
            <a:prstDash val="dot"/>
            <a:round/>
            <a:headEnd len="lg" w="lg" type="none"/>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4294967295" type="title"/>
          </p:nvPr>
        </p:nvSpPr>
        <p:spPr>
          <a:xfrm>
            <a:off x="1089294" y="408559"/>
            <a:ext cx="5830800" cy="838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48" name="Shape 148"/>
          <p:cNvSpPr txBox="1"/>
          <p:nvPr/>
        </p:nvSpPr>
        <p:spPr>
          <a:xfrm>
            <a:off x="1027100" y="4387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149" name="Shape 149"/>
          <p:cNvSpPr txBox="1"/>
          <p:nvPr/>
        </p:nvSpPr>
        <p:spPr>
          <a:xfrm>
            <a:off x="488391" y="204849"/>
            <a:ext cx="5830800" cy="3350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rgbClr val="FFFFFF"/>
                </a:solidFill>
                <a:latin typeface="Lato"/>
                <a:ea typeface="Lato"/>
                <a:cs typeface="Lato"/>
                <a:sym typeface="Lato"/>
              </a:rPr>
              <a:t>Recall Decision Trees:</a:t>
            </a:r>
            <a:endParaRPr sz="2100">
              <a:solidFill>
                <a:srgbClr val="FFFFFF"/>
              </a:solidFill>
              <a:latin typeface="Lato"/>
              <a:ea typeface="Lato"/>
              <a:cs typeface="Lato"/>
              <a:sym typeface="Lato"/>
            </a:endParaRPr>
          </a:p>
          <a:p>
            <a:pPr indent="0" lvl="0" marL="0" rtl="0">
              <a:lnSpc>
                <a:spcPct val="115000"/>
              </a:lnSpc>
              <a:spcBef>
                <a:spcPts val="1600"/>
              </a:spcBef>
              <a:spcAft>
                <a:spcPts val="0"/>
              </a:spcAft>
              <a:buNone/>
            </a:pPr>
            <a:r>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150" name="Shape 150"/>
          <p:cNvSpPr/>
          <p:nvPr/>
        </p:nvSpPr>
        <p:spPr>
          <a:xfrm>
            <a:off x="1839735" y="1496360"/>
            <a:ext cx="1758000" cy="4638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a:off x="5811430" y="1496360"/>
            <a:ext cx="1758000" cy="4638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txBox="1"/>
          <p:nvPr/>
        </p:nvSpPr>
        <p:spPr>
          <a:xfrm>
            <a:off x="2087142" y="1609674"/>
            <a:ext cx="1115700" cy="22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a:t>
            </a:r>
            <a:endParaRPr/>
          </a:p>
        </p:txBody>
      </p:sp>
      <p:sp>
        <p:nvSpPr>
          <p:cNvPr id="153" name="Shape 153"/>
          <p:cNvSpPr txBox="1"/>
          <p:nvPr/>
        </p:nvSpPr>
        <p:spPr>
          <a:xfrm>
            <a:off x="6362914" y="1619981"/>
            <a:ext cx="1115700" cy="20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154" name="Shape 154"/>
          <p:cNvCxnSpPr>
            <a:endCxn id="155" idx="0"/>
          </p:cNvCxnSpPr>
          <p:nvPr/>
        </p:nvCxnSpPr>
        <p:spPr>
          <a:xfrm flipH="1">
            <a:off x="2080538" y="1949400"/>
            <a:ext cx="291600" cy="362100"/>
          </a:xfrm>
          <a:prstGeom prst="straightConnector1">
            <a:avLst/>
          </a:prstGeom>
          <a:noFill/>
          <a:ln cap="flat" cmpd="sng" w="9525">
            <a:solidFill>
              <a:srgbClr val="D9D9D9"/>
            </a:solidFill>
            <a:prstDash val="solid"/>
            <a:round/>
            <a:headEnd len="lg" w="lg" type="none"/>
            <a:tailEnd len="lg" w="lg" type="none"/>
          </a:ln>
        </p:spPr>
      </p:cxnSp>
      <p:cxnSp>
        <p:nvCxnSpPr>
          <p:cNvPr id="156" name="Shape 156"/>
          <p:cNvCxnSpPr>
            <a:endCxn id="157" idx="0"/>
          </p:cNvCxnSpPr>
          <p:nvPr/>
        </p:nvCxnSpPr>
        <p:spPr>
          <a:xfrm>
            <a:off x="3164095" y="1962574"/>
            <a:ext cx="239700" cy="343200"/>
          </a:xfrm>
          <a:prstGeom prst="straightConnector1">
            <a:avLst/>
          </a:prstGeom>
          <a:noFill/>
          <a:ln cap="flat" cmpd="sng" w="9525">
            <a:solidFill>
              <a:srgbClr val="D9D9D9"/>
            </a:solidFill>
            <a:prstDash val="solid"/>
            <a:round/>
            <a:headEnd len="lg" w="lg" type="none"/>
            <a:tailEnd len="lg" w="lg" type="none"/>
          </a:ln>
        </p:spPr>
      </p:cxnSp>
      <p:cxnSp>
        <p:nvCxnSpPr>
          <p:cNvPr id="158" name="Shape 158"/>
          <p:cNvCxnSpPr>
            <a:stCxn id="155" idx="3"/>
            <a:endCxn id="159" idx="0"/>
          </p:cNvCxnSpPr>
          <p:nvPr/>
        </p:nvCxnSpPr>
        <p:spPr>
          <a:xfrm flipH="1">
            <a:off x="1569035" y="2557579"/>
            <a:ext cx="214200" cy="315600"/>
          </a:xfrm>
          <a:prstGeom prst="straightConnector1">
            <a:avLst/>
          </a:prstGeom>
          <a:noFill/>
          <a:ln cap="flat" cmpd="sng" w="9525">
            <a:solidFill>
              <a:srgbClr val="D9D9D9"/>
            </a:solidFill>
            <a:prstDash val="solid"/>
            <a:round/>
            <a:headEnd len="lg" w="lg" type="none"/>
            <a:tailEnd len="lg" w="lg" type="none"/>
          </a:ln>
        </p:spPr>
      </p:cxnSp>
      <p:cxnSp>
        <p:nvCxnSpPr>
          <p:cNvPr id="160" name="Shape 160"/>
          <p:cNvCxnSpPr>
            <a:stCxn id="159" idx="5"/>
          </p:cNvCxnSpPr>
          <p:nvPr/>
        </p:nvCxnSpPr>
        <p:spPr>
          <a:xfrm>
            <a:off x="1866373" y="3248974"/>
            <a:ext cx="378300" cy="794400"/>
          </a:xfrm>
          <a:prstGeom prst="straightConnector1">
            <a:avLst/>
          </a:prstGeom>
          <a:noFill/>
          <a:ln cap="flat" cmpd="sng" w="9525">
            <a:solidFill>
              <a:srgbClr val="D9D9D9"/>
            </a:solidFill>
            <a:prstDash val="solid"/>
            <a:round/>
            <a:headEnd len="lg" w="lg" type="none"/>
            <a:tailEnd len="lg" w="lg" type="none"/>
          </a:ln>
        </p:spPr>
      </p:cxnSp>
      <p:sp>
        <p:nvSpPr>
          <p:cNvPr id="161" name="Shape 161"/>
          <p:cNvSpPr/>
          <p:nvPr/>
        </p:nvSpPr>
        <p:spPr>
          <a:xfrm>
            <a:off x="4980728" y="385710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62" name="Shape 162"/>
          <p:cNvSpPr/>
          <p:nvPr/>
        </p:nvSpPr>
        <p:spPr>
          <a:xfrm>
            <a:off x="7786167" y="3877529"/>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3" name="Shape 163"/>
          <p:cNvSpPr/>
          <p:nvPr/>
        </p:nvSpPr>
        <p:spPr>
          <a:xfrm>
            <a:off x="516925" y="3832376"/>
            <a:ext cx="9351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4" name="Shape 164"/>
          <p:cNvSpPr/>
          <p:nvPr/>
        </p:nvSpPr>
        <p:spPr>
          <a:xfrm>
            <a:off x="1839735" y="383238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5" name="Shape 165"/>
          <p:cNvSpPr txBox="1"/>
          <p:nvPr/>
        </p:nvSpPr>
        <p:spPr>
          <a:xfrm>
            <a:off x="1671422" y="3449978"/>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sp>
        <p:nvSpPr>
          <p:cNvPr id="166" name="Shape 166"/>
          <p:cNvSpPr txBox="1"/>
          <p:nvPr/>
        </p:nvSpPr>
        <p:spPr>
          <a:xfrm>
            <a:off x="2983345" y="1161570"/>
            <a:ext cx="40866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700">
              <a:solidFill>
                <a:srgbClr val="FFFFFF"/>
              </a:solidFill>
            </a:endParaRPr>
          </a:p>
        </p:txBody>
      </p:sp>
      <p:sp>
        <p:nvSpPr>
          <p:cNvPr id="167" name="Shape 167"/>
          <p:cNvSpPr/>
          <p:nvPr/>
        </p:nvSpPr>
        <p:spPr>
          <a:xfrm>
            <a:off x="2735402" y="3877521"/>
            <a:ext cx="9351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8" name="Shape 168"/>
          <p:cNvSpPr/>
          <p:nvPr/>
        </p:nvSpPr>
        <p:spPr>
          <a:xfrm>
            <a:off x="4111139" y="391329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9" name="Shape 169"/>
          <p:cNvSpPr txBox="1"/>
          <p:nvPr/>
        </p:nvSpPr>
        <p:spPr>
          <a:xfrm>
            <a:off x="2983345" y="3488674"/>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cxnSp>
        <p:nvCxnSpPr>
          <p:cNvPr id="170" name="Shape 170"/>
          <p:cNvCxnSpPr>
            <a:stCxn id="151" idx="3"/>
            <a:endCxn id="171" idx="0"/>
          </p:cNvCxnSpPr>
          <p:nvPr/>
        </p:nvCxnSpPr>
        <p:spPr>
          <a:xfrm flipH="1">
            <a:off x="5645883" y="1892238"/>
            <a:ext cx="423000" cy="384000"/>
          </a:xfrm>
          <a:prstGeom prst="straightConnector1">
            <a:avLst/>
          </a:prstGeom>
          <a:noFill/>
          <a:ln cap="flat" cmpd="sng" w="9525">
            <a:solidFill>
              <a:srgbClr val="D9D9D9"/>
            </a:solidFill>
            <a:prstDash val="solid"/>
            <a:round/>
            <a:headEnd len="lg" w="lg" type="none"/>
            <a:tailEnd len="lg" w="lg" type="none"/>
          </a:ln>
        </p:spPr>
      </p:cxnSp>
      <p:cxnSp>
        <p:nvCxnSpPr>
          <p:cNvPr id="172" name="Shape 172"/>
          <p:cNvCxnSpPr>
            <a:endCxn id="173" idx="0"/>
          </p:cNvCxnSpPr>
          <p:nvPr/>
        </p:nvCxnSpPr>
        <p:spPr>
          <a:xfrm>
            <a:off x="7398968" y="1879580"/>
            <a:ext cx="260100" cy="396600"/>
          </a:xfrm>
          <a:prstGeom prst="straightConnector1">
            <a:avLst/>
          </a:prstGeom>
          <a:noFill/>
          <a:ln cap="flat" cmpd="sng" w="9525">
            <a:solidFill>
              <a:srgbClr val="D9D9D9"/>
            </a:solidFill>
            <a:prstDash val="solid"/>
            <a:round/>
            <a:headEnd len="lg" w="lg" type="none"/>
            <a:tailEnd len="lg" w="lg" type="none"/>
          </a:ln>
        </p:spPr>
      </p:cxnSp>
      <p:sp>
        <p:nvSpPr>
          <p:cNvPr id="171" name="Shape 171"/>
          <p:cNvSpPr/>
          <p:nvPr/>
        </p:nvSpPr>
        <p:spPr>
          <a:xfrm>
            <a:off x="5178238" y="2276187"/>
            <a:ext cx="9351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3" name="Shape 173"/>
          <p:cNvSpPr/>
          <p:nvPr/>
        </p:nvSpPr>
        <p:spPr>
          <a:xfrm>
            <a:off x="7238618" y="2276180"/>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74" name="Shape 174"/>
          <p:cNvCxnSpPr>
            <a:stCxn id="175" idx="4"/>
          </p:cNvCxnSpPr>
          <p:nvPr/>
        </p:nvCxnSpPr>
        <p:spPr>
          <a:xfrm flipH="1">
            <a:off x="5532009" y="3199386"/>
            <a:ext cx="126300" cy="675300"/>
          </a:xfrm>
          <a:prstGeom prst="straightConnector1">
            <a:avLst/>
          </a:prstGeom>
          <a:noFill/>
          <a:ln cap="flat" cmpd="sng" w="9525">
            <a:solidFill>
              <a:srgbClr val="D9D9D9"/>
            </a:solidFill>
            <a:prstDash val="solid"/>
            <a:round/>
            <a:headEnd len="lg" w="lg" type="none"/>
            <a:tailEnd len="lg" w="lg" type="none"/>
          </a:ln>
        </p:spPr>
      </p:cxnSp>
      <p:cxnSp>
        <p:nvCxnSpPr>
          <p:cNvPr id="176" name="Shape 176"/>
          <p:cNvCxnSpPr>
            <a:stCxn id="171" idx="4"/>
            <a:endCxn id="175" idx="0"/>
          </p:cNvCxnSpPr>
          <p:nvPr/>
        </p:nvCxnSpPr>
        <p:spPr>
          <a:xfrm>
            <a:off x="5645788" y="2564487"/>
            <a:ext cx="12600" cy="194400"/>
          </a:xfrm>
          <a:prstGeom prst="straightConnector1">
            <a:avLst/>
          </a:prstGeom>
          <a:noFill/>
          <a:ln cap="flat" cmpd="sng" w="9525">
            <a:solidFill>
              <a:srgbClr val="D9D9D9"/>
            </a:solidFill>
            <a:prstDash val="solid"/>
            <a:round/>
            <a:headEnd len="lg" w="lg" type="none"/>
            <a:tailEnd len="lg" w="lg" type="none"/>
          </a:ln>
        </p:spPr>
      </p:cxnSp>
      <p:sp>
        <p:nvSpPr>
          <p:cNvPr id="177" name="Shape 177"/>
          <p:cNvSpPr txBox="1"/>
          <p:nvPr/>
        </p:nvSpPr>
        <p:spPr>
          <a:xfrm>
            <a:off x="4655592" y="3505648"/>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cxnSp>
        <p:nvCxnSpPr>
          <p:cNvPr id="178" name="Shape 178"/>
          <p:cNvCxnSpPr>
            <a:endCxn id="179" idx="0"/>
          </p:cNvCxnSpPr>
          <p:nvPr/>
        </p:nvCxnSpPr>
        <p:spPr>
          <a:xfrm flipH="1">
            <a:off x="7238687" y="3164104"/>
            <a:ext cx="303300" cy="693000"/>
          </a:xfrm>
          <a:prstGeom prst="straightConnector1">
            <a:avLst/>
          </a:prstGeom>
          <a:noFill/>
          <a:ln cap="flat" cmpd="sng" w="9525">
            <a:solidFill>
              <a:srgbClr val="D9D9D9"/>
            </a:solidFill>
            <a:prstDash val="solid"/>
            <a:round/>
            <a:headEnd len="lg" w="lg" type="none"/>
            <a:tailEnd len="lg" w="lg" type="none"/>
          </a:ln>
        </p:spPr>
      </p:cxnSp>
      <p:cxnSp>
        <p:nvCxnSpPr>
          <p:cNvPr id="180" name="Shape 180"/>
          <p:cNvCxnSpPr>
            <a:stCxn id="181" idx="5"/>
            <a:endCxn id="162" idx="0"/>
          </p:cNvCxnSpPr>
          <p:nvPr/>
        </p:nvCxnSpPr>
        <p:spPr>
          <a:xfrm>
            <a:off x="8150952" y="3181950"/>
            <a:ext cx="55800" cy="695700"/>
          </a:xfrm>
          <a:prstGeom prst="straightConnector1">
            <a:avLst/>
          </a:prstGeom>
          <a:noFill/>
          <a:ln cap="flat" cmpd="sng" w="9525">
            <a:solidFill>
              <a:srgbClr val="D9D9D9"/>
            </a:solidFill>
            <a:prstDash val="solid"/>
            <a:round/>
            <a:headEnd len="lg" w="lg" type="none"/>
            <a:tailEnd len="lg" w="lg" type="none"/>
          </a:ln>
        </p:spPr>
      </p:cxnSp>
      <p:sp>
        <p:nvSpPr>
          <p:cNvPr id="179" name="Shape 179"/>
          <p:cNvSpPr/>
          <p:nvPr/>
        </p:nvSpPr>
        <p:spPr>
          <a:xfrm>
            <a:off x="6818237" y="385710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55" name="Shape 155"/>
          <p:cNvSpPr/>
          <p:nvPr/>
        </p:nvSpPr>
        <p:spPr>
          <a:xfrm>
            <a:off x="1660088" y="2311500"/>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82" name="Shape 182"/>
          <p:cNvSpPr/>
          <p:nvPr/>
        </p:nvSpPr>
        <p:spPr>
          <a:xfrm>
            <a:off x="5850329" y="385710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7" name="Shape 157"/>
          <p:cNvSpPr/>
          <p:nvPr/>
        </p:nvSpPr>
        <p:spPr>
          <a:xfrm>
            <a:off x="2983345" y="230577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83" name="Shape 183"/>
          <p:cNvCxnSpPr>
            <a:stCxn id="157" idx="5"/>
            <a:endCxn id="184" idx="0"/>
          </p:cNvCxnSpPr>
          <p:nvPr/>
        </p:nvCxnSpPr>
        <p:spPr>
          <a:xfrm>
            <a:off x="3701098" y="2551853"/>
            <a:ext cx="114900" cy="249900"/>
          </a:xfrm>
          <a:prstGeom prst="straightConnector1">
            <a:avLst/>
          </a:prstGeom>
          <a:noFill/>
          <a:ln cap="flat" cmpd="sng" w="9525">
            <a:solidFill>
              <a:srgbClr val="D9D9D9"/>
            </a:solidFill>
            <a:prstDash val="solid"/>
            <a:round/>
            <a:headEnd len="lg" w="lg" type="none"/>
            <a:tailEnd len="lg" w="lg" type="none"/>
          </a:ln>
        </p:spPr>
      </p:cxnSp>
      <p:cxnSp>
        <p:nvCxnSpPr>
          <p:cNvPr id="185" name="Shape 185"/>
          <p:cNvCxnSpPr>
            <a:stCxn id="184" idx="3"/>
            <a:endCxn id="167" idx="0"/>
          </p:cNvCxnSpPr>
          <p:nvPr/>
        </p:nvCxnSpPr>
        <p:spPr>
          <a:xfrm flipH="1">
            <a:off x="3202836" y="3177746"/>
            <a:ext cx="315900" cy="699900"/>
          </a:xfrm>
          <a:prstGeom prst="straightConnector1">
            <a:avLst/>
          </a:prstGeom>
          <a:noFill/>
          <a:ln cap="flat" cmpd="sng" w="9525">
            <a:solidFill>
              <a:srgbClr val="D9D9D9"/>
            </a:solidFill>
            <a:prstDash val="solid"/>
            <a:round/>
            <a:headEnd len="lg" w="lg" type="none"/>
            <a:tailEnd len="lg" w="lg" type="none"/>
          </a:ln>
        </p:spPr>
      </p:cxnSp>
      <p:sp>
        <p:nvSpPr>
          <p:cNvPr id="159" name="Shape 159"/>
          <p:cNvSpPr/>
          <p:nvPr/>
        </p:nvSpPr>
        <p:spPr>
          <a:xfrm>
            <a:off x="1148620" y="2873069"/>
            <a:ext cx="840900" cy="4404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4" name="Shape 184"/>
          <p:cNvSpPr/>
          <p:nvPr/>
        </p:nvSpPr>
        <p:spPr>
          <a:xfrm>
            <a:off x="3395589" y="2801841"/>
            <a:ext cx="840900" cy="4404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5" name="Shape 175"/>
          <p:cNvSpPr/>
          <p:nvPr/>
        </p:nvSpPr>
        <p:spPr>
          <a:xfrm>
            <a:off x="5237859" y="2758986"/>
            <a:ext cx="840900" cy="4404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1" name="Shape 181"/>
          <p:cNvSpPr/>
          <p:nvPr/>
        </p:nvSpPr>
        <p:spPr>
          <a:xfrm>
            <a:off x="7433199" y="2806045"/>
            <a:ext cx="840900" cy="4404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86" name="Shape 186"/>
          <p:cNvCxnSpPr>
            <a:stCxn id="175" idx="5"/>
            <a:endCxn id="182" idx="0"/>
          </p:cNvCxnSpPr>
          <p:nvPr/>
        </p:nvCxnSpPr>
        <p:spPr>
          <a:xfrm>
            <a:off x="5955612" y="3134891"/>
            <a:ext cx="315300" cy="722100"/>
          </a:xfrm>
          <a:prstGeom prst="straightConnector1">
            <a:avLst/>
          </a:prstGeom>
          <a:noFill/>
          <a:ln cap="flat" cmpd="sng" w="9525">
            <a:solidFill>
              <a:srgbClr val="D9D9D9"/>
            </a:solidFill>
            <a:prstDash val="solid"/>
            <a:round/>
            <a:headEnd len="lg" w="lg" type="none"/>
            <a:tailEnd len="lg" w="lg" type="none"/>
          </a:ln>
        </p:spPr>
      </p:cxnSp>
      <p:cxnSp>
        <p:nvCxnSpPr>
          <p:cNvPr id="187" name="Shape 187"/>
          <p:cNvCxnSpPr>
            <a:stCxn id="184" idx="5"/>
            <a:endCxn id="168" idx="0"/>
          </p:cNvCxnSpPr>
          <p:nvPr/>
        </p:nvCxnSpPr>
        <p:spPr>
          <a:xfrm>
            <a:off x="4113342" y="3177746"/>
            <a:ext cx="418200" cy="735600"/>
          </a:xfrm>
          <a:prstGeom prst="straightConnector1">
            <a:avLst/>
          </a:prstGeom>
          <a:noFill/>
          <a:ln cap="flat" cmpd="sng" w="9525">
            <a:solidFill>
              <a:srgbClr val="D9D9D9"/>
            </a:solidFill>
            <a:prstDash val="solid"/>
            <a:round/>
            <a:headEnd len="lg" w="lg" type="none"/>
            <a:tailEnd len="lg" w="lg" type="none"/>
          </a:ln>
        </p:spPr>
      </p:cxnSp>
      <p:cxnSp>
        <p:nvCxnSpPr>
          <p:cNvPr id="188" name="Shape 188"/>
          <p:cNvCxnSpPr>
            <a:endCxn id="181" idx="0"/>
          </p:cNvCxnSpPr>
          <p:nvPr/>
        </p:nvCxnSpPr>
        <p:spPr>
          <a:xfrm>
            <a:off x="7797849" y="2570845"/>
            <a:ext cx="55800" cy="235200"/>
          </a:xfrm>
          <a:prstGeom prst="straightConnector1">
            <a:avLst/>
          </a:prstGeom>
          <a:noFill/>
          <a:ln cap="flat" cmpd="sng" w="9525">
            <a:solidFill>
              <a:srgbClr val="D9D9D9"/>
            </a:solidFill>
            <a:prstDash val="solid"/>
            <a:round/>
            <a:headEnd len="lg" w="lg" type="none"/>
            <a:tailEnd len="lg" w="lg" type="none"/>
          </a:ln>
        </p:spPr>
      </p:cxnSp>
      <p:cxnSp>
        <p:nvCxnSpPr>
          <p:cNvPr id="189" name="Shape 189"/>
          <p:cNvCxnSpPr>
            <a:stCxn id="159" idx="3"/>
            <a:endCxn id="163" idx="0"/>
          </p:cNvCxnSpPr>
          <p:nvPr/>
        </p:nvCxnSpPr>
        <p:spPr>
          <a:xfrm flipH="1">
            <a:off x="984367" y="3248974"/>
            <a:ext cx="287400" cy="583500"/>
          </a:xfrm>
          <a:prstGeom prst="straightConnector1">
            <a:avLst/>
          </a:prstGeom>
          <a:noFill/>
          <a:ln cap="flat" cmpd="sng" w="9525">
            <a:solidFill>
              <a:srgbClr val="D9D9D9"/>
            </a:solidFill>
            <a:prstDash val="solid"/>
            <a:round/>
            <a:headEnd len="lg" w="lg" type="none"/>
            <a:tailEnd len="lg" w="lg" type="none"/>
          </a:ln>
        </p:spPr>
      </p:cxnSp>
      <p:sp>
        <p:nvSpPr>
          <p:cNvPr id="190" name="Shape 190"/>
          <p:cNvSpPr/>
          <p:nvPr/>
        </p:nvSpPr>
        <p:spPr>
          <a:xfrm>
            <a:off x="6160745" y="2276195"/>
            <a:ext cx="10362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91" name="Shape 191"/>
          <p:cNvCxnSpPr>
            <a:endCxn id="190" idx="0"/>
          </p:cNvCxnSpPr>
          <p:nvPr/>
        </p:nvCxnSpPr>
        <p:spPr>
          <a:xfrm flipH="1">
            <a:off x="6678845" y="1959095"/>
            <a:ext cx="12000" cy="317100"/>
          </a:xfrm>
          <a:prstGeom prst="straightConnector1">
            <a:avLst/>
          </a:prstGeom>
          <a:noFill/>
          <a:ln cap="flat" cmpd="sng" w="9525">
            <a:solidFill>
              <a:srgbClr val="D9D9D9"/>
            </a:solidFill>
            <a:prstDash val="solid"/>
            <a:round/>
            <a:headEnd len="lg" w="lg" type="none"/>
            <a:tailEnd len="lg" w="lg" type="none"/>
          </a:ln>
        </p:spPr>
      </p:cxnSp>
      <p:sp>
        <p:nvSpPr>
          <p:cNvPr id="192" name="Shape 192"/>
          <p:cNvSpPr/>
          <p:nvPr/>
        </p:nvSpPr>
        <p:spPr>
          <a:xfrm>
            <a:off x="1050838" y="3586709"/>
            <a:ext cx="10362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3" name="Shape 193"/>
          <p:cNvSpPr/>
          <p:nvPr/>
        </p:nvSpPr>
        <p:spPr>
          <a:xfrm>
            <a:off x="3299014" y="3590265"/>
            <a:ext cx="10362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94" name="Shape 194"/>
          <p:cNvCxnSpPr>
            <a:stCxn id="159" idx="4"/>
            <a:endCxn id="192" idx="0"/>
          </p:cNvCxnSpPr>
          <p:nvPr/>
        </p:nvCxnSpPr>
        <p:spPr>
          <a:xfrm>
            <a:off x="1569070" y="3313469"/>
            <a:ext cx="0" cy="273300"/>
          </a:xfrm>
          <a:prstGeom prst="straightConnector1">
            <a:avLst/>
          </a:prstGeom>
          <a:noFill/>
          <a:ln cap="flat" cmpd="sng" w="9525">
            <a:solidFill>
              <a:srgbClr val="D9D9D9"/>
            </a:solidFill>
            <a:prstDash val="solid"/>
            <a:round/>
            <a:headEnd len="lg" w="lg" type="none"/>
            <a:tailEnd len="lg" w="lg" type="none"/>
          </a:ln>
        </p:spPr>
      </p:cxnSp>
      <p:cxnSp>
        <p:nvCxnSpPr>
          <p:cNvPr id="195" name="Shape 195"/>
          <p:cNvCxnSpPr>
            <a:endCxn id="193" idx="0"/>
          </p:cNvCxnSpPr>
          <p:nvPr/>
        </p:nvCxnSpPr>
        <p:spPr>
          <a:xfrm>
            <a:off x="3791314" y="3243165"/>
            <a:ext cx="25800" cy="347100"/>
          </a:xfrm>
          <a:prstGeom prst="straightConnector1">
            <a:avLst/>
          </a:prstGeom>
          <a:noFill/>
          <a:ln cap="flat" cmpd="sng" w="9525">
            <a:solidFill>
              <a:srgbClr val="D9D9D9"/>
            </a:solidFill>
            <a:prstDash val="solid"/>
            <a:round/>
            <a:headEnd len="lg" w="lg" type="none"/>
            <a:tailEnd len="lg" w="lg"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Shape 87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873" name="Shape 873"/>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874" name="Shape 874"/>
          <p:cNvSpPr txBox="1"/>
          <p:nvPr/>
        </p:nvSpPr>
        <p:spPr>
          <a:xfrm>
            <a:off x="255700" y="163975"/>
            <a:ext cx="8374800" cy="634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875" name="Shape 875"/>
          <p:cNvSpPr/>
          <p:nvPr/>
        </p:nvSpPr>
        <p:spPr>
          <a:xfrm>
            <a:off x="255700"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6" name="Shape 876"/>
          <p:cNvSpPr/>
          <p:nvPr/>
        </p:nvSpPr>
        <p:spPr>
          <a:xfrm>
            <a:off x="473500"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7" name="Shape 877"/>
          <p:cNvSpPr txBox="1"/>
          <p:nvPr/>
        </p:nvSpPr>
        <p:spPr>
          <a:xfrm>
            <a:off x="327875"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878" name="Shape 878"/>
          <p:cNvSpPr txBox="1"/>
          <p:nvPr/>
        </p:nvSpPr>
        <p:spPr>
          <a:xfrm>
            <a:off x="554575"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879" name="Shape 879"/>
          <p:cNvSpPr/>
          <p:nvPr/>
        </p:nvSpPr>
        <p:spPr>
          <a:xfrm>
            <a:off x="2183575" y="2674650"/>
            <a:ext cx="292800" cy="29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0" name="Shape 880"/>
          <p:cNvSpPr/>
          <p:nvPr/>
        </p:nvSpPr>
        <p:spPr>
          <a:xfrm>
            <a:off x="2790139" y="242490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81" name="Shape 881"/>
          <p:cNvSpPr/>
          <p:nvPr/>
        </p:nvSpPr>
        <p:spPr>
          <a:xfrm>
            <a:off x="2697875" y="3033425"/>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82" name="Shape 882"/>
          <p:cNvSpPr txBox="1"/>
          <p:nvPr/>
        </p:nvSpPr>
        <p:spPr>
          <a:xfrm>
            <a:off x="2157400"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83" name="Shape 883"/>
          <p:cNvSpPr/>
          <p:nvPr/>
        </p:nvSpPr>
        <p:spPr>
          <a:xfrm>
            <a:off x="1740875" y="218550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4" name="Shape 884"/>
          <p:cNvSpPr txBox="1"/>
          <p:nvPr/>
        </p:nvSpPr>
        <p:spPr>
          <a:xfrm>
            <a:off x="4638425" y="1020450"/>
            <a:ext cx="3906600" cy="37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cxnSp>
        <p:nvCxnSpPr>
          <p:cNvPr id="885" name="Shape 885"/>
          <p:cNvCxnSpPr>
            <a:stCxn id="883" idx="4"/>
            <a:endCxn id="882" idx="0"/>
          </p:cNvCxnSpPr>
          <p:nvPr/>
        </p:nvCxnSpPr>
        <p:spPr>
          <a:xfrm>
            <a:off x="2033675" y="2424900"/>
            <a:ext cx="175200" cy="249900"/>
          </a:xfrm>
          <a:prstGeom prst="straightConnector1">
            <a:avLst/>
          </a:prstGeom>
          <a:noFill/>
          <a:ln cap="flat" cmpd="sng" w="9525">
            <a:solidFill>
              <a:srgbClr val="000000"/>
            </a:solidFill>
            <a:prstDash val="dot"/>
            <a:round/>
            <a:headEnd len="lg" w="lg" type="none"/>
            <a:tailEnd len="lg" w="lg" type="none"/>
          </a:ln>
        </p:spPr>
      </p:cxnSp>
      <p:cxnSp>
        <p:nvCxnSpPr>
          <p:cNvPr id="886" name="Shape 886"/>
          <p:cNvCxnSpPr>
            <a:stCxn id="879" idx="3"/>
            <a:endCxn id="881" idx="1"/>
          </p:cNvCxnSpPr>
          <p:nvPr/>
        </p:nvCxnSpPr>
        <p:spPr>
          <a:xfrm>
            <a:off x="2476375" y="2821500"/>
            <a:ext cx="264300" cy="255000"/>
          </a:xfrm>
          <a:prstGeom prst="straightConnector1">
            <a:avLst/>
          </a:prstGeom>
          <a:noFill/>
          <a:ln cap="flat" cmpd="sng" w="9525">
            <a:solidFill>
              <a:srgbClr val="000000"/>
            </a:solidFill>
            <a:prstDash val="dot"/>
            <a:round/>
            <a:headEnd len="lg" w="lg" type="none"/>
            <a:tailEnd len="lg" w="lg" type="none"/>
          </a:ln>
        </p:spPr>
      </p:cxnSp>
      <p:sp>
        <p:nvSpPr>
          <p:cNvPr id="887" name="Shape 887"/>
          <p:cNvSpPr txBox="1"/>
          <p:nvPr/>
        </p:nvSpPr>
        <p:spPr>
          <a:xfrm>
            <a:off x="2226738"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888" name="Shape 888"/>
          <p:cNvSpPr txBox="1"/>
          <p:nvPr/>
        </p:nvSpPr>
        <p:spPr>
          <a:xfrm>
            <a:off x="1652800"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889" name="Shape 889"/>
          <p:cNvSpPr/>
          <p:nvPr/>
        </p:nvSpPr>
        <p:spPr>
          <a:xfrm>
            <a:off x="1613000" y="287755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90" name="Shape 890"/>
          <p:cNvCxnSpPr>
            <a:stCxn id="879" idx="3"/>
            <a:endCxn id="880" idx="2"/>
          </p:cNvCxnSpPr>
          <p:nvPr/>
        </p:nvCxnSpPr>
        <p:spPr>
          <a:xfrm flipH="1" rot="10800000">
            <a:off x="2476375" y="2571900"/>
            <a:ext cx="313800" cy="249600"/>
          </a:xfrm>
          <a:prstGeom prst="straightConnector1">
            <a:avLst/>
          </a:prstGeom>
          <a:noFill/>
          <a:ln cap="flat" cmpd="sng" w="9525">
            <a:solidFill>
              <a:srgbClr val="000000"/>
            </a:solidFill>
            <a:prstDash val="dot"/>
            <a:round/>
            <a:headEnd len="lg" w="lg" type="none"/>
            <a:tailEnd len="lg" w="lg" type="none"/>
          </a:ln>
        </p:spPr>
      </p:cxnSp>
      <p:sp>
        <p:nvSpPr>
          <p:cNvPr id="891" name="Shape 891"/>
          <p:cNvSpPr txBox="1"/>
          <p:nvPr/>
        </p:nvSpPr>
        <p:spPr>
          <a:xfrm>
            <a:off x="2329375"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
        <p:nvSpPr>
          <p:cNvPr id="892" name="Shape 892"/>
          <p:cNvSpPr txBox="1"/>
          <p:nvPr/>
        </p:nvSpPr>
        <p:spPr>
          <a:xfrm>
            <a:off x="1817363" y="2869163"/>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.449</a:t>
            </a:r>
            <a:endParaRPr sz="1200"/>
          </a:p>
        </p:txBody>
      </p:sp>
      <p:cxnSp>
        <p:nvCxnSpPr>
          <p:cNvPr id="893" name="Shape 893"/>
          <p:cNvCxnSpPr>
            <a:stCxn id="892" idx="1"/>
            <a:endCxn id="892" idx="0"/>
          </p:cNvCxnSpPr>
          <p:nvPr/>
        </p:nvCxnSpPr>
        <p:spPr>
          <a:xfrm flipH="1" rot="10800000">
            <a:off x="1817363" y="2869163"/>
            <a:ext cx="303900" cy="128100"/>
          </a:xfrm>
          <a:prstGeom prst="straightConnector1">
            <a:avLst/>
          </a:prstGeom>
          <a:noFill/>
          <a:ln cap="flat" cmpd="sng" w="9525">
            <a:solidFill>
              <a:srgbClr val="000000"/>
            </a:solidFill>
            <a:prstDash val="dot"/>
            <a:round/>
            <a:headEnd len="lg" w="lg" type="none"/>
            <a:tailEnd len="lg" w="lg" type="none"/>
          </a:ln>
        </p:spPr>
      </p:cxnSp>
      <p:sp>
        <p:nvSpPr>
          <p:cNvPr id="894" name="Shape 894"/>
          <p:cNvSpPr txBox="1"/>
          <p:nvPr>
            <p:ph idx="4294967295" type="title"/>
          </p:nvPr>
        </p:nvSpPr>
        <p:spPr>
          <a:xfrm>
            <a:off x="4962450" y="360625"/>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895" name="Shape 895"/>
          <p:cNvSpPr/>
          <p:nvPr/>
        </p:nvSpPr>
        <p:spPr>
          <a:xfrm>
            <a:off x="497247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6" name="Shape 896"/>
          <p:cNvSpPr/>
          <p:nvPr/>
        </p:nvSpPr>
        <p:spPr>
          <a:xfrm>
            <a:off x="5235275"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7" name="Shape 897"/>
          <p:cNvSpPr txBox="1"/>
          <p:nvPr/>
        </p:nvSpPr>
        <p:spPr>
          <a:xfrm>
            <a:off x="504465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898" name="Shape 898"/>
          <p:cNvSpPr txBox="1"/>
          <p:nvPr/>
        </p:nvSpPr>
        <p:spPr>
          <a:xfrm>
            <a:off x="527135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899" name="Shape 899"/>
          <p:cNvSpPr/>
          <p:nvPr/>
        </p:nvSpPr>
        <p:spPr>
          <a:xfrm>
            <a:off x="7506914" y="242490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00" name="Shape 900"/>
          <p:cNvSpPr/>
          <p:nvPr/>
        </p:nvSpPr>
        <p:spPr>
          <a:xfrm>
            <a:off x="7414650" y="3033425"/>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01" name="Shape 901"/>
          <p:cNvSpPr txBox="1"/>
          <p:nvPr/>
        </p:nvSpPr>
        <p:spPr>
          <a:xfrm>
            <a:off x="6786450" y="257160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02" name="Shape 902"/>
          <p:cNvSpPr/>
          <p:nvPr/>
        </p:nvSpPr>
        <p:spPr>
          <a:xfrm>
            <a:off x="6457650" y="218550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03" name="Shape 903"/>
          <p:cNvCxnSpPr>
            <a:stCxn id="902" idx="4"/>
            <a:endCxn id="904" idx="1"/>
          </p:cNvCxnSpPr>
          <p:nvPr/>
        </p:nvCxnSpPr>
        <p:spPr>
          <a:xfrm>
            <a:off x="6750450" y="2424900"/>
            <a:ext cx="146100" cy="292800"/>
          </a:xfrm>
          <a:prstGeom prst="straightConnector1">
            <a:avLst/>
          </a:prstGeom>
          <a:noFill/>
          <a:ln cap="flat" cmpd="sng" w="9525">
            <a:solidFill>
              <a:srgbClr val="000000"/>
            </a:solidFill>
            <a:prstDash val="dot"/>
            <a:round/>
            <a:headEnd len="lg" w="lg" type="none"/>
            <a:tailEnd len="lg" w="lg" type="none"/>
          </a:ln>
        </p:spPr>
      </p:cxnSp>
      <p:cxnSp>
        <p:nvCxnSpPr>
          <p:cNvPr id="905" name="Shape 905"/>
          <p:cNvCxnSpPr>
            <a:stCxn id="906" idx="3"/>
            <a:endCxn id="900" idx="1"/>
          </p:cNvCxnSpPr>
          <p:nvPr/>
        </p:nvCxnSpPr>
        <p:spPr>
          <a:xfrm>
            <a:off x="7162030" y="2821436"/>
            <a:ext cx="295500" cy="255000"/>
          </a:xfrm>
          <a:prstGeom prst="straightConnector1">
            <a:avLst/>
          </a:prstGeom>
          <a:noFill/>
          <a:ln cap="flat" cmpd="sng" w="9525">
            <a:solidFill>
              <a:srgbClr val="000000"/>
            </a:solidFill>
            <a:prstDash val="dot"/>
            <a:round/>
            <a:headEnd len="lg" w="lg" type="none"/>
            <a:tailEnd len="lg" w="lg" type="none"/>
          </a:ln>
        </p:spPr>
      </p:cxnSp>
      <p:sp>
        <p:nvSpPr>
          <p:cNvPr id="907" name="Shape 907"/>
          <p:cNvSpPr txBox="1"/>
          <p:nvPr/>
        </p:nvSpPr>
        <p:spPr>
          <a:xfrm>
            <a:off x="6943513"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908" name="Shape 908"/>
          <p:cNvSpPr txBox="1"/>
          <p:nvPr/>
        </p:nvSpPr>
        <p:spPr>
          <a:xfrm>
            <a:off x="6369575"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909" name="Shape 909"/>
          <p:cNvSpPr/>
          <p:nvPr/>
        </p:nvSpPr>
        <p:spPr>
          <a:xfrm>
            <a:off x="6329775" y="287755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10" name="Shape 910"/>
          <p:cNvCxnSpPr>
            <a:stCxn id="906" idx="3"/>
            <a:endCxn id="899" idx="2"/>
          </p:cNvCxnSpPr>
          <p:nvPr/>
        </p:nvCxnSpPr>
        <p:spPr>
          <a:xfrm flipH="1" rot="10800000">
            <a:off x="7161914" y="2571750"/>
            <a:ext cx="345000" cy="249600"/>
          </a:xfrm>
          <a:prstGeom prst="straightConnector1">
            <a:avLst/>
          </a:prstGeom>
          <a:noFill/>
          <a:ln cap="flat" cmpd="sng" w="9525">
            <a:solidFill>
              <a:srgbClr val="000000"/>
            </a:solidFill>
            <a:prstDash val="dot"/>
            <a:round/>
            <a:headEnd len="lg" w="lg" type="none"/>
            <a:tailEnd len="lg" w="lg" type="none"/>
          </a:ln>
        </p:spPr>
      </p:cxnSp>
      <p:sp>
        <p:nvSpPr>
          <p:cNvPr id="911" name="Shape 911"/>
          <p:cNvSpPr txBox="1"/>
          <p:nvPr/>
        </p:nvSpPr>
        <p:spPr>
          <a:xfrm>
            <a:off x="7046150"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
        <p:nvSpPr>
          <p:cNvPr id="912" name="Shape 912"/>
          <p:cNvSpPr txBox="1"/>
          <p:nvPr/>
        </p:nvSpPr>
        <p:spPr>
          <a:xfrm>
            <a:off x="6534138" y="2869163"/>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.449</a:t>
            </a:r>
            <a:endParaRPr sz="1200"/>
          </a:p>
        </p:txBody>
      </p:sp>
      <p:cxnSp>
        <p:nvCxnSpPr>
          <p:cNvPr id="913" name="Shape 913"/>
          <p:cNvCxnSpPr>
            <a:stCxn id="912" idx="1"/>
            <a:endCxn id="912" idx="0"/>
          </p:cNvCxnSpPr>
          <p:nvPr/>
        </p:nvCxnSpPr>
        <p:spPr>
          <a:xfrm flipH="1" rot="10800000">
            <a:off x="6534138" y="2869163"/>
            <a:ext cx="303900" cy="128100"/>
          </a:xfrm>
          <a:prstGeom prst="straightConnector1">
            <a:avLst/>
          </a:prstGeom>
          <a:noFill/>
          <a:ln cap="flat" cmpd="sng" w="9525">
            <a:solidFill>
              <a:srgbClr val="000000"/>
            </a:solidFill>
            <a:prstDash val="dot"/>
            <a:round/>
            <a:headEnd len="lg" w="lg" type="none"/>
            <a:tailEnd len="lg" w="lg" type="none"/>
          </a:ln>
        </p:spPr>
      </p:cxnSp>
      <p:sp>
        <p:nvSpPr>
          <p:cNvPr id="904" name="Shape 904"/>
          <p:cNvSpPr/>
          <p:nvPr/>
        </p:nvSpPr>
        <p:spPr>
          <a:xfrm>
            <a:off x="6853625" y="267465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14" name="Shape 914"/>
          <p:cNvSpPr txBox="1"/>
          <p:nvPr/>
        </p:nvSpPr>
        <p:spPr>
          <a:xfrm>
            <a:off x="255700" y="944050"/>
            <a:ext cx="8623500" cy="4359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1"/>
                </a:solidFill>
              </a:rPr>
              <a:t>If k =3, you classify the point as the class of the majority of the k(3) nearest points.  </a:t>
            </a:r>
            <a:endParaRPr/>
          </a:p>
        </p:txBody>
      </p:sp>
      <p:sp>
        <p:nvSpPr>
          <p:cNvPr id="915" name="Shape 915"/>
          <p:cNvSpPr/>
          <p:nvPr/>
        </p:nvSpPr>
        <p:spPr>
          <a:xfrm>
            <a:off x="2606825" y="2940875"/>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6" name="Shape 916"/>
          <p:cNvSpPr/>
          <p:nvPr/>
        </p:nvSpPr>
        <p:spPr>
          <a:xfrm>
            <a:off x="7349725" y="2940875"/>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7" name="Shape 917"/>
          <p:cNvSpPr/>
          <p:nvPr/>
        </p:nvSpPr>
        <p:spPr>
          <a:xfrm>
            <a:off x="6748700" y="2582100"/>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18" name="Shape 918"/>
          <p:cNvSpPr/>
          <p:nvPr/>
        </p:nvSpPr>
        <p:spPr>
          <a:xfrm>
            <a:off x="2699100" y="2332350"/>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9" name="Shape 919"/>
          <p:cNvSpPr/>
          <p:nvPr/>
        </p:nvSpPr>
        <p:spPr>
          <a:xfrm>
            <a:off x="1521950" y="2811475"/>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0" name="Shape 920"/>
          <p:cNvSpPr/>
          <p:nvPr/>
        </p:nvSpPr>
        <p:spPr>
          <a:xfrm>
            <a:off x="7443600" y="2332350"/>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21" name="Shape 921"/>
          <p:cNvSpPr/>
          <p:nvPr/>
        </p:nvSpPr>
        <p:spPr>
          <a:xfrm>
            <a:off x="6238725" y="2811475"/>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22" name="Shape 922"/>
          <p:cNvSpPr/>
          <p:nvPr/>
        </p:nvSpPr>
        <p:spPr>
          <a:xfrm>
            <a:off x="4329925" y="2802075"/>
            <a:ext cx="474900" cy="293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Shape 92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928" name="Shape 928"/>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929" name="Shape 929"/>
          <p:cNvSpPr txBox="1"/>
          <p:nvPr/>
        </p:nvSpPr>
        <p:spPr>
          <a:xfrm>
            <a:off x="287125" y="154075"/>
            <a:ext cx="8374800" cy="697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930" name="Shape 930"/>
          <p:cNvSpPr/>
          <p:nvPr/>
        </p:nvSpPr>
        <p:spPr>
          <a:xfrm>
            <a:off x="28712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1" name="Shape 931"/>
          <p:cNvSpPr/>
          <p:nvPr/>
        </p:nvSpPr>
        <p:spPr>
          <a:xfrm>
            <a:off x="504925"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2" name="Shape 932"/>
          <p:cNvSpPr txBox="1"/>
          <p:nvPr/>
        </p:nvSpPr>
        <p:spPr>
          <a:xfrm>
            <a:off x="3593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933" name="Shape 933"/>
          <p:cNvSpPr txBox="1"/>
          <p:nvPr/>
        </p:nvSpPr>
        <p:spPr>
          <a:xfrm>
            <a:off x="5860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934" name="Shape 934"/>
          <p:cNvSpPr/>
          <p:nvPr/>
        </p:nvSpPr>
        <p:spPr>
          <a:xfrm>
            <a:off x="2215000" y="2674650"/>
            <a:ext cx="292800" cy="293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5" name="Shape 935"/>
          <p:cNvSpPr/>
          <p:nvPr/>
        </p:nvSpPr>
        <p:spPr>
          <a:xfrm>
            <a:off x="2821564" y="242490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36" name="Shape 936"/>
          <p:cNvSpPr/>
          <p:nvPr/>
        </p:nvSpPr>
        <p:spPr>
          <a:xfrm>
            <a:off x="2729300" y="3033425"/>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37" name="Shape 937"/>
          <p:cNvSpPr txBox="1"/>
          <p:nvPr/>
        </p:nvSpPr>
        <p:spPr>
          <a:xfrm>
            <a:off x="21888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38" name="Shape 938"/>
          <p:cNvSpPr/>
          <p:nvPr/>
        </p:nvSpPr>
        <p:spPr>
          <a:xfrm>
            <a:off x="1772300" y="218550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9" name="Shape 939"/>
          <p:cNvSpPr txBox="1"/>
          <p:nvPr/>
        </p:nvSpPr>
        <p:spPr>
          <a:xfrm>
            <a:off x="4638425" y="1020450"/>
            <a:ext cx="3906600" cy="37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cxnSp>
        <p:nvCxnSpPr>
          <p:cNvPr id="940" name="Shape 940"/>
          <p:cNvCxnSpPr>
            <a:stCxn id="938" idx="4"/>
            <a:endCxn id="937" idx="0"/>
          </p:cNvCxnSpPr>
          <p:nvPr/>
        </p:nvCxnSpPr>
        <p:spPr>
          <a:xfrm>
            <a:off x="2065100" y="2424900"/>
            <a:ext cx="175200" cy="249900"/>
          </a:xfrm>
          <a:prstGeom prst="straightConnector1">
            <a:avLst/>
          </a:prstGeom>
          <a:noFill/>
          <a:ln cap="flat" cmpd="sng" w="9525">
            <a:solidFill>
              <a:srgbClr val="000000"/>
            </a:solidFill>
            <a:prstDash val="dot"/>
            <a:round/>
            <a:headEnd len="lg" w="lg" type="none"/>
            <a:tailEnd len="lg" w="lg" type="none"/>
          </a:ln>
        </p:spPr>
      </p:cxnSp>
      <p:cxnSp>
        <p:nvCxnSpPr>
          <p:cNvPr id="941" name="Shape 941"/>
          <p:cNvCxnSpPr>
            <a:stCxn id="934" idx="3"/>
            <a:endCxn id="936" idx="1"/>
          </p:cNvCxnSpPr>
          <p:nvPr/>
        </p:nvCxnSpPr>
        <p:spPr>
          <a:xfrm>
            <a:off x="2507800" y="2821500"/>
            <a:ext cx="264300" cy="255000"/>
          </a:xfrm>
          <a:prstGeom prst="straightConnector1">
            <a:avLst/>
          </a:prstGeom>
          <a:noFill/>
          <a:ln cap="flat" cmpd="sng" w="9525">
            <a:solidFill>
              <a:srgbClr val="000000"/>
            </a:solidFill>
            <a:prstDash val="dot"/>
            <a:round/>
            <a:headEnd len="lg" w="lg" type="none"/>
            <a:tailEnd len="lg" w="lg" type="none"/>
          </a:ln>
        </p:spPr>
      </p:cxnSp>
      <p:sp>
        <p:nvSpPr>
          <p:cNvPr id="942" name="Shape 942"/>
          <p:cNvSpPr txBox="1"/>
          <p:nvPr/>
        </p:nvSpPr>
        <p:spPr>
          <a:xfrm>
            <a:off x="2258163"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943" name="Shape 943"/>
          <p:cNvSpPr txBox="1"/>
          <p:nvPr/>
        </p:nvSpPr>
        <p:spPr>
          <a:xfrm>
            <a:off x="1684225"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944" name="Shape 944"/>
          <p:cNvSpPr/>
          <p:nvPr/>
        </p:nvSpPr>
        <p:spPr>
          <a:xfrm>
            <a:off x="1644425" y="287755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45" name="Shape 945"/>
          <p:cNvCxnSpPr>
            <a:stCxn id="934" idx="3"/>
            <a:endCxn id="935" idx="2"/>
          </p:cNvCxnSpPr>
          <p:nvPr/>
        </p:nvCxnSpPr>
        <p:spPr>
          <a:xfrm flipH="1" rot="10800000">
            <a:off x="2507800" y="2571900"/>
            <a:ext cx="313800" cy="249600"/>
          </a:xfrm>
          <a:prstGeom prst="straightConnector1">
            <a:avLst/>
          </a:prstGeom>
          <a:noFill/>
          <a:ln cap="flat" cmpd="sng" w="9525">
            <a:solidFill>
              <a:srgbClr val="000000"/>
            </a:solidFill>
            <a:prstDash val="dot"/>
            <a:round/>
            <a:headEnd len="lg" w="lg" type="none"/>
            <a:tailEnd len="lg" w="lg" type="none"/>
          </a:ln>
        </p:spPr>
      </p:cxnSp>
      <p:sp>
        <p:nvSpPr>
          <p:cNvPr id="946" name="Shape 946"/>
          <p:cNvSpPr txBox="1"/>
          <p:nvPr/>
        </p:nvSpPr>
        <p:spPr>
          <a:xfrm>
            <a:off x="2360800"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
        <p:nvSpPr>
          <p:cNvPr id="947" name="Shape 947"/>
          <p:cNvSpPr txBox="1"/>
          <p:nvPr/>
        </p:nvSpPr>
        <p:spPr>
          <a:xfrm>
            <a:off x="1848788" y="2869163"/>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.449</a:t>
            </a:r>
            <a:endParaRPr sz="1200"/>
          </a:p>
        </p:txBody>
      </p:sp>
      <p:cxnSp>
        <p:nvCxnSpPr>
          <p:cNvPr id="948" name="Shape 948"/>
          <p:cNvCxnSpPr>
            <a:stCxn id="947" idx="1"/>
            <a:endCxn id="947" idx="0"/>
          </p:cNvCxnSpPr>
          <p:nvPr/>
        </p:nvCxnSpPr>
        <p:spPr>
          <a:xfrm flipH="1" rot="10800000">
            <a:off x="1848788" y="2869163"/>
            <a:ext cx="303900" cy="128100"/>
          </a:xfrm>
          <a:prstGeom prst="straightConnector1">
            <a:avLst/>
          </a:prstGeom>
          <a:noFill/>
          <a:ln cap="flat" cmpd="sng" w="9525">
            <a:solidFill>
              <a:srgbClr val="000000"/>
            </a:solidFill>
            <a:prstDash val="dot"/>
            <a:round/>
            <a:headEnd len="lg" w="lg" type="none"/>
            <a:tailEnd len="lg" w="lg" type="none"/>
          </a:ln>
        </p:spPr>
      </p:cxnSp>
      <p:sp>
        <p:nvSpPr>
          <p:cNvPr id="949" name="Shape 949"/>
          <p:cNvSpPr txBox="1"/>
          <p:nvPr>
            <p:ph idx="4294967295" type="title"/>
          </p:nvPr>
        </p:nvSpPr>
        <p:spPr>
          <a:xfrm>
            <a:off x="505472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950" name="Shape 950"/>
          <p:cNvSpPr/>
          <p:nvPr/>
        </p:nvSpPr>
        <p:spPr>
          <a:xfrm>
            <a:off x="4972475" y="1432750"/>
            <a:ext cx="3906600" cy="340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1" name="Shape 951"/>
          <p:cNvSpPr/>
          <p:nvPr/>
        </p:nvSpPr>
        <p:spPr>
          <a:xfrm>
            <a:off x="5230550" y="1685500"/>
            <a:ext cx="3381000" cy="2896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2" name="Shape 952"/>
          <p:cNvSpPr txBox="1"/>
          <p:nvPr/>
        </p:nvSpPr>
        <p:spPr>
          <a:xfrm>
            <a:off x="504465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953" name="Shape 953"/>
          <p:cNvSpPr txBox="1"/>
          <p:nvPr/>
        </p:nvSpPr>
        <p:spPr>
          <a:xfrm>
            <a:off x="527135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954" name="Shape 954"/>
          <p:cNvSpPr/>
          <p:nvPr/>
        </p:nvSpPr>
        <p:spPr>
          <a:xfrm>
            <a:off x="7506914" y="242490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55" name="Shape 955"/>
          <p:cNvSpPr/>
          <p:nvPr/>
        </p:nvSpPr>
        <p:spPr>
          <a:xfrm>
            <a:off x="7414650" y="3033425"/>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56" name="Shape 956"/>
          <p:cNvSpPr txBox="1"/>
          <p:nvPr/>
        </p:nvSpPr>
        <p:spPr>
          <a:xfrm>
            <a:off x="6786450" y="257160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57" name="Shape 957"/>
          <p:cNvSpPr/>
          <p:nvPr/>
        </p:nvSpPr>
        <p:spPr>
          <a:xfrm>
            <a:off x="6457650" y="218550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58" name="Shape 958"/>
          <p:cNvCxnSpPr>
            <a:stCxn id="957" idx="4"/>
            <a:endCxn id="959" idx="1"/>
          </p:cNvCxnSpPr>
          <p:nvPr/>
        </p:nvCxnSpPr>
        <p:spPr>
          <a:xfrm>
            <a:off x="6750450" y="2424900"/>
            <a:ext cx="146100" cy="292800"/>
          </a:xfrm>
          <a:prstGeom prst="straightConnector1">
            <a:avLst/>
          </a:prstGeom>
          <a:noFill/>
          <a:ln cap="flat" cmpd="sng" w="9525">
            <a:solidFill>
              <a:srgbClr val="000000"/>
            </a:solidFill>
            <a:prstDash val="dot"/>
            <a:round/>
            <a:headEnd len="lg" w="lg" type="none"/>
            <a:tailEnd len="lg" w="lg" type="none"/>
          </a:ln>
        </p:spPr>
      </p:cxnSp>
      <p:cxnSp>
        <p:nvCxnSpPr>
          <p:cNvPr id="960" name="Shape 960"/>
          <p:cNvCxnSpPr>
            <a:stCxn id="961" idx="3"/>
            <a:endCxn id="955" idx="1"/>
          </p:cNvCxnSpPr>
          <p:nvPr/>
        </p:nvCxnSpPr>
        <p:spPr>
          <a:xfrm>
            <a:off x="7162030" y="2821436"/>
            <a:ext cx="295500" cy="255000"/>
          </a:xfrm>
          <a:prstGeom prst="straightConnector1">
            <a:avLst/>
          </a:prstGeom>
          <a:noFill/>
          <a:ln cap="flat" cmpd="sng" w="9525">
            <a:solidFill>
              <a:srgbClr val="000000"/>
            </a:solidFill>
            <a:prstDash val="dot"/>
            <a:round/>
            <a:headEnd len="lg" w="lg" type="none"/>
            <a:tailEnd len="lg" w="lg" type="none"/>
          </a:ln>
        </p:spPr>
      </p:cxnSp>
      <p:sp>
        <p:nvSpPr>
          <p:cNvPr id="962" name="Shape 962"/>
          <p:cNvSpPr txBox="1"/>
          <p:nvPr/>
        </p:nvSpPr>
        <p:spPr>
          <a:xfrm>
            <a:off x="6943513"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963" name="Shape 963"/>
          <p:cNvSpPr txBox="1"/>
          <p:nvPr/>
        </p:nvSpPr>
        <p:spPr>
          <a:xfrm>
            <a:off x="6369575"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964" name="Shape 964"/>
          <p:cNvSpPr/>
          <p:nvPr/>
        </p:nvSpPr>
        <p:spPr>
          <a:xfrm>
            <a:off x="6329775" y="2877550"/>
            <a:ext cx="292800" cy="239400"/>
          </a:xfrm>
          <a:prstGeom prst="triangle">
            <a:avLst>
              <a:gd fmla="val 50000"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65" name="Shape 965"/>
          <p:cNvCxnSpPr>
            <a:stCxn id="961" idx="3"/>
            <a:endCxn id="954" idx="2"/>
          </p:cNvCxnSpPr>
          <p:nvPr/>
        </p:nvCxnSpPr>
        <p:spPr>
          <a:xfrm flipH="1" rot="10800000">
            <a:off x="7161914" y="2571750"/>
            <a:ext cx="345000" cy="249900"/>
          </a:xfrm>
          <a:prstGeom prst="straightConnector1">
            <a:avLst/>
          </a:prstGeom>
          <a:noFill/>
          <a:ln cap="flat" cmpd="sng" w="9525">
            <a:solidFill>
              <a:srgbClr val="000000"/>
            </a:solidFill>
            <a:prstDash val="dot"/>
            <a:round/>
            <a:headEnd len="lg" w="lg" type="none"/>
            <a:tailEnd len="lg" w="lg" type="none"/>
          </a:ln>
        </p:spPr>
      </p:cxnSp>
      <p:sp>
        <p:nvSpPr>
          <p:cNvPr id="966" name="Shape 966"/>
          <p:cNvSpPr txBox="1"/>
          <p:nvPr/>
        </p:nvSpPr>
        <p:spPr>
          <a:xfrm>
            <a:off x="7046150"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
        <p:nvSpPr>
          <p:cNvPr id="967" name="Shape 967"/>
          <p:cNvSpPr txBox="1"/>
          <p:nvPr/>
        </p:nvSpPr>
        <p:spPr>
          <a:xfrm>
            <a:off x="6534138" y="2869163"/>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.449</a:t>
            </a:r>
            <a:endParaRPr sz="1200"/>
          </a:p>
        </p:txBody>
      </p:sp>
      <p:cxnSp>
        <p:nvCxnSpPr>
          <p:cNvPr id="968" name="Shape 968"/>
          <p:cNvCxnSpPr>
            <a:stCxn id="967" idx="1"/>
            <a:endCxn id="967" idx="0"/>
          </p:cNvCxnSpPr>
          <p:nvPr/>
        </p:nvCxnSpPr>
        <p:spPr>
          <a:xfrm flipH="1" rot="10800000">
            <a:off x="6534138" y="2869163"/>
            <a:ext cx="303900" cy="128100"/>
          </a:xfrm>
          <a:prstGeom prst="straightConnector1">
            <a:avLst/>
          </a:prstGeom>
          <a:noFill/>
          <a:ln cap="flat" cmpd="sng" w="9525">
            <a:solidFill>
              <a:srgbClr val="000000"/>
            </a:solidFill>
            <a:prstDash val="dot"/>
            <a:round/>
            <a:headEnd len="lg" w="lg" type="none"/>
            <a:tailEnd len="lg" w="lg" type="none"/>
          </a:ln>
        </p:spPr>
      </p:cxnSp>
      <p:sp>
        <p:nvSpPr>
          <p:cNvPr id="959" name="Shape 959"/>
          <p:cNvSpPr/>
          <p:nvPr/>
        </p:nvSpPr>
        <p:spPr>
          <a:xfrm>
            <a:off x="6853625" y="2674650"/>
            <a:ext cx="292800" cy="293700"/>
          </a:xfrm>
          <a:prstGeom prst="ellipse">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69" name="Shape 969"/>
          <p:cNvSpPr txBox="1"/>
          <p:nvPr/>
        </p:nvSpPr>
        <p:spPr>
          <a:xfrm>
            <a:off x="287125" y="902925"/>
            <a:ext cx="8592000" cy="4788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1"/>
                </a:solidFill>
              </a:rPr>
              <a:t>If k = 2, you simplify classify the point as the class of the 2 nearest points.  </a:t>
            </a:r>
            <a:endParaRPr/>
          </a:p>
        </p:txBody>
      </p:sp>
      <p:sp>
        <p:nvSpPr>
          <p:cNvPr id="970" name="Shape 970"/>
          <p:cNvSpPr/>
          <p:nvPr/>
        </p:nvSpPr>
        <p:spPr>
          <a:xfrm>
            <a:off x="2638250" y="2940875"/>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71" name="Shape 971"/>
          <p:cNvSpPr/>
          <p:nvPr/>
        </p:nvSpPr>
        <p:spPr>
          <a:xfrm>
            <a:off x="2730525" y="2399250"/>
            <a:ext cx="474900" cy="478800"/>
          </a:xfrm>
          <a:prstGeom prst="flowChartConnector">
            <a:avLst/>
          </a:prstGeom>
          <a:no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72" name="Shape 972"/>
          <p:cNvSpPr/>
          <p:nvPr/>
        </p:nvSpPr>
        <p:spPr>
          <a:xfrm>
            <a:off x="4345650" y="2802150"/>
            <a:ext cx="474900" cy="293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Shape 977"/>
          <p:cNvSpPr txBox="1"/>
          <p:nvPr/>
        </p:nvSpPr>
        <p:spPr>
          <a:xfrm>
            <a:off x="1608450" y="1105800"/>
            <a:ext cx="5927100" cy="29319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algn="ctr">
              <a:spcBef>
                <a:spcPts val="0"/>
              </a:spcBef>
              <a:spcAft>
                <a:spcPts val="0"/>
              </a:spcAft>
              <a:buNone/>
            </a:pPr>
            <a:r>
              <a:rPr lang="en" sz="3600">
                <a:solidFill>
                  <a:srgbClr val="FFFFFF"/>
                </a:solidFill>
              </a:rPr>
              <a:t>Now, let’s move onto the activity where we will be writing a </a:t>
            </a:r>
            <a:r>
              <a:rPr i="1" lang="en" sz="3600" u="sng">
                <a:solidFill>
                  <a:srgbClr val="FFFFFF"/>
                </a:solidFill>
              </a:rPr>
              <a:t>KNN algorithm</a:t>
            </a:r>
            <a:r>
              <a:rPr lang="en" sz="3600">
                <a:solidFill>
                  <a:srgbClr val="FFFFFF"/>
                </a:solidFill>
              </a:rPr>
              <a:t> to figure out  whether a new star will supernova or not!</a:t>
            </a:r>
            <a:endParaRPr sz="3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idx="4294967295" type="title"/>
          </p:nvPr>
        </p:nvSpPr>
        <p:spPr>
          <a:xfrm>
            <a:off x="1089294" y="408559"/>
            <a:ext cx="5830800" cy="838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01" name="Shape 201"/>
          <p:cNvSpPr txBox="1"/>
          <p:nvPr/>
        </p:nvSpPr>
        <p:spPr>
          <a:xfrm>
            <a:off x="1027100" y="4387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202" name="Shape 202"/>
          <p:cNvSpPr txBox="1"/>
          <p:nvPr/>
        </p:nvSpPr>
        <p:spPr>
          <a:xfrm>
            <a:off x="488404" y="204850"/>
            <a:ext cx="8399100" cy="3350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900">
                <a:solidFill>
                  <a:srgbClr val="FFFFFF"/>
                </a:solidFill>
                <a:latin typeface="Lato"/>
                <a:ea typeface="Lato"/>
                <a:cs typeface="Lato"/>
                <a:sym typeface="Lato"/>
              </a:rPr>
              <a:t>Recall that at the bottom, the leaf shows a classification.  Note: there is no information about how far each point is from each other.  In other words, at the end there is no information if one flu classification is closer in path to another flu case</a:t>
            </a:r>
            <a:r>
              <a:rPr lang="en" sz="2000">
                <a:solidFill>
                  <a:srgbClr val="FFFFFF"/>
                </a:solidFill>
                <a:latin typeface="Lato"/>
                <a:ea typeface="Lato"/>
                <a:cs typeface="Lato"/>
                <a:sym typeface="Lato"/>
              </a:rPr>
              <a:t>.</a:t>
            </a:r>
            <a:endParaRPr b="1" i="1" sz="17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203" name="Shape 203"/>
          <p:cNvSpPr/>
          <p:nvPr/>
        </p:nvSpPr>
        <p:spPr>
          <a:xfrm>
            <a:off x="1839735" y="1496360"/>
            <a:ext cx="1758000" cy="4638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a:off x="5811430" y="1496360"/>
            <a:ext cx="1758000" cy="4638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txBox="1"/>
          <p:nvPr/>
        </p:nvSpPr>
        <p:spPr>
          <a:xfrm>
            <a:off x="2087142" y="1609674"/>
            <a:ext cx="1115700" cy="22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a:t>
            </a:r>
            <a:endParaRPr/>
          </a:p>
        </p:txBody>
      </p:sp>
      <p:sp>
        <p:nvSpPr>
          <p:cNvPr id="206" name="Shape 206"/>
          <p:cNvSpPr txBox="1"/>
          <p:nvPr/>
        </p:nvSpPr>
        <p:spPr>
          <a:xfrm>
            <a:off x="6362914" y="1619981"/>
            <a:ext cx="1115700" cy="20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207" name="Shape 207"/>
          <p:cNvCxnSpPr>
            <a:endCxn id="208" idx="0"/>
          </p:cNvCxnSpPr>
          <p:nvPr/>
        </p:nvCxnSpPr>
        <p:spPr>
          <a:xfrm flipH="1">
            <a:off x="2080538" y="1949400"/>
            <a:ext cx="291600" cy="362100"/>
          </a:xfrm>
          <a:prstGeom prst="straightConnector1">
            <a:avLst/>
          </a:prstGeom>
          <a:noFill/>
          <a:ln cap="flat" cmpd="sng" w="9525">
            <a:solidFill>
              <a:srgbClr val="D9D9D9"/>
            </a:solidFill>
            <a:prstDash val="solid"/>
            <a:round/>
            <a:headEnd len="lg" w="lg" type="none"/>
            <a:tailEnd len="lg" w="lg" type="none"/>
          </a:ln>
        </p:spPr>
      </p:cxnSp>
      <p:cxnSp>
        <p:nvCxnSpPr>
          <p:cNvPr id="209" name="Shape 209"/>
          <p:cNvCxnSpPr>
            <a:endCxn id="210" idx="0"/>
          </p:cNvCxnSpPr>
          <p:nvPr/>
        </p:nvCxnSpPr>
        <p:spPr>
          <a:xfrm>
            <a:off x="3164095" y="1962574"/>
            <a:ext cx="239700" cy="343200"/>
          </a:xfrm>
          <a:prstGeom prst="straightConnector1">
            <a:avLst/>
          </a:prstGeom>
          <a:noFill/>
          <a:ln cap="flat" cmpd="sng" w="9525">
            <a:solidFill>
              <a:srgbClr val="D9D9D9"/>
            </a:solidFill>
            <a:prstDash val="solid"/>
            <a:round/>
            <a:headEnd len="lg" w="lg" type="none"/>
            <a:tailEnd len="lg" w="lg" type="none"/>
          </a:ln>
        </p:spPr>
      </p:cxnSp>
      <p:cxnSp>
        <p:nvCxnSpPr>
          <p:cNvPr id="211" name="Shape 211"/>
          <p:cNvCxnSpPr>
            <a:stCxn id="208" idx="3"/>
            <a:endCxn id="212" idx="0"/>
          </p:cNvCxnSpPr>
          <p:nvPr/>
        </p:nvCxnSpPr>
        <p:spPr>
          <a:xfrm flipH="1">
            <a:off x="1569035" y="2557579"/>
            <a:ext cx="214200" cy="315600"/>
          </a:xfrm>
          <a:prstGeom prst="straightConnector1">
            <a:avLst/>
          </a:prstGeom>
          <a:noFill/>
          <a:ln cap="flat" cmpd="sng" w="9525">
            <a:solidFill>
              <a:srgbClr val="D9D9D9"/>
            </a:solidFill>
            <a:prstDash val="solid"/>
            <a:round/>
            <a:headEnd len="lg" w="lg" type="none"/>
            <a:tailEnd len="lg" w="lg" type="none"/>
          </a:ln>
        </p:spPr>
      </p:cxnSp>
      <p:cxnSp>
        <p:nvCxnSpPr>
          <p:cNvPr id="213" name="Shape 213"/>
          <p:cNvCxnSpPr>
            <a:stCxn id="212" idx="5"/>
          </p:cNvCxnSpPr>
          <p:nvPr/>
        </p:nvCxnSpPr>
        <p:spPr>
          <a:xfrm>
            <a:off x="1866373" y="3248974"/>
            <a:ext cx="378300" cy="794400"/>
          </a:xfrm>
          <a:prstGeom prst="straightConnector1">
            <a:avLst/>
          </a:prstGeom>
          <a:noFill/>
          <a:ln cap="flat" cmpd="sng" w="9525">
            <a:solidFill>
              <a:srgbClr val="D9D9D9"/>
            </a:solidFill>
            <a:prstDash val="solid"/>
            <a:round/>
            <a:headEnd len="lg" w="lg" type="none"/>
            <a:tailEnd len="lg" w="lg" type="none"/>
          </a:ln>
        </p:spPr>
      </p:cxnSp>
      <p:sp>
        <p:nvSpPr>
          <p:cNvPr id="214" name="Shape 214"/>
          <p:cNvSpPr/>
          <p:nvPr/>
        </p:nvSpPr>
        <p:spPr>
          <a:xfrm>
            <a:off x="4980728" y="385710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215" name="Shape 215"/>
          <p:cNvSpPr/>
          <p:nvPr/>
        </p:nvSpPr>
        <p:spPr>
          <a:xfrm>
            <a:off x="7786167" y="3877529"/>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6" name="Shape 216"/>
          <p:cNvSpPr/>
          <p:nvPr/>
        </p:nvSpPr>
        <p:spPr>
          <a:xfrm>
            <a:off x="516925" y="3832376"/>
            <a:ext cx="9351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7" name="Shape 217"/>
          <p:cNvSpPr/>
          <p:nvPr/>
        </p:nvSpPr>
        <p:spPr>
          <a:xfrm>
            <a:off x="1839735" y="383238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8" name="Shape 218"/>
          <p:cNvSpPr txBox="1"/>
          <p:nvPr/>
        </p:nvSpPr>
        <p:spPr>
          <a:xfrm>
            <a:off x="1671422" y="3449978"/>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sp>
        <p:nvSpPr>
          <p:cNvPr id="219" name="Shape 219"/>
          <p:cNvSpPr/>
          <p:nvPr/>
        </p:nvSpPr>
        <p:spPr>
          <a:xfrm>
            <a:off x="2735402" y="3877521"/>
            <a:ext cx="9351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0" name="Shape 220"/>
          <p:cNvSpPr/>
          <p:nvPr/>
        </p:nvSpPr>
        <p:spPr>
          <a:xfrm>
            <a:off x="4111139" y="391329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1" name="Shape 221"/>
          <p:cNvSpPr txBox="1"/>
          <p:nvPr/>
        </p:nvSpPr>
        <p:spPr>
          <a:xfrm>
            <a:off x="2983345" y="3488674"/>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cxnSp>
        <p:nvCxnSpPr>
          <p:cNvPr id="222" name="Shape 222"/>
          <p:cNvCxnSpPr>
            <a:stCxn id="204" idx="3"/>
            <a:endCxn id="223" idx="0"/>
          </p:cNvCxnSpPr>
          <p:nvPr/>
        </p:nvCxnSpPr>
        <p:spPr>
          <a:xfrm flipH="1">
            <a:off x="5645883" y="1892238"/>
            <a:ext cx="423000" cy="384000"/>
          </a:xfrm>
          <a:prstGeom prst="straightConnector1">
            <a:avLst/>
          </a:prstGeom>
          <a:noFill/>
          <a:ln cap="flat" cmpd="sng" w="9525">
            <a:solidFill>
              <a:srgbClr val="D9D9D9"/>
            </a:solidFill>
            <a:prstDash val="solid"/>
            <a:round/>
            <a:headEnd len="lg" w="lg" type="none"/>
            <a:tailEnd len="lg" w="lg" type="none"/>
          </a:ln>
        </p:spPr>
      </p:cxnSp>
      <p:cxnSp>
        <p:nvCxnSpPr>
          <p:cNvPr id="224" name="Shape 224"/>
          <p:cNvCxnSpPr>
            <a:endCxn id="225" idx="0"/>
          </p:cNvCxnSpPr>
          <p:nvPr/>
        </p:nvCxnSpPr>
        <p:spPr>
          <a:xfrm>
            <a:off x="7398968" y="1879580"/>
            <a:ext cx="260100" cy="396600"/>
          </a:xfrm>
          <a:prstGeom prst="straightConnector1">
            <a:avLst/>
          </a:prstGeom>
          <a:noFill/>
          <a:ln cap="flat" cmpd="sng" w="9525">
            <a:solidFill>
              <a:srgbClr val="D9D9D9"/>
            </a:solidFill>
            <a:prstDash val="solid"/>
            <a:round/>
            <a:headEnd len="lg" w="lg" type="none"/>
            <a:tailEnd len="lg" w="lg" type="none"/>
          </a:ln>
        </p:spPr>
      </p:cxnSp>
      <p:sp>
        <p:nvSpPr>
          <p:cNvPr id="223" name="Shape 223"/>
          <p:cNvSpPr/>
          <p:nvPr/>
        </p:nvSpPr>
        <p:spPr>
          <a:xfrm>
            <a:off x="5178238" y="2276187"/>
            <a:ext cx="9351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5" name="Shape 225"/>
          <p:cNvSpPr/>
          <p:nvPr/>
        </p:nvSpPr>
        <p:spPr>
          <a:xfrm>
            <a:off x="7238618" y="2276180"/>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26" name="Shape 226"/>
          <p:cNvCxnSpPr>
            <a:stCxn id="227" idx="4"/>
          </p:cNvCxnSpPr>
          <p:nvPr/>
        </p:nvCxnSpPr>
        <p:spPr>
          <a:xfrm flipH="1">
            <a:off x="5532009" y="3199386"/>
            <a:ext cx="126300" cy="675300"/>
          </a:xfrm>
          <a:prstGeom prst="straightConnector1">
            <a:avLst/>
          </a:prstGeom>
          <a:noFill/>
          <a:ln cap="flat" cmpd="sng" w="9525">
            <a:solidFill>
              <a:srgbClr val="D9D9D9"/>
            </a:solidFill>
            <a:prstDash val="solid"/>
            <a:round/>
            <a:headEnd len="lg" w="lg" type="none"/>
            <a:tailEnd len="lg" w="lg" type="none"/>
          </a:ln>
        </p:spPr>
      </p:cxnSp>
      <p:cxnSp>
        <p:nvCxnSpPr>
          <p:cNvPr id="228" name="Shape 228"/>
          <p:cNvCxnSpPr>
            <a:stCxn id="223" idx="4"/>
            <a:endCxn id="227" idx="0"/>
          </p:cNvCxnSpPr>
          <p:nvPr/>
        </p:nvCxnSpPr>
        <p:spPr>
          <a:xfrm>
            <a:off x="5645788" y="2564487"/>
            <a:ext cx="12600" cy="194400"/>
          </a:xfrm>
          <a:prstGeom prst="straightConnector1">
            <a:avLst/>
          </a:prstGeom>
          <a:noFill/>
          <a:ln cap="flat" cmpd="sng" w="9525">
            <a:solidFill>
              <a:srgbClr val="D9D9D9"/>
            </a:solidFill>
            <a:prstDash val="solid"/>
            <a:round/>
            <a:headEnd len="lg" w="lg" type="none"/>
            <a:tailEnd len="lg" w="lg" type="none"/>
          </a:ln>
        </p:spPr>
      </p:cxnSp>
      <p:sp>
        <p:nvSpPr>
          <p:cNvPr id="229" name="Shape 229"/>
          <p:cNvSpPr txBox="1"/>
          <p:nvPr/>
        </p:nvSpPr>
        <p:spPr>
          <a:xfrm>
            <a:off x="4655592" y="3505648"/>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cxnSp>
        <p:nvCxnSpPr>
          <p:cNvPr id="230" name="Shape 230"/>
          <p:cNvCxnSpPr>
            <a:endCxn id="231" idx="0"/>
          </p:cNvCxnSpPr>
          <p:nvPr/>
        </p:nvCxnSpPr>
        <p:spPr>
          <a:xfrm flipH="1">
            <a:off x="7238687" y="3164104"/>
            <a:ext cx="303300" cy="693000"/>
          </a:xfrm>
          <a:prstGeom prst="straightConnector1">
            <a:avLst/>
          </a:prstGeom>
          <a:noFill/>
          <a:ln cap="flat" cmpd="sng" w="9525">
            <a:solidFill>
              <a:srgbClr val="D9D9D9"/>
            </a:solidFill>
            <a:prstDash val="solid"/>
            <a:round/>
            <a:headEnd len="lg" w="lg" type="none"/>
            <a:tailEnd len="lg" w="lg" type="none"/>
          </a:ln>
        </p:spPr>
      </p:cxnSp>
      <p:cxnSp>
        <p:nvCxnSpPr>
          <p:cNvPr id="232" name="Shape 232"/>
          <p:cNvCxnSpPr>
            <a:stCxn id="233" idx="5"/>
            <a:endCxn id="215" idx="0"/>
          </p:cNvCxnSpPr>
          <p:nvPr/>
        </p:nvCxnSpPr>
        <p:spPr>
          <a:xfrm>
            <a:off x="8150952" y="3181950"/>
            <a:ext cx="55800" cy="695700"/>
          </a:xfrm>
          <a:prstGeom prst="straightConnector1">
            <a:avLst/>
          </a:prstGeom>
          <a:noFill/>
          <a:ln cap="flat" cmpd="sng" w="9525">
            <a:solidFill>
              <a:srgbClr val="D9D9D9"/>
            </a:solidFill>
            <a:prstDash val="solid"/>
            <a:round/>
            <a:headEnd len="lg" w="lg" type="none"/>
            <a:tailEnd len="lg" w="lg" type="none"/>
          </a:ln>
        </p:spPr>
      </p:cxnSp>
      <p:sp>
        <p:nvSpPr>
          <p:cNvPr id="231" name="Shape 231"/>
          <p:cNvSpPr/>
          <p:nvPr/>
        </p:nvSpPr>
        <p:spPr>
          <a:xfrm>
            <a:off x="6818237" y="385710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208" name="Shape 208"/>
          <p:cNvSpPr/>
          <p:nvPr/>
        </p:nvSpPr>
        <p:spPr>
          <a:xfrm>
            <a:off x="1660088" y="2311500"/>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234" name="Shape 234"/>
          <p:cNvSpPr/>
          <p:nvPr/>
        </p:nvSpPr>
        <p:spPr>
          <a:xfrm>
            <a:off x="5850329" y="385710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0" name="Shape 210"/>
          <p:cNvSpPr/>
          <p:nvPr/>
        </p:nvSpPr>
        <p:spPr>
          <a:xfrm>
            <a:off x="2983345" y="230577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35" name="Shape 235"/>
          <p:cNvCxnSpPr>
            <a:stCxn id="210" idx="5"/>
            <a:endCxn id="236" idx="0"/>
          </p:cNvCxnSpPr>
          <p:nvPr/>
        </p:nvCxnSpPr>
        <p:spPr>
          <a:xfrm>
            <a:off x="3701098" y="2551853"/>
            <a:ext cx="114900" cy="249900"/>
          </a:xfrm>
          <a:prstGeom prst="straightConnector1">
            <a:avLst/>
          </a:prstGeom>
          <a:noFill/>
          <a:ln cap="flat" cmpd="sng" w="9525">
            <a:solidFill>
              <a:srgbClr val="D9D9D9"/>
            </a:solidFill>
            <a:prstDash val="solid"/>
            <a:round/>
            <a:headEnd len="lg" w="lg" type="none"/>
            <a:tailEnd len="lg" w="lg" type="none"/>
          </a:ln>
        </p:spPr>
      </p:cxnSp>
      <p:cxnSp>
        <p:nvCxnSpPr>
          <p:cNvPr id="237" name="Shape 237"/>
          <p:cNvCxnSpPr>
            <a:stCxn id="236" idx="3"/>
            <a:endCxn id="219" idx="0"/>
          </p:cNvCxnSpPr>
          <p:nvPr/>
        </p:nvCxnSpPr>
        <p:spPr>
          <a:xfrm flipH="1">
            <a:off x="3202836" y="3177746"/>
            <a:ext cx="315900" cy="699900"/>
          </a:xfrm>
          <a:prstGeom prst="straightConnector1">
            <a:avLst/>
          </a:prstGeom>
          <a:noFill/>
          <a:ln cap="flat" cmpd="sng" w="9525">
            <a:solidFill>
              <a:srgbClr val="D9D9D9"/>
            </a:solidFill>
            <a:prstDash val="solid"/>
            <a:round/>
            <a:headEnd len="lg" w="lg" type="none"/>
            <a:tailEnd len="lg" w="lg" type="none"/>
          </a:ln>
        </p:spPr>
      </p:cxnSp>
      <p:sp>
        <p:nvSpPr>
          <p:cNvPr id="212" name="Shape 212"/>
          <p:cNvSpPr/>
          <p:nvPr/>
        </p:nvSpPr>
        <p:spPr>
          <a:xfrm>
            <a:off x="1148620" y="2873069"/>
            <a:ext cx="840900" cy="4404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6" name="Shape 236"/>
          <p:cNvSpPr/>
          <p:nvPr/>
        </p:nvSpPr>
        <p:spPr>
          <a:xfrm>
            <a:off x="3395589" y="2801841"/>
            <a:ext cx="840900" cy="4404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7" name="Shape 227"/>
          <p:cNvSpPr/>
          <p:nvPr/>
        </p:nvSpPr>
        <p:spPr>
          <a:xfrm>
            <a:off x="5237859" y="2758986"/>
            <a:ext cx="840900" cy="4404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3" name="Shape 233"/>
          <p:cNvSpPr/>
          <p:nvPr/>
        </p:nvSpPr>
        <p:spPr>
          <a:xfrm>
            <a:off x="7433199" y="2806045"/>
            <a:ext cx="840900" cy="4404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38" name="Shape 238"/>
          <p:cNvCxnSpPr>
            <a:stCxn id="227" idx="5"/>
            <a:endCxn id="234" idx="0"/>
          </p:cNvCxnSpPr>
          <p:nvPr/>
        </p:nvCxnSpPr>
        <p:spPr>
          <a:xfrm>
            <a:off x="5955612" y="3134891"/>
            <a:ext cx="315300" cy="722100"/>
          </a:xfrm>
          <a:prstGeom prst="straightConnector1">
            <a:avLst/>
          </a:prstGeom>
          <a:noFill/>
          <a:ln cap="flat" cmpd="sng" w="9525">
            <a:solidFill>
              <a:srgbClr val="D9D9D9"/>
            </a:solidFill>
            <a:prstDash val="solid"/>
            <a:round/>
            <a:headEnd len="lg" w="lg" type="none"/>
            <a:tailEnd len="lg" w="lg" type="none"/>
          </a:ln>
        </p:spPr>
      </p:cxnSp>
      <p:cxnSp>
        <p:nvCxnSpPr>
          <p:cNvPr id="239" name="Shape 239"/>
          <p:cNvCxnSpPr>
            <a:stCxn id="236" idx="5"/>
            <a:endCxn id="220" idx="0"/>
          </p:cNvCxnSpPr>
          <p:nvPr/>
        </p:nvCxnSpPr>
        <p:spPr>
          <a:xfrm>
            <a:off x="4113342" y="3177746"/>
            <a:ext cx="418200" cy="735600"/>
          </a:xfrm>
          <a:prstGeom prst="straightConnector1">
            <a:avLst/>
          </a:prstGeom>
          <a:noFill/>
          <a:ln cap="flat" cmpd="sng" w="9525">
            <a:solidFill>
              <a:srgbClr val="D9D9D9"/>
            </a:solidFill>
            <a:prstDash val="solid"/>
            <a:round/>
            <a:headEnd len="lg" w="lg" type="none"/>
            <a:tailEnd len="lg" w="lg" type="none"/>
          </a:ln>
        </p:spPr>
      </p:cxnSp>
      <p:cxnSp>
        <p:nvCxnSpPr>
          <p:cNvPr id="240" name="Shape 240"/>
          <p:cNvCxnSpPr>
            <a:endCxn id="233" idx="0"/>
          </p:cNvCxnSpPr>
          <p:nvPr/>
        </p:nvCxnSpPr>
        <p:spPr>
          <a:xfrm>
            <a:off x="7797849" y="2570845"/>
            <a:ext cx="55800" cy="235200"/>
          </a:xfrm>
          <a:prstGeom prst="straightConnector1">
            <a:avLst/>
          </a:prstGeom>
          <a:noFill/>
          <a:ln cap="flat" cmpd="sng" w="9525">
            <a:solidFill>
              <a:srgbClr val="D9D9D9"/>
            </a:solidFill>
            <a:prstDash val="solid"/>
            <a:round/>
            <a:headEnd len="lg" w="lg" type="none"/>
            <a:tailEnd len="lg" w="lg" type="none"/>
          </a:ln>
        </p:spPr>
      </p:cxnSp>
      <p:cxnSp>
        <p:nvCxnSpPr>
          <p:cNvPr id="241" name="Shape 241"/>
          <p:cNvCxnSpPr>
            <a:stCxn id="212" idx="3"/>
            <a:endCxn id="216" idx="0"/>
          </p:cNvCxnSpPr>
          <p:nvPr/>
        </p:nvCxnSpPr>
        <p:spPr>
          <a:xfrm flipH="1">
            <a:off x="984367" y="3248974"/>
            <a:ext cx="287400" cy="583500"/>
          </a:xfrm>
          <a:prstGeom prst="straightConnector1">
            <a:avLst/>
          </a:prstGeom>
          <a:noFill/>
          <a:ln cap="flat" cmpd="sng" w="9525">
            <a:solidFill>
              <a:srgbClr val="D9D9D9"/>
            </a:solidFill>
            <a:prstDash val="solid"/>
            <a:round/>
            <a:headEnd len="lg" w="lg" type="none"/>
            <a:tailEnd len="lg" w="lg" type="none"/>
          </a:ln>
        </p:spPr>
      </p:cxnSp>
      <p:sp>
        <p:nvSpPr>
          <p:cNvPr id="242" name="Shape 242"/>
          <p:cNvSpPr/>
          <p:nvPr/>
        </p:nvSpPr>
        <p:spPr>
          <a:xfrm>
            <a:off x="6160745" y="2276195"/>
            <a:ext cx="10362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43" name="Shape 243"/>
          <p:cNvCxnSpPr>
            <a:endCxn id="242" idx="0"/>
          </p:cNvCxnSpPr>
          <p:nvPr/>
        </p:nvCxnSpPr>
        <p:spPr>
          <a:xfrm flipH="1">
            <a:off x="6678845" y="1959095"/>
            <a:ext cx="12000" cy="317100"/>
          </a:xfrm>
          <a:prstGeom prst="straightConnector1">
            <a:avLst/>
          </a:prstGeom>
          <a:noFill/>
          <a:ln cap="flat" cmpd="sng" w="9525">
            <a:solidFill>
              <a:srgbClr val="D9D9D9"/>
            </a:solidFill>
            <a:prstDash val="solid"/>
            <a:round/>
            <a:headEnd len="lg" w="lg" type="none"/>
            <a:tailEnd len="lg" w="lg" type="none"/>
          </a:ln>
        </p:spPr>
      </p:cxnSp>
      <p:sp>
        <p:nvSpPr>
          <p:cNvPr id="244" name="Shape 244"/>
          <p:cNvSpPr/>
          <p:nvPr/>
        </p:nvSpPr>
        <p:spPr>
          <a:xfrm>
            <a:off x="1050838" y="3586709"/>
            <a:ext cx="10362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5" name="Shape 245"/>
          <p:cNvSpPr/>
          <p:nvPr/>
        </p:nvSpPr>
        <p:spPr>
          <a:xfrm>
            <a:off x="3299014" y="3590265"/>
            <a:ext cx="10362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46" name="Shape 246"/>
          <p:cNvCxnSpPr>
            <a:stCxn id="212" idx="4"/>
            <a:endCxn id="244" idx="0"/>
          </p:cNvCxnSpPr>
          <p:nvPr/>
        </p:nvCxnSpPr>
        <p:spPr>
          <a:xfrm>
            <a:off x="1569070" y="3313469"/>
            <a:ext cx="0" cy="273300"/>
          </a:xfrm>
          <a:prstGeom prst="straightConnector1">
            <a:avLst/>
          </a:prstGeom>
          <a:noFill/>
          <a:ln cap="flat" cmpd="sng" w="9525">
            <a:solidFill>
              <a:srgbClr val="D9D9D9"/>
            </a:solidFill>
            <a:prstDash val="solid"/>
            <a:round/>
            <a:headEnd len="lg" w="lg" type="none"/>
            <a:tailEnd len="lg" w="lg" type="none"/>
          </a:ln>
        </p:spPr>
      </p:cxnSp>
      <p:cxnSp>
        <p:nvCxnSpPr>
          <p:cNvPr id="247" name="Shape 247"/>
          <p:cNvCxnSpPr>
            <a:endCxn id="245" idx="0"/>
          </p:cNvCxnSpPr>
          <p:nvPr/>
        </p:nvCxnSpPr>
        <p:spPr>
          <a:xfrm>
            <a:off x="3791314" y="3243165"/>
            <a:ext cx="25800" cy="347100"/>
          </a:xfrm>
          <a:prstGeom prst="straightConnector1">
            <a:avLst/>
          </a:prstGeom>
          <a:noFill/>
          <a:ln cap="flat" cmpd="sng" w="9525">
            <a:solidFill>
              <a:srgbClr val="D9D9D9"/>
            </a:solidFill>
            <a:prstDash val="solid"/>
            <a:round/>
            <a:headEnd len="lg" w="lg" type="none"/>
            <a:tailEnd len="lg" w="lg" type="none"/>
          </a:ln>
        </p:spPr>
      </p:cxnSp>
      <p:sp>
        <p:nvSpPr>
          <p:cNvPr id="248" name="Shape 248"/>
          <p:cNvSpPr txBox="1"/>
          <p:nvPr/>
        </p:nvSpPr>
        <p:spPr>
          <a:xfrm>
            <a:off x="393100" y="4324175"/>
            <a:ext cx="8234100" cy="44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00FF00"/>
                </a:solidFill>
              </a:rPr>
              <a:t>      Flu</a:t>
            </a:r>
            <a:r>
              <a:rPr lang="en">
                <a:solidFill>
                  <a:srgbClr val="00FF00"/>
                </a:solidFill>
              </a:rPr>
              <a:t>        </a:t>
            </a:r>
            <a:r>
              <a:rPr lang="en">
                <a:solidFill>
                  <a:srgbClr val="FF0000"/>
                </a:solidFill>
              </a:rPr>
              <a:t>Cold</a:t>
            </a:r>
            <a:r>
              <a:rPr lang="en">
                <a:solidFill>
                  <a:srgbClr val="00FF00"/>
                </a:solidFill>
              </a:rPr>
              <a:t>          </a:t>
            </a:r>
            <a:r>
              <a:rPr lang="en">
                <a:solidFill>
                  <a:srgbClr val="FF0000"/>
                </a:solidFill>
              </a:rPr>
              <a:t>Cold</a:t>
            </a:r>
            <a:r>
              <a:rPr lang="en">
                <a:solidFill>
                  <a:srgbClr val="00FF00"/>
                </a:solidFill>
              </a:rPr>
              <a:t>          Flu     Flu          </a:t>
            </a:r>
            <a:r>
              <a:rPr lang="en">
                <a:solidFill>
                  <a:srgbClr val="FF0000"/>
                </a:solidFill>
              </a:rPr>
              <a:t>Cold</a:t>
            </a:r>
            <a:r>
              <a:rPr lang="en">
                <a:solidFill>
                  <a:srgbClr val="00FF00"/>
                </a:solidFill>
              </a:rPr>
              <a:t>             Flu           </a:t>
            </a:r>
            <a:r>
              <a:rPr lang="en">
                <a:solidFill>
                  <a:srgbClr val="FF0000"/>
                </a:solidFill>
              </a:rPr>
              <a:t>Cold</a:t>
            </a:r>
            <a:r>
              <a:rPr lang="en">
                <a:solidFill>
                  <a:srgbClr val="00FF00"/>
                </a:solidFill>
              </a:rPr>
              <a:t>               Flu             Flu</a:t>
            </a:r>
            <a:endParaRPr>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idx="4294967295" type="title"/>
          </p:nvPr>
        </p:nvSpPr>
        <p:spPr>
          <a:xfrm>
            <a:off x="1089294" y="904209"/>
            <a:ext cx="5830800" cy="838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54" name="Shape 254"/>
          <p:cNvSpPr txBox="1"/>
          <p:nvPr/>
        </p:nvSpPr>
        <p:spPr>
          <a:xfrm>
            <a:off x="1027100" y="93435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255" name="Shape 255"/>
          <p:cNvSpPr txBox="1"/>
          <p:nvPr/>
        </p:nvSpPr>
        <p:spPr>
          <a:xfrm>
            <a:off x="488400" y="341825"/>
            <a:ext cx="8262600" cy="4102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rgbClr val="FFFFFF"/>
                </a:solidFill>
                <a:latin typeface="Lato"/>
                <a:ea typeface="Lato"/>
                <a:cs typeface="Lato"/>
                <a:sym typeface="Lato"/>
              </a:rPr>
              <a:t>Is there more information about how close the classifications are a level up though?  </a:t>
            </a:r>
            <a:endParaRPr sz="2100">
              <a:solidFill>
                <a:srgbClr val="FFFFFF"/>
              </a:solidFill>
              <a:latin typeface="Lato"/>
              <a:ea typeface="Lato"/>
              <a:cs typeface="Lato"/>
              <a:sym typeface="Lato"/>
            </a:endParaRPr>
          </a:p>
          <a:p>
            <a:pPr indent="0" lvl="0" marL="0" rtl="0">
              <a:lnSpc>
                <a:spcPct val="115000"/>
              </a:lnSpc>
              <a:spcBef>
                <a:spcPts val="1600"/>
              </a:spcBef>
              <a:spcAft>
                <a:spcPts val="0"/>
              </a:spcAft>
              <a:buNone/>
            </a:pPr>
            <a:r>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256" name="Shape 256"/>
          <p:cNvSpPr/>
          <p:nvPr/>
        </p:nvSpPr>
        <p:spPr>
          <a:xfrm>
            <a:off x="1839735" y="1992010"/>
            <a:ext cx="1758000" cy="4638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5811430" y="1992010"/>
            <a:ext cx="1758000" cy="463800"/>
          </a:xfrm>
          <a:prstGeom prst="ellipse">
            <a:avLst/>
          </a:prstGeom>
          <a:solidFill>
            <a:srgbClr val="00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txBox="1"/>
          <p:nvPr/>
        </p:nvSpPr>
        <p:spPr>
          <a:xfrm>
            <a:off x="2087142" y="2105324"/>
            <a:ext cx="1115700" cy="22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a:t>
            </a:r>
            <a:endParaRPr/>
          </a:p>
        </p:txBody>
      </p:sp>
      <p:sp>
        <p:nvSpPr>
          <p:cNvPr id="259" name="Shape 259"/>
          <p:cNvSpPr txBox="1"/>
          <p:nvPr/>
        </p:nvSpPr>
        <p:spPr>
          <a:xfrm>
            <a:off x="6362914" y="2115631"/>
            <a:ext cx="1115700" cy="20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260" name="Shape 260"/>
          <p:cNvCxnSpPr>
            <a:endCxn id="261" idx="0"/>
          </p:cNvCxnSpPr>
          <p:nvPr/>
        </p:nvCxnSpPr>
        <p:spPr>
          <a:xfrm flipH="1">
            <a:off x="2080538" y="2445050"/>
            <a:ext cx="291600" cy="362100"/>
          </a:xfrm>
          <a:prstGeom prst="straightConnector1">
            <a:avLst/>
          </a:prstGeom>
          <a:noFill/>
          <a:ln cap="flat" cmpd="sng" w="9525">
            <a:solidFill>
              <a:srgbClr val="D9D9D9"/>
            </a:solidFill>
            <a:prstDash val="solid"/>
            <a:round/>
            <a:headEnd len="lg" w="lg" type="none"/>
            <a:tailEnd len="lg" w="lg" type="none"/>
          </a:ln>
        </p:spPr>
      </p:cxnSp>
      <p:cxnSp>
        <p:nvCxnSpPr>
          <p:cNvPr id="262" name="Shape 262"/>
          <p:cNvCxnSpPr>
            <a:endCxn id="263" idx="0"/>
          </p:cNvCxnSpPr>
          <p:nvPr/>
        </p:nvCxnSpPr>
        <p:spPr>
          <a:xfrm>
            <a:off x="3164095" y="2458224"/>
            <a:ext cx="239700" cy="343200"/>
          </a:xfrm>
          <a:prstGeom prst="straightConnector1">
            <a:avLst/>
          </a:prstGeom>
          <a:noFill/>
          <a:ln cap="flat" cmpd="sng" w="9525">
            <a:solidFill>
              <a:srgbClr val="D9D9D9"/>
            </a:solidFill>
            <a:prstDash val="solid"/>
            <a:round/>
            <a:headEnd len="lg" w="lg" type="none"/>
            <a:tailEnd len="lg" w="lg" type="none"/>
          </a:ln>
        </p:spPr>
      </p:cxnSp>
      <p:sp>
        <p:nvSpPr>
          <p:cNvPr id="264" name="Shape 264"/>
          <p:cNvSpPr txBox="1"/>
          <p:nvPr/>
        </p:nvSpPr>
        <p:spPr>
          <a:xfrm>
            <a:off x="2983345" y="3984324"/>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cxnSp>
        <p:nvCxnSpPr>
          <p:cNvPr id="265" name="Shape 265"/>
          <p:cNvCxnSpPr>
            <a:stCxn id="257" idx="3"/>
            <a:endCxn id="266" idx="0"/>
          </p:cNvCxnSpPr>
          <p:nvPr/>
        </p:nvCxnSpPr>
        <p:spPr>
          <a:xfrm flipH="1">
            <a:off x="5645883" y="2387888"/>
            <a:ext cx="423000" cy="384000"/>
          </a:xfrm>
          <a:prstGeom prst="straightConnector1">
            <a:avLst/>
          </a:prstGeom>
          <a:noFill/>
          <a:ln cap="flat" cmpd="sng" w="9525">
            <a:solidFill>
              <a:srgbClr val="D9D9D9"/>
            </a:solidFill>
            <a:prstDash val="solid"/>
            <a:round/>
            <a:headEnd len="lg" w="lg" type="none"/>
            <a:tailEnd len="lg" w="lg" type="none"/>
          </a:ln>
        </p:spPr>
      </p:cxnSp>
      <p:cxnSp>
        <p:nvCxnSpPr>
          <p:cNvPr id="267" name="Shape 267"/>
          <p:cNvCxnSpPr>
            <a:endCxn id="268" idx="0"/>
          </p:cNvCxnSpPr>
          <p:nvPr/>
        </p:nvCxnSpPr>
        <p:spPr>
          <a:xfrm>
            <a:off x="7398968" y="2375230"/>
            <a:ext cx="260100" cy="396600"/>
          </a:xfrm>
          <a:prstGeom prst="straightConnector1">
            <a:avLst/>
          </a:prstGeom>
          <a:noFill/>
          <a:ln cap="flat" cmpd="sng" w="9525">
            <a:solidFill>
              <a:srgbClr val="D9D9D9"/>
            </a:solidFill>
            <a:prstDash val="solid"/>
            <a:round/>
            <a:headEnd len="lg" w="lg" type="none"/>
            <a:tailEnd len="lg" w="lg" type="none"/>
          </a:ln>
        </p:spPr>
      </p:cxnSp>
      <p:sp>
        <p:nvSpPr>
          <p:cNvPr id="266" name="Shape 266"/>
          <p:cNvSpPr/>
          <p:nvPr/>
        </p:nvSpPr>
        <p:spPr>
          <a:xfrm>
            <a:off x="5178238" y="2771837"/>
            <a:ext cx="9351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8" name="Shape 268"/>
          <p:cNvSpPr/>
          <p:nvPr/>
        </p:nvSpPr>
        <p:spPr>
          <a:xfrm>
            <a:off x="7238618" y="2771830"/>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1" name="Shape 261"/>
          <p:cNvSpPr/>
          <p:nvPr/>
        </p:nvSpPr>
        <p:spPr>
          <a:xfrm>
            <a:off x="1660088" y="2807150"/>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263" name="Shape 263"/>
          <p:cNvSpPr/>
          <p:nvPr/>
        </p:nvSpPr>
        <p:spPr>
          <a:xfrm>
            <a:off x="2983345" y="2801424"/>
            <a:ext cx="8409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9" name="Shape 269"/>
          <p:cNvSpPr/>
          <p:nvPr/>
        </p:nvSpPr>
        <p:spPr>
          <a:xfrm>
            <a:off x="6160745" y="2771845"/>
            <a:ext cx="1036200" cy="288300"/>
          </a:xfrm>
          <a:prstGeom prst="ellipse">
            <a:avLst/>
          </a:prstGeom>
          <a:solidFill>
            <a:srgbClr val="FFFFFF"/>
          </a:solidFill>
          <a:ln cap="flat" cmpd="sng" w="9525">
            <a:solidFill>
              <a:srgbClr val="D9D9D9"/>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70" name="Shape 270"/>
          <p:cNvCxnSpPr>
            <a:endCxn id="269" idx="0"/>
          </p:cNvCxnSpPr>
          <p:nvPr/>
        </p:nvCxnSpPr>
        <p:spPr>
          <a:xfrm flipH="1">
            <a:off x="6678845" y="2454745"/>
            <a:ext cx="12000" cy="317100"/>
          </a:xfrm>
          <a:prstGeom prst="straightConnector1">
            <a:avLst/>
          </a:prstGeom>
          <a:noFill/>
          <a:ln cap="flat" cmpd="sng" w="9525">
            <a:solidFill>
              <a:srgbClr val="D9D9D9"/>
            </a:solidFill>
            <a:prstDash val="solid"/>
            <a:round/>
            <a:headEnd len="lg" w="lg" type="none"/>
            <a:tailEnd len="lg" w="lg" type="none"/>
          </a:ln>
        </p:spPr>
      </p:cxnSp>
      <p:sp>
        <p:nvSpPr>
          <p:cNvPr id="271" name="Shape 271"/>
          <p:cNvSpPr txBox="1"/>
          <p:nvPr/>
        </p:nvSpPr>
        <p:spPr>
          <a:xfrm>
            <a:off x="444375" y="3640500"/>
            <a:ext cx="8340600" cy="66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FFFF"/>
                </a:solidFill>
              </a:rPr>
              <a:t>Let’s look at the data now...</a:t>
            </a:r>
            <a:endParaRPr sz="21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77" name="Shape 277"/>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graphicFrame>
        <p:nvGraphicFramePr>
          <p:cNvPr id="278" name="Shape 278"/>
          <p:cNvGraphicFramePr/>
          <p:nvPr/>
        </p:nvGraphicFramePr>
        <p:xfrm>
          <a:off x="528650" y="421600"/>
          <a:ext cx="3000000" cy="3000000"/>
        </p:xfrm>
        <a:graphic>
          <a:graphicData uri="http://schemas.openxmlformats.org/drawingml/2006/table">
            <a:tbl>
              <a:tblPr>
                <a:noFill/>
                <a:tableStyleId>{82757488-17DB-403E-8434-EBD1F789EB5E}</a:tableStyleId>
              </a:tblPr>
              <a:tblGrid>
                <a:gridCol w="1388900"/>
                <a:gridCol w="1933875"/>
                <a:gridCol w="2875175"/>
                <a:gridCol w="1888750"/>
              </a:tblGrid>
              <a:tr h="388325">
                <a:tc>
                  <a:txBody>
                    <a:bodyPr>
                      <a:noAutofit/>
                    </a:bodyPr>
                    <a:lstStyle/>
                    <a:p>
                      <a:pPr indent="0" lvl="0" marL="0" rtl="0">
                        <a:spcBef>
                          <a:spcPts val="0"/>
                        </a:spcBef>
                        <a:spcAft>
                          <a:spcPts val="0"/>
                        </a:spcAft>
                        <a:buNone/>
                      </a:pPr>
                      <a:r>
                        <a:rPr lang="en">
                          <a:solidFill>
                            <a:srgbClr val="FFFFFF"/>
                          </a:solidFill>
                        </a:rPr>
                        <a:t>Stars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Age of star at death (in millions of years)</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Hotness of star at death </a:t>
                      </a:r>
                      <a:endParaRPr>
                        <a:solidFill>
                          <a:srgbClr val="FFFFFF"/>
                        </a:solidFill>
                      </a:endParaRPr>
                    </a:p>
                    <a:p>
                      <a:pPr indent="0" lvl="0" marL="0" rtl="0">
                        <a:spcBef>
                          <a:spcPts val="0"/>
                        </a:spcBef>
                        <a:spcAft>
                          <a:spcPts val="0"/>
                        </a:spcAft>
                        <a:buNone/>
                      </a:pPr>
                      <a:r>
                        <a:rPr lang="en">
                          <a:solidFill>
                            <a:srgbClr val="FFFFFF"/>
                          </a:solidFill>
                        </a:rPr>
                        <a:t>(in millions of degrees)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Supernova?</a:t>
                      </a:r>
                      <a:endParaRPr>
                        <a:solidFill>
                          <a:srgbClr val="FFFFFF"/>
                        </a:solidFill>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4</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5</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6</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7</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8</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bl>
          </a:graphicData>
        </a:graphic>
      </p:graphicFrame>
      <p:sp>
        <p:nvSpPr>
          <p:cNvPr id="279" name="Shape 279"/>
          <p:cNvSpPr/>
          <p:nvPr/>
        </p:nvSpPr>
        <p:spPr>
          <a:xfrm>
            <a:off x="7694050" y="1023550"/>
            <a:ext cx="678300" cy="3390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txBox="1"/>
          <p:nvPr/>
        </p:nvSpPr>
        <p:spPr>
          <a:xfrm>
            <a:off x="528600" y="4203825"/>
            <a:ext cx="8086800" cy="7680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FFFF"/>
                </a:solidFill>
              </a:rPr>
              <a:t>Notice the stars 1, 4, and 8. All of them are classified as a Supernova, but how similar are they?</a:t>
            </a:r>
            <a:endParaRPr sz="2100">
              <a:solidFill>
                <a:srgbClr val="FFFFFF"/>
              </a:solidFill>
            </a:endParaRPr>
          </a:p>
        </p:txBody>
      </p:sp>
      <p:sp>
        <p:nvSpPr>
          <p:cNvPr id="281" name="Shape 281"/>
          <p:cNvSpPr/>
          <p:nvPr/>
        </p:nvSpPr>
        <p:spPr>
          <a:xfrm>
            <a:off x="7694050" y="2200750"/>
            <a:ext cx="678300" cy="3390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p:nvPr/>
        </p:nvSpPr>
        <p:spPr>
          <a:xfrm>
            <a:off x="7694050" y="3823750"/>
            <a:ext cx="678300" cy="3390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88" name="Shape 288"/>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289" name="Shape 289"/>
          <p:cNvSpPr txBox="1"/>
          <p:nvPr/>
        </p:nvSpPr>
        <p:spPr>
          <a:xfrm>
            <a:off x="877600" y="557200"/>
            <a:ext cx="7736700" cy="3067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graphicFrame>
        <p:nvGraphicFramePr>
          <p:cNvPr id="290" name="Shape 290"/>
          <p:cNvGraphicFramePr/>
          <p:nvPr/>
        </p:nvGraphicFramePr>
        <p:xfrm>
          <a:off x="457225" y="154825"/>
          <a:ext cx="3000000" cy="3000000"/>
        </p:xfrm>
        <a:graphic>
          <a:graphicData uri="http://schemas.openxmlformats.org/drawingml/2006/table">
            <a:tbl>
              <a:tblPr>
                <a:noFill/>
                <a:tableStyleId>{82757488-17DB-403E-8434-EBD1F789EB5E}</a:tableStyleId>
              </a:tblPr>
              <a:tblGrid>
                <a:gridCol w="745375"/>
                <a:gridCol w="1874050"/>
                <a:gridCol w="2809825"/>
                <a:gridCol w="1809750"/>
              </a:tblGrid>
              <a:tr h="381000">
                <a:tc>
                  <a:txBody>
                    <a:bodyPr>
                      <a:noAutofit/>
                    </a:bodyPr>
                    <a:lstStyle/>
                    <a:p>
                      <a:pPr indent="0" lvl="0" marL="0" rtl="0">
                        <a:spcBef>
                          <a:spcPts val="0"/>
                        </a:spcBef>
                        <a:spcAft>
                          <a:spcPts val="0"/>
                        </a:spcAft>
                        <a:buNone/>
                      </a:pPr>
                      <a:r>
                        <a:rPr lang="en">
                          <a:solidFill>
                            <a:srgbClr val="FFFFFF"/>
                          </a:solidFill>
                        </a:rPr>
                        <a:t>Stars</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Age of star at death </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Hotness of star at death </a:t>
                      </a:r>
                      <a:endParaRPr>
                        <a:solidFill>
                          <a:srgbClr val="FFFFFF"/>
                        </a:solidFill>
                      </a:endParaRPr>
                    </a:p>
                    <a:p>
                      <a:pPr indent="0" lvl="0" marL="0" rtl="0">
                        <a:spcBef>
                          <a:spcPts val="0"/>
                        </a:spcBef>
                        <a:spcAft>
                          <a:spcPts val="0"/>
                        </a:spcAft>
                        <a:buNone/>
                      </a:pPr>
                      <a:r>
                        <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Supernova?</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rgbClr val="FFFFFF"/>
                          </a:solidFill>
                        </a:rPr>
                        <a: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rgbClr val="FFFFFF"/>
                          </a:solidFill>
                        </a:rPr>
                        <a:t>3</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rgbClr val="FFFFFF"/>
                          </a:solidFill>
                        </a:rPr>
                        <a:t>4</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99</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rgbClr val="FFFFFF"/>
                          </a:solidFill>
                        </a:rPr>
                        <a:t>5</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rgbClr val="FFFFFF"/>
                          </a:solidFill>
                        </a:rPr>
                        <a:t>6</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rgbClr val="FFFFFF"/>
                          </a:solidFill>
                        </a:rPr>
                        <a:t>7</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99</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rgbClr val="FFFFFF"/>
                          </a:solidFill>
                        </a:rPr>
                        <a:t>8</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291" name="Shape 291"/>
          <p:cNvSpPr/>
          <p:nvPr/>
        </p:nvSpPr>
        <p:spPr>
          <a:xfrm>
            <a:off x="7923150" y="872775"/>
            <a:ext cx="444300" cy="1710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7923150" y="2005450"/>
            <a:ext cx="444300" cy="1710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7923150" y="3566750"/>
            <a:ext cx="444300" cy="1710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txBox="1"/>
          <p:nvPr/>
        </p:nvSpPr>
        <p:spPr>
          <a:xfrm>
            <a:off x="457225" y="4041325"/>
            <a:ext cx="7272300" cy="7680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Stars 1 and 8 are similar, but decision trees treat them all the same!</a:t>
            </a:r>
            <a:endParaRPr sz="21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300" name="Shape 300"/>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01" name="Shape 301"/>
          <p:cNvSpPr txBox="1"/>
          <p:nvPr/>
        </p:nvSpPr>
        <p:spPr>
          <a:xfrm>
            <a:off x="535825" y="2246750"/>
            <a:ext cx="7795500" cy="2710500"/>
          </a:xfrm>
          <a:prstGeom prst="rect">
            <a:avLst/>
          </a:prstGeom>
          <a:noFill/>
          <a:ln cap="flat" cmpd="sng" w="9525">
            <a:solidFill>
              <a:srgbClr val="FFFFFF"/>
            </a:solidFill>
            <a:prstDash val="dash"/>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FFFF"/>
                </a:solidFill>
              </a:rPr>
              <a:t>Does star 1, star 4, or star 8 have a temperature greater than 99 million degrees?  </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rgbClr val="FFFFFF"/>
                </a:solidFill>
              </a:rPr>
              <a:t>Does this algorithm show that star 1 and star 8 have a Supernova classification more similar than star 1 and star 4?</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rgbClr val="FFFFFF"/>
                </a:solidFill>
              </a:rPr>
              <a:t>Does this algorithm show you how much greater the temperature than 99 million degrees star 1 and star 8 have?  </a:t>
            </a:r>
            <a:endParaRPr sz="2100">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
                <a:solidFill>
                  <a:srgbClr val="FFFFFF"/>
                </a:solidFill>
              </a:rPr>
              <a:t> </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graphicFrame>
        <p:nvGraphicFramePr>
          <p:cNvPr id="302" name="Shape 302"/>
          <p:cNvGraphicFramePr/>
          <p:nvPr/>
        </p:nvGraphicFramePr>
        <p:xfrm>
          <a:off x="535775" y="311350"/>
          <a:ext cx="3000000" cy="3000000"/>
        </p:xfrm>
        <a:graphic>
          <a:graphicData uri="http://schemas.openxmlformats.org/drawingml/2006/table">
            <a:tbl>
              <a:tblPr>
                <a:noFill/>
                <a:tableStyleId>{82757488-17DB-403E-8434-EBD1F789EB5E}</a:tableStyleId>
              </a:tblPr>
              <a:tblGrid>
                <a:gridCol w="1809750"/>
                <a:gridCol w="1798800"/>
                <a:gridCol w="1820700"/>
                <a:gridCol w="1809750"/>
              </a:tblGrid>
              <a:tr h="381000">
                <a:tc>
                  <a:txBody>
                    <a:bodyPr>
                      <a:noAutofit/>
                    </a:bodyPr>
                    <a:lstStyle/>
                    <a:p>
                      <a:pPr indent="0" lvl="0" marL="0" rtl="0">
                        <a:spcBef>
                          <a:spcPts val="0"/>
                        </a:spcBef>
                        <a:spcAft>
                          <a:spcPts val="0"/>
                        </a:spcAft>
                        <a:buNone/>
                      </a:pPr>
                      <a:r>
                        <a:rPr lang="en">
                          <a:solidFill>
                            <a:srgbClr val="FFFFFF"/>
                          </a:solidFill>
                        </a:rPr>
                        <a:t>Star</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Age of star at death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Hotness of star at death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Supernova?</a:t>
                      </a:r>
                      <a:endParaRPr>
                        <a:solidFill>
                          <a:srgbClr val="FFFFFF"/>
                        </a:solidFill>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rPr>
                        <a:t>4</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rPr>
                        <a:t>8</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bl>
          </a:graphicData>
        </a:graphic>
      </p:graphicFrame>
      <p:sp>
        <p:nvSpPr>
          <p:cNvPr id="303" name="Shape 303"/>
          <p:cNvSpPr/>
          <p:nvPr/>
        </p:nvSpPr>
        <p:spPr>
          <a:xfrm>
            <a:off x="7887025" y="825888"/>
            <a:ext cx="444300" cy="1710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nvSpPr>
        <p:spPr>
          <a:xfrm>
            <a:off x="7887025" y="1605163"/>
            <a:ext cx="444300" cy="1710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7887025" y="1215525"/>
            <a:ext cx="444300" cy="1710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311" name="Shape 31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12" name="Shape 312"/>
          <p:cNvSpPr txBox="1"/>
          <p:nvPr/>
        </p:nvSpPr>
        <p:spPr>
          <a:xfrm>
            <a:off x="324750" y="376025"/>
            <a:ext cx="8374800" cy="450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Continuous vs. Discrete Variables</a:t>
            </a:r>
            <a:endParaRPr sz="36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sz="18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1800">
                <a:solidFill>
                  <a:schemeClr val="lt1"/>
                </a:solidFill>
                <a:latin typeface="Lato"/>
                <a:ea typeface="Lato"/>
                <a:cs typeface="Lato"/>
                <a:sym typeface="Lato"/>
              </a:rPr>
              <a:t>Recall that a feature is an attribute that describes the datapoint to be classified.</a:t>
            </a:r>
            <a:endParaRPr sz="18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1800">
                <a:solidFill>
                  <a:schemeClr val="lt1"/>
                </a:solidFill>
                <a:latin typeface="Lato"/>
                <a:ea typeface="Lato"/>
                <a:cs typeface="Lato"/>
                <a:sym typeface="Lato"/>
              </a:rPr>
              <a:t>What were the features for our decision tree example?  </a:t>
            </a:r>
            <a:endParaRPr sz="18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1800">
                <a:solidFill>
                  <a:schemeClr val="lt1"/>
                </a:solidFill>
                <a:latin typeface="Lato"/>
                <a:ea typeface="Lato"/>
                <a:cs typeface="Lato"/>
                <a:sym typeface="Lato"/>
              </a:rPr>
              <a:t>In decision trees, the values that the feature could take were all discrete.</a:t>
            </a:r>
            <a:endParaRPr sz="18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1800">
                <a:solidFill>
                  <a:schemeClr val="lt1"/>
                </a:solidFill>
                <a:latin typeface="Lato"/>
                <a:ea typeface="Lato"/>
                <a:cs typeface="Lato"/>
                <a:sym typeface="Lato"/>
              </a:rPr>
              <a:t>A DISCRETE variable is a variable that can only take a finite number of values.   In other words, “Temperature” can only take the values “&lt; 99”, “99” and “&gt;99”.</a:t>
            </a:r>
            <a:endParaRPr sz="18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