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6"/>
  </p:notesMasterIdLst>
  <p:sldIdLst>
    <p:sldId id="265" r:id="rId2"/>
    <p:sldId id="266" r:id="rId3"/>
    <p:sldId id="374" r:id="rId4"/>
    <p:sldId id="381" r:id="rId5"/>
    <p:sldId id="382" r:id="rId6"/>
    <p:sldId id="383" r:id="rId7"/>
    <p:sldId id="384" r:id="rId8"/>
    <p:sldId id="385" r:id="rId9"/>
    <p:sldId id="269" r:id="rId10"/>
    <p:sldId id="403" r:id="rId11"/>
    <p:sldId id="386" r:id="rId12"/>
    <p:sldId id="410" r:id="rId13"/>
    <p:sldId id="387" r:id="rId14"/>
    <p:sldId id="388" r:id="rId15"/>
    <p:sldId id="389" r:id="rId16"/>
    <p:sldId id="411" r:id="rId17"/>
    <p:sldId id="404" r:id="rId18"/>
    <p:sldId id="405" r:id="rId19"/>
    <p:sldId id="288" r:id="rId20"/>
    <p:sldId id="444" r:id="rId21"/>
    <p:sldId id="290" r:id="rId22"/>
    <p:sldId id="285" r:id="rId23"/>
    <p:sldId id="286" r:id="rId24"/>
    <p:sldId id="287" r:id="rId25"/>
    <p:sldId id="258" r:id="rId26"/>
    <p:sldId id="259" r:id="rId27"/>
    <p:sldId id="260" r:id="rId28"/>
    <p:sldId id="297" r:id="rId29"/>
    <p:sldId id="264" r:id="rId30"/>
    <p:sldId id="291" r:id="rId31"/>
    <p:sldId id="292" r:id="rId32"/>
    <p:sldId id="294" r:id="rId33"/>
    <p:sldId id="295" r:id="rId34"/>
    <p:sldId id="298" r:id="rId35"/>
    <p:sldId id="299" r:id="rId36"/>
    <p:sldId id="300" r:id="rId37"/>
    <p:sldId id="281" r:id="rId38"/>
    <p:sldId id="275" r:id="rId39"/>
    <p:sldId id="301" r:id="rId40"/>
    <p:sldId id="303" r:id="rId41"/>
    <p:sldId id="431" r:id="rId42"/>
    <p:sldId id="425" r:id="rId43"/>
    <p:sldId id="426" r:id="rId44"/>
    <p:sldId id="442" r:id="rId45"/>
    <p:sldId id="427" r:id="rId46"/>
    <p:sldId id="428" r:id="rId47"/>
    <p:sldId id="417" r:id="rId48"/>
    <p:sldId id="407" r:id="rId49"/>
    <p:sldId id="434" r:id="rId50"/>
    <p:sldId id="432" r:id="rId51"/>
    <p:sldId id="340" r:id="rId52"/>
    <p:sldId id="341" r:id="rId53"/>
    <p:sldId id="342" r:id="rId54"/>
    <p:sldId id="343" r:id="rId55"/>
    <p:sldId id="422" r:id="rId56"/>
    <p:sldId id="390" r:id="rId57"/>
    <p:sldId id="423" r:id="rId58"/>
    <p:sldId id="364" r:id="rId59"/>
    <p:sldId id="365" r:id="rId60"/>
    <p:sldId id="366" r:id="rId61"/>
    <p:sldId id="367" r:id="rId62"/>
    <p:sldId id="424" r:id="rId63"/>
    <p:sldId id="437" r:id="rId64"/>
    <p:sldId id="438" r:id="rId65"/>
    <p:sldId id="344" r:id="rId66"/>
    <p:sldId id="440" r:id="rId67"/>
    <p:sldId id="441" r:id="rId68"/>
    <p:sldId id="353" r:id="rId69"/>
    <p:sldId id="354" r:id="rId70"/>
    <p:sldId id="360" r:id="rId71"/>
    <p:sldId id="416" r:id="rId72"/>
    <p:sldId id="413" r:id="rId73"/>
    <p:sldId id="414" r:id="rId74"/>
    <p:sldId id="41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10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DD5D8-22BA-4A80-9CD8-3BDCA82197E4}"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892B0-3A1B-4280-8019-767761ED4EBE}" type="slidenum">
              <a:rPr lang="en-IN" smtClean="0"/>
              <a:t>‹#›</a:t>
            </a:fld>
            <a:endParaRPr lang="en-IN"/>
          </a:p>
        </p:txBody>
      </p:sp>
    </p:spTree>
    <p:extLst>
      <p:ext uri="{BB962C8B-B14F-4D97-AF65-F5344CB8AC3E}">
        <p14:creationId xmlns:p14="http://schemas.microsoft.com/office/powerpoint/2010/main" val="60728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dirty="0"/>
              <a:t>Note: replace </a:t>
            </a:r>
            <a:r>
              <a:rPr lang="en-US" b="1" i="1" dirty="0"/>
              <a:t>bucket name </a:t>
            </a:r>
            <a:r>
              <a:rPr lang="en-US" dirty="0"/>
              <a:t>with the name you have entered in </a:t>
            </a:r>
            <a:r>
              <a:rPr lang="en-US" b="1" dirty="0"/>
              <a:t>Step 13</a:t>
            </a:r>
          </a:p>
        </p:txBody>
      </p:sp>
      <p:sp>
        <p:nvSpPr>
          <p:cNvPr id="4" name="Slide Number Placeholder 3"/>
          <p:cNvSpPr>
            <a:spLocks noGrp="1"/>
          </p:cNvSpPr>
          <p:nvPr>
            <p:ph type="sldNum" sz="quarter" idx="5"/>
          </p:nvPr>
        </p:nvSpPr>
        <p:spPr/>
        <p:txBody>
          <a:bodyPr/>
          <a:lstStyle/>
          <a:p>
            <a:fld id="{FCE15D18-3991-4139-9CC3-EC3732D472A7}" type="slidenum">
              <a:rPr lang="en-US" smtClean="0"/>
              <a:t>31</a:t>
            </a:fld>
            <a:endParaRPr lang="en-US"/>
          </a:p>
        </p:txBody>
      </p:sp>
    </p:spTree>
    <p:extLst>
      <p:ext uri="{BB962C8B-B14F-4D97-AF65-F5344CB8AC3E}">
        <p14:creationId xmlns:p14="http://schemas.microsoft.com/office/powerpoint/2010/main" val="339671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b="1" dirty="0"/>
              <a:t>Note: </a:t>
            </a:r>
            <a:r>
              <a:rPr lang="en-US" dirty="0"/>
              <a:t>Use Web Site Endpoint otherwise it will give error later</a:t>
            </a:r>
          </a:p>
        </p:txBody>
      </p:sp>
      <p:sp>
        <p:nvSpPr>
          <p:cNvPr id="4" name="Slide Number Placeholder 3"/>
          <p:cNvSpPr>
            <a:spLocks noGrp="1"/>
          </p:cNvSpPr>
          <p:nvPr>
            <p:ph type="sldNum" sz="quarter" idx="5"/>
          </p:nvPr>
        </p:nvSpPr>
        <p:spPr/>
        <p:txBody>
          <a:bodyPr/>
          <a:lstStyle/>
          <a:p>
            <a:fld id="{FCE15D18-3991-4139-9CC3-EC3732D472A7}" type="slidenum">
              <a:rPr lang="en-US" smtClean="0"/>
              <a:t>36</a:t>
            </a:fld>
            <a:endParaRPr lang="en-US"/>
          </a:p>
        </p:txBody>
      </p:sp>
    </p:spTree>
    <p:extLst>
      <p:ext uri="{BB962C8B-B14F-4D97-AF65-F5344CB8AC3E}">
        <p14:creationId xmlns:p14="http://schemas.microsoft.com/office/powerpoint/2010/main" val="170405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79375" y="739775"/>
            <a:ext cx="6577013" cy="3700463"/>
          </a:xfrm>
          <a:ln>
            <a:headEnd/>
            <a:tailEnd/>
          </a:ln>
        </p:spPr>
      </p:sp>
      <p:sp>
        <p:nvSpPr>
          <p:cNvPr id="26627"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6628" name="Slide Number Placeholder 3"/>
          <p:cNvSpPr>
            <a:spLocks noGrp="1"/>
          </p:cNvSpPr>
          <p:nvPr>
            <p:ph type="sldNum" sz="quarter" idx="12"/>
          </p:nvPr>
        </p:nvSpPr>
        <p:spPr>
          <a:noFill/>
        </p:spPr>
        <p:txBody>
          <a:bodyPr/>
          <a:lstStyle>
            <a:lvl1pPr eaLnBrk="0" hangingPunct="0">
              <a:defRPr sz="1400">
                <a:solidFill>
                  <a:srgbClr val="000000"/>
                </a:solidFill>
                <a:latin typeface="Arial" pitchFamily="34" charset="0"/>
                <a:cs typeface="Arial" pitchFamily="34" charset="0"/>
                <a:sym typeface="Arial" pitchFamily="34" charset="0"/>
              </a:defRPr>
            </a:lvl1pPr>
            <a:lvl2pPr marL="742950" indent="-285750" eaLnBrk="0" hangingPunct="0">
              <a:defRPr sz="1400">
                <a:solidFill>
                  <a:srgbClr val="000000"/>
                </a:solidFill>
                <a:latin typeface="Arial" pitchFamily="34" charset="0"/>
                <a:cs typeface="Arial" pitchFamily="34" charset="0"/>
                <a:sym typeface="Arial" pitchFamily="34" charset="0"/>
              </a:defRPr>
            </a:lvl2pPr>
            <a:lvl3pPr marL="1143000" indent="-228600" eaLnBrk="0" hangingPunct="0">
              <a:defRPr sz="1400">
                <a:solidFill>
                  <a:srgbClr val="000000"/>
                </a:solidFill>
                <a:latin typeface="Arial" pitchFamily="34" charset="0"/>
                <a:cs typeface="Arial" pitchFamily="34" charset="0"/>
                <a:sym typeface="Arial" pitchFamily="34" charset="0"/>
              </a:defRPr>
            </a:lvl3pPr>
            <a:lvl4pPr marL="1600200" indent="-228600" eaLnBrk="0" hangingPunct="0">
              <a:defRPr sz="1400">
                <a:solidFill>
                  <a:srgbClr val="000000"/>
                </a:solidFill>
                <a:latin typeface="Arial" pitchFamily="34" charset="0"/>
                <a:cs typeface="Arial" pitchFamily="34" charset="0"/>
                <a:sym typeface="Arial" pitchFamily="34" charset="0"/>
              </a:defRPr>
            </a:lvl4pPr>
            <a:lvl5pPr marL="2057400" indent="-228600" eaLnBrk="0" hangingPunct="0">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fld id="{BB440D83-61A5-45BA-B106-5FE35F96B5DD}" type="slidenum">
              <a:rPr lang="en-US" sz="1200" smtClean="0">
                <a:latin typeface="Calibri" pitchFamily="34" charset="0"/>
                <a:cs typeface="Calibri" pitchFamily="34" charset="0"/>
                <a:sym typeface="Calibri" pitchFamily="34" charset="0"/>
              </a:rPr>
              <a:pPr eaLnBrk="1" hangingPunct="1"/>
              <a:t>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7056-37AF-E779-8217-71B2F4507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590F9-2B4B-56EC-1136-615F7F2B7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B8DA4-878D-F056-FC3C-6AE4B013D3EC}"/>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723ADDCD-59BD-105A-49D1-E4A869184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E1D11-6F2A-ED66-B883-5AF8997893BA}"/>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292316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26C-E3BC-1F49-5813-0BC35E692F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CC5360-3AEB-05B5-4779-D5417A700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2C99C-1B3F-BF4C-95A5-65831B202130}"/>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A9B8706C-6898-E67E-A1FD-513388EE4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305E2-181D-479D-EEDC-235221FEFEDE}"/>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42112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8AC45-8725-338A-D612-30F89CFE64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E4820D-0353-F4D1-4FD1-1ADC406D1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BFE5E-EE27-5BC5-0D65-45EEE2422274}"/>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79449CF6-2335-8457-B46F-AF76EDD40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5627C-5E76-0CE9-D4B2-32EE3B98E589}"/>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52662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349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screen text">
  <p:cSld name="full screen text">
    <p:spTree>
      <p:nvGrpSpPr>
        <p:cNvPr id="1" name="Shape 87"/>
        <p:cNvGrpSpPr/>
        <p:nvPr/>
      </p:nvGrpSpPr>
      <p:grpSpPr>
        <a:xfrm>
          <a:off x="0" y="0"/>
          <a:ext cx="0" cy="0"/>
          <a:chOff x="0" y="0"/>
          <a:chExt cx="0" cy="0"/>
        </a:xfrm>
      </p:grpSpPr>
      <p:sp>
        <p:nvSpPr>
          <p:cNvPr id="88" name="Google Shape;88;p59"/>
          <p:cNvSpPr txBox="1">
            <a:spLocks noGrp="1"/>
          </p:cNvSpPr>
          <p:nvPr>
            <p:ph type="title"/>
          </p:nvPr>
        </p:nvSpPr>
        <p:spPr>
          <a:xfrm>
            <a:off x="303197" y="321983"/>
            <a:ext cx="11584000" cy="1017600"/>
          </a:xfrm>
          <a:prstGeom prst="rect">
            <a:avLst/>
          </a:prstGeom>
          <a:noFill/>
          <a:ln>
            <a:noFill/>
          </a:ln>
        </p:spPr>
        <p:txBody>
          <a:bodyPr spcFirstLastPara="1" lIns="0" tIns="0" rIns="0" bIns="0" anchor="t">
            <a:noAutofit/>
          </a:bodyPr>
          <a:lstStyle>
            <a:lvl1pPr lvl="0" algn="l">
              <a:lnSpc>
                <a:spcPct val="90000"/>
              </a:lnSpc>
              <a:spcBef>
                <a:spcPts val="0"/>
              </a:spcBef>
              <a:spcAft>
                <a:spcPts val="0"/>
              </a:spcAft>
              <a:buClr>
                <a:srgbClr val="0062FF"/>
              </a:buClr>
              <a:buSzPts val="1400"/>
              <a:buFont typeface="IBM Plex Sans"/>
              <a:buNone/>
              <a:defRPr sz="1680" b="1">
                <a:solidFill>
                  <a:srgbClr val="0062FF"/>
                </a:solidFill>
                <a:latin typeface="IBM Plex Sans"/>
                <a:ea typeface="IBM Plex Sans"/>
                <a:cs typeface="IBM Plex Sans"/>
                <a:sym typeface="IBM Plex Sans"/>
              </a:defRPr>
            </a:lvl1pPr>
            <a:lvl2pPr lvl="1" algn="l">
              <a:lnSpc>
                <a:spcPct val="90000"/>
              </a:lnSpc>
              <a:spcBef>
                <a:spcPts val="0"/>
              </a:spcBef>
              <a:spcAft>
                <a:spcPts val="0"/>
              </a:spcAft>
              <a:buClr>
                <a:schemeClr val="dk1"/>
              </a:buClr>
              <a:buSzPts val="1100"/>
              <a:buFont typeface="Calibri"/>
              <a:buNone/>
              <a:defRPr/>
            </a:lvl2pPr>
            <a:lvl3pPr lvl="2" algn="l">
              <a:lnSpc>
                <a:spcPct val="90000"/>
              </a:lnSpc>
              <a:spcBef>
                <a:spcPts val="0"/>
              </a:spcBef>
              <a:spcAft>
                <a:spcPts val="0"/>
              </a:spcAft>
              <a:buClr>
                <a:schemeClr val="dk1"/>
              </a:buClr>
              <a:buSzPts val="1100"/>
              <a:buFont typeface="Calibri"/>
              <a:buNone/>
              <a:defRPr/>
            </a:lvl3pPr>
            <a:lvl4pPr lvl="3" algn="l">
              <a:lnSpc>
                <a:spcPct val="90000"/>
              </a:lnSpc>
              <a:spcBef>
                <a:spcPts val="0"/>
              </a:spcBef>
              <a:spcAft>
                <a:spcPts val="0"/>
              </a:spcAft>
              <a:buClr>
                <a:schemeClr val="dk1"/>
              </a:buClr>
              <a:buSzPts val="1100"/>
              <a:buFont typeface="Calibri"/>
              <a:buNone/>
              <a:defRPr/>
            </a:lvl4pPr>
            <a:lvl5pPr lvl="4" algn="l">
              <a:lnSpc>
                <a:spcPct val="90000"/>
              </a:lnSpc>
              <a:spcBef>
                <a:spcPts val="0"/>
              </a:spcBef>
              <a:spcAft>
                <a:spcPts val="0"/>
              </a:spcAft>
              <a:buClr>
                <a:schemeClr val="dk1"/>
              </a:buClr>
              <a:buSzPts val="1100"/>
              <a:buFont typeface="Calibri"/>
              <a:buNone/>
              <a:defRPr/>
            </a:lvl5pPr>
            <a:lvl6pPr lvl="5" algn="l">
              <a:lnSpc>
                <a:spcPct val="90000"/>
              </a:lnSpc>
              <a:spcBef>
                <a:spcPts val="0"/>
              </a:spcBef>
              <a:spcAft>
                <a:spcPts val="0"/>
              </a:spcAft>
              <a:buClr>
                <a:schemeClr val="dk1"/>
              </a:buClr>
              <a:buSzPts val="1100"/>
              <a:buFont typeface="Calibri"/>
              <a:buNone/>
              <a:defRPr/>
            </a:lvl6pPr>
            <a:lvl7pPr lvl="6" algn="l">
              <a:lnSpc>
                <a:spcPct val="90000"/>
              </a:lnSpc>
              <a:spcBef>
                <a:spcPts val="0"/>
              </a:spcBef>
              <a:spcAft>
                <a:spcPts val="0"/>
              </a:spcAft>
              <a:buClr>
                <a:schemeClr val="dk1"/>
              </a:buClr>
              <a:buSzPts val="1100"/>
              <a:buFont typeface="Calibri"/>
              <a:buNone/>
              <a:defRPr/>
            </a:lvl7pPr>
            <a:lvl8pPr lvl="7" algn="l">
              <a:lnSpc>
                <a:spcPct val="90000"/>
              </a:lnSpc>
              <a:spcBef>
                <a:spcPts val="0"/>
              </a:spcBef>
              <a:spcAft>
                <a:spcPts val="0"/>
              </a:spcAft>
              <a:buClr>
                <a:schemeClr val="dk1"/>
              </a:buClr>
              <a:buSzPts val="1100"/>
              <a:buFont typeface="Calibri"/>
              <a:buNone/>
              <a:defRPr/>
            </a:lvl8pPr>
            <a:lvl9pPr lvl="8" algn="l">
              <a:lnSpc>
                <a:spcPct val="90000"/>
              </a:lnSpc>
              <a:spcBef>
                <a:spcPts val="0"/>
              </a:spcBef>
              <a:spcAft>
                <a:spcPts val="0"/>
              </a:spcAft>
              <a:buClr>
                <a:schemeClr val="dk1"/>
              </a:buClr>
              <a:buSzPts val="1100"/>
              <a:buFont typeface="Calibri"/>
              <a:buNone/>
              <a:defRPr/>
            </a:lvl9pPr>
          </a:lstStyle>
          <a:p>
            <a:endParaRPr/>
          </a:p>
        </p:txBody>
      </p:sp>
      <p:sp>
        <p:nvSpPr>
          <p:cNvPr id="89" name="Google Shape;89;p59"/>
          <p:cNvSpPr txBox="1">
            <a:spLocks noGrp="1"/>
          </p:cNvSpPr>
          <p:nvPr>
            <p:ph type="body" idx="1"/>
          </p:nvPr>
        </p:nvSpPr>
        <p:spPr>
          <a:xfrm>
            <a:off x="304799" y="1684867"/>
            <a:ext cx="11584000" cy="4335200"/>
          </a:xfrm>
          <a:prstGeom prst="rect">
            <a:avLst/>
          </a:prstGeom>
          <a:noFill/>
          <a:ln>
            <a:noFill/>
          </a:ln>
        </p:spPr>
        <p:txBody>
          <a:bodyPr spcFirstLastPara="1" lIns="0" tIns="0" rIns="0" bIns="0">
            <a:noAutofit/>
          </a:bodyPr>
          <a:lstStyle>
            <a:lvl1pPr marL="548640" lvl="0" indent="-274320" algn="l">
              <a:lnSpc>
                <a:spcPct val="114000"/>
              </a:lnSpc>
              <a:spcBef>
                <a:spcPts val="1320"/>
              </a:spcBef>
              <a:spcAft>
                <a:spcPts val="0"/>
              </a:spcAft>
              <a:buClr>
                <a:schemeClr val="lt2"/>
              </a:buClr>
              <a:buSzPts val="1300"/>
              <a:buNone/>
              <a:defRPr sz="1680">
                <a:solidFill>
                  <a:schemeClr val="lt2"/>
                </a:solidFill>
                <a:latin typeface="IBM Plex Sans"/>
                <a:ea typeface="IBM Plex Sans"/>
                <a:cs typeface="IBM Plex Sans"/>
                <a:sym typeface="IBM Plex Sans"/>
              </a:defRPr>
            </a:lvl1pPr>
            <a:lvl2pPr marL="1097280" lvl="1" indent="-358140" algn="l">
              <a:lnSpc>
                <a:spcPct val="114000"/>
              </a:lnSpc>
              <a:spcBef>
                <a:spcPts val="1320"/>
              </a:spcBef>
              <a:spcAft>
                <a:spcPts val="0"/>
              </a:spcAft>
              <a:buClr>
                <a:schemeClr val="lt2"/>
              </a:buClr>
              <a:buSzPts val="1100"/>
              <a:buFont typeface="NTR"/>
              <a:buChar char="→"/>
              <a:defRPr sz="1680"/>
            </a:lvl2pPr>
            <a:lvl3pPr marL="1645920" lvl="2" indent="-381000" algn="l">
              <a:lnSpc>
                <a:spcPct val="114000"/>
              </a:lnSpc>
              <a:spcBef>
                <a:spcPts val="1320"/>
              </a:spcBef>
              <a:spcAft>
                <a:spcPts val="0"/>
              </a:spcAft>
              <a:buClr>
                <a:schemeClr val="lt2"/>
              </a:buClr>
              <a:buSzPts val="1400"/>
              <a:buChar char="•"/>
              <a:defRPr sz="1680"/>
            </a:lvl3pPr>
            <a:lvl4pPr marL="2194560" lvl="3" indent="-381000" algn="l">
              <a:lnSpc>
                <a:spcPct val="114000"/>
              </a:lnSpc>
              <a:spcBef>
                <a:spcPts val="1320"/>
              </a:spcBef>
              <a:spcAft>
                <a:spcPts val="0"/>
              </a:spcAft>
              <a:buClr>
                <a:schemeClr val="lt2"/>
              </a:buClr>
              <a:buSzPts val="1400"/>
              <a:buChar char="–"/>
              <a:defRPr sz="1680"/>
            </a:lvl4pPr>
            <a:lvl5pPr marL="2743200" lvl="4" indent="-381000" algn="l">
              <a:lnSpc>
                <a:spcPct val="114000"/>
              </a:lnSpc>
              <a:spcBef>
                <a:spcPts val="1320"/>
              </a:spcBef>
              <a:spcAft>
                <a:spcPts val="0"/>
              </a:spcAft>
              <a:buClr>
                <a:schemeClr val="lt2"/>
              </a:buClr>
              <a:buSzPts val="1400"/>
              <a:buChar char="»"/>
              <a:defRPr sz="1680"/>
            </a:lvl5pPr>
            <a:lvl6pPr marL="3291840" lvl="5" indent="-274320" algn="l">
              <a:lnSpc>
                <a:spcPct val="100000"/>
              </a:lnSpc>
              <a:spcBef>
                <a:spcPts val="360"/>
              </a:spcBef>
              <a:spcAft>
                <a:spcPts val="0"/>
              </a:spcAft>
              <a:buClr>
                <a:schemeClr val="dk1"/>
              </a:buClr>
              <a:buSzPts val="1300"/>
              <a:buFont typeface="Arial"/>
              <a:buNone/>
              <a:defRPr/>
            </a:lvl6pPr>
            <a:lvl7pPr marL="3840480" lvl="6" indent="-381000" algn="l">
              <a:lnSpc>
                <a:spcPct val="100000"/>
              </a:lnSpc>
              <a:spcBef>
                <a:spcPts val="360"/>
              </a:spcBef>
              <a:spcAft>
                <a:spcPts val="0"/>
              </a:spcAft>
              <a:buClr>
                <a:schemeClr val="dk1"/>
              </a:buClr>
              <a:buSzPts val="1400"/>
              <a:buChar char="»"/>
              <a:defRPr/>
            </a:lvl7pPr>
            <a:lvl8pPr marL="4389120" lvl="7" indent="-381000" algn="l">
              <a:lnSpc>
                <a:spcPct val="100000"/>
              </a:lnSpc>
              <a:spcBef>
                <a:spcPts val="360"/>
              </a:spcBef>
              <a:spcAft>
                <a:spcPts val="0"/>
              </a:spcAft>
              <a:buClr>
                <a:schemeClr val="dk1"/>
              </a:buClr>
              <a:buSzPts val="1400"/>
              <a:buChar char="»"/>
              <a:defRPr/>
            </a:lvl8pPr>
            <a:lvl9pPr marL="4937760" lvl="8" indent="-381000" algn="l">
              <a:lnSpc>
                <a:spcPct val="100000"/>
              </a:lnSpc>
              <a:spcBef>
                <a:spcPts val="36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122093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6FCA-F87D-CC76-5124-4CCE48D201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D5982-ABE7-C6EC-2A61-FED6237CA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A3135-4D26-F54B-A244-B3797009D849}"/>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D7B28B98-0949-8ACB-F950-0647197FA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9B73F-7581-E594-7973-9C00C2D3A5BA}"/>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295981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146A-1F5C-82DE-6816-CED82CE644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D43126-9E8F-EE9F-A60F-FA4493EBA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06EA1-E534-1B69-E2FE-C17004B3E66E}"/>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9F9E5DAE-8FB6-E1B2-6CA2-3BA5BFA4C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E41A5-D5B2-6726-9256-A28EA37C8544}"/>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97203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97EC-9F7C-933A-5777-AD1F49E07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61D067-9933-96D4-F680-93A26BD8A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388F2-1161-8F67-B375-B8D2AE1D1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AC4E01-BC50-2FE1-FE58-B48EBB1A6113}"/>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6" name="Footer Placeholder 5">
            <a:extLst>
              <a:ext uri="{FF2B5EF4-FFF2-40B4-BE49-F238E27FC236}">
                <a16:creationId xmlns:a16="http://schemas.microsoft.com/office/drawing/2014/main" id="{E68A188B-A1D9-D8FA-F9C1-A0EDC49CC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E0D93-7FB0-ACB9-C2C2-3A2014F9EA8F}"/>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159030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BA5E-8C68-E43A-891D-B180E08D39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335755-A5F7-2FC9-8115-B1D83CB30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24B18-2E17-04BA-6A39-9D19623931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62BF3F-9281-AA58-695B-48C700C0D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F6B20-1FFB-27D4-F6C1-E4218908E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48771B-0B7C-722F-3034-2BA20BF2485D}"/>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8" name="Footer Placeholder 7">
            <a:extLst>
              <a:ext uri="{FF2B5EF4-FFF2-40B4-BE49-F238E27FC236}">
                <a16:creationId xmlns:a16="http://schemas.microsoft.com/office/drawing/2014/main" id="{DB19FB7F-C199-95D0-BA18-D1B3492AE1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D9EAA4-362F-A491-992C-0A9A056A714E}"/>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372736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34A8-92DF-F905-E5D3-4FB534C1E8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B00DA9-9384-9482-EA4E-5E6769A78FF2}"/>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4" name="Footer Placeholder 3">
            <a:extLst>
              <a:ext uri="{FF2B5EF4-FFF2-40B4-BE49-F238E27FC236}">
                <a16:creationId xmlns:a16="http://schemas.microsoft.com/office/drawing/2014/main" id="{884C669B-CDDC-915A-2013-6DDB751EB5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0267F4-531F-250D-577E-9A4F64072150}"/>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162312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A0820-71F4-6810-13B1-8F6303B731C1}"/>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3" name="Footer Placeholder 2">
            <a:extLst>
              <a:ext uri="{FF2B5EF4-FFF2-40B4-BE49-F238E27FC236}">
                <a16:creationId xmlns:a16="http://schemas.microsoft.com/office/drawing/2014/main" id="{C0D74773-894D-E1F8-5095-A2CB5314E4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371A65-B2D3-5B87-EB5B-33319F97315C}"/>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344816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C8FE-C150-8D7C-833D-44F7EEC29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ADD177-83DF-3004-0C67-19C6461DE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84FE64-94D0-AC8F-069E-AA4B3F382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7DDB9-0779-1A1A-AB1D-3A6D3C47E16E}"/>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6" name="Footer Placeholder 5">
            <a:extLst>
              <a:ext uri="{FF2B5EF4-FFF2-40B4-BE49-F238E27FC236}">
                <a16:creationId xmlns:a16="http://schemas.microsoft.com/office/drawing/2014/main" id="{B8397F2A-29D3-A162-6A7E-E7BD2AC91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94A547-94B3-4850-C989-C11500C59AEE}"/>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57840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02D3-D801-0118-7A48-938468D1E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06BE20-F193-334A-895E-6BF0C9F4C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055997-7E75-640E-0817-9EAD2C33D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059C7-B0A2-F69C-6977-F7FAC029D506}"/>
              </a:ext>
            </a:extLst>
          </p:cNvPr>
          <p:cNvSpPr>
            <a:spLocks noGrp="1"/>
          </p:cNvSpPr>
          <p:nvPr>
            <p:ph type="dt" sz="half" idx="10"/>
          </p:nvPr>
        </p:nvSpPr>
        <p:spPr/>
        <p:txBody>
          <a:bodyPr/>
          <a:lstStyle/>
          <a:p>
            <a:fld id="{FAE66A16-CDD8-473B-BBD2-B20009BBC74A}" type="datetimeFigureOut">
              <a:rPr lang="en-IN" smtClean="0"/>
              <a:t>03-03-2025</a:t>
            </a:fld>
            <a:endParaRPr lang="en-IN"/>
          </a:p>
        </p:txBody>
      </p:sp>
      <p:sp>
        <p:nvSpPr>
          <p:cNvPr id="6" name="Footer Placeholder 5">
            <a:extLst>
              <a:ext uri="{FF2B5EF4-FFF2-40B4-BE49-F238E27FC236}">
                <a16:creationId xmlns:a16="http://schemas.microsoft.com/office/drawing/2014/main" id="{BE2122C0-8391-9677-DBCD-450D9A040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5BAA4E-B29F-3098-293E-24F9B191A4BE}"/>
              </a:ext>
            </a:extLst>
          </p:cNvPr>
          <p:cNvSpPr>
            <a:spLocks noGrp="1"/>
          </p:cNvSpPr>
          <p:nvPr>
            <p:ph type="sldNum" sz="quarter" idx="12"/>
          </p:nvPr>
        </p:nvSpPr>
        <p:spPr/>
        <p:txBody>
          <a:bodyPr/>
          <a:lstStyle/>
          <a:p>
            <a:fld id="{C687CF2E-1055-4F2C-98A3-AA8597A8F71E}" type="slidenum">
              <a:rPr lang="en-IN" smtClean="0"/>
              <a:t>‹#›</a:t>
            </a:fld>
            <a:endParaRPr lang="en-IN"/>
          </a:p>
        </p:txBody>
      </p:sp>
    </p:spTree>
    <p:extLst>
      <p:ext uri="{BB962C8B-B14F-4D97-AF65-F5344CB8AC3E}">
        <p14:creationId xmlns:p14="http://schemas.microsoft.com/office/powerpoint/2010/main" val="3920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EF387-BF06-A51A-4051-2CF81A484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078E96-E8BC-AD10-22F2-FBE93F80E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DF190-7B0C-4CE0-4833-0AAB04F05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66A16-CDD8-473B-BBD2-B20009BBC74A}" type="datetimeFigureOut">
              <a:rPr lang="en-IN" smtClean="0"/>
              <a:t>03-03-2025</a:t>
            </a:fld>
            <a:endParaRPr lang="en-IN"/>
          </a:p>
        </p:txBody>
      </p:sp>
      <p:sp>
        <p:nvSpPr>
          <p:cNvPr id="5" name="Footer Placeholder 4">
            <a:extLst>
              <a:ext uri="{FF2B5EF4-FFF2-40B4-BE49-F238E27FC236}">
                <a16:creationId xmlns:a16="http://schemas.microsoft.com/office/drawing/2014/main" id="{EC3CA006-7EB1-5BDB-514F-AF565AF20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C848AE-9E66-F895-16D7-A365F66D3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CF2E-1055-4F2C-98A3-AA8597A8F71E}" type="slidenum">
              <a:rPr lang="en-IN" smtClean="0"/>
              <a:t>‹#›</a:t>
            </a:fld>
            <a:endParaRPr lang="en-IN"/>
          </a:p>
        </p:txBody>
      </p:sp>
    </p:spTree>
    <p:extLst>
      <p:ext uri="{BB962C8B-B14F-4D97-AF65-F5344CB8AC3E}">
        <p14:creationId xmlns:p14="http://schemas.microsoft.com/office/powerpoint/2010/main" val="33687281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xample.com/sunsetphoto.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AmazonCloudFront/latest/DeveloperGuide/IntroductionUseCases.html#IntroductionUseCasesStreaming" TargetMode="External"/><Relationship Id="rId2" Type="http://schemas.openxmlformats.org/officeDocument/2006/relationships/hyperlink" Target="https://docs.aws.amazon.com/AmazonCloudFront/latest/DeveloperGuide/IntroductionUseCases.html#IntroductionUseCasesStaticWebsite" TargetMode="External"/><Relationship Id="rId1" Type="http://schemas.openxmlformats.org/officeDocument/2006/relationships/slideLayout" Target="../slideLayouts/slideLayout2.xml"/><Relationship Id="rId5" Type="http://schemas.openxmlformats.org/officeDocument/2006/relationships/hyperlink" Target="https://docs.aws.amazon.com/AmazonCloudFront/latest/DeveloperGuide/IntroductionUseCases.html#IntroductionUseCasesProgrammableCDN" TargetMode="External"/><Relationship Id="rId4" Type="http://schemas.openxmlformats.org/officeDocument/2006/relationships/hyperlink" Target="https://docs.aws.amazon.com/AmazonCloudFront/latest/DeveloperGuide/IntroductionUseCases.html#IntroductionUseCasesFieldLevelEncryp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1237" y="538421"/>
            <a:ext cx="10972800" cy="746125"/>
          </a:xfrm>
        </p:spPr>
        <p:txBody>
          <a:bodyPr>
            <a:normAutofit/>
          </a:bodyPr>
          <a:lstStyle/>
          <a:p>
            <a:pPr algn="ctr"/>
            <a:r>
              <a:rPr lang="en-US" sz="3600" b="1" i="0" u="sng" strike="noStrike" baseline="0" dirty="0">
                <a:solidFill>
                  <a:srgbClr val="000000"/>
                </a:solidFill>
                <a:latin typeface="Calibri" panose="020F0502020204030204" pitchFamily="34" charset="0"/>
                <a:cs typeface="Calibri" panose="020F0502020204030204" pitchFamily="34" charset="0"/>
              </a:rPr>
              <a:t>UNIT  </a:t>
            </a:r>
            <a:r>
              <a:rPr lang="en-US" sz="3600" b="1" u="sng" dirty="0">
                <a:solidFill>
                  <a:srgbClr val="000000"/>
                </a:solidFill>
                <a:latin typeface="Calibri" panose="020F0502020204030204" pitchFamily="34" charset="0"/>
                <a:cs typeface="Calibri" panose="020F0502020204030204" pitchFamily="34" charset="0"/>
              </a:rPr>
              <a:t>III</a:t>
            </a:r>
            <a:endParaRPr lang="en-US" sz="7200" b="1" u="sng"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4294967295"/>
          </p:nvPr>
        </p:nvSpPr>
        <p:spPr>
          <a:xfrm>
            <a:off x="1265275" y="1841095"/>
            <a:ext cx="10333038" cy="2370137"/>
          </a:xfrm>
        </p:spPr>
        <p:txBody>
          <a:bodyPr numCol="1">
            <a:noAutofit/>
          </a:bodyPr>
          <a:lstStyle/>
          <a:p>
            <a:pPr>
              <a:lnSpc>
                <a:spcPct val="150000"/>
              </a:lnSpc>
            </a:pPr>
            <a:r>
              <a:rPr lang="en-US" sz="2400" b="1" i="0" u="none" strike="noStrike" baseline="0" dirty="0">
                <a:solidFill>
                  <a:srgbClr val="000000"/>
                </a:solidFill>
                <a:latin typeface="Calibri" panose="020F0502020204030204" pitchFamily="34" charset="0"/>
                <a:cs typeface="Calibri" panose="020F0502020204030204" pitchFamily="34" charset="0"/>
              </a:rPr>
              <a:t>Cloud computing Architecture and Management: </a:t>
            </a:r>
            <a:r>
              <a:rPr lang="en-US" sz="2400" b="0" i="0" u="none" strike="noStrike" baseline="0" dirty="0">
                <a:solidFill>
                  <a:srgbClr val="000000"/>
                </a:solidFill>
                <a:latin typeface="Calibri" panose="020F0502020204030204" pitchFamily="34" charset="0"/>
                <a:cs typeface="Calibri" panose="020F0502020204030204" pitchFamily="34" charset="0"/>
              </a:rPr>
              <a:t>Managing the cloud and managing the cloud infrastructure using AWS cloud Front, Managing the cloud application, Managing Identity and Access (IAM), Migrating Application to cloud, Phases of cloud migration, Approaches for Cloud Migration.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03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b="1" dirty="0">
                <a:latin typeface="Calibri" panose="020F0502020204030204" pitchFamily="34" charset="0"/>
                <a:cs typeface="Calibri" panose="020F0502020204030204" pitchFamily="34" charset="0"/>
              </a:rPr>
              <a:t>Managing the Cloud</a:t>
            </a:r>
            <a:endParaRPr lang="en-US" sz="3200" dirty="0">
              <a:latin typeface="Calibri" panose="020F0502020204030204" pitchFamily="34" charset="0"/>
              <a:cs typeface="Calibri" panose="020F0502020204030204" pitchFamily="34" charset="0"/>
            </a:endParaRPr>
          </a:p>
        </p:txBody>
      </p:sp>
      <p:sp>
        <p:nvSpPr>
          <p:cNvPr id="3" name="Rectangle 2"/>
          <p:cNvSpPr/>
          <p:nvPr/>
        </p:nvSpPr>
        <p:spPr>
          <a:xfrm>
            <a:off x="647700" y="1314450"/>
            <a:ext cx="10991850" cy="5207323"/>
          </a:xfrm>
          <a:prstGeom prst="rect">
            <a:avLst/>
          </a:prstGeom>
        </p:spPr>
        <p:txBody>
          <a:bodyPr wrap="square">
            <a:spAutoFit/>
          </a:bodyPr>
          <a:lstStyle/>
          <a:p>
            <a:pPr algn="just">
              <a:lnSpc>
                <a:spcPct val="150000"/>
              </a:lnSpc>
            </a:pPr>
            <a:r>
              <a:rPr lang="en-US" sz="2000" dirty="0">
                <a:latin typeface="Calibri" panose="020F0502020204030204" pitchFamily="34" charset="0"/>
                <a:cs typeface="Calibri" panose="020F0502020204030204" pitchFamily="34" charset="0"/>
              </a:rPr>
              <a:t>Cloud management is aimed at efficiently managing the cloud so as </a:t>
            </a:r>
            <a:r>
              <a:rPr lang="en-US" sz="2000" u="sng" dirty="0">
                <a:latin typeface="Calibri" panose="020F0502020204030204" pitchFamily="34" charset="0"/>
                <a:cs typeface="Calibri" panose="020F0502020204030204" pitchFamily="34" charset="0"/>
              </a:rPr>
              <a:t>to maintain the </a:t>
            </a:r>
            <a:r>
              <a:rPr lang="en-US" sz="2000" u="sng" dirty="0" err="1">
                <a:latin typeface="Calibri" panose="020F0502020204030204" pitchFamily="34" charset="0"/>
                <a:cs typeface="Calibri" panose="020F0502020204030204" pitchFamily="34" charset="0"/>
              </a:rPr>
              <a:t>QoS</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It is one of the prime jobs to be considered. The whole cloud is dependent on the way it is managed. Cloud management can be divided </a:t>
            </a:r>
            <a:r>
              <a:rPr lang="en-US" sz="2000" b="1" dirty="0">
                <a:latin typeface="Calibri" panose="020F0502020204030204" pitchFamily="34" charset="0"/>
                <a:cs typeface="Calibri" panose="020F0502020204030204" pitchFamily="34" charset="0"/>
              </a:rPr>
              <a:t>into two parts</a:t>
            </a:r>
            <a:r>
              <a:rPr lang="en-US" sz="2000" dirty="0">
                <a:latin typeface="Calibri" panose="020F0502020204030204" pitchFamily="34" charset="0"/>
                <a:cs typeface="Calibri" panose="020F0502020204030204" pitchFamily="34" charset="0"/>
              </a:rPr>
              <a:t>: </a:t>
            </a:r>
          </a:p>
          <a:p>
            <a:pPr algn="just">
              <a:lnSpc>
                <a:spcPct val="150000"/>
              </a:lnSpc>
            </a:pPr>
            <a:r>
              <a:rPr lang="en-US" sz="2000" dirty="0">
                <a:latin typeface="Calibri" panose="020F0502020204030204" pitchFamily="34" charset="0"/>
                <a:cs typeface="Calibri" panose="020F0502020204030204" pitchFamily="34" charset="0"/>
              </a:rPr>
              <a:t>1. Managing the infrastructure of the cloud </a:t>
            </a:r>
          </a:p>
          <a:p>
            <a:pPr algn="just">
              <a:lnSpc>
                <a:spcPct val="150000"/>
              </a:lnSpc>
            </a:pPr>
            <a:r>
              <a:rPr lang="en-US" sz="2000" dirty="0">
                <a:latin typeface="Calibri" panose="020F0502020204030204" pitchFamily="34" charset="0"/>
                <a:cs typeface="Calibri" panose="020F0502020204030204" pitchFamily="34" charset="0"/>
              </a:rPr>
              <a:t>2. Managing the cloud application</a:t>
            </a:r>
          </a:p>
          <a:p>
            <a:pPr algn="just">
              <a:lnSpc>
                <a:spcPct val="150000"/>
              </a:lnSpc>
            </a:pPr>
            <a:r>
              <a:rPr lang="en-US" sz="2400" b="1" dirty="0">
                <a:latin typeface="Calibri" panose="020F0502020204030204" pitchFamily="34" charset="0"/>
                <a:cs typeface="Calibri" panose="020F0502020204030204" pitchFamily="34" charset="0"/>
              </a:rPr>
              <a:t>(1) Managing the Cloud Infrastructure</a:t>
            </a:r>
          </a:p>
          <a:p>
            <a:pPr algn="just">
              <a:lnSpc>
                <a:spcPct val="150000"/>
              </a:lnSpc>
              <a:buFont typeface="Wingdings" pitchFamily="2" charset="2"/>
              <a:buChar char="Ø"/>
            </a:pPr>
            <a:r>
              <a:rPr lang="en-US" sz="2000" dirty="0">
                <a:latin typeface="Calibri" panose="020F0502020204030204" pitchFamily="34" charset="0"/>
                <a:cs typeface="Calibri" panose="020F0502020204030204" pitchFamily="34" charset="0"/>
              </a:rPr>
              <a:t>The infrastructure of the cloud is considered to be the backbone of the cloud. Mainly the infrastructure consists of   </a:t>
            </a:r>
            <a:r>
              <a:rPr lang="en-US" sz="2000" u="sng" dirty="0">
                <a:latin typeface="Calibri" panose="020F0502020204030204" pitchFamily="34" charset="0"/>
                <a:cs typeface="Calibri" panose="020F0502020204030204" pitchFamily="34" charset="0"/>
              </a:rPr>
              <a:t>Resource management, load consolidation and  Internal cloud governance.</a:t>
            </a:r>
          </a:p>
          <a:p>
            <a:pPr algn="just">
              <a:lnSpc>
                <a:spcPct val="150000"/>
              </a:lnSpc>
            </a:pPr>
            <a:r>
              <a:rPr lang="en-US" sz="2000" dirty="0">
                <a:latin typeface="Calibri" panose="020F0502020204030204" pitchFamily="34" charset="0"/>
                <a:cs typeface="Calibri" panose="020F0502020204030204" pitchFamily="34" charset="0"/>
              </a:rPr>
              <a:t>This component is mainly responsible for the QoS factor. </a:t>
            </a:r>
            <a:r>
              <a:rPr lang="en-US" sz="2000" u="sng" dirty="0">
                <a:latin typeface="Calibri" panose="020F0502020204030204" pitchFamily="34" charset="0"/>
                <a:cs typeface="Calibri" panose="020F0502020204030204" pitchFamily="34" charset="0"/>
              </a:rPr>
              <a:t>If the infrastructure is not properly managed, then the whole cloud can fail and QoS would be adversely affected</a:t>
            </a:r>
            <a:r>
              <a:rPr lang="en-US" sz="2000" dirty="0">
                <a:latin typeface="Calibri" panose="020F0502020204030204" pitchFamily="34" charset="0"/>
                <a:cs typeface="Calibri" panose="020F0502020204030204" pitchFamily="34" charset="0"/>
              </a:rPr>
              <a:t>. The core of cloud management is resource management.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E5388-C2C6-7EDB-D1FF-83740A32FBE2}"/>
              </a:ext>
            </a:extLst>
          </p:cNvPr>
          <p:cNvSpPr txBox="1"/>
          <p:nvPr/>
        </p:nvSpPr>
        <p:spPr>
          <a:xfrm>
            <a:off x="603388" y="600737"/>
            <a:ext cx="10985224" cy="5576976"/>
          </a:xfrm>
          <a:prstGeom prst="rect">
            <a:avLst/>
          </a:prstGeom>
          <a:noFill/>
        </p:spPr>
        <p:txBody>
          <a:bodyPr wrap="square">
            <a:spAutoFit/>
          </a:bodyPr>
          <a:lstStyle/>
          <a:p>
            <a:pPr algn="just">
              <a:lnSpc>
                <a:spcPct val="150000"/>
              </a:lnSpc>
            </a:pPr>
            <a:r>
              <a:rPr lang="en-US" sz="2000" b="1" u="sng" dirty="0">
                <a:solidFill>
                  <a:schemeClr val="tx1"/>
                </a:solidFill>
                <a:latin typeface="Calibri" panose="020F0502020204030204" pitchFamily="34" charset="0"/>
                <a:cs typeface="Calibri" panose="020F0502020204030204" pitchFamily="34" charset="0"/>
              </a:rPr>
              <a:t>(a) Resource management:</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 cloud infrastructure is a very complex system that consists of a lot of resources. It  involves several internal tasks such as </a:t>
            </a:r>
            <a:r>
              <a:rPr lang="en-US" sz="2000" u="sng" dirty="0">
                <a:solidFill>
                  <a:schemeClr val="tx1"/>
                </a:solidFill>
                <a:latin typeface="Calibri" panose="020F0502020204030204" pitchFamily="34" charset="0"/>
                <a:cs typeface="Calibri" panose="020F0502020204030204" pitchFamily="34" charset="0"/>
              </a:rPr>
              <a:t>resource scheduling, provisioning, and load balancing.</a:t>
            </a:r>
            <a:r>
              <a:rPr lang="en-US" sz="2000" dirty="0">
                <a:solidFill>
                  <a:schemeClr val="tx1"/>
                </a:solidFill>
                <a:latin typeface="Calibri" panose="020F0502020204030204" pitchFamily="34" charset="0"/>
                <a:cs typeface="Calibri" panose="020F0502020204030204" pitchFamily="34" charset="0"/>
              </a:rPr>
              <a:t> These tasks are mainly managed by the cloud service provider’s such as the cloud OS that is responsible for providing services to the cloud and that internally controls the cloud.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Poor resource management may lead to several inefficiencies in terms of </a:t>
            </a:r>
            <a:r>
              <a:rPr lang="en-US" sz="2000" u="sng" dirty="0">
                <a:solidFill>
                  <a:schemeClr val="tx1"/>
                </a:solidFill>
                <a:latin typeface="Calibri" panose="020F0502020204030204" pitchFamily="34" charset="0"/>
                <a:cs typeface="Calibri" panose="020F0502020204030204" pitchFamily="34" charset="0"/>
              </a:rPr>
              <a:t>performance, functionality, and cost. </a:t>
            </a:r>
          </a:p>
          <a:p>
            <a:pPr marL="342900" indent="-342900" algn="just">
              <a:lnSpc>
                <a:spcPct val="150000"/>
              </a:lnSpc>
              <a:buFont typeface="Arial" panose="020B0604020202020204" pitchFamily="34" charset="0"/>
              <a:buChar char="•"/>
            </a:pPr>
            <a:r>
              <a:rPr lang="en-US" sz="2000" u="sng" dirty="0">
                <a:solidFill>
                  <a:schemeClr val="tx1"/>
                </a:solidFill>
                <a:latin typeface="Calibri" panose="020F0502020204030204" pitchFamily="34" charset="0"/>
                <a:cs typeface="Calibri" panose="020F0502020204030204" pitchFamily="34" charset="0"/>
              </a:rPr>
              <a:t>Performance</a:t>
            </a:r>
            <a:r>
              <a:rPr lang="en-US" sz="2000" dirty="0">
                <a:solidFill>
                  <a:schemeClr val="tx1"/>
                </a:solidFill>
                <a:latin typeface="Calibri" panose="020F0502020204030204" pitchFamily="34" charset="0"/>
                <a:cs typeface="Calibri" panose="020F0502020204030204" pitchFamily="34" charset="0"/>
              </a:rPr>
              <a:t> is the most important aspect of the cloud, because everything in the cloud is dependent on the SLAs and the SLAs can be satisfied only if performance is good. </a:t>
            </a:r>
          </a:p>
          <a:p>
            <a:pPr marL="342900" indent="-342900" algn="just">
              <a:lnSpc>
                <a:spcPct val="150000"/>
              </a:lnSpc>
              <a:buFont typeface="Arial" panose="020B0604020202020204" pitchFamily="34" charset="0"/>
              <a:buChar char="•"/>
            </a:pPr>
            <a:r>
              <a:rPr lang="en-US" sz="2000" u="sng" dirty="0">
                <a:solidFill>
                  <a:schemeClr val="tx1"/>
                </a:solidFill>
                <a:latin typeface="Calibri" panose="020F0502020204030204" pitchFamily="34" charset="0"/>
                <a:cs typeface="Calibri" panose="020F0502020204030204" pitchFamily="34" charset="0"/>
              </a:rPr>
              <a:t>Functionality </a:t>
            </a:r>
            <a:r>
              <a:rPr lang="en-US" sz="2000" dirty="0">
                <a:solidFill>
                  <a:schemeClr val="tx1"/>
                </a:solidFill>
                <a:latin typeface="Calibri" panose="020F0502020204030204" pitchFamily="34" charset="0"/>
                <a:cs typeface="Calibri" panose="020F0502020204030204" pitchFamily="34" charset="0"/>
              </a:rPr>
              <a:t>of the cloud should always be provided and </a:t>
            </a:r>
            <a:r>
              <a:rPr lang="en-US" sz="2000" dirty="0" err="1">
                <a:solidFill>
                  <a:schemeClr val="tx1"/>
                </a:solidFill>
                <a:latin typeface="Calibri" panose="020F0502020204030204" pitchFamily="34" charset="0"/>
                <a:cs typeface="Calibri" panose="020F0502020204030204" pitchFamily="34" charset="0"/>
              </a:rPr>
              <a:t>considered,even</a:t>
            </a:r>
            <a:r>
              <a:rPr lang="en-US" sz="2000" dirty="0">
                <a:solidFill>
                  <a:schemeClr val="tx1"/>
                </a:solidFill>
                <a:latin typeface="Calibri" panose="020F0502020204030204" pitchFamily="34" charset="0"/>
                <a:cs typeface="Calibri" panose="020F0502020204030204" pitchFamily="34" charset="0"/>
              </a:rPr>
              <a:t> if there is a small discrepancy in providing the functionality, the whole purpose of maintaining is futile. A partially functional cloud would not satisfy the SLAs.</a:t>
            </a:r>
          </a:p>
        </p:txBody>
      </p:sp>
    </p:spTree>
    <p:extLst>
      <p:ext uri="{BB962C8B-B14F-4D97-AF65-F5344CB8AC3E}">
        <p14:creationId xmlns:p14="http://schemas.microsoft.com/office/powerpoint/2010/main" val="428643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ice level agreements in Cloud computing - GeeksforGeeks">
            <a:extLst>
              <a:ext uri="{FF2B5EF4-FFF2-40B4-BE49-F238E27FC236}">
                <a16:creationId xmlns:a16="http://schemas.microsoft.com/office/drawing/2014/main" id="{62145252-5BF5-25A5-4975-459DD48CE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12" y="1688037"/>
            <a:ext cx="6597829" cy="4693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7F343F-5043-73D0-918F-686E39A2619C}"/>
              </a:ext>
            </a:extLst>
          </p:cNvPr>
          <p:cNvSpPr txBox="1"/>
          <p:nvPr/>
        </p:nvSpPr>
        <p:spPr>
          <a:xfrm>
            <a:off x="5156462" y="349117"/>
            <a:ext cx="1393330" cy="584775"/>
          </a:xfrm>
          <a:prstGeom prst="rect">
            <a:avLst/>
          </a:prstGeom>
          <a:noFill/>
        </p:spPr>
        <p:txBody>
          <a:bodyPr wrap="none" rtlCol="0">
            <a:spAutoFit/>
          </a:bodyPr>
          <a:lstStyle/>
          <a:p>
            <a:r>
              <a:rPr lang="en-IN" sz="3200" b="1" dirty="0"/>
              <a:t>SLA’S</a:t>
            </a:r>
          </a:p>
        </p:txBody>
      </p:sp>
    </p:spTree>
    <p:extLst>
      <p:ext uri="{BB962C8B-B14F-4D97-AF65-F5344CB8AC3E}">
        <p14:creationId xmlns:p14="http://schemas.microsoft.com/office/powerpoint/2010/main" val="195076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B78FD-695B-E15D-4F06-4EB0DF1EF124}"/>
              </a:ext>
            </a:extLst>
          </p:cNvPr>
          <p:cNvSpPr txBox="1"/>
          <p:nvPr/>
        </p:nvSpPr>
        <p:spPr>
          <a:xfrm>
            <a:off x="633619" y="630555"/>
            <a:ext cx="10647294" cy="5115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u="sng" dirty="0">
                <a:solidFill>
                  <a:schemeClr val="tx1"/>
                </a:solidFill>
                <a:latin typeface="Calibri" panose="020F0502020204030204" pitchFamily="34" charset="0"/>
                <a:cs typeface="Calibri" panose="020F0502020204030204" pitchFamily="34" charset="0"/>
              </a:rPr>
              <a:t>Cost </a:t>
            </a:r>
            <a:r>
              <a:rPr lang="en-US" sz="2000" dirty="0">
                <a:solidFill>
                  <a:schemeClr val="tx1"/>
                </a:solidFill>
                <a:latin typeface="Calibri" panose="020F0502020204030204" pitchFamily="34" charset="0"/>
                <a:cs typeface="Calibri" panose="020F0502020204030204" pitchFamily="34" charset="0"/>
              </a:rPr>
              <a:t>is a very important criterion as far as the business prospects of the cloud are concerned . On the part of the service providers, if they </a:t>
            </a:r>
            <a:r>
              <a:rPr lang="en-US" sz="2000" u="sng" dirty="0">
                <a:solidFill>
                  <a:schemeClr val="tx1"/>
                </a:solidFill>
                <a:latin typeface="Calibri" panose="020F0502020204030204" pitchFamily="34" charset="0"/>
                <a:cs typeface="Calibri" panose="020F0502020204030204" pitchFamily="34" charset="0"/>
              </a:rPr>
              <a:t>incur less cost for managing the cloud, then they would try to reduce the cost so as to get a strong user base.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Hence, a lot of users would use the services, improving their profit margin. Similarly, if the cost of resource management is high, then definitely the cost of accessing the resources would be </a:t>
            </a:r>
            <a:r>
              <a:rPr lang="en-US" sz="2000" u="sng" dirty="0">
                <a:solidFill>
                  <a:schemeClr val="tx1"/>
                </a:solidFill>
                <a:latin typeface="Calibri" panose="020F0502020204030204" pitchFamily="34" charset="0"/>
                <a:cs typeface="Calibri" panose="020F0502020204030204" pitchFamily="34" charset="0"/>
              </a:rPr>
              <a:t>high and there is never a lossy business </a:t>
            </a:r>
            <a:r>
              <a:rPr lang="en-US" sz="2000" dirty="0">
                <a:solidFill>
                  <a:schemeClr val="tx1"/>
                </a:solidFill>
                <a:latin typeface="Calibri" panose="020F0502020204030204" pitchFamily="34" charset="0"/>
                <a:cs typeface="Calibri" panose="020F0502020204030204" pitchFamily="34" charset="0"/>
              </a:rPr>
              <a:t>from any organization and so the service provider would not bear the cost and hence the users have to pay more.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Similarly, this would prove costly for service providers as they have a high chance of losing a wide user base, leading to only a marginal growth in the industry.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And, competing with its industry rivals would become a big issue. Hence, efficient management with less cost is required.</a:t>
            </a:r>
          </a:p>
        </p:txBody>
      </p:sp>
    </p:spTree>
    <p:extLst>
      <p:ext uri="{BB962C8B-B14F-4D97-AF65-F5344CB8AC3E}">
        <p14:creationId xmlns:p14="http://schemas.microsoft.com/office/powerpoint/2010/main" val="342756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9DBE3-5500-275A-9A12-6D596C6B7C8E}"/>
              </a:ext>
            </a:extLst>
          </p:cNvPr>
          <p:cNvSpPr txBox="1"/>
          <p:nvPr/>
        </p:nvSpPr>
        <p:spPr>
          <a:xfrm>
            <a:off x="782292" y="707514"/>
            <a:ext cx="10627416"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At a higher level, other than Performance , Functionality, cost  issues, there are few more issues that depend on resource management. </a:t>
            </a:r>
          </a:p>
          <a:p>
            <a:pPr marL="285750" indent="-28575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These are </a:t>
            </a:r>
            <a:r>
              <a:rPr lang="en-US" sz="2000" u="sng" dirty="0">
                <a:solidFill>
                  <a:schemeClr val="tx1"/>
                </a:solidFill>
                <a:latin typeface="Calibri" panose="020F0502020204030204" pitchFamily="34" charset="0"/>
                <a:cs typeface="Calibri" panose="020F0502020204030204" pitchFamily="34" charset="0"/>
              </a:rPr>
              <a:t>power consumption and optimization of multiple objectives </a:t>
            </a:r>
            <a:r>
              <a:rPr lang="en-US" sz="2000" dirty="0">
                <a:solidFill>
                  <a:schemeClr val="tx1"/>
                </a:solidFill>
                <a:latin typeface="Calibri" panose="020F0502020204030204" pitchFamily="34" charset="0"/>
                <a:cs typeface="Calibri" panose="020F0502020204030204" pitchFamily="34" charset="0"/>
              </a:rPr>
              <a:t>to further reduce the cost. To accomplish these tasks, there are several approaches followed, namely, Cloud optimization and consolidation of server and storage workloads. </a:t>
            </a:r>
          </a:p>
          <a:p>
            <a:pPr marL="285750" indent="-285750" algn="just">
              <a:lnSpc>
                <a:spcPct val="150000"/>
              </a:lnSpc>
              <a:buFont typeface="Arial" panose="020B0604020202020204" pitchFamily="34" charset="0"/>
              <a:buChar char="•"/>
            </a:pPr>
            <a:r>
              <a:rPr lang="en-US" sz="2000" i="0" u="sng" dirty="0">
                <a:solidFill>
                  <a:srgbClr val="202124"/>
                </a:solidFill>
                <a:effectLst/>
                <a:latin typeface="Calibri" panose="020F0502020204030204" pitchFamily="34" charset="0"/>
                <a:cs typeface="Calibri" panose="020F0502020204030204" pitchFamily="34" charset="0"/>
              </a:rPr>
              <a:t>Cloud optimization </a:t>
            </a:r>
            <a:r>
              <a:rPr lang="en-US" sz="2000" i="0" dirty="0">
                <a:solidFill>
                  <a:srgbClr val="202124"/>
                </a:solidFill>
                <a:effectLst/>
                <a:latin typeface="Calibri" panose="020F0502020204030204" pitchFamily="34" charset="0"/>
                <a:cs typeface="Calibri" panose="020F0502020204030204" pitchFamily="34" charset="0"/>
              </a:rPr>
              <a:t>is </a:t>
            </a:r>
            <a:r>
              <a:rPr lang="en-US" sz="2000" i="0" dirty="0">
                <a:solidFill>
                  <a:srgbClr val="040C28"/>
                </a:solidFill>
                <a:effectLst/>
                <a:latin typeface="Calibri" panose="020F0502020204030204" pitchFamily="34" charset="0"/>
                <a:cs typeface="Calibri" panose="020F0502020204030204" pitchFamily="34" charset="0"/>
              </a:rPr>
              <a:t>the process of correctly selecting and assigning the right resources to a workload or application</a:t>
            </a:r>
            <a:r>
              <a:rPr lang="en-US" sz="2000" dirty="0">
                <a:solidFill>
                  <a:srgbClr val="202124"/>
                </a:solidFill>
                <a:latin typeface="Calibri" panose="020F0502020204030204" pitchFamily="34" charset="0"/>
                <a:cs typeface="Calibri" panose="020F0502020204030204" pitchFamily="34" charset="0"/>
              </a:rPr>
              <a:t>. That is </a:t>
            </a:r>
            <a:r>
              <a:rPr lang="en-US" sz="2000" i="0" dirty="0">
                <a:solidFill>
                  <a:srgbClr val="202124"/>
                </a:solidFill>
                <a:effectLst/>
                <a:latin typeface="Calibri" panose="020F0502020204030204" pitchFamily="34" charset="0"/>
                <a:cs typeface="Calibri" panose="020F0502020204030204" pitchFamily="34" charset="0"/>
              </a:rPr>
              <a:t>process of eliminating cloud resource waste by selecting, provisioning, and right-sizing the resources you spend on specific cloud features.</a:t>
            </a:r>
            <a:endParaRPr lang="en-US" sz="2000" dirty="0">
              <a:solidFill>
                <a:schemeClr val="tx1"/>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000" u="sng" dirty="0">
                <a:solidFill>
                  <a:schemeClr val="tx1"/>
                </a:solidFill>
                <a:latin typeface="Calibri" panose="020F0502020204030204" pitchFamily="34" charset="0"/>
                <a:cs typeface="Calibri" panose="020F0502020204030204" pitchFamily="34" charset="0"/>
              </a:rPr>
              <a:t>Consolidation </a:t>
            </a:r>
            <a:r>
              <a:rPr lang="en-US" sz="2000" dirty="0">
                <a:solidFill>
                  <a:schemeClr val="tx1"/>
                </a:solidFill>
                <a:latin typeface="Calibri" panose="020F0502020204030204" pitchFamily="34" charset="0"/>
                <a:cs typeface="Calibri" panose="020F0502020204030204" pitchFamily="34" charset="0"/>
              </a:rPr>
              <a:t>would reduce the energy consumption and in some cases would increase the performance of the cloud. According to Margaret Rouse [5], server consolidation by definition is an approach to the efficient usage of computer server resources in order to reduce the total number of servers or server locations that an organization requires.</a:t>
            </a:r>
          </a:p>
        </p:txBody>
      </p:sp>
    </p:spTree>
    <p:extLst>
      <p:ext uri="{BB962C8B-B14F-4D97-AF65-F5344CB8AC3E}">
        <p14:creationId xmlns:p14="http://schemas.microsoft.com/office/powerpoint/2010/main" val="101497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DFF2E-F8E7-5B81-AADD-09C1F91FEBF5}"/>
              </a:ext>
            </a:extLst>
          </p:cNvPr>
          <p:cNvSpPr txBox="1"/>
          <p:nvPr/>
        </p:nvSpPr>
        <p:spPr>
          <a:xfrm>
            <a:off x="807196" y="829296"/>
            <a:ext cx="10895772" cy="4191981"/>
          </a:xfrm>
          <a:prstGeom prst="rect">
            <a:avLst/>
          </a:prstGeom>
          <a:noFill/>
        </p:spPr>
        <p:txBody>
          <a:bodyPr wrap="square">
            <a:spAutoFit/>
          </a:bodyPr>
          <a:lstStyle/>
          <a:p>
            <a:pPr algn="just">
              <a:lnSpc>
                <a:spcPct val="150000"/>
              </a:lnSpc>
            </a:pPr>
            <a:r>
              <a:rPr lang="en-US" sz="2000" u="sng" dirty="0">
                <a:solidFill>
                  <a:schemeClr val="tx1"/>
                </a:solidFill>
                <a:latin typeface="Calibri" panose="020F0502020204030204" pitchFamily="34" charset="0"/>
                <a:cs typeface="Calibri" panose="020F0502020204030204" pitchFamily="34" charset="0"/>
              </a:rPr>
              <a:t>(2) Load Balancing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 previously discussed prospects are mostly suitable for IaaS. Each of the type has its own way of management. Load fluctuation is </a:t>
            </a:r>
            <a:r>
              <a:rPr lang="en-US" sz="2000" u="sng" dirty="0">
                <a:solidFill>
                  <a:schemeClr val="tx1"/>
                </a:solidFill>
                <a:latin typeface="Calibri" panose="020F0502020204030204" pitchFamily="34" charset="0"/>
                <a:cs typeface="Calibri" panose="020F0502020204030204" pitchFamily="34" charset="0"/>
              </a:rPr>
              <a:t>the point where the workload of the system changes continuously</a:t>
            </a:r>
            <a:r>
              <a:rPr lang="en-US" sz="2000" dirty="0">
                <a:solidFill>
                  <a:schemeClr val="tx1"/>
                </a:solidFill>
                <a:latin typeface="Calibri" panose="020F0502020204030204" pitchFamily="34" charset="0"/>
                <a:cs typeface="Calibri" panose="020F0502020204030204" pitchFamily="34" charset="0"/>
              </a:rPr>
              <a:t>.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This is one of the important criteria and issues that should be considered for cloud applications.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Load fluctuation can be divided into two types: predictable and unpredictable.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 Predictable load fluctuations are easy to handle. The cloud can be preconfigured for handling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such kind of fluctuations.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 Unpredictable load fluctuations are difficult to handle, ironically this is one of the reasons why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cloud is preferred by several users.</a:t>
            </a:r>
          </a:p>
        </p:txBody>
      </p:sp>
    </p:spTree>
    <p:extLst>
      <p:ext uri="{BB962C8B-B14F-4D97-AF65-F5344CB8AC3E}">
        <p14:creationId xmlns:p14="http://schemas.microsoft.com/office/powerpoint/2010/main" val="372357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8BC12-56D1-F3B1-A162-CE19C75F408B}"/>
              </a:ext>
            </a:extLst>
          </p:cNvPr>
          <p:cNvSpPr txBox="1"/>
          <p:nvPr/>
        </p:nvSpPr>
        <p:spPr>
          <a:xfrm>
            <a:off x="567965" y="614325"/>
            <a:ext cx="10810188" cy="5115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algn="just">
              <a:lnSpc>
                <a:spcPct val="150000"/>
              </a:lnSpc>
            </a:pPr>
            <a:r>
              <a:rPr lang="en-US" sz="2000" u="sng" dirty="0">
                <a:solidFill>
                  <a:schemeClr val="tx1"/>
                </a:solidFill>
                <a:latin typeface="Calibri" panose="020F0502020204030204" pitchFamily="34" charset="0"/>
                <a:cs typeface="Calibri" panose="020F0502020204030204" pitchFamily="34" charset="0"/>
              </a:rPr>
              <a:t>(3) Cloud governance :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It is another topic that is closely related to cloud management.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Cloud governance is different from cloud management. Governance in general is a term in the corporate world that generally involves the process of creating value to an </a:t>
            </a:r>
            <a:r>
              <a:rPr lang="en-US" sz="2000" u="sng" dirty="0">
                <a:solidFill>
                  <a:schemeClr val="tx1"/>
                </a:solidFill>
                <a:latin typeface="Calibri" panose="020F0502020204030204" pitchFamily="34" charset="0"/>
                <a:cs typeface="Calibri" panose="020F0502020204030204" pitchFamily="34" charset="0"/>
              </a:rPr>
              <a:t>organization by creating strategic objectives that will lead to the growth of the company and would maintain a certain level of control over the company. </a:t>
            </a:r>
            <a:r>
              <a:rPr lang="en-US" sz="2000" dirty="0">
                <a:solidFill>
                  <a:schemeClr val="tx1"/>
                </a:solidFill>
                <a:latin typeface="Calibri" panose="020F0502020204030204" pitchFamily="34" charset="0"/>
                <a:cs typeface="Calibri" panose="020F0502020204030204" pitchFamily="34" charset="0"/>
              </a:rPr>
              <a:t>Similar to that, here cloud organization is involved.</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There are several aspects of cloud governance out of which SLAs are one of the important aspects.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SLAs are the set of rules that are defined between the user and cloud service provider that decide upon the QoS factor. If SLAs are not followed, then the defaulter has to pay the penalty.</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 The whole cloud is governed by keeping these SLAs in mind</a:t>
            </a:r>
          </a:p>
        </p:txBody>
      </p:sp>
    </p:spTree>
    <p:extLst>
      <p:ext uri="{BB962C8B-B14F-4D97-AF65-F5344CB8AC3E}">
        <p14:creationId xmlns:p14="http://schemas.microsoft.com/office/powerpoint/2010/main" val="115947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C4311D-9C68-1378-4104-695CB70C35AC}"/>
              </a:ext>
            </a:extLst>
          </p:cNvPr>
          <p:cNvSpPr/>
          <p:nvPr/>
        </p:nvSpPr>
        <p:spPr>
          <a:xfrm>
            <a:off x="571700" y="507891"/>
            <a:ext cx="4770858" cy="461665"/>
          </a:xfrm>
          <a:prstGeom prst="rect">
            <a:avLst/>
          </a:prstGeom>
        </p:spPr>
        <p:txBody>
          <a:bodyPr wrap="none">
            <a:spAutoFit/>
          </a:bodyPr>
          <a:lstStyle/>
          <a:p>
            <a:r>
              <a:rPr lang="en-US" sz="2400" b="1" dirty="0">
                <a:solidFill>
                  <a:schemeClr val="tx1"/>
                </a:solidFill>
                <a:latin typeface="Calibri" panose="020F0502020204030204" pitchFamily="34" charset="0"/>
                <a:cs typeface="Calibri" panose="020F0502020204030204" pitchFamily="34" charset="0"/>
              </a:rPr>
              <a:t>(2)  Managing the Cloud Application</a:t>
            </a:r>
            <a:endParaRPr lang="en-US" sz="2400" dirty="0">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ACC70161-F952-F4D6-2C56-E23DF3954EB2}"/>
              </a:ext>
            </a:extLst>
          </p:cNvPr>
          <p:cNvSpPr/>
          <p:nvPr/>
        </p:nvSpPr>
        <p:spPr>
          <a:xfrm>
            <a:off x="571700" y="1040429"/>
            <a:ext cx="11220450" cy="5576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Business companies are increasingly looking to move or build their corporate applications on cloud platforms </a:t>
            </a:r>
            <a:r>
              <a:rPr lang="en-US" sz="2000" u="sng" dirty="0">
                <a:solidFill>
                  <a:schemeClr val="tx1"/>
                </a:solidFill>
                <a:latin typeface="Calibri" panose="020F0502020204030204" pitchFamily="34" charset="0"/>
                <a:cs typeface="Calibri" panose="020F0502020204030204" pitchFamily="34" charset="0"/>
              </a:rPr>
              <a:t>to improve agility or to meet dynamic requirements that exist in the globalization of businesses</a:t>
            </a:r>
            <a:r>
              <a:rPr lang="en-US" sz="2000" dirty="0">
                <a:solidFill>
                  <a:schemeClr val="tx1"/>
                </a:solidFill>
                <a:latin typeface="Calibri" panose="020F0502020204030204" pitchFamily="34" charset="0"/>
                <a:cs typeface="Calibri" panose="020F0502020204030204" pitchFamily="34" charset="0"/>
              </a:rPr>
              <a:t> and responsiveness to market demands.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But, this shift or moving the applications to the cloud environment </a:t>
            </a:r>
            <a:r>
              <a:rPr lang="en-US" sz="2000" u="sng" dirty="0">
                <a:solidFill>
                  <a:schemeClr val="tx1"/>
                </a:solidFill>
                <a:latin typeface="Calibri" panose="020F0502020204030204" pitchFamily="34" charset="0"/>
                <a:cs typeface="Calibri" panose="020F0502020204030204" pitchFamily="34" charset="0"/>
              </a:rPr>
              <a:t>brings new complexities</a:t>
            </a:r>
            <a:r>
              <a:rPr lang="en-US" sz="2000" dirty="0">
                <a:solidFill>
                  <a:schemeClr val="tx1"/>
                </a:solidFill>
                <a:latin typeface="Calibri" panose="020F0502020204030204" pitchFamily="34" charset="0"/>
                <a:cs typeface="Calibri" panose="020F0502020204030204" pitchFamily="34" charset="0"/>
              </a:rPr>
              <a:t>.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Applications become </a:t>
            </a:r>
            <a:r>
              <a:rPr lang="en-US" sz="2000" u="sng" dirty="0">
                <a:solidFill>
                  <a:schemeClr val="tx1"/>
                </a:solidFill>
                <a:latin typeface="Calibri" panose="020F0502020204030204" pitchFamily="34" charset="0"/>
                <a:cs typeface="Calibri" panose="020F0502020204030204" pitchFamily="34" charset="0"/>
              </a:rPr>
              <a:t>more composite and complex</a:t>
            </a:r>
            <a:r>
              <a:rPr lang="en-US" sz="2000" dirty="0">
                <a:solidFill>
                  <a:schemeClr val="tx1"/>
                </a:solidFill>
                <a:latin typeface="Calibri" panose="020F0502020204030204" pitchFamily="34" charset="0"/>
                <a:cs typeface="Calibri" panose="020F0502020204030204" pitchFamily="34" charset="0"/>
              </a:rPr>
              <a:t>, which requires leveraging not only capabilities like storage and database offered by the cloud providers but also third-party SaaS capabilities like e-mail and messaging.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So, understanding the availability of an application requires inspecting the infrastructure, the services it consumes, and the upkeep of the application. </a:t>
            </a:r>
          </a:p>
          <a:p>
            <a:pPr marL="342900" indent="-34290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 composite nature of cloud applications requires visibility into all the services to determine the overall availability and uptime.</a:t>
            </a:r>
          </a:p>
          <a:p>
            <a:pPr marL="342900" indent="-342900" algn="just">
              <a:lnSpc>
                <a:spcPct val="150000"/>
              </a:lnSpc>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3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51954-08F0-0D28-0286-AAFD60D50F40}"/>
              </a:ext>
            </a:extLst>
          </p:cNvPr>
          <p:cNvSpPr txBox="1"/>
          <p:nvPr/>
        </p:nvSpPr>
        <p:spPr>
          <a:xfrm>
            <a:off x="829737" y="614972"/>
            <a:ext cx="10736952" cy="37303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Cloud application management is to </a:t>
            </a:r>
            <a:r>
              <a:rPr lang="en-US" sz="2000" u="sng" dirty="0">
                <a:solidFill>
                  <a:schemeClr val="tx1"/>
                </a:solidFill>
                <a:latin typeface="Calibri" panose="020F0502020204030204" pitchFamily="34" charset="0"/>
                <a:cs typeface="Calibri" panose="020F0502020204030204" pitchFamily="34" charset="0"/>
              </a:rPr>
              <a:t>address these issues and propose solutions</a:t>
            </a:r>
            <a:r>
              <a:rPr lang="en-US" sz="2000" dirty="0">
                <a:solidFill>
                  <a:schemeClr val="tx1"/>
                </a:solidFill>
                <a:latin typeface="Calibri" panose="020F0502020204030204" pitchFamily="34" charset="0"/>
                <a:cs typeface="Calibri" panose="020F0502020204030204" pitchFamily="34" charset="0"/>
              </a:rPr>
              <a:t> to make it possible to have insight into the application that runs in the cloud  as well as governance and auditing  the environment management while the application is deployed in the cloud. </a:t>
            </a:r>
          </a:p>
          <a:p>
            <a:pPr marL="285750" indent="-28575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These cloud-based </a:t>
            </a:r>
            <a:r>
              <a:rPr lang="en-US" sz="2000" u="sng" dirty="0">
                <a:solidFill>
                  <a:schemeClr val="tx1"/>
                </a:solidFill>
                <a:latin typeface="Calibri" panose="020F0502020204030204" pitchFamily="34" charset="0"/>
                <a:cs typeface="Calibri" panose="020F0502020204030204" pitchFamily="34" charset="0"/>
              </a:rPr>
              <a:t>monitoring and management services can collect a multitude of events, analyze them, and identify critical information that requires additional remedial actions</a:t>
            </a:r>
            <a:r>
              <a:rPr lang="en-US" sz="2000" dirty="0">
                <a:solidFill>
                  <a:schemeClr val="tx1"/>
                </a:solidFill>
                <a:latin typeface="Calibri" panose="020F0502020204030204" pitchFamily="34" charset="0"/>
                <a:cs typeface="Calibri" panose="020F0502020204030204" pitchFamily="34" charset="0"/>
              </a:rPr>
              <a:t> like adjusting capacity or provisioning new services. </a:t>
            </a:r>
          </a:p>
          <a:p>
            <a:pPr marL="285750" indent="-285750" algn="just">
              <a:lnSpc>
                <a:spcPct val="150000"/>
              </a:lnSpc>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Additionally application management has to be </a:t>
            </a:r>
            <a:r>
              <a:rPr lang="en-US" sz="2000" u="sng" dirty="0">
                <a:solidFill>
                  <a:schemeClr val="tx1"/>
                </a:solidFill>
                <a:latin typeface="Calibri" panose="020F0502020204030204" pitchFamily="34" charset="0"/>
                <a:cs typeface="Calibri" panose="020F0502020204030204" pitchFamily="34" charset="0"/>
              </a:rPr>
              <a:t>supported with tools</a:t>
            </a:r>
            <a:r>
              <a:rPr lang="en-US" sz="2000" dirty="0">
                <a:solidFill>
                  <a:schemeClr val="tx1"/>
                </a:solidFill>
                <a:latin typeface="Calibri" panose="020F0502020204030204" pitchFamily="34" charset="0"/>
                <a:cs typeface="Calibri" panose="020F0502020204030204" pitchFamily="34" charset="0"/>
              </a:rPr>
              <a:t> and processes required for managing other environments that might coexist, enabling efficient operations</a:t>
            </a:r>
            <a:r>
              <a:rPr lang="en-US" sz="1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985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D075-6908-63F6-D94E-6BE878179BF9}"/>
              </a:ext>
            </a:extLst>
          </p:cNvPr>
          <p:cNvSpPr>
            <a:spLocks noGrp="1"/>
          </p:cNvSpPr>
          <p:nvPr>
            <p:ph type="title"/>
          </p:nvPr>
        </p:nvSpPr>
        <p:spPr>
          <a:xfrm>
            <a:off x="838200" y="365125"/>
            <a:ext cx="10515600" cy="4098018"/>
          </a:xfrm>
        </p:spPr>
        <p:txBody>
          <a:bodyPr>
            <a:normAutofit/>
          </a:bodyPr>
          <a:lstStyle/>
          <a:p>
            <a:pPr algn="ctr"/>
            <a:r>
              <a:rPr lang="en-US" sz="8800" dirty="0">
                <a:latin typeface="Calibri" panose="020F0502020204030204" pitchFamily="34" charset="0"/>
                <a:cs typeface="Calibri" panose="020F0502020204030204" pitchFamily="34" charset="0"/>
              </a:rPr>
              <a:t>Cloud Front </a:t>
            </a:r>
          </a:p>
        </p:txBody>
      </p:sp>
    </p:spTree>
    <p:extLst>
      <p:ext uri="{BB962C8B-B14F-4D97-AF65-F5344CB8AC3E}">
        <p14:creationId xmlns:p14="http://schemas.microsoft.com/office/powerpoint/2010/main" val="128405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4FE940-B6CA-1DDC-6A18-5B31F5A22A1A}"/>
              </a:ext>
            </a:extLst>
          </p:cNvPr>
          <p:cNvSpPr txBox="1"/>
          <p:nvPr/>
        </p:nvSpPr>
        <p:spPr>
          <a:xfrm>
            <a:off x="504411" y="1075262"/>
            <a:ext cx="10776502" cy="5011949"/>
          </a:xfrm>
          <a:prstGeom prst="rect">
            <a:avLst/>
          </a:prstGeom>
          <a:noFill/>
        </p:spPr>
        <p:txBody>
          <a:bodyPr wrap="square">
            <a:spAutoFit/>
          </a:bodyPr>
          <a:lstStyle/>
          <a:p>
            <a:pPr algn="just">
              <a:lnSpc>
                <a:spcPct val="150000"/>
              </a:lnSpc>
              <a:buFont typeface="Wingdings" pitchFamily="2" charset="2"/>
              <a:buChar char="§"/>
            </a:pPr>
            <a:r>
              <a:rPr lang="en-US" sz="2400" b="0" i="0" dirty="0">
                <a:solidFill>
                  <a:srgbClr val="333333"/>
                </a:solidFill>
                <a:effectLst/>
                <a:latin typeface="Calibri" panose="020F0502020204030204" pitchFamily="34" charset="0"/>
                <a:cs typeface="Calibri" panose="020F0502020204030204" pitchFamily="34" charset="0"/>
              </a:rPr>
              <a:t>As we know, cloud computing technology is used by both small and large organizations to </a:t>
            </a:r>
            <a:r>
              <a:rPr lang="en-US" sz="2400" b="1" i="0" dirty="0">
                <a:solidFill>
                  <a:srgbClr val="333333"/>
                </a:solidFill>
                <a:effectLst/>
                <a:latin typeface="Calibri" panose="020F0502020204030204" pitchFamily="34" charset="0"/>
                <a:cs typeface="Calibri" panose="020F0502020204030204" pitchFamily="34" charset="0"/>
              </a:rPr>
              <a:t>store the information</a:t>
            </a:r>
            <a:r>
              <a:rPr lang="en-US" sz="2400" b="0" i="0" dirty="0">
                <a:solidFill>
                  <a:srgbClr val="333333"/>
                </a:solidFill>
                <a:effectLst/>
                <a:latin typeface="Calibri" panose="020F0502020204030204" pitchFamily="34" charset="0"/>
                <a:cs typeface="Calibri" panose="020F0502020204030204" pitchFamily="34" charset="0"/>
              </a:rPr>
              <a:t> in cloud and </a:t>
            </a:r>
            <a:r>
              <a:rPr lang="en-US" sz="2400" b="1" i="0" dirty="0">
                <a:solidFill>
                  <a:srgbClr val="333333"/>
                </a:solidFill>
                <a:effectLst/>
                <a:latin typeface="Calibri" panose="020F0502020204030204" pitchFamily="34" charset="0"/>
                <a:cs typeface="Calibri" panose="020F0502020204030204" pitchFamily="34" charset="0"/>
              </a:rPr>
              <a:t>access</a:t>
            </a:r>
            <a:r>
              <a:rPr lang="en-US" sz="2400" b="0" i="0" dirty="0">
                <a:solidFill>
                  <a:srgbClr val="333333"/>
                </a:solidFill>
                <a:effectLst/>
                <a:latin typeface="Calibri" panose="020F0502020204030204" pitchFamily="34" charset="0"/>
                <a:cs typeface="Calibri" panose="020F0502020204030204" pitchFamily="34" charset="0"/>
              </a:rPr>
              <a:t> it from anywhere at anytime using the internet connection.</a:t>
            </a:r>
            <a:endParaRPr lang="en-US" sz="2400" dirty="0">
              <a:solidFill>
                <a:schemeClr val="tx1"/>
              </a:solidFill>
              <a:latin typeface="Calibri" panose="020F0502020204030204" pitchFamily="34" charset="0"/>
              <a:cs typeface="Calibri" panose="020F0502020204030204" pitchFamily="34" charset="0"/>
            </a:endParaRPr>
          </a:p>
          <a:p>
            <a:pPr algn="just">
              <a:lnSpc>
                <a:spcPct val="150000"/>
              </a:lnSpc>
              <a:buFont typeface="Wingdings" pitchFamily="2" charset="2"/>
              <a:buChar char="§"/>
            </a:pPr>
            <a:r>
              <a:rPr lang="en-US" sz="2400" dirty="0">
                <a:solidFill>
                  <a:schemeClr val="tx1"/>
                </a:solidFill>
                <a:latin typeface="Calibri" panose="020F0502020204030204" pitchFamily="34" charset="0"/>
                <a:cs typeface="Calibri" panose="020F0502020204030204" pitchFamily="34" charset="0"/>
              </a:rPr>
              <a:t>There are several processes and components of cloud computing that need to be discussed. One of the topics of such prime </a:t>
            </a:r>
            <a:r>
              <a:rPr lang="en-US" sz="2400" u="sng" dirty="0">
                <a:solidFill>
                  <a:schemeClr val="tx1"/>
                </a:solidFill>
                <a:latin typeface="Calibri" panose="020F0502020204030204" pitchFamily="34" charset="0"/>
                <a:cs typeface="Calibri" panose="020F0502020204030204" pitchFamily="34" charset="0"/>
              </a:rPr>
              <a:t>importance is architecture</a:t>
            </a:r>
            <a:r>
              <a:rPr lang="en-US" sz="2400" dirty="0">
                <a:solidFill>
                  <a:schemeClr val="tx1"/>
                </a:solidFill>
                <a:latin typeface="Calibri" panose="020F0502020204030204" pitchFamily="34" charset="0"/>
                <a:cs typeface="Calibri" panose="020F0502020204030204" pitchFamily="34" charset="0"/>
              </a:rPr>
              <a:t>. </a:t>
            </a:r>
          </a:p>
          <a:p>
            <a:pPr algn="just">
              <a:lnSpc>
                <a:spcPct val="150000"/>
              </a:lnSpc>
              <a:buFont typeface="Wingdings" pitchFamily="2" charset="2"/>
              <a:buChar char="§"/>
            </a:pPr>
            <a:r>
              <a:rPr lang="en-US" sz="2400" dirty="0">
                <a:solidFill>
                  <a:schemeClr val="tx1"/>
                </a:solidFill>
                <a:latin typeface="Calibri" panose="020F0502020204030204" pitchFamily="34" charset="0"/>
                <a:cs typeface="Calibri" panose="020F0502020204030204" pitchFamily="34" charset="0"/>
              </a:rPr>
              <a:t>Architecture is the </a:t>
            </a:r>
            <a:r>
              <a:rPr lang="en-US" sz="2400" u="sng" dirty="0">
                <a:solidFill>
                  <a:schemeClr val="tx1"/>
                </a:solidFill>
                <a:latin typeface="Calibri" panose="020F0502020204030204" pitchFamily="34" charset="0"/>
                <a:cs typeface="Calibri" panose="020F0502020204030204" pitchFamily="34" charset="0"/>
              </a:rPr>
              <a:t>hierarchical view of components over which the existing technology is built and the components that are dependent on the technology.</a:t>
            </a:r>
            <a:r>
              <a:rPr lang="en-US" sz="2400" dirty="0">
                <a:solidFill>
                  <a:schemeClr val="tx1"/>
                </a:solidFill>
                <a:latin typeface="Calibri" panose="020F0502020204030204" pitchFamily="34" charset="0"/>
                <a:cs typeface="Calibri" panose="020F0502020204030204" pitchFamily="34" charset="0"/>
              </a:rPr>
              <a:t> </a:t>
            </a:r>
          </a:p>
          <a:p>
            <a:pPr algn="just">
              <a:lnSpc>
                <a:spcPct val="150000"/>
              </a:lnSpc>
              <a:buFont typeface="Wingdings" pitchFamily="2" charset="2"/>
              <a:buChar char="§"/>
            </a:pPr>
            <a:r>
              <a:rPr lang="en-US" sz="2400" dirty="0">
                <a:solidFill>
                  <a:schemeClr val="tx1"/>
                </a:solidFill>
                <a:latin typeface="Calibri" panose="020F0502020204030204" pitchFamily="34" charset="0"/>
                <a:cs typeface="Calibri" panose="020F0502020204030204" pitchFamily="34" charset="0"/>
              </a:rPr>
              <a:t>Another topic that is related to architecture is </a:t>
            </a:r>
            <a:r>
              <a:rPr lang="en-US" sz="2400" u="sng" dirty="0">
                <a:solidFill>
                  <a:schemeClr val="tx1"/>
                </a:solidFill>
                <a:latin typeface="Calibri" panose="020F0502020204030204" pitchFamily="34" charset="0"/>
                <a:cs typeface="Calibri" panose="020F0502020204030204" pitchFamily="34" charset="0"/>
              </a:rPr>
              <a:t>anatomy.</a:t>
            </a:r>
            <a:r>
              <a:rPr lang="en-US" sz="2400" dirty="0">
                <a:solidFill>
                  <a:schemeClr val="tx1"/>
                </a:solidFill>
                <a:latin typeface="Calibri" panose="020F0502020204030204" pitchFamily="34" charset="0"/>
                <a:cs typeface="Calibri" panose="020F0502020204030204" pitchFamily="34" charset="0"/>
              </a:rPr>
              <a:t> Anatomy describes the </a:t>
            </a:r>
            <a:r>
              <a:rPr lang="en-US" sz="2400" u="sng" dirty="0">
                <a:solidFill>
                  <a:schemeClr val="tx1"/>
                </a:solidFill>
                <a:latin typeface="Calibri" panose="020F0502020204030204" pitchFamily="34" charset="0"/>
                <a:cs typeface="Calibri" panose="020F0502020204030204" pitchFamily="34" charset="0"/>
              </a:rPr>
              <a:t>core structure of the cloud. </a:t>
            </a:r>
          </a:p>
        </p:txBody>
      </p:sp>
      <p:sp>
        <p:nvSpPr>
          <p:cNvPr id="7" name="TextBox 6">
            <a:extLst>
              <a:ext uri="{FF2B5EF4-FFF2-40B4-BE49-F238E27FC236}">
                <a16:creationId xmlns:a16="http://schemas.microsoft.com/office/drawing/2014/main" id="{07E7CCF2-40F1-9516-E6F6-20BB0E25CAAB}"/>
              </a:ext>
            </a:extLst>
          </p:cNvPr>
          <p:cNvSpPr txBox="1"/>
          <p:nvPr/>
        </p:nvSpPr>
        <p:spPr>
          <a:xfrm>
            <a:off x="4539698" y="193982"/>
            <a:ext cx="2795380" cy="646331"/>
          </a:xfrm>
          <a:prstGeom prst="rect">
            <a:avLst/>
          </a:prstGeom>
          <a:noFill/>
        </p:spPr>
        <p:txBody>
          <a:bodyPr wrap="square">
            <a:spAutoFit/>
          </a:bodyPr>
          <a:lstStyle/>
          <a:p>
            <a:r>
              <a:rPr lang="en-US" sz="3600" b="1" u="sng" dirty="0">
                <a:latin typeface="Calibri" panose="020F0502020204030204" pitchFamily="34" charset="0"/>
                <a:cs typeface="Calibri" panose="020F0502020204030204" pitchFamily="34" charset="0"/>
              </a:rPr>
              <a:t>Introduction</a:t>
            </a:r>
            <a:endParaRPr lang="en-US" sz="36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66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A1C7-A879-FE24-C0DE-4F4D31AAB6D8}"/>
              </a:ext>
            </a:extLst>
          </p:cNvPr>
          <p:cNvSpPr>
            <a:spLocks noGrp="1"/>
          </p:cNvSpPr>
          <p:nvPr>
            <p:ph type="title"/>
          </p:nvPr>
        </p:nvSpPr>
        <p:spPr/>
        <p:txBody>
          <a:bodyPr>
            <a:noAutofit/>
          </a:bodyPr>
          <a:lstStyle/>
          <a:p>
            <a:pPr algn="ctr"/>
            <a:r>
              <a:rPr lang="en-US" sz="3600" b="0" i="0" dirty="0">
                <a:solidFill>
                  <a:srgbClr val="16191F"/>
                </a:solidFill>
                <a:effectLst/>
                <a:latin typeface="Calibri" panose="020F0502020204030204" pitchFamily="34" charset="0"/>
                <a:cs typeface="Calibri" panose="020F0502020204030204" pitchFamily="34" charset="0"/>
              </a:rPr>
              <a:t>What is Amazon CloudFront?</a:t>
            </a:r>
            <a:br>
              <a:rPr lang="en-US" sz="3600" b="0" i="0" dirty="0">
                <a:solidFill>
                  <a:srgbClr val="16191F"/>
                </a:solidFill>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FE1EF9-3BB4-C096-7EFE-CAA645070C1F}"/>
              </a:ext>
            </a:extLst>
          </p:cNvPr>
          <p:cNvSpPr>
            <a:spLocks noGrp="1"/>
          </p:cNvSpPr>
          <p:nvPr>
            <p:ph idx="1"/>
          </p:nvPr>
        </p:nvSpPr>
        <p:spPr/>
        <p:txBody>
          <a:bodyPr>
            <a:normAutofit/>
          </a:bodyPr>
          <a:lstStyle/>
          <a:p>
            <a:r>
              <a:rPr lang="en-IN" sz="2800" b="0" i="0" dirty="0">
                <a:solidFill>
                  <a:srgbClr val="16191F"/>
                </a:solidFill>
                <a:effectLst/>
                <a:latin typeface="Calibri" panose="020F0502020204030204" pitchFamily="34" charset="0"/>
                <a:cs typeface="Calibri" panose="020F0502020204030204" pitchFamily="34" charset="0"/>
              </a:rPr>
              <a:t>Amazon CloudFront is a </a:t>
            </a:r>
            <a:r>
              <a:rPr lang="en-IN" sz="2800" b="1" i="0" dirty="0">
                <a:solidFill>
                  <a:srgbClr val="16191F"/>
                </a:solidFill>
                <a:effectLst/>
                <a:latin typeface="Calibri" panose="020F0502020204030204" pitchFamily="34" charset="0"/>
                <a:cs typeface="Calibri" panose="020F0502020204030204" pitchFamily="34" charset="0"/>
              </a:rPr>
              <a:t>CDN service that </a:t>
            </a:r>
            <a:r>
              <a:rPr lang="en-IN" sz="2800" b="0" i="0" dirty="0">
                <a:solidFill>
                  <a:srgbClr val="16191F"/>
                </a:solidFill>
                <a:effectLst/>
                <a:latin typeface="Calibri" panose="020F0502020204030204" pitchFamily="34" charset="0"/>
                <a:cs typeface="Calibri" panose="020F0502020204030204" pitchFamily="34" charset="0"/>
              </a:rPr>
              <a:t>speeds up distribution of your static and dynamic web content, such as .html, .</a:t>
            </a:r>
            <a:r>
              <a:rPr lang="en-IN" sz="2800" b="0" i="0" dirty="0" err="1">
                <a:solidFill>
                  <a:srgbClr val="16191F"/>
                </a:solidFill>
                <a:effectLst/>
                <a:latin typeface="Calibri" panose="020F0502020204030204" pitchFamily="34" charset="0"/>
                <a:cs typeface="Calibri" panose="020F0502020204030204" pitchFamily="34" charset="0"/>
              </a:rPr>
              <a:t>css</a:t>
            </a:r>
            <a:r>
              <a:rPr lang="en-IN" sz="2800" b="0" i="0" dirty="0">
                <a:solidFill>
                  <a:srgbClr val="16191F"/>
                </a:solidFill>
                <a:effectLst/>
                <a:latin typeface="Calibri" panose="020F0502020204030204" pitchFamily="34" charset="0"/>
                <a:cs typeface="Calibri" panose="020F0502020204030204" pitchFamily="34" charset="0"/>
              </a:rPr>
              <a:t>, .</a:t>
            </a:r>
            <a:r>
              <a:rPr lang="en-IN" sz="2800" b="0" i="0" dirty="0" err="1">
                <a:solidFill>
                  <a:srgbClr val="16191F"/>
                </a:solidFill>
                <a:effectLst/>
                <a:latin typeface="Calibri" panose="020F0502020204030204" pitchFamily="34" charset="0"/>
                <a:cs typeface="Calibri" panose="020F0502020204030204" pitchFamily="34" charset="0"/>
              </a:rPr>
              <a:t>js</a:t>
            </a:r>
            <a:r>
              <a:rPr lang="en-IN" sz="2800" b="0" i="0" dirty="0">
                <a:solidFill>
                  <a:srgbClr val="16191F"/>
                </a:solidFill>
                <a:effectLst/>
                <a:latin typeface="Calibri" panose="020F0502020204030204" pitchFamily="34" charset="0"/>
                <a:cs typeface="Calibri" panose="020F0502020204030204" pitchFamily="34" charset="0"/>
              </a:rPr>
              <a:t>, and image files, to your users</a:t>
            </a:r>
          </a:p>
          <a:p>
            <a:r>
              <a:rPr lang="en-IN" sz="2800" b="0" i="0" dirty="0">
                <a:solidFill>
                  <a:srgbClr val="16191F"/>
                </a:solidFill>
                <a:effectLst/>
                <a:latin typeface="Calibri" panose="020F0502020204030204" pitchFamily="34" charset="0"/>
                <a:cs typeface="Calibri" panose="020F0502020204030204" pitchFamily="34" charset="0"/>
              </a:rPr>
              <a:t>CloudFront delivers your content through a worldwide network of data </a:t>
            </a:r>
            <a:r>
              <a:rPr lang="en-IN" sz="2800" b="0" i="0" dirty="0" err="1">
                <a:solidFill>
                  <a:srgbClr val="16191F"/>
                </a:solidFill>
                <a:effectLst/>
                <a:latin typeface="Calibri" panose="020F0502020204030204" pitchFamily="34" charset="0"/>
                <a:cs typeface="Calibri" panose="020F0502020204030204" pitchFamily="34" charset="0"/>
              </a:rPr>
              <a:t>centers</a:t>
            </a:r>
            <a:r>
              <a:rPr lang="en-IN" sz="2800" b="0" i="0" dirty="0">
                <a:solidFill>
                  <a:srgbClr val="16191F"/>
                </a:solidFill>
                <a:effectLst/>
                <a:latin typeface="Calibri" panose="020F0502020204030204" pitchFamily="34" charset="0"/>
                <a:cs typeface="Calibri" panose="020F0502020204030204" pitchFamily="34" charset="0"/>
              </a:rPr>
              <a:t> called edge locations</a:t>
            </a:r>
          </a:p>
          <a:p>
            <a:r>
              <a:rPr lang="en-IN" sz="2800" b="0" i="0" dirty="0">
                <a:solidFill>
                  <a:srgbClr val="16191F"/>
                </a:solidFill>
                <a:effectLst/>
                <a:latin typeface="Calibri" panose="020F0502020204030204" pitchFamily="34" charset="0"/>
                <a:cs typeface="Calibri" panose="020F0502020204030204" pitchFamily="34" charset="0"/>
              </a:rPr>
              <a:t>When a user requests content that you're serving with CloudFront, the request is routed to the </a:t>
            </a:r>
            <a:r>
              <a:rPr lang="en-IN" sz="2800" b="1" i="0" dirty="0">
                <a:solidFill>
                  <a:srgbClr val="16191F"/>
                </a:solidFill>
                <a:effectLst/>
                <a:latin typeface="Calibri" panose="020F0502020204030204" pitchFamily="34" charset="0"/>
                <a:cs typeface="Calibri" panose="020F0502020204030204" pitchFamily="34" charset="0"/>
              </a:rPr>
              <a:t>edge location </a:t>
            </a:r>
            <a:r>
              <a:rPr lang="en-IN" sz="2800" b="0" i="0" dirty="0">
                <a:solidFill>
                  <a:srgbClr val="16191F"/>
                </a:solidFill>
                <a:effectLst/>
                <a:latin typeface="Calibri" panose="020F0502020204030204" pitchFamily="34" charset="0"/>
                <a:cs typeface="Calibri" panose="020F0502020204030204" pitchFamily="34" charset="0"/>
              </a:rPr>
              <a:t>that provides the lowest latency (time delay), so that content is delivered with the best possible performance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734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5820-962C-D75C-AC6C-CEB3188E5256}"/>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Content Delivery Network</a:t>
            </a:r>
          </a:p>
        </p:txBody>
      </p:sp>
      <p:sp>
        <p:nvSpPr>
          <p:cNvPr id="3" name="Content Placeholder 2">
            <a:extLst>
              <a:ext uri="{FF2B5EF4-FFF2-40B4-BE49-F238E27FC236}">
                <a16:creationId xmlns:a16="http://schemas.microsoft.com/office/drawing/2014/main" id="{E78F25DA-8D0C-9CAE-16AF-D1BF88C805AC}"/>
              </a:ext>
            </a:extLst>
          </p:cNvPr>
          <p:cNvSpPr>
            <a:spLocks noGrp="1"/>
          </p:cNvSpPr>
          <p:nvPr>
            <p:ph idx="1"/>
          </p:nvPr>
        </p:nvSpPr>
        <p:spPr/>
        <p:txBody>
          <a:bodyPr>
            <a:normAutofit/>
          </a:bodyPr>
          <a:lstStyle/>
          <a:p>
            <a:r>
              <a:rPr lang="en-IN" sz="2400" b="0" i="0" dirty="0">
                <a:solidFill>
                  <a:srgbClr val="333333"/>
                </a:solidFill>
                <a:effectLst/>
                <a:latin typeface="Calibri" panose="020F0502020204030204" pitchFamily="34" charset="0"/>
                <a:cs typeface="Calibri" panose="020F0502020204030204" pitchFamily="34" charset="0"/>
              </a:rPr>
              <a:t>A content delivery network (CDN) is a network of interconnected servers that speeds up webpage loading for data-heavy applications</a:t>
            </a:r>
          </a:p>
          <a:p>
            <a:r>
              <a:rPr lang="en-IN" sz="2400" b="0" i="0" dirty="0">
                <a:solidFill>
                  <a:srgbClr val="333333"/>
                </a:solidFill>
                <a:effectLst/>
                <a:latin typeface="Calibri" panose="020F0502020204030204" pitchFamily="34" charset="0"/>
                <a:cs typeface="Calibri" panose="020F0502020204030204" pitchFamily="34" charset="0"/>
              </a:rPr>
              <a:t>When a user visits a website, data from that website's server has to travel across the internet to reach the user's computer</a:t>
            </a:r>
          </a:p>
          <a:p>
            <a:r>
              <a:rPr lang="en-IN" sz="2400" b="0" i="0" dirty="0">
                <a:solidFill>
                  <a:srgbClr val="333333"/>
                </a:solidFill>
                <a:effectLst/>
                <a:latin typeface="Calibri" panose="020F0502020204030204" pitchFamily="34" charset="0"/>
                <a:cs typeface="Calibri" panose="020F0502020204030204" pitchFamily="34" charset="0"/>
              </a:rPr>
              <a:t>If the user is located far from that server, it will take a long time to load a large file, such as a video or website image</a:t>
            </a:r>
          </a:p>
          <a:p>
            <a:r>
              <a:rPr lang="en-IN" sz="2400" b="0" i="0" dirty="0">
                <a:solidFill>
                  <a:srgbClr val="333333"/>
                </a:solidFill>
                <a:effectLst/>
                <a:latin typeface="Calibri" panose="020F0502020204030204" pitchFamily="34" charset="0"/>
                <a:cs typeface="Calibri" panose="020F0502020204030204" pitchFamily="34" charset="0"/>
              </a:rPr>
              <a:t> Instead, the website content is stored on </a:t>
            </a:r>
            <a:r>
              <a:rPr lang="en-IN" sz="2400" b="1" i="0" dirty="0">
                <a:solidFill>
                  <a:srgbClr val="333333"/>
                </a:solidFill>
                <a:effectLst/>
                <a:latin typeface="Calibri" panose="020F0502020204030204" pitchFamily="34" charset="0"/>
                <a:cs typeface="Calibri" panose="020F0502020204030204" pitchFamily="34" charset="0"/>
              </a:rPr>
              <a:t>CDN servers geographically closer</a:t>
            </a:r>
            <a:r>
              <a:rPr lang="en-IN" sz="2400" b="0" i="0" dirty="0">
                <a:solidFill>
                  <a:srgbClr val="333333"/>
                </a:solidFill>
                <a:effectLst/>
                <a:latin typeface="Calibri" panose="020F0502020204030204" pitchFamily="34" charset="0"/>
                <a:cs typeface="Calibri" panose="020F0502020204030204" pitchFamily="34" charset="0"/>
              </a:rPr>
              <a:t> to the users and reaches their computers much faster.</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893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A258-FD78-A44C-1ED2-359FD5C1011F}"/>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Why is CDN important?</a:t>
            </a:r>
          </a:p>
        </p:txBody>
      </p:sp>
      <p:sp>
        <p:nvSpPr>
          <p:cNvPr id="3" name="Content Placeholder 2">
            <a:extLst>
              <a:ext uri="{FF2B5EF4-FFF2-40B4-BE49-F238E27FC236}">
                <a16:creationId xmlns:a16="http://schemas.microsoft.com/office/drawing/2014/main" id="{9FA31844-9998-72F1-C8A3-EB7E6AF1AF3A}"/>
              </a:ext>
            </a:extLst>
          </p:cNvPr>
          <p:cNvSpPr>
            <a:spLocks noGrp="1"/>
          </p:cNvSpPr>
          <p:nvPr>
            <p:ph idx="1"/>
          </p:nvPr>
        </p:nvSpPr>
        <p:spPr/>
        <p:txBody>
          <a:bodyPr>
            <a:normAutofit/>
          </a:bodyPr>
          <a:lstStyle/>
          <a:p>
            <a:r>
              <a:rPr lang="en-IN" sz="2800" b="0" i="0" dirty="0">
                <a:solidFill>
                  <a:srgbClr val="333333"/>
                </a:solidFill>
                <a:effectLst/>
                <a:latin typeface="Calibri" panose="020F0502020204030204" pitchFamily="34" charset="0"/>
                <a:cs typeface="Calibri" panose="020F0502020204030204" pitchFamily="34" charset="0"/>
              </a:rPr>
              <a:t>The primary purpose of a content delivery network (CDN) is to reduce latency, or reduce the delay in communication created by a network's design</a:t>
            </a:r>
          </a:p>
          <a:p>
            <a:r>
              <a:rPr lang="en-IN" sz="2800" b="0" i="0" dirty="0">
                <a:solidFill>
                  <a:srgbClr val="333333"/>
                </a:solidFill>
                <a:effectLst/>
                <a:latin typeface="Calibri" panose="020F0502020204030204" pitchFamily="34" charset="0"/>
                <a:cs typeface="Calibri" panose="020F0502020204030204" pitchFamily="34" charset="0"/>
              </a:rPr>
              <a:t> Because of the global and complex nature of the internet, communication traffic between websites (servers) and their users (clients) has to move over large physical distances</a:t>
            </a:r>
          </a:p>
          <a:p>
            <a:r>
              <a:rPr lang="en-IN" sz="2800" b="0" i="0" dirty="0">
                <a:solidFill>
                  <a:srgbClr val="333333"/>
                </a:solidFill>
                <a:effectLst/>
                <a:latin typeface="Calibri" panose="020F0502020204030204" pitchFamily="34" charset="0"/>
                <a:cs typeface="Calibri" panose="020F0502020204030204" pitchFamily="34" charset="0"/>
              </a:rPr>
              <a:t> The communication is also two-way, with requests going from the client to the server and responses coming back.</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008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9A0-05EA-B310-ACBC-88EA9AE77E27}"/>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Why is CDN important? (contd.)</a:t>
            </a:r>
          </a:p>
        </p:txBody>
      </p:sp>
      <p:sp>
        <p:nvSpPr>
          <p:cNvPr id="3" name="Content Placeholder 2">
            <a:extLst>
              <a:ext uri="{FF2B5EF4-FFF2-40B4-BE49-F238E27FC236}">
                <a16:creationId xmlns:a16="http://schemas.microsoft.com/office/drawing/2014/main" id="{17A6BFF3-CC18-015C-9711-D41F2CD1958B}"/>
              </a:ext>
            </a:extLst>
          </p:cNvPr>
          <p:cNvSpPr>
            <a:spLocks noGrp="1"/>
          </p:cNvSpPr>
          <p:nvPr>
            <p:ph idx="1"/>
          </p:nvPr>
        </p:nvSpPr>
        <p:spPr/>
        <p:txBody>
          <a:bodyPr>
            <a:normAutofit/>
          </a:bodyPr>
          <a:lstStyle/>
          <a:p>
            <a:r>
              <a:rPr lang="en-IN" sz="2800" b="0" i="0" dirty="0">
                <a:solidFill>
                  <a:srgbClr val="333333"/>
                </a:solidFill>
                <a:effectLst/>
                <a:latin typeface="Calibri" panose="020F0502020204030204" pitchFamily="34" charset="0"/>
                <a:cs typeface="Calibri" panose="020F0502020204030204" pitchFamily="34" charset="0"/>
              </a:rPr>
              <a:t>A CDN improves efficiency by introducing intermediary servers between the client and the website server</a:t>
            </a:r>
          </a:p>
          <a:p>
            <a:r>
              <a:rPr lang="en-IN" sz="2800" b="0" i="0" dirty="0">
                <a:solidFill>
                  <a:srgbClr val="333333"/>
                </a:solidFill>
                <a:effectLst/>
                <a:latin typeface="Calibri" panose="020F0502020204030204" pitchFamily="34" charset="0"/>
                <a:cs typeface="Calibri" panose="020F0502020204030204" pitchFamily="34" charset="0"/>
              </a:rPr>
              <a:t> These CDN servers manage some of the client-server communications</a:t>
            </a:r>
          </a:p>
          <a:p>
            <a:r>
              <a:rPr lang="en-IN" sz="2800" b="0" i="0" dirty="0">
                <a:solidFill>
                  <a:srgbClr val="333333"/>
                </a:solidFill>
                <a:effectLst/>
                <a:latin typeface="Calibri" panose="020F0502020204030204" pitchFamily="34" charset="0"/>
                <a:cs typeface="Calibri" panose="020F0502020204030204" pitchFamily="34" charset="0"/>
              </a:rPr>
              <a:t>They decrease web traffic to the web server, reduce bandwidth consumption, and improve the user experience of your applications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949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597F-77C2-346B-FC85-7C7A8BC79364}"/>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Benefits of CDN</a:t>
            </a:r>
          </a:p>
        </p:txBody>
      </p:sp>
      <p:sp>
        <p:nvSpPr>
          <p:cNvPr id="3" name="Content Placeholder 2">
            <a:extLst>
              <a:ext uri="{FF2B5EF4-FFF2-40B4-BE49-F238E27FC236}">
                <a16:creationId xmlns:a16="http://schemas.microsoft.com/office/drawing/2014/main" id="{DB0BDB96-7D4D-E54C-43DF-E8A5DBCB6A17}"/>
              </a:ext>
            </a:extLst>
          </p:cNvPr>
          <p:cNvSpPr>
            <a:spLocks noGrp="1"/>
          </p:cNvSpPr>
          <p:nvPr>
            <p:ph idx="1"/>
          </p:nvPr>
        </p:nvSpPr>
        <p:spPr/>
        <p:txBody>
          <a:bodyPr>
            <a:normAutofit/>
          </a:bodyPr>
          <a:lstStyle/>
          <a:p>
            <a:r>
              <a:rPr lang="en-US" sz="2800" b="1" i="0" dirty="0">
                <a:solidFill>
                  <a:srgbClr val="333333"/>
                </a:solidFill>
                <a:effectLst/>
                <a:latin typeface="Calibri" panose="020F0502020204030204" pitchFamily="34" charset="0"/>
                <a:cs typeface="Calibri" panose="020F0502020204030204" pitchFamily="34" charset="0"/>
              </a:rPr>
              <a:t>Reduce page load time</a:t>
            </a:r>
          </a:p>
          <a:p>
            <a:r>
              <a:rPr lang="en-US" sz="2800" b="1" i="0" dirty="0">
                <a:solidFill>
                  <a:srgbClr val="333333"/>
                </a:solidFill>
                <a:effectLst/>
                <a:latin typeface="Calibri" panose="020F0502020204030204" pitchFamily="34" charset="0"/>
                <a:cs typeface="Calibri" panose="020F0502020204030204" pitchFamily="34" charset="0"/>
              </a:rPr>
              <a:t>Reduce bandwidth costs</a:t>
            </a:r>
          </a:p>
          <a:p>
            <a:r>
              <a:rPr lang="en-US" sz="2800" b="1" i="0" dirty="0">
                <a:solidFill>
                  <a:srgbClr val="333333"/>
                </a:solidFill>
                <a:effectLst/>
                <a:latin typeface="Calibri" panose="020F0502020204030204" pitchFamily="34" charset="0"/>
                <a:cs typeface="Calibri" panose="020F0502020204030204" pitchFamily="34" charset="0"/>
              </a:rPr>
              <a:t>Increase content availability</a:t>
            </a:r>
          </a:p>
          <a:p>
            <a:r>
              <a:rPr lang="en-US" sz="2800" b="1" i="0" dirty="0">
                <a:solidFill>
                  <a:srgbClr val="333333"/>
                </a:solidFill>
                <a:effectLst/>
                <a:latin typeface="Calibri" panose="020F0502020204030204" pitchFamily="34" charset="0"/>
                <a:cs typeface="Calibri" panose="020F0502020204030204" pitchFamily="34" charset="0"/>
              </a:rPr>
              <a:t>Improve website security</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164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B5A6-55EA-493D-9357-F16816668701}"/>
              </a:ext>
            </a:extLst>
          </p:cNvPr>
          <p:cNvSpPr>
            <a:spLocks noGrp="1"/>
          </p:cNvSpPr>
          <p:nvPr>
            <p:ph type="title"/>
          </p:nvPr>
        </p:nvSpPr>
        <p:spPr>
          <a:xfrm>
            <a:off x="838200" y="365125"/>
            <a:ext cx="10515600" cy="941161"/>
          </a:xfrm>
        </p:spPr>
        <p:txBody>
          <a:bodyPr>
            <a:normAutofit/>
          </a:bodyPr>
          <a:lstStyle/>
          <a:p>
            <a:pPr algn="ctr"/>
            <a:r>
              <a:rPr lang="en-US" sz="4000" dirty="0">
                <a:latin typeface="Calibri" panose="020F0502020204030204" pitchFamily="34" charset="0"/>
                <a:cs typeface="Calibri" panose="020F0502020204030204" pitchFamily="34" charset="0"/>
              </a:rPr>
              <a:t>What is Cloud front (contd.)?</a:t>
            </a:r>
          </a:p>
        </p:txBody>
      </p:sp>
      <p:sp>
        <p:nvSpPr>
          <p:cNvPr id="3" name="Content Placeholder 2">
            <a:extLst>
              <a:ext uri="{FF2B5EF4-FFF2-40B4-BE49-F238E27FC236}">
                <a16:creationId xmlns:a16="http://schemas.microsoft.com/office/drawing/2014/main" id="{0AFD555B-C51B-5922-0822-14C8E53F6F3E}"/>
              </a:ext>
            </a:extLst>
          </p:cNvPr>
          <p:cNvSpPr>
            <a:spLocks noGrp="1"/>
          </p:cNvSpPr>
          <p:nvPr>
            <p:ph idx="1"/>
          </p:nvPr>
        </p:nvSpPr>
        <p:spPr>
          <a:xfrm>
            <a:off x="838200" y="1393371"/>
            <a:ext cx="10515600" cy="4985658"/>
          </a:xfrm>
        </p:spPr>
        <p:txBody>
          <a:bodyPr>
            <a:normAutofit/>
          </a:bodyPr>
          <a:lstStyle/>
          <a:p>
            <a:r>
              <a:rPr lang="en-IN" sz="2400" b="0" i="0" dirty="0">
                <a:solidFill>
                  <a:srgbClr val="16191F"/>
                </a:solidFill>
                <a:effectLst/>
                <a:latin typeface="Calibri" panose="020F0502020204030204" pitchFamily="34" charset="0"/>
                <a:cs typeface="Calibri" panose="020F0502020204030204" pitchFamily="34" charset="0"/>
              </a:rPr>
              <a:t>If the content is already in the edge location with the lowest latency, CloudFront delivers it immediately.</a:t>
            </a:r>
          </a:p>
          <a:p>
            <a:r>
              <a:rPr lang="en-IN" sz="2400" b="0" i="0" dirty="0">
                <a:solidFill>
                  <a:srgbClr val="16191F"/>
                </a:solidFill>
                <a:effectLst/>
                <a:latin typeface="Calibri" panose="020F0502020204030204" pitchFamily="34" charset="0"/>
                <a:cs typeface="Calibri" panose="020F0502020204030204" pitchFamily="34" charset="0"/>
              </a:rPr>
              <a:t>If the content is not in that edge location, CloudFront retrieves it from an origin that you've defined—such as an Amazon S3 bucket etc.</a:t>
            </a:r>
          </a:p>
          <a:p>
            <a:r>
              <a:rPr lang="en-IN" sz="2400" b="0" i="0" dirty="0">
                <a:solidFill>
                  <a:srgbClr val="16191F"/>
                </a:solidFill>
                <a:effectLst/>
                <a:latin typeface="Calibri" panose="020F0502020204030204" pitchFamily="34" charset="0"/>
                <a:cs typeface="Calibri" panose="020F0502020204030204" pitchFamily="34" charset="0"/>
              </a:rPr>
              <a:t> For e. </a:t>
            </a:r>
            <a:r>
              <a:rPr lang="en-IN" sz="2400" dirty="0">
                <a:solidFill>
                  <a:srgbClr val="16191F"/>
                </a:solidFill>
                <a:latin typeface="Calibri" panose="020F0502020204030204" pitchFamily="34" charset="0"/>
                <a:cs typeface="Calibri" panose="020F0502020204030204" pitchFamily="34" charset="0"/>
              </a:rPr>
              <a:t>g.</a:t>
            </a:r>
            <a:r>
              <a:rPr lang="en-IN" sz="2400" b="0" i="0" dirty="0">
                <a:solidFill>
                  <a:srgbClr val="16191F"/>
                </a:solidFill>
                <a:effectLst/>
                <a:latin typeface="Calibri" panose="020F0502020204030204" pitchFamily="34" charset="0"/>
                <a:cs typeface="Calibri" panose="020F0502020204030204" pitchFamily="34" charset="0"/>
              </a:rPr>
              <a:t>, you might serve an image, sunsetphoto.png, using the URL </a:t>
            </a:r>
            <a:r>
              <a:rPr lang="en-US" sz="2400" b="0" i="0" dirty="0">
                <a:solidFill>
                  <a:srgbClr val="16191F"/>
                </a:solidFill>
                <a:effectLst/>
                <a:latin typeface="Calibri" panose="020F0502020204030204" pitchFamily="34" charset="0"/>
                <a:cs typeface="Calibri" panose="020F0502020204030204" pitchFamily="34" charset="0"/>
                <a:hlinkClick r:id="rId2"/>
              </a:rPr>
              <a:t>https://example.com/sunsetphoto.png</a:t>
            </a:r>
            <a:endParaRPr lang="en-US" sz="2400" b="0" i="0" dirty="0">
              <a:solidFill>
                <a:srgbClr val="16191F"/>
              </a:solidFill>
              <a:effectLst/>
              <a:latin typeface="Calibri" panose="020F0502020204030204" pitchFamily="34" charset="0"/>
              <a:cs typeface="Calibri" panose="020F0502020204030204" pitchFamily="34" charset="0"/>
            </a:endParaRPr>
          </a:p>
          <a:p>
            <a:r>
              <a:rPr lang="en-IN" sz="2400" b="0" i="0" dirty="0">
                <a:solidFill>
                  <a:srgbClr val="16191F"/>
                </a:solidFill>
                <a:effectLst/>
                <a:latin typeface="Calibri" panose="020F0502020204030204" pitchFamily="34" charset="0"/>
                <a:cs typeface="Calibri" panose="020F0502020204030204" pitchFamily="34" charset="0"/>
              </a:rPr>
              <a:t>CloudFront speeds up the distribution of your content by routing each user request through the </a:t>
            </a:r>
            <a:r>
              <a:rPr lang="en-IN" sz="2400" b="1" i="0" dirty="0">
                <a:solidFill>
                  <a:srgbClr val="16191F"/>
                </a:solidFill>
                <a:effectLst/>
                <a:latin typeface="Calibri" panose="020F0502020204030204" pitchFamily="34" charset="0"/>
                <a:cs typeface="Calibri" panose="020F0502020204030204" pitchFamily="34" charset="0"/>
              </a:rPr>
              <a:t>AWS backbone network </a:t>
            </a:r>
            <a:r>
              <a:rPr lang="en-IN" sz="2400" b="0" i="0" dirty="0">
                <a:solidFill>
                  <a:srgbClr val="16191F"/>
                </a:solidFill>
                <a:effectLst/>
                <a:latin typeface="Calibri" panose="020F0502020204030204" pitchFamily="34" charset="0"/>
                <a:cs typeface="Calibri" panose="020F0502020204030204" pitchFamily="34" charset="0"/>
              </a:rPr>
              <a:t>to the edge location that can best serve your content</a:t>
            </a:r>
          </a:p>
          <a:p>
            <a:r>
              <a:rPr lang="en-IN" sz="2400" b="0" i="0" dirty="0">
                <a:solidFill>
                  <a:srgbClr val="16191F"/>
                </a:solidFill>
                <a:effectLst/>
                <a:latin typeface="Calibri" panose="020F0502020204030204" pitchFamily="34" charset="0"/>
                <a:cs typeface="Calibri" panose="020F0502020204030204" pitchFamily="34" charset="0"/>
              </a:rPr>
              <a:t>You also get increased reliability and availability because copies of your files (also known as </a:t>
            </a:r>
            <a:r>
              <a:rPr lang="en-IN" sz="2400" b="0" i="1" dirty="0">
                <a:solidFill>
                  <a:srgbClr val="16191F"/>
                </a:solidFill>
                <a:effectLst/>
                <a:latin typeface="Calibri" panose="020F0502020204030204" pitchFamily="34" charset="0"/>
                <a:cs typeface="Calibri" panose="020F0502020204030204" pitchFamily="34" charset="0"/>
              </a:rPr>
              <a:t>objects)</a:t>
            </a:r>
            <a:r>
              <a:rPr lang="en-IN" sz="2400" b="0" i="0" dirty="0">
                <a:solidFill>
                  <a:srgbClr val="16191F"/>
                </a:solidFill>
                <a:effectLst/>
                <a:latin typeface="Calibri" panose="020F0502020204030204" pitchFamily="34" charset="0"/>
                <a:cs typeface="Calibri" panose="020F0502020204030204" pitchFamily="34" charset="0"/>
              </a:rPr>
              <a:t> are now held (or cached) in multiple edge locations around the world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087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DA8F-88A9-9D16-EED5-687E7197DAEE}"/>
              </a:ext>
            </a:extLst>
          </p:cNvPr>
          <p:cNvSpPr>
            <a:spLocks noGrp="1"/>
          </p:cNvSpPr>
          <p:nvPr>
            <p:ph type="title"/>
          </p:nvPr>
        </p:nvSpPr>
        <p:spPr/>
        <p:txBody>
          <a:bodyPr>
            <a:normAutofit/>
          </a:bodyPr>
          <a:lstStyle/>
          <a:p>
            <a:pPr algn="ctr"/>
            <a:r>
              <a:rPr lang="en-US" sz="4400" dirty="0">
                <a:latin typeface="Calibri" panose="020F0502020204030204" pitchFamily="34" charset="0"/>
                <a:cs typeface="Calibri" panose="020F0502020204030204" pitchFamily="34" charset="0"/>
              </a:rPr>
              <a:t>Cloud Front Use Cases</a:t>
            </a:r>
          </a:p>
        </p:txBody>
      </p:sp>
      <p:sp>
        <p:nvSpPr>
          <p:cNvPr id="3" name="Content Placeholder 2">
            <a:extLst>
              <a:ext uri="{FF2B5EF4-FFF2-40B4-BE49-F238E27FC236}">
                <a16:creationId xmlns:a16="http://schemas.microsoft.com/office/drawing/2014/main" id="{157E49C8-B6C9-BDBC-BC97-076FDF5D3B08}"/>
              </a:ext>
            </a:extLst>
          </p:cNvPr>
          <p:cNvSpPr>
            <a:spLocks noGrp="1"/>
          </p:cNvSpPr>
          <p:nvPr>
            <p:ph idx="1"/>
          </p:nvPr>
        </p:nvSpPr>
        <p:spPr/>
        <p:txBody>
          <a:bodyPr>
            <a:normAutofit/>
          </a:bodyPr>
          <a:lstStyle/>
          <a:p>
            <a:r>
              <a:rPr lang="en-US" sz="2400" dirty="0">
                <a:solidFill>
                  <a:srgbClr val="16191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Accelerate static website content delivery</a:t>
            </a:r>
            <a:r>
              <a:rPr lang="en-US" sz="2400" dirty="0">
                <a:solidFill>
                  <a:srgbClr val="16191F"/>
                </a:solidFill>
                <a:latin typeface="Calibri" panose="020F0502020204030204" pitchFamily="34" charset="0"/>
                <a:cs typeface="Calibri" panose="020F0502020204030204" pitchFamily="34" charset="0"/>
              </a:rPr>
              <a:t> </a:t>
            </a:r>
            <a:r>
              <a:rPr lang="en-US" sz="2400" b="0" i="0" dirty="0">
                <a:solidFill>
                  <a:srgbClr val="16191F"/>
                </a:solidFill>
                <a:effectLst/>
                <a:latin typeface="Calibri" panose="020F0502020204030204" pitchFamily="34" charset="0"/>
                <a:cs typeface="Calibri" panose="020F0502020204030204" pitchFamily="34" charset="0"/>
              </a:rPr>
              <a:t>- </a:t>
            </a:r>
            <a:r>
              <a:rPr lang="en-IN" sz="2400" b="0" i="0" dirty="0">
                <a:solidFill>
                  <a:srgbClr val="16191F"/>
                </a:solidFill>
                <a:effectLst/>
                <a:latin typeface="Calibri" panose="020F0502020204030204" pitchFamily="34" charset="0"/>
                <a:cs typeface="Calibri" panose="020F0502020204030204" pitchFamily="34" charset="0"/>
              </a:rPr>
              <a:t>CloudFront can speed up the delivery of your static content (for example, images, style sheets, JavaScript, and so on) to viewers across the globe</a:t>
            </a:r>
            <a:endParaRPr lang="en-US" sz="2400" b="0" i="0" dirty="0">
              <a:solidFill>
                <a:srgbClr val="16191F"/>
              </a:solidFill>
              <a:effectLst/>
              <a:latin typeface="Calibri" panose="020F0502020204030204" pitchFamily="34" charset="0"/>
              <a:cs typeface="Calibri" panose="020F0502020204030204" pitchFamily="34" charset="0"/>
            </a:endParaRPr>
          </a:p>
          <a:p>
            <a:r>
              <a:rPr lang="en-IN" sz="2400" dirty="0">
                <a:solidFill>
                  <a:srgbClr val="16191F"/>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Serve video on demand or live streaming video</a:t>
            </a:r>
            <a:r>
              <a:rPr lang="en-IN" sz="2400" dirty="0">
                <a:solidFill>
                  <a:srgbClr val="16191F"/>
                </a:solidFill>
                <a:latin typeface="Calibri" panose="020F0502020204030204" pitchFamily="34" charset="0"/>
                <a:cs typeface="Calibri" panose="020F0502020204030204" pitchFamily="34" charset="0"/>
              </a:rPr>
              <a:t> </a:t>
            </a:r>
            <a:r>
              <a:rPr lang="en-IN" sz="2400" b="0" i="0" u="sng" dirty="0">
                <a:solidFill>
                  <a:srgbClr val="16191F"/>
                </a:solidFill>
                <a:effectLst/>
                <a:latin typeface="Calibri" panose="020F0502020204030204" pitchFamily="34" charset="0"/>
                <a:cs typeface="Calibri" panose="020F0502020204030204" pitchFamily="34" charset="0"/>
              </a:rPr>
              <a:t>- </a:t>
            </a:r>
            <a:r>
              <a:rPr lang="en-IN" sz="2400" b="0" i="0" dirty="0">
                <a:solidFill>
                  <a:srgbClr val="16191F"/>
                </a:solidFill>
                <a:effectLst/>
                <a:latin typeface="Calibri" panose="020F0502020204030204" pitchFamily="34" charset="0"/>
                <a:cs typeface="Calibri" panose="020F0502020204030204" pitchFamily="34" charset="0"/>
              </a:rPr>
              <a:t>CloudFront can stream your media to global viewers—both pre-recorded files and live events</a:t>
            </a:r>
          </a:p>
          <a:p>
            <a:r>
              <a:rPr lang="en-IN" sz="2400" dirty="0">
                <a:solidFill>
                  <a:srgbClr val="16191F"/>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Encrypt specific fields throughout system processing</a:t>
            </a:r>
            <a:r>
              <a:rPr lang="en-IN" sz="2400" dirty="0">
                <a:solidFill>
                  <a:srgbClr val="16191F"/>
                </a:solidFill>
                <a:latin typeface="Calibri" panose="020F0502020204030204" pitchFamily="34" charset="0"/>
                <a:cs typeface="Calibri" panose="020F0502020204030204" pitchFamily="34" charset="0"/>
              </a:rPr>
              <a:t> </a:t>
            </a:r>
            <a:r>
              <a:rPr lang="en-IN" sz="2400" b="0" i="0" u="sng" dirty="0">
                <a:solidFill>
                  <a:srgbClr val="16191F"/>
                </a:solidFill>
                <a:effectLst/>
                <a:latin typeface="Calibri" panose="020F0502020204030204" pitchFamily="34" charset="0"/>
                <a:cs typeface="Calibri" panose="020F0502020204030204" pitchFamily="34" charset="0"/>
              </a:rPr>
              <a:t>-</a:t>
            </a:r>
            <a:r>
              <a:rPr lang="en-IN" sz="2400" b="0" i="0" dirty="0">
                <a:solidFill>
                  <a:srgbClr val="16191F"/>
                </a:solidFill>
                <a:effectLst/>
                <a:latin typeface="Calibri" panose="020F0502020204030204" pitchFamily="34" charset="0"/>
                <a:cs typeface="Calibri" panose="020F0502020204030204" pitchFamily="34" charset="0"/>
              </a:rPr>
              <a:t> you can have additional level of security (using field level encryption) in addition to HTTPS security</a:t>
            </a:r>
          </a:p>
          <a:p>
            <a:r>
              <a:rPr lang="en-US" sz="2400" dirty="0">
                <a:solidFill>
                  <a:srgbClr val="16191F"/>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Customize at the edge</a:t>
            </a:r>
            <a:r>
              <a:rPr lang="en-US" sz="2400" dirty="0">
                <a:solidFill>
                  <a:srgbClr val="16191F"/>
                </a:solidFill>
                <a:latin typeface="Calibri" panose="020F0502020204030204" pitchFamily="34" charset="0"/>
                <a:cs typeface="Calibri" panose="020F0502020204030204" pitchFamily="34" charset="0"/>
              </a:rPr>
              <a:t> – error messages can be customized e. g. when server is down</a:t>
            </a:r>
          </a:p>
          <a:p>
            <a:r>
              <a:rPr lang="en-IN" sz="2400" u="sng" dirty="0">
                <a:solidFill>
                  <a:srgbClr val="16191F"/>
                </a:solidFill>
                <a:latin typeface="Calibri" panose="020F0502020204030204" pitchFamily="34" charset="0"/>
                <a:cs typeface="Calibri" panose="020F0502020204030204" pitchFamily="34" charset="0"/>
              </a:rPr>
              <a:t>Serve private content by using </a:t>
            </a:r>
            <a:r>
              <a:rPr lang="en-IN" sz="2400" u="sng" dirty="0" err="1">
                <a:solidFill>
                  <a:srgbClr val="16191F"/>
                </a:solidFill>
                <a:latin typeface="Calibri" panose="020F0502020204030204" pitchFamily="34" charset="0"/>
                <a:cs typeface="Calibri" panose="020F0502020204030204" pitchFamily="34" charset="0"/>
              </a:rPr>
              <a:t>Lambda@Edge</a:t>
            </a:r>
            <a:r>
              <a:rPr lang="en-IN" sz="2400" u="sng" dirty="0">
                <a:solidFill>
                  <a:srgbClr val="16191F"/>
                </a:solidFill>
                <a:latin typeface="Calibri" panose="020F0502020204030204" pitchFamily="34" charset="0"/>
                <a:cs typeface="Calibri" panose="020F0502020204030204" pitchFamily="34" charset="0"/>
              </a:rPr>
              <a:t> customizations </a:t>
            </a:r>
            <a:r>
              <a:rPr lang="en-IN" sz="2400" dirty="0">
                <a:solidFill>
                  <a:srgbClr val="16191F"/>
                </a:solidFill>
                <a:latin typeface="Calibri" panose="020F0502020204030204" pitchFamily="34" charset="0"/>
                <a:cs typeface="Calibri" panose="020F0502020204030204" pitchFamily="34" charset="0"/>
              </a:rPr>
              <a:t>– allows various customizations and server your content privately</a:t>
            </a:r>
          </a:p>
          <a:p>
            <a:endParaRPr lang="en-US" sz="2400" dirty="0">
              <a:solidFill>
                <a:srgbClr val="16191F"/>
              </a:solidFill>
              <a:latin typeface="Calibri" panose="020F0502020204030204" pitchFamily="34" charset="0"/>
              <a:cs typeface="Calibri" panose="020F0502020204030204" pitchFamily="34" charset="0"/>
            </a:endParaRPr>
          </a:p>
          <a:p>
            <a:pPr marL="0" indent="0">
              <a:buNone/>
            </a:pPr>
            <a:endParaRPr lang="en-IN" sz="2400" dirty="0">
              <a:solidFill>
                <a:srgbClr val="16191F"/>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80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5823-511D-9034-B623-D63D8F5C1526}"/>
              </a:ext>
            </a:extLst>
          </p:cNvPr>
          <p:cNvSpPr>
            <a:spLocks noGrp="1"/>
          </p:cNvSpPr>
          <p:nvPr>
            <p:ph type="title"/>
          </p:nvPr>
        </p:nvSpPr>
        <p:spPr/>
        <p:txBody>
          <a:bodyPr>
            <a:normAutofit/>
          </a:bodyPr>
          <a:lstStyle/>
          <a:p>
            <a:pPr algn="ctr"/>
            <a:r>
              <a:rPr lang="en-US" sz="4400" dirty="0">
                <a:latin typeface="Calibri" panose="020F0502020204030204" pitchFamily="34" charset="0"/>
                <a:cs typeface="Calibri" panose="020F0502020204030204" pitchFamily="34" charset="0"/>
              </a:rPr>
              <a:t>How Cloud Front delivers content?</a:t>
            </a:r>
          </a:p>
        </p:txBody>
      </p:sp>
      <p:sp>
        <p:nvSpPr>
          <p:cNvPr id="3" name="Content Placeholder 2">
            <a:extLst>
              <a:ext uri="{FF2B5EF4-FFF2-40B4-BE49-F238E27FC236}">
                <a16:creationId xmlns:a16="http://schemas.microsoft.com/office/drawing/2014/main" id="{0C1164F4-24D2-BB8E-5223-CC9ABE6C9755}"/>
              </a:ext>
            </a:extLst>
          </p:cNvPr>
          <p:cNvSpPr>
            <a:spLocks noGrp="1"/>
          </p:cNvSpPr>
          <p:nvPr>
            <p:ph idx="1"/>
          </p:nvPr>
        </p:nvSpPr>
        <p:spPr/>
        <p:txBody>
          <a:bodyPr>
            <a:normAutofit/>
          </a:bodyPr>
          <a:lstStyle/>
          <a:p>
            <a:r>
              <a:rPr lang="en-IN" sz="2800" b="0" i="0" dirty="0">
                <a:solidFill>
                  <a:srgbClr val="16191F"/>
                </a:solidFill>
                <a:effectLst/>
                <a:latin typeface="Calibri" panose="020F0502020204030204" pitchFamily="34" charset="0"/>
                <a:cs typeface="Calibri" panose="020F0502020204030204" pitchFamily="34" charset="0"/>
              </a:rPr>
              <a:t>After you configure CloudFront to deliver your content, here’s what happens when users request your objects</a:t>
            </a:r>
          </a:p>
          <a:p>
            <a:pPr marL="971550" lvl="1" indent="-514350">
              <a:buFont typeface="+mj-lt"/>
              <a:buAutoNum type="romanLcPeriod"/>
            </a:pPr>
            <a:r>
              <a:rPr lang="en-IN" sz="2400" b="0" i="0" dirty="0">
                <a:solidFill>
                  <a:srgbClr val="16191F"/>
                </a:solidFill>
                <a:effectLst/>
                <a:latin typeface="Calibri" panose="020F0502020204030204" pitchFamily="34" charset="0"/>
                <a:cs typeface="Calibri" panose="020F0502020204030204" pitchFamily="34" charset="0"/>
              </a:rPr>
              <a:t>A user accesses your website or application</a:t>
            </a:r>
          </a:p>
          <a:p>
            <a:pPr marL="971550" lvl="1" indent="-514350">
              <a:buFont typeface="+mj-lt"/>
              <a:buAutoNum type="romanLcPeriod"/>
            </a:pPr>
            <a:r>
              <a:rPr lang="en-IN" sz="2400" b="0" i="0" dirty="0">
                <a:solidFill>
                  <a:srgbClr val="16191F"/>
                </a:solidFill>
                <a:effectLst/>
                <a:latin typeface="Calibri" panose="020F0502020204030204" pitchFamily="34" charset="0"/>
                <a:cs typeface="Calibri" panose="020F0502020204030204" pitchFamily="34" charset="0"/>
              </a:rPr>
              <a:t>DNS routes the request to the CloudFront POP (edge location) that can best serve the request</a:t>
            </a:r>
          </a:p>
          <a:p>
            <a:pPr marL="971550" lvl="1" indent="-514350">
              <a:buFont typeface="+mj-lt"/>
              <a:buAutoNum type="romanLcPeriod"/>
            </a:pPr>
            <a:r>
              <a:rPr lang="en-IN" sz="2400" b="0" i="0" dirty="0">
                <a:solidFill>
                  <a:srgbClr val="16191F"/>
                </a:solidFill>
                <a:effectLst/>
                <a:latin typeface="Calibri" panose="020F0502020204030204" pitchFamily="34" charset="0"/>
                <a:cs typeface="Calibri" panose="020F0502020204030204" pitchFamily="34" charset="0"/>
              </a:rPr>
              <a:t>If the object is in the cache, CloudFront returns it to the user.  If </a:t>
            </a:r>
            <a:r>
              <a:rPr lang="en-IN" sz="2400" b="0" i="1" dirty="0">
                <a:solidFill>
                  <a:srgbClr val="16191F"/>
                </a:solidFill>
                <a:effectLst/>
                <a:latin typeface="Calibri" panose="020F0502020204030204" pitchFamily="34" charset="0"/>
                <a:cs typeface="Calibri" panose="020F0502020204030204" pitchFamily="34" charset="0"/>
              </a:rPr>
              <a:t>not available</a:t>
            </a:r>
            <a:r>
              <a:rPr lang="en-IN" sz="2400" b="0" i="0" dirty="0">
                <a:solidFill>
                  <a:srgbClr val="16191F"/>
                </a:solidFill>
                <a:effectLst/>
                <a:latin typeface="Calibri" panose="020F0502020204030204" pitchFamily="34" charset="0"/>
                <a:cs typeface="Calibri" panose="020F0502020204030204" pitchFamily="34" charset="0"/>
              </a:rPr>
              <a:t> in the cache, CloudFront takes following steps –</a:t>
            </a:r>
          </a:p>
          <a:p>
            <a:pPr marL="1885950" lvl="3" indent="-514350">
              <a:buFont typeface="+mj-lt"/>
              <a:buAutoNum type="alphaLcPeriod"/>
            </a:pPr>
            <a:r>
              <a:rPr lang="en-IN" sz="1800" b="0" i="0" dirty="0">
                <a:solidFill>
                  <a:srgbClr val="16191F"/>
                </a:solidFill>
                <a:effectLst/>
                <a:latin typeface="Calibri" panose="020F0502020204030204" pitchFamily="34" charset="0"/>
                <a:cs typeface="Calibri" panose="020F0502020204030204" pitchFamily="34" charset="0"/>
              </a:rPr>
              <a:t>CloudFront forwards the request to your origin server for the corresponding object—for example, to your Amazon S3 bucket or your HTTP server</a:t>
            </a:r>
          </a:p>
          <a:p>
            <a:pPr marL="1885950" lvl="3" indent="-514350">
              <a:buFont typeface="+mj-lt"/>
              <a:buAutoNum type="alphaLcPeriod"/>
            </a:pPr>
            <a:r>
              <a:rPr lang="en-IN" sz="1800" b="0" i="0" dirty="0">
                <a:solidFill>
                  <a:srgbClr val="16191F"/>
                </a:solidFill>
                <a:effectLst/>
                <a:latin typeface="Calibri" panose="020F0502020204030204" pitchFamily="34" charset="0"/>
                <a:cs typeface="Calibri" panose="020F0502020204030204" pitchFamily="34" charset="0"/>
              </a:rPr>
              <a:t>The origin server sends the object back to the edge location</a:t>
            </a:r>
          </a:p>
          <a:p>
            <a:pPr marL="1885950" lvl="3" indent="-514350">
              <a:buFont typeface="+mj-lt"/>
              <a:buAutoNum type="alphaLcPeriod"/>
            </a:pPr>
            <a:r>
              <a:rPr lang="en-IN" sz="1800" b="0" i="0" dirty="0">
                <a:solidFill>
                  <a:srgbClr val="16191F"/>
                </a:solidFill>
                <a:effectLst/>
                <a:latin typeface="Calibri" panose="020F0502020204030204" pitchFamily="34" charset="0"/>
                <a:cs typeface="Calibri" panose="020F0502020204030204" pitchFamily="34" charset="0"/>
              </a:rPr>
              <a:t>As soon as the data starts arriving, CloudFront begins to forward the object to the user</a:t>
            </a:r>
          </a:p>
          <a:p>
            <a:pPr marL="1885950" lvl="3" indent="-514350">
              <a:buFont typeface="+mj-lt"/>
              <a:buAutoNum type="alphaLcPeriod"/>
            </a:pPr>
            <a:r>
              <a:rPr lang="en-IN" sz="1800" b="0" i="0" dirty="0">
                <a:solidFill>
                  <a:srgbClr val="16191F"/>
                </a:solidFill>
                <a:effectLst/>
                <a:latin typeface="Calibri" panose="020F0502020204030204" pitchFamily="34" charset="0"/>
                <a:cs typeface="Calibri" panose="020F0502020204030204" pitchFamily="34" charset="0"/>
              </a:rPr>
              <a:t>CloudFront also adds the object to the cache </a:t>
            </a:r>
          </a:p>
          <a:p>
            <a:pPr marL="1885950" lvl="3" indent="-514350">
              <a:buFont typeface="+mj-lt"/>
              <a:buAutoNum type="alphaLcPeriod"/>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816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9E93-98FA-C73D-5471-D0C7A6DBDE8E}"/>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Demo of CloudFront </a:t>
            </a:r>
          </a:p>
        </p:txBody>
      </p:sp>
      <p:sp>
        <p:nvSpPr>
          <p:cNvPr id="3" name="Content Placeholder 2">
            <a:extLst>
              <a:ext uri="{FF2B5EF4-FFF2-40B4-BE49-F238E27FC236}">
                <a16:creationId xmlns:a16="http://schemas.microsoft.com/office/drawing/2014/main" id="{B388D95E-A5E0-D396-406F-53B92CD92BF0}"/>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CloudFront Distribution demo steps	</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Create Bucket with Website Enabled</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Upload the sample files</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Test Website is working</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Create CloudFront Distribution for the buckets</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Test the distribution</a:t>
            </a:r>
          </a:p>
          <a:p>
            <a:pPr marL="914400" lvl="1" indent="-457200">
              <a:buFont typeface="+mj-lt"/>
              <a:buAutoNum type="arabicPeriod"/>
            </a:pPr>
            <a:r>
              <a:rPr lang="en-US" sz="2400" dirty="0">
                <a:latin typeface="Calibri" panose="020F0502020204030204" pitchFamily="34" charset="0"/>
                <a:cs typeface="Calibri" panose="020F0502020204030204" pitchFamily="34" charset="0"/>
              </a:rPr>
              <a:t>Disable and Delete the Distribution</a:t>
            </a:r>
          </a:p>
          <a:p>
            <a:pPr marL="914400" lvl="1" indent="-457200">
              <a:buFont typeface="+mj-lt"/>
              <a:buAutoNum type="arabicPeriod"/>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644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6D95-4ADD-2F23-9698-B6401DE0D5FB}"/>
              </a:ext>
            </a:extLst>
          </p:cNvPr>
          <p:cNvSpPr>
            <a:spLocks noGrp="1"/>
          </p:cNvSpPr>
          <p:nvPr>
            <p:ph type="title"/>
          </p:nvPr>
        </p:nvSpPr>
        <p:spPr/>
        <p:txBody>
          <a:bodyPr>
            <a:normAutofit/>
          </a:bodyPr>
          <a:lstStyle/>
          <a:p>
            <a:r>
              <a:rPr lang="en-US" dirty="0"/>
              <a:t>Create S3 Bucket with Static Website Enabled</a:t>
            </a:r>
          </a:p>
        </p:txBody>
      </p:sp>
      <p:pic>
        <p:nvPicPr>
          <p:cNvPr id="5" name="Content Placeholder 4">
            <a:extLst>
              <a:ext uri="{FF2B5EF4-FFF2-40B4-BE49-F238E27FC236}">
                <a16:creationId xmlns:a16="http://schemas.microsoft.com/office/drawing/2014/main" id="{3E4173AA-3C00-B550-BEE3-824F6092CBE2}"/>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0958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307975" y="132140"/>
            <a:ext cx="11573197" cy="1061235"/>
          </a:xfrm>
        </p:spPr>
        <p:txBody>
          <a:bodyPr>
            <a:normAutofit/>
          </a:bodyPr>
          <a:lstStyle/>
          <a:p>
            <a:r>
              <a:rPr lang="en-US" sz="3600" b="1" dirty="0">
                <a:latin typeface="Calibri" panose="020F0502020204030204" pitchFamily="34" charset="0"/>
                <a:cs typeface="Calibri" panose="020F0502020204030204" pitchFamily="34" charset="0"/>
              </a:rPr>
              <a:t>Cloud Architecture</a:t>
            </a:r>
            <a:endParaRPr lang="en-US" sz="3600" dirty="0">
              <a:latin typeface="Calibri" panose="020F0502020204030204" pitchFamily="34" charset="0"/>
              <a:cs typeface="Calibri" panose="020F0502020204030204" pitchFamily="34" charset="0"/>
            </a:endParaRPr>
          </a:p>
        </p:txBody>
      </p:sp>
      <p:sp>
        <p:nvSpPr>
          <p:cNvPr id="35" name="Rectangle 34"/>
          <p:cNvSpPr/>
          <p:nvPr/>
        </p:nvSpPr>
        <p:spPr>
          <a:xfrm>
            <a:off x="567966" y="1193375"/>
            <a:ext cx="5710285" cy="4708981"/>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Any technological model consists of an architecture based on which the model functions, and has a hierarchical view of describing the technology. </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cloud also has an architecture that describes its working mechanism. It includes the dependencies on which it works and the components that work over it. </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cloud is a recent technology that is completely dependent on the Internet for its functioning</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Architecture can be divided into four layers based on the access of the cloud by the user. They are as follows.</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45058" name="AutoShape 2" descr="Cloud Computing Trends That Will Amaze You in 20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5060" name="AutoShape 4" descr="Cloud Computing Trends That Will Amaze You in 20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70390E9-B7D4-CF38-09FA-96518F287355}"/>
              </a:ext>
            </a:extLst>
          </p:cNvPr>
          <p:cNvPicPr>
            <a:picLocks noChangeAspect="1"/>
          </p:cNvPicPr>
          <p:nvPr/>
        </p:nvPicPr>
        <p:blipFill>
          <a:blip r:embed="rId2"/>
          <a:stretch>
            <a:fillRect/>
          </a:stretch>
        </p:blipFill>
        <p:spPr>
          <a:xfrm>
            <a:off x="6704766" y="1295400"/>
            <a:ext cx="5013537" cy="4267200"/>
          </a:xfrm>
          <a:prstGeom prst="rect">
            <a:avLst/>
          </a:prstGeom>
        </p:spPr>
      </p:pic>
    </p:spTree>
    <p:extLst>
      <p:ext uri="{BB962C8B-B14F-4D97-AF65-F5344CB8AC3E}">
        <p14:creationId xmlns:p14="http://schemas.microsoft.com/office/powerpoint/2010/main" val="368567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3669-22CD-E4F6-BF1B-658653A35A7D}"/>
              </a:ext>
            </a:extLst>
          </p:cNvPr>
          <p:cNvSpPr>
            <a:spLocks noGrp="1"/>
          </p:cNvSpPr>
          <p:nvPr>
            <p:ph type="title"/>
          </p:nvPr>
        </p:nvSpPr>
        <p:spPr>
          <a:xfrm>
            <a:off x="838200" y="365126"/>
            <a:ext cx="10515600" cy="810532"/>
          </a:xfrm>
        </p:spPr>
        <p:txBody>
          <a:bodyPr/>
          <a:lstStyle/>
          <a:p>
            <a:pPr algn="ctr"/>
            <a:r>
              <a:rPr lang="en-US" dirty="0">
                <a:latin typeface="Calibri" panose="020F0502020204030204" pitchFamily="34" charset="0"/>
                <a:cs typeface="Calibri" panose="020F0502020204030204" pitchFamily="34" charset="0"/>
              </a:rPr>
              <a:t>S3 bucket </a:t>
            </a:r>
          </a:p>
        </p:txBody>
      </p:sp>
      <p:sp>
        <p:nvSpPr>
          <p:cNvPr id="3" name="Content Placeholder 2">
            <a:extLst>
              <a:ext uri="{FF2B5EF4-FFF2-40B4-BE49-F238E27FC236}">
                <a16:creationId xmlns:a16="http://schemas.microsoft.com/office/drawing/2014/main" id="{3B6F9D66-A7C8-8169-791E-C384590C0927}"/>
              </a:ext>
            </a:extLst>
          </p:cNvPr>
          <p:cNvSpPr>
            <a:spLocks noGrp="1"/>
          </p:cNvSpPr>
          <p:nvPr>
            <p:ph idx="1"/>
          </p:nvPr>
        </p:nvSpPr>
        <p:spPr>
          <a:xfrm>
            <a:off x="838200" y="1513114"/>
            <a:ext cx="10515600" cy="4663849"/>
          </a:xfrm>
        </p:spPr>
        <p:txBody>
          <a:bodyPr>
            <a:normAutofit fontScale="92500" lnSpcReduction="20000"/>
          </a:bodyPr>
          <a:lstStyle/>
          <a:p>
            <a:pPr marL="514350" indent="-514350">
              <a:buFont typeface="+mj-lt"/>
              <a:buAutoNum type="arabicPeriod"/>
            </a:pPr>
            <a:r>
              <a:rPr lang="en-US" dirty="0">
                <a:latin typeface="Calibri" panose="020F0502020204030204" pitchFamily="34" charset="0"/>
                <a:cs typeface="Calibri" panose="020F0502020204030204" pitchFamily="34" charset="0"/>
              </a:rPr>
              <a:t>Create S3 Bucket</a:t>
            </a:r>
          </a:p>
          <a:p>
            <a:pPr marL="514350" indent="-514350">
              <a:buFont typeface="+mj-lt"/>
              <a:buAutoNum type="arabicPeriod"/>
            </a:pPr>
            <a:r>
              <a:rPr lang="en-US" dirty="0">
                <a:latin typeface="Calibri" panose="020F0502020204030204" pitchFamily="34" charset="0"/>
                <a:cs typeface="Calibri" panose="020F0502020204030204" pitchFamily="34" charset="0"/>
              </a:rPr>
              <a:t>Give Bucket Name</a:t>
            </a:r>
          </a:p>
          <a:p>
            <a:pPr marL="514350" indent="-514350">
              <a:buFont typeface="+mj-lt"/>
              <a:buAutoNum type="arabicPeriod"/>
            </a:pPr>
            <a:r>
              <a:rPr lang="en-US" dirty="0">
                <a:latin typeface="Calibri" panose="020F0502020204030204" pitchFamily="34" charset="0"/>
                <a:cs typeface="Calibri" panose="020F0502020204030204" pitchFamily="34" charset="0"/>
              </a:rPr>
              <a:t>ACL should be disabled</a:t>
            </a:r>
          </a:p>
          <a:p>
            <a:pPr marL="514350" indent="-514350">
              <a:buFont typeface="+mj-lt"/>
              <a:buAutoNum type="arabicPeriod"/>
            </a:pPr>
            <a:r>
              <a:rPr lang="en-US" b="1" dirty="0">
                <a:latin typeface="Calibri" panose="020F0502020204030204" pitchFamily="34" charset="0"/>
                <a:cs typeface="Calibri" panose="020F0502020204030204" pitchFamily="34" charset="0"/>
              </a:rPr>
              <a:t>Uncheck</a:t>
            </a:r>
            <a:r>
              <a:rPr lang="en-US" dirty="0">
                <a:latin typeface="Calibri" panose="020F0502020204030204" pitchFamily="34" charset="0"/>
                <a:cs typeface="Calibri" panose="020F0502020204030204" pitchFamily="34" charset="0"/>
              </a:rPr>
              <a:t> Block all public access</a:t>
            </a:r>
          </a:p>
          <a:p>
            <a:pPr marL="514350" indent="-514350">
              <a:buFont typeface="+mj-lt"/>
              <a:buAutoNum type="arabicPeriod"/>
            </a:pPr>
            <a:r>
              <a:rPr lang="en-IN" b="1" i="0" dirty="0">
                <a:solidFill>
                  <a:srgbClr val="16191F"/>
                </a:solidFill>
                <a:effectLst/>
                <a:latin typeface="Calibri" panose="020F0502020204030204" pitchFamily="34" charset="0"/>
                <a:cs typeface="Calibri" panose="020F0502020204030204" pitchFamily="34" charset="0"/>
              </a:rPr>
              <a:t>Check</a:t>
            </a:r>
            <a:r>
              <a:rPr lang="en-IN" b="0" i="0" dirty="0">
                <a:solidFill>
                  <a:srgbClr val="16191F"/>
                </a:solidFill>
                <a:effectLst/>
                <a:latin typeface="Calibri" panose="020F0502020204030204" pitchFamily="34" charset="0"/>
                <a:cs typeface="Calibri" panose="020F0502020204030204" pitchFamily="34" charset="0"/>
              </a:rPr>
              <a:t> the box for   </a:t>
            </a:r>
            <a:r>
              <a:rPr lang="en-IN" b="1" i="1" dirty="0">
                <a:solidFill>
                  <a:srgbClr val="16191F"/>
                </a:solidFill>
                <a:effectLst/>
                <a:latin typeface="Calibri" panose="020F0502020204030204" pitchFamily="34" charset="0"/>
                <a:cs typeface="Calibri" panose="020F0502020204030204" pitchFamily="34" charset="0"/>
              </a:rPr>
              <a:t>I acknowledge that the current settings ….</a:t>
            </a:r>
          </a:p>
          <a:p>
            <a:pPr marL="514350" indent="-514350">
              <a:buFont typeface="+mj-lt"/>
              <a:buAutoNum type="arabicPeriod"/>
            </a:pPr>
            <a:r>
              <a:rPr lang="en-IN" b="1" dirty="0">
                <a:solidFill>
                  <a:srgbClr val="16191F"/>
                </a:solidFill>
                <a:latin typeface="Calibri" panose="020F0502020204030204" pitchFamily="34" charset="0"/>
                <a:cs typeface="Calibri" panose="020F0502020204030204" pitchFamily="34" charset="0"/>
              </a:rPr>
              <a:t>Create Bucket</a:t>
            </a:r>
          </a:p>
          <a:p>
            <a:pPr algn="l">
              <a:buFont typeface="+mj-lt"/>
              <a:buAutoNum type="arabicPeriod"/>
            </a:pPr>
            <a:r>
              <a:rPr lang="en-US" b="0" i="0" dirty="0">
                <a:solidFill>
                  <a:srgbClr val="16191F"/>
                </a:solidFill>
                <a:effectLst/>
                <a:latin typeface="Calibri" panose="020F0502020204030204" pitchFamily="34" charset="0"/>
                <a:cs typeface="Calibri" panose="020F0502020204030204" pitchFamily="34" charset="0"/>
              </a:rPr>
              <a:t> Amazon S3 </a:t>
            </a:r>
            <a:r>
              <a:rPr lang="en-US" b="0" i="0" dirty="0">
                <a:solidFill>
                  <a:srgbClr val="16191F"/>
                </a:solidFill>
                <a:effectLst/>
                <a:latin typeface="Calibri" panose="020F0502020204030204" pitchFamily="34" charset="0"/>
                <a:cs typeface="Calibri" panose="020F0502020204030204" pitchFamily="34" charset="0"/>
                <a:sym typeface="Wingdings" panose="05000000000000000000" pitchFamily="2" charset="2"/>
              </a:rPr>
              <a:t> Buckets  </a:t>
            </a:r>
            <a:r>
              <a:rPr lang="en-US" b="1" i="1" dirty="0">
                <a:solidFill>
                  <a:srgbClr val="16191F"/>
                </a:solidFill>
                <a:effectLst/>
                <a:latin typeface="Calibri" panose="020F0502020204030204" pitchFamily="34" charset="0"/>
                <a:cs typeface="Calibri" panose="020F0502020204030204" pitchFamily="34" charset="0"/>
                <a:sym typeface="Wingdings" panose="05000000000000000000" pitchFamily="2" charset="2"/>
              </a:rPr>
              <a:t>bucket name </a:t>
            </a:r>
            <a:r>
              <a:rPr lang="en-US" b="0" i="1" dirty="0">
                <a:solidFill>
                  <a:srgbClr val="16191F"/>
                </a:solidFill>
                <a:effectLst/>
                <a:latin typeface="Calibri" panose="020F0502020204030204" pitchFamily="34" charset="0"/>
                <a:cs typeface="Calibri" panose="020F0502020204030204" pitchFamily="34" charset="0"/>
                <a:sym typeface="Wingdings" panose="05000000000000000000" pitchFamily="2" charset="2"/>
              </a:rPr>
              <a:t>(give your bucket name here)</a:t>
            </a:r>
            <a:endParaRPr lang="en-US" b="0" i="1" dirty="0">
              <a:solidFill>
                <a:srgbClr val="16191F"/>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16191F"/>
                </a:solidFill>
                <a:effectLst/>
                <a:latin typeface="Calibri" panose="020F0502020204030204" pitchFamily="34" charset="0"/>
                <a:cs typeface="Calibri" panose="020F0502020204030204" pitchFamily="34" charset="0"/>
              </a:rPr>
              <a:t> Choose Properties </a:t>
            </a:r>
            <a:r>
              <a:rPr lang="en-US" b="0" i="0" dirty="0">
                <a:solidFill>
                  <a:srgbClr val="16191F"/>
                </a:solidFill>
                <a:effectLst/>
                <a:latin typeface="Calibri" panose="020F0502020204030204" pitchFamily="34" charset="0"/>
                <a:cs typeface="Calibri" panose="020F0502020204030204" pitchFamily="34" charset="0"/>
                <a:sym typeface="Wingdings" panose="05000000000000000000" pitchFamily="2" charset="2"/>
              </a:rPr>
              <a:t> Edit Static website hosting</a:t>
            </a:r>
          </a:p>
          <a:p>
            <a:pPr algn="l">
              <a:buFont typeface="+mj-lt"/>
              <a:buAutoNum type="arabicPeriod"/>
            </a:pPr>
            <a:r>
              <a:rPr lang="en-US" b="1" dirty="0">
                <a:solidFill>
                  <a:srgbClr val="16191F"/>
                </a:solidFill>
                <a:latin typeface="Calibri" panose="020F0502020204030204" pitchFamily="34" charset="0"/>
                <a:cs typeface="Calibri" panose="020F0502020204030204" pitchFamily="34" charset="0"/>
                <a:sym typeface="Wingdings" panose="05000000000000000000" pitchFamily="2" charset="2"/>
              </a:rPr>
              <a:t>Enable static website hosting</a:t>
            </a:r>
          </a:p>
          <a:p>
            <a:pPr algn="l">
              <a:buFont typeface="+mj-lt"/>
              <a:buAutoNum type="arabicPeriod"/>
            </a:pPr>
            <a:r>
              <a:rPr lang="en-US" dirty="0">
                <a:solidFill>
                  <a:srgbClr val="16191F"/>
                </a:solidFill>
                <a:latin typeface="Calibri" panose="020F0502020204030204" pitchFamily="34" charset="0"/>
                <a:cs typeface="Calibri" panose="020F0502020204030204" pitchFamily="34" charset="0"/>
                <a:sym typeface="Wingdings" panose="05000000000000000000" pitchFamily="2" charset="2"/>
              </a:rPr>
              <a:t>Enter</a:t>
            </a:r>
            <a:r>
              <a:rPr lang="en-US" b="0" i="0" dirty="0">
                <a:solidFill>
                  <a:srgbClr val="16191F"/>
                </a:solidFill>
                <a:effectLst/>
                <a:latin typeface="Calibri" panose="020F0502020204030204" pitchFamily="34" charset="0"/>
                <a:cs typeface="Calibri" panose="020F0502020204030204" pitchFamily="34" charset="0"/>
                <a:sym typeface="Wingdings" panose="05000000000000000000" pitchFamily="2" charset="2"/>
              </a:rPr>
              <a:t> index.html for Name of Index Document</a:t>
            </a:r>
          </a:p>
          <a:p>
            <a:pPr algn="l">
              <a:buFont typeface="+mj-lt"/>
              <a:buAutoNum type="arabicPeriod"/>
            </a:pPr>
            <a:r>
              <a:rPr lang="en-US" dirty="0">
                <a:solidFill>
                  <a:srgbClr val="16191F"/>
                </a:solidFill>
                <a:latin typeface="Calibri" panose="020F0502020204030204" pitchFamily="34" charset="0"/>
                <a:cs typeface="Calibri" panose="020F0502020204030204" pitchFamily="34" charset="0"/>
                <a:sym typeface="Wingdings" panose="05000000000000000000" pitchFamily="2" charset="2"/>
              </a:rPr>
              <a:t>Save Changes</a:t>
            </a:r>
            <a:endParaRPr lang="en-US" b="0" i="0" dirty="0">
              <a:solidFill>
                <a:srgbClr val="16191F"/>
              </a:solidFill>
              <a:effectLst/>
              <a:latin typeface="Calibri" panose="020F0502020204030204" pitchFamily="34" charset="0"/>
              <a:cs typeface="Calibri" panose="020F0502020204030204" pitchFamily="34" charset="0"/>
            </a:endParaRPr>
          </a:p>
          <a:p>
            <a:pPr marL="514350" indent="-514350">
              <a:buFont typeface="+mj-lt"/>
              <a:buAutoNum type="arabicPeriod"/>
            </a:pPr>
            <a:endParaRPr lang="en-IN" dirty="0">
              <a:solidFill>
                <a:srgbClr val="16191F"/>
              </a:solidFill>
              <a:latin typeface="Calibri" panose="020F0502020204030204" pitchFamily="34" charset="0"/>
              <a:cs typeface="Calibri" panose="020F0502020204030204" pitchFamily="34" charset="0"/>
            </a:endParaRPr>
          </a:p>
          <a:p>
            <a:pPr marL="0" indent="0">
              <a:buNone/>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92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8106-8960-F6DD-A189-F2728635B8A2}"/>
              </a:ext>
            </a:extLst>
          </p:cNvPr>
          <p:cNvSpPr>
            <a:spLocks noGrp="1"/>
          </p:cNvSpPr>
          <p:nvPr>
            <p:ph type="title"/>
          </p:nvPr>
        </p:nvSpPr>
        <p:spPr>
          <a:xfrm>
            <a:off x="838200" y="1"/>
            <a:ext cx="10515600" cy="838200"/>
          </a:xfrm>
        </p:spPr>
        <p:txBody>
          <a:bodyPr>
            <a:normAutofit/>
          </a:bodyPr>
          <a:lstStyle/>
          <a:p>
            <a:pPr algn="ctr"/>
            <a:r>
              <a:rPr lang="en-US" sz="3600" b="1" dirty="0">
                <a:latin typeface="Calibri" panose="020F0502020204030204" pitchFamily="34" charset="0"/>
                <a:cs typeface="Calibri" panose="020F0502020204030204" pitchFamily="34" charset="0"/>
              </a:rPr>
              <a:t>S3 Bucket (contd.)</a:t>
            </a:r>
          </a:p>
        </p:txBody>
      </p:sp>
      <p:sp>
        <p:nvSpPr>
          <p:cNvPr id="3" name="Content Placeholder 2">
            <a:extLst>
              <a:ext uri="{FF2B5EF4-FFF2-40B4-BE49-F238E27FC236}">
                <a16:creationId xmlns:a16="http://schemas.microsoft.com/office/drawing/2014/main" id="{70661E59-E258-29A6-9B60-3B333778A8FF}"/>
              </a:ext>
            </a:extLst>
          </p:cNvPr>
          <p:cNvSpPr>
            <a:spLocks noGrp="1"/>
          </p:cNvSpPr>
          <p:nvPr>
            <p:ph idx="1"/>
          </p:nvPr>
        </p:nvSpPr>
        <p:spPr>
          <a:xfrm>
            <a:off x="838200" y="838200"/>
            <a:ext cx="10515600" cy="6019800"/>
          </a:xfrm>
        </p:spPr>
        <p:txBody>
          <a:bodyPr>
            <a:normAutofit/>
          </a:bodyPr>
          <a:lstStyle/>
          <a:p>
            <a:pPr marL="514350" indent="-514350">
              <a:buFont typeface="+mj-lt"/>
              <a:buAutoNum type="arabicPeriod" startAt="12"/>
            </a:pPr>
            <a:r>
              <a:rPr lang="en-US" sz="2400" dirty="0">
                <a:latin typeface="Calibri" panose="020F0502020204030204" pitchFamily="34" charset="0"/>
                <a:cs typeface="Calibri" panose="020F0502020204030204" pitchFamily="34" charset="0"/>
                <a:sym typeface="Wingdings" panose="05000000000000000000" pitchFamily="2" charset="2"/>
              </a:rPr>
              <a:t>Upload the Files </a:t>
            </a:r>
            <a:r>
              <a:rPr lang="en-US" sz="2400" b="1" i="1" dirty="0">
                <a:latin typeface="Calibri" panose="020F0502020204030204" pitchFamily="34" charset="0"/>
                <a:cs typeface="Calibri" panose="020F0502020204030204" pitchFamily="34" charset="0"/>
                <a:sym typeface="Wingdings" panose="05000000000000000000" pitchFamily="2" charset="2"/>
              </a:rPr>
              <a:t>index.html</a:t>
            </a:r>
            <a:endParaRPr lang="en-US" sz="2400" dirty="0">
              <a:latin typeface="Calibri" panose="020F0502020204030204" pitchFamily="34" charset="0"/>
              <a:cs typeface="Calibri" panose="020F0502020204030204" pitchFamily="34" charset="0"/>
              <a:sym typeface="Wingdings" panose="05000000000000000000" pitchFamily="2" charset="2"/>
            </a:endParaRPr>
          </a:p>
          <a:p>
            <a:pPr marL="514350" indent="-514350">
              <a:buFont typeface="+mj-lt"/>
              <a:buAutoNum type="arabicPeriod" startAt="12"/>
            </a:pPr>
            <a:r>
              <a:rPr lang="en-US" sz="2400" dirty="0">
                <a:latin typeface="Calibri" panose="020F0502020204030204" pitchFamily="34" charset="0"/>
                <a:cs typeface="Calibri" panose="020F0502020204030204" pitchFamily="34" charset="0"/>
                <a:sym typeface="Wingdings" panose="05000000000000000000" pitchFamily="2" charset="2"/>
              </a:rPr>
              <a:t>  Copy the URL</a:t>
            </a:r>
          </a:p>
          <a:p>
            <a:pPr marL="514350" indent="-514350">
              <a:buFont typeface="+mj-lt"/>
              <a:buAutoNum type="arabicPeriod" startAt="12"/>
            </a:pPr>
            <a:r>
              <a:rPr lang="en-US" sz="2400" dirty="0">
                <a:latin typeface="Calibri" panose="020F0502020204030204" pitchFamily="34" charset="0"/>
                <a:cs typeface="Calibri" panose="020F0502020204030204" pitchFamily="34" charset="0"/>
                <a:sym typeface="Wingdings" panose="05000000000000000000" pitchFamily="2" charset="2"/>
              </a:rPr>
              <a:t>Test the URL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993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0B10E7-2872-F5DF-A178-2F210585E2ED}"/>
              </a:ext>
            </a:extLst>
          </p:cNvPr>
          <p:cNvPicPr>
            <a:picLocks noChangeAspect="1"/>
          </p:cNvPicPr>
          <p:nvPr/>
        </p:nvPicPr>
        <p:blipFill rotWithShape="1">
          <a:blip r:embed="rId2"/>
          <a:srcRect t="1" r="54643" b="39523"/>
          <a:stretch/>
        </p:blipFill>
        <p:spPr>
          <a:xfrm>
            <a:off x="566057" y="770047"/>
            <a:ext cx="5529943" cy="4147457"/>
          </a:xfrm>
          <a:prstGeom prst="rect">
            <a:avLst/>
          </a:prstGeom>
        </p:spPr>
      </p:pic>
      <p:sp>
        <p:nvSpPr>
          <p:cNvPr id="10" name="TextBox 9">
            <a:extLst>
              <a:ext uri="{FF2B5EF4-FFF2-40B4-BE49-F238E27FC236}">
                <a16:creationId xmlns:a16="http://schemas.microsoft.com/office/drawing/2014/main" id="{1202C2D6-164C-5F74-C35A-91083C212C4A}"/>
              </a:ext>
            </a:extLst>
          </p:cNvPr>
          <p:cNvSpPr txBox="1"/>
          <p:nvPr/>
        </p:nvSpPr>
        <p:spPr>
          <a:xfrm>
            <a:off x="1153885" y="5660962"/>
            <a:ext cx="413657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index.html file</a:t>
            </a:r>
          </a:p>
        </p:txBody>
      </p:sp>
      <p:sp>
        <p:nvSpPr>
          <p:cNvPr id="13" name="TextBox 12">
            <a:extLst>
              <a:ext uri="{FF2B5EF4-FFF2-40B4-BE49-F238E27FC236}">
                <a16:creationId xmlns:a16="http://schemas.microsoft.com/office/drawing/2014/main" id="{7343F8DD-3489-281E-CF72-D23954A80D0E}"/>
              </a:ext>
            </a:extLst>
          </p:cNvPr>
          <p:cNvSpPr txBox="1"/>
          <p:nvPr/>
        </p:nvSpPr>
        <p:spPr>
          <a:xfrm>
            <a:off x="1992084" y="6008523"/>
            <a:ext cx="6651171" cy="646331"/>
          </a:xfrm>
          <a:prstGeom prst="rect">
            <a:avLst/>
          </a:prstGeom>
          <a:noFill/>
        </p:spPr>
        <p:txBody>
          <a:bodyPr wrap="square" rtlCol="0">
            <a:spAutoFit/>
          </a:bodyPr>
          <a:lstStyle/>
          <a:p>
            <a:pPr algn="ctr"/>
            <a:r>
              <a:rPr lang="en-US" sz="3600" dirty="0">
                <a:latin typeface="Calibri" panose="020F0502020204030204" pitchFamily="34" charset="0"/>
                <a:cs typeface="Calibri" panose="020F0502020204030204" pitchFamily="34" charset="0"/>
              </a:rPr>
              <a:t> Files uploaded to S3</a:t>
            </a:r>
          </a:p>
        </p:txBody>
      </p:sp>
    </p:spTree>
    <p:extLst>
      <p:ext uri="{BB962C8B-B14F-4D97-AF65-F5344CB8AC3E}">
        <p14:creationId xmlns:p14="http://schemas.microsoft.com/office/powerpoint/2010/main" val="1080654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9625C-6B98-C086-6161-81B1CE04C7B7}"/>
              </a:ext>
            </a:extLst>
          </p:cNvPr>
          <p:cNvSpPr txBox="1"/>
          <p:nvPr/>
        </p:nvSpPr>
        <p:spPr>
          <a:xfrm>
            <a:off x="1121228" y="2318657"/>
            <a:ext cx="8763000" cy="1938992"/>
          </a:xfrm>
          <a:prstGeom prst="rect">
            <a:avLst/>
          </a:prstGeom>
          <a:noFill/>
        </p:spPr>
        <p:txBody>
          <a:bodyPr wrap="square" rtlCol="0">
            <a:spAutoFit/>
          </a:bodyPr>
          <a:lstStyle/>
          <a:p>
            <a:pPr algn="ctr"/>
            <a:r>
              <a:rPr lang="en-US" sz="6000" dirty="0">
                <a:latin typeface="Calibri" panose="020F0502020204030204" pitchFamily="34" charset="0"/>
                <a:cs typeface="Calibri" panose="020F0502020204030204" pitchFamily="34" charset="0"/>
              </a:rPr>
              <a:t>Speed up website with  Cloud Front </a:t>
            </a:r>
          </a:p>
        </p:txBody>
      </p:sp>
    </p:spTree>
    <p:extLst>
      <p:ext uri="{BB962C8B-B14F-4D97-AF65-F5344CB8AC3E}">
        <p14:creationId xmlns:p14="http://schemas.microsoft.com/office/powerpoint/2010/main" val="143679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2337-33DA-66FC-AEC4-C4C39BF6D46E}"/>
              </a:ext>
            </a:extLst>
          </p:cNvPr>
          <p:cNvSpPr>
            <a:spLocks noGrp="1"/>
          </p:cNvSpPr>
          <p:nvPr>
            <p:ph type="title"/>
          </p:nvPr>
        </p:nvSpPr>
        <p:spPr/>
        <p:txBody>
          <a:bodyPr/>
          <a:lstStyle/>
          <a:p>
            <a:pPr algn="ctr"/>
            <a:r>
              <a:rPr lang="en-US" dirty="0"/>
              <a:t>Create Cloud Front </a:t>
            </a:r>
          </a:p>
        </p:txBody>
      </p:sp>
      <p:sp>
        <p:nvSpPr>
          <p:cNvPr id="3" name="Content Placeholder 2">
            <a:extLst>
              <a:ext uri="{FF2B5EF4-FFF2-40B4-BE49-F238E27FC236}">
                <a16:creationId xmlns:a16="http://schemas.microsoft.com/office/drawing/2014/main" id="{9E81CCB7-44F0-AC6B-03CC-1FDEDB6559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4CDCD1-71A4-8AA4-FF7C-95E7D43B2579}"/>
              </a:ext>
            </a:extLst>
          </p:cNvPr>
          <p:cNvPicPr>
            <a:picLocks noChangeAspect="1"/>
          </p:cNvPicPr>
          <p:nvPr/>
        </p:nvPicPr>
        <p:blipFill rotWithShape="1">
          <a:blip r:embed="rId2"/>
          <a:srcRect t="9931" b="9931"/>
          <a:stretch/>
        </p:blipFill>
        <p:spPr>
          <a:xfrm>
            <a:off x="0" y="1690688"/>
            <a:ext cx="12192000" cy="5495927"/>
          </a:xfrm>
          <a:prstGeom prst="rect">
            <a:avLst/>
          </a:prstGeom>
        </p:spPr>
      </p:pic>
    </p:spTree>
    <p:extLst>
      <p:ext uri="{BB962C8B-B14F-4D97-AF65-F5344CB8AC3E}">
        <p14:creationId xmlns:p14="http://schemas.microsoft.com/office/powerpoint/2010/main" val="178536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2AEB-7B50-8C73-A510-C09409AA23CB}"/>
              </a:ext>
            </a:extLst>
          </p:cNvPr>
          <p:cNvSpPr>
            <a:spLocks noGrp="1"/>
          </p:cNvSpPr>
          <p:nvPr>
            <p:ph type="title"/>
          </p:nvPr>
        </p:nvSpPr>
        <p:spPr>
          <a:xfrm>
            <a:off x="185056" y="0"/>
            <a:ext cx="11691257" cy="1325563"/>
          </a:xfrm>
        </p:spPr>
        <p:txBody>
          <a:bodyPr/>
          <a:lstStyle/>
          <a:p>
            <a:pPr algn="ctr"/>
            <a:r>
              <a:rPr lang="en-US" dirty="0"/>
              <a:t>Create CloudFront Distribution</a:t>
            </a:r>
          </a:p>
        </p:txBody>
      </p:sp>
      <p:pic>
        <p:nvPicPr>
          <p:cNvPr id="5" name="Content Placeholder 4">
            <a:extLst>
              <a:ext uri="{FF2B5EF4-FFF2-40B4-BE49-F238E27FC236}">
                <a16:creationId xmlns:a16="http://schemas.microsoft.com/office/drawing/2014/main" id="{3BF1AD45-0772-CEE4-6780-D3835F450B29}"/>
              </a:ext>
            </a:extLst>
          </p:cNvPr>
          <p:cNvPicPr>
            <a:picLocks noGrp="1" noChangeAspect="1"/>
          </p:cNvPicPr>
          <p:nvPr>
            <p:ph idx="1"/>
          </p:nvPr>
        </p:nvPicPr>
        <p:blipFill rotWithShape="1">
          <a:blip r:embed="rId2"/>
          <a:srcRect t="10764" b="9028"/>
          <a:stretch/>
        </p:blipFill>
        <p:spPr>
          <a:xfrm>
            <a:off x="0" y="1349829"/>
            <a:ext cx="12192000" cy="5029200"/>
          </a:xfrm>
        </p:spPr>
      </p:pic>
      <p:sp>
        <p:nvSpPr>
          <p:cNvPr id="7" name="Rectangle: Rounded Corners 6">
            <a:extLst>
              <a:ext uri="{FF2B5EF4-FFF2-40B4-BE49-F238E27FC236}">
                <a16:creationId xmlns:a16="http://schemas.microsoft.com/office/drawing/2014/main" id="{7B16F6A3-3CB7-C957-00A4-7E5E432B4442}"/>
              </a:ext>
            </a:extLst>
          </p:cNvPr>
          <p:cNvSpPr/>
          <p:nvPr/>
        </p:nvSpPr>
        <p:spPr>
          <a:xfrm>
            <a:off x="9895114" y="2405743"/>
            <a:ext cx="1905000" cy="57694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284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ECB1-10A5-D9AB-637D-D54FB7FA0658}"/>
              </a:ext>
            </a:extLst>
          </p:cNvPr>
          <p:cNvSpPr>
            <a:spLocks noGrp="1"/>
          </p:cNvSpPr>
          <p:nvPr>
            <p:ph type="title"/>
          </p:nvPr>
        </p:nvSpPr>
        <p:spPr>
          <a:xfrm>
            <a:off x="838200" y="0"/>
            <a:ext cx="10515600" cy="1325563"/>
          </a:xfrm>
        </p:spPr>
        <p:txBody>
          <a:bodyPr/>
          <a:lstStyle/>
          <a:p>
            <a:pPr algn="ctr"/>
            <a:r>
              <a:rPr lang="en-US" dirty="0"/>
              <a:t>Enter Bucket Name</a:t>
            </a:r>
          </a:p>
        </p:txBody>
      </p:sp>
      <p:pic>
        <p:nvPicPr>
          <p:cNvPr id="5" name="Content Placeholder 4">
            <a:extLst>
              <a:ext uri="{FF2B5EF4-FFF2-40B4-BE49-F238E27FC236}">
                <a16:creationId xmlns:a16="http://schemas.microsoft.com/office/drawing/2014/main" id="{F9B1DA2D-EDAA-2936-634E-5D316243A9FD}"/>
              </a:ext>
            </a:extLst>
          </p:cNvPr>
          <p:cNvPicPr>
            <a:picLocks noGrp="1" noChangeAspect="1"/>
          </p:cNvPicPr>
          <p:nvPr>
            <p:ph idx="1"/>
          </p:nvPr>
        </p:nvPicPr>
        <p:blipFill>
          <a:blip r:embed="rId3"/>
          <a:stretch>
            <a:fillRect/>
          </a:stretch>
        </p:blipFill>
        <p:spPr>
          <a:xfrm>
            <a:off x="2228144" y="1825625"/>
            <a:ext cx="7735712" cy="4351338"/>
          </a:xfrm>
        </p:spPr>
      </p:pic>
      <p:sp>
        <p:nvSpPr>
          <p:cNvPr id="7" name="Rectangle: Rounded Corners 6">
            <a:extLst>
              <a:ext uri="{FF2B5EF4-FFF2-40B4-BE49-F238E27FC236}">
                <a16:creationId xmlns:a16="http://schemas.microsoft.com/office/drawing/2014/main" id="{01A6E134-ECFD-8407-4866-A126F0B01517}"/>
              </a:ext>
            </a:extLst>
          </p:cNvPr>
          <p:cNvSpPr/>
          <p:nvPr/>
        </p:nvSpPr>
        <p:spPr>
          <a:xfrm>
            <a:off x="838200" y="3897086"/>
            <a:ext cx="5584371" cy="74022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BBD1311-84CF-54A9-2B39-1E089B3B687A}"/>
              </a:ext>
            </a:extLst>
          </p:cNvPr>
          <p:cNvSpPr/>
          <p:nvPr/>
        </p:nvSpPr>
        <p:spPr>
          <a:xfrm>
            <a:off x="1132114" y="5159829"/>
            <a:ext cx="2438400" cy="5442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766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13A3-3514-3BC5-27FD-61245585E3C6}"/>
              </a:ext>
            </a:extLst>
          </p:cNvPr>
          <p:cNvSpPr>
            <a:spLocks noGrp="1"/>
          </p:cNvSpPr>
          <p:nvPr>
            <p:ph type="title"/>
          </p:nvPr>
        </p:nvSpPr>
        <p:spPr>
          <a:xfrm>
            <a:off x="838200" y="365125"/>
            <a:ext cx="10515600" cy="777875"/>
          </a:xfrm>
        </p:spPr>
        <p:txBody>
          <a:bodyPr>
            <a:normAutofit/>
          </a:bodyPr>
          <a:lstStyle/>
          <a:p>
            <a:pPr algn="ctr"/>
            <a:r>
              <a:rPr lang="en-US" dirty="0"/>
              <a:t>Check Endpoint is a Website</a:t>
            </a:r>
          </a:p>
        </p:txBody>
      </p:sp>
      <p:pic>
        <p:nvPicPr>
          <p:cNvPr id="5" name="Content Placeholder 4">
            <a:extLst>
              <a:ext uri="{FF2B5EF4-FFF2-40B4-BE49-F238E27FC236}">
                <a16:creationId xmlns:a16="http://schemas.microsoft.com/office/drawing/2014/main" id="{9C2AF894-0730-9D27-E560-D999F9CF6C71}"/>
              </a:ext>
            </a:extLst>
          </p:cNvPr>
          <p:cNvPicPr>
            <a:picLocks noGrp="1" noChangeAspect="1"/>
          </p:cNvPicPr>
          <p:nvPr>
            <p:ph idx="1"/>
          </p:nvPr>
        </p:nvPicPr>
        <p:blipFill>
          <a:blip r:embed="rId2"/>
          <a:stretch>
            <a:fillRect/>
          </a:stretch>
        </p:blipFill>
        <p:spPr>
          <a:xfrm>
            <a:off x="2228144" y="1825625"/>
            <a:ext cx="7735712" cy="4351338"/>
          </a:xfrm>
        </p:spPr>
      </p:pic>
      <p:sp>
        <p:nvSpPr>
          <p:cNvPr id="8" name="Arrow: Down 7">
            <a:extLst>
              <a:ext uri="{FF2B5EF4-FFF2-40B4-BE49-F238E27FC236}">
                <a16:creationId xmlns:a16="http://schemas.microsoft.com/office/drawing/2014/main" id="{F84A78DF-0777-A220-57C5-239AEB0ABF2E}"/>
              </a:ext>
            </a:extLst>
          </p:cNvPr>
          <p:cNvSpPr/>
          <p:nvPr/>
        </p:nvSpPr>
        <p:spPr>
          <a:xfrm>
            <a:off x="2090057" y="3429000"/>
            <a:ext cx="348343" cy="827314"/>
          </a:xfrm>
          <a:prstGeom prst="down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629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F6B3-CBFD-DE90-86FC-529F95B3D1F9}"/>
              </a:ext>
            </a:extLst>
          </p:cNvPr>
          <p:cNvSpPr>
            <a:spLocks noGrp="1"/>
          </p:cNvSpPr>
          <p:nvPr>
            <p:ph type="title"/>
          </p:nvPr>
        </p:nvSpPr>
        <p:spPr>
          <a:xfrm>
            <a:off x="838200" y="365126"/>
            <a:ext cx="10515600" cy="592818"/>
          </a:xfrm>
        </p:spPr>
        <p:txBody>
          <a:bodyPr>
            <a:normAutofit fontScale="90000"/>
          </a:bodyPr>
          <a:lstStyle/>
          <a:p>
            <a:pPr algn="ctr"/>
            <a:r>
              <a:rPr lang="en-US" dirty="0"/>
              <a:t>Create Distribution </a:t>
            </a:r>
          </a:p>
        </p:txBody>
      </p:sp>
      <p:pic>
        <p:nvPicPr>
          <p:cNvPr id="5" name="Content Placeholder 4">
            <a:extLst>
              <a:ext uri="{FF2B5EF4-FFF2-40B4-BE49-F238E27FC236}">
                <a16:creationId xmlns:a16="http://schemas.microsoft.com/office/drawing/2014/main" id="{66CA4937-3FA3-4572-2951-12761F5E9840}"/>
              </a:ext>
            </a:extLst>
          </p:cNvPr>
          <p:cNvPicPr>
            <a:picLocks noGrp="1" noChangeAspect="1"/>
          </p:cNvPicPr>
          <p:nvPr>
            <p:ph idx="1"/>
          </p:nvPr>
        </p:nvPicPr>
        <p:blipFill>
          <a:blip r:embed="rId2"/>
          <a:stretch>
            <a:fillRect/>
          </a:stretch>
        </p:blipFill>
        <p:spPr>
          <a:xfrm>
            <a:off x="2228144" y="1825625"/>
            <a:ext cx="7735712" cy="4351338"/>
          </a:xfrm>
        </p:spPr>
      </p:pic>
      <p:sp>
        <p:nvSpPr>
          <p:cNvPr id="6" name="Rectangle: Rounded Corners 5">
            <a:extLst>
              <a:ext uri="{FF2B5EF4-FFF2-40B4-BE49-F238E27FC236}">
                <a16:creationId xmlns:a16="http://schemas.microsoft.com/office/drawing/2014/main" id="{C12D6098-FDEC-CAB9-F17A-F4D701224424}"/>
              </a:ext>
            </a:extLst>
          </p:cNvPr>
          <p:cNvSpPr/>
          <p:nvPr/>
        </p:nvSpPr>
        <p:spPr>
          <a:xfrm>
            <a:off x="6509657" y="5791200"/>
            <a:ext cx="2079172" cy="47897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94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F748-FAE6-0DBA-EE3E-C447D40896A1}"/>
              </a:ext>
            </a:extLst>
          </p:cNvPr>
          <p:cNvSpPr>
            <a:spLocks noGrp="1"/>
          </p:cNvSpPr>
          <p:nvPr>
            <p:ph type="title"/>
          </p:nvPr>
        </p:nvSpPr>
        <p:spPr>
          <a:xfrm>
            <a:off x="599661" y="457201"/>
            <a:ext cx="10515600" cy="620486"/>
          </a:xfrm>
        </p:spPr>
        <p:txBody>
          <a:bodyPr>
            <a:noAutofit/>
          </a:bodyPr>
          <a:lstStyle/>
          <a:p>
            <a:r>
              <a:rPr lang="en-US" sz="3600" dirty="0"/>
              <a:t> Successfully created new distribution ,copy the distributed domain name and paste in browser</a:t>
            </a:r>
          </a:p>
        </p:txBody>
      </p:sp>
      <p:pic>
        <p:nvPicPr>
          <p:cNvPr id="5" name="Content Placeholder 4">
            <a:extLst>
              <a:ext uri="{FF2B5EF4-FFF2-40B4-BE49-F238E27FC236}">
                <a16:creationId xmlns:a16="http://schemas.microsoft.com/office/drawing/2014/main" id="{AA1BC412-40BE-2864-B846-EAA0456DCD1A}"/>
              </a:ext>
            </a:extLst>
          </p:cNvPr>
          <p:cNvPicPr>
            <a:picLocks noGrp="1" noChangeAspect="1"/>
          </p:cNvPicPr>
          <p:nvPr>
            <p:ph idx="1"/>
          </p:nvPr>
        </p:nvPicPr>
        <p:blipFill>
          <a:blip r:embed="rId2"/>
          <a:stretch>
            <a:fillRect/>
          </a:stretch>
        </p:blipFill>
        <p:spPr>
          <a:xfrm>
            <a:off x="2228144" y="1825625"/>
            <a:ext cx="7735712" cy="4351338"/>
          </a:xfrm>
        </p:spPr>
      </p:pic>
      <p:sp>
        <p:nvSpPr>
          <p:cNvPr id="7" name="Arrow: Down 6">
            <a:extLst>
              <a:ext uri="{FF2B5EF4-FFF2-40B4-BE49-F238E27FC236}">
                <a16:creationId xmlns:a16="http://schemas.microsoft.com/office/drawing/2014/main" id="{9A51A992-D3CE-D2D0-BD3D-22A1409A4453}"/>
              </a:ext>
            </a:extLst>
          </p:cNvPr>
          <p:cNvSpPr/>
          <p:nvPr/>
        </p:nvSpPr>
        <p:spPr>
          <a:xfrm>
            <a:off x="2882348" y="3816626"/>
            <a:ext cx="327991" cy="655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951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375" y="518139"/>
            <a:ext cx="11525250" cy="5584606"/>
          </a:xfrm>
          <a:prstGeom prst="rect">
            <a:avLst/>
          </a:prstGeom>
        </p:spPr>
        <p:txBody>
          <a:bodyPr wrap="square">
            <a:spAutoFit/>
          </a:bodyPr>
          <a:lstStyle/>
          <a:p>
            <a:pPr algn="just">
              <a:lnSpc>
                <a:spcPct val="150000"/>
              </a:lnSpc>
            </a:pPr>
            <a:r>
              <a:rPr lang="en-US" sz="2400" b="1" u="sng" dirty="0">
                <a:latin typeface="Calibri" panose="020F0502020204030204" pitchFamily="34" charset="0"/>
                <a:cs typeface="Calibri" panose="020F0502020204030204" pitchFamily="34" charset="0"/>
              </a:rPr>
              <a:t> Layer 1 (User/Client Layer)</a:t>
            </a:r>
            <a:endParaRPr lang="en-US" sz="2000" b="1" u="sng"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This layer is the lowest layer in the cloud architecture, All the </a:t>
            </a:r>
            <a:r>
              <a:rPr lang="en-US" sz="2000" u="sng" dirty="0">
                <a:latin typeface="Calibri" panose="020F0502020204030204" pitchFamily="34" charset="0"/>
                <a:cs typeface="Calibri" panose="020F0502020204030204" pitchFamily="34" charset="0"/>
              </a:rPr>
              <a:t>users or client </a:t>
            </a:r>
            <a:r>
              <a:rPr lang="en-US" sz="2000" dirty="0">
                <a:latin typeface="Calibri" panose="020F0502020204030204" pitchFamily="34" charset="0"/>
                <a:cs typeface="Calibri" panose="020F0502020204030204" pitchFamily="34" charset="0"/>
              </a:rPr>
              <a:t>belong to this layer.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place where the client/user initiates the </a:t>
            </a:r>
            <a:r>
              <a:rPr lang="en-US" sz="2000" u="sng" dirty="0">
                <a:latin typeface="Calibri" panose="020F0502020204030204" pitchFamily="34" charset="0"/>
                <a:cs typeface="Calibri" panose="020F0502020204030204" pitchFamily="34" charset="0"/>
              </a:rPr>
              <a:t>thick client, or thin client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i.e,mobile</a:t>
            </a:r>
            <a:r>
              <a:rPr lang="en-US" sz="2000" dirty="0">
                <a:latin typeface="Calibri" panose="020F0502020204030204" pitchFamily="34" charset="0"/>
                <a:cs typeface="Calibri" panose="020F0502020204030204" pitchFamily="34" charset="0"/>
              </a:rPr>
              <a:t> or any handheld device that would support basic functionalities to access a web application.</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The thin client here refers to a device that is completely dependent on some other system for its complete functionality</a:t>
            </a:r>
            <a:r>
              <a:rPr lang="en-US" sz="2000" dirty="0">
                <a:latin typeface="Calibri" panose="020F0502020204030204" pitchFamily="34" charset="0"/>
                <a:cs typeface="Calibri" panose="020F0502020204030204" pitchFamily="34" charset="0"/>
              </a:rPr>
              <a:t>. In simple terms, they have very low processing capability. </a:t>
            </a:r>
            <a:r>
              <a:rPr lang="en-US" sz="1800" i="0" dirty="0">
                <a:solidFill>
                  <a:srgbClr val="202124"/>
                </a:solidFill>
                <a:effectLst/>
                <a:latin typeface="Calibri" panose="020F0502020204030204" pitchFamily="34" charset="0"/>
                <a:cs typeface="Calibri" panose="020F0502020204030204" pitchFamily="34" charset="0"/>
              </a:rPr>
              <a:t>Everyday examples of </a:t>
            </a:r>
            <a:r>
              <a:rPr lang="en-US" sz="1800" dirty="0">
                <a:solidFill>
                  <a:srgbClr val="202124"/>
                </a:solidFill>
                <a:latin typeface="Calibri" panose="020F0502020204030204" pitchFamily="34" charset="0"/>
                <a:cs typeface="Calibri" panose="020F0502020204030204" pitchFamily="34" charset="0"/>
              </a:rPr>
              <a:t>thin </a:t>
            </a:r>
            <a:r>
              <a:rPr lang="en-US" sz="1800" i="0" dirty="0">
                <a:solidFill>
                  <a:srgbClr val="202124"/>
                </a:solidFill>
                <a:effectLst/>
                <a:latin typeface="Calibri" panose="020F0502020204030204" pitchFamily="34" charset="0"/>
                <a:cs typeface="Calibri" panose="020F0502020204030204" pitchFamily="34" charset="0"/>
              </a:rPr>
              <a:t>clients include Yahoo Messenger, Office 365, Microsoft Outlook.</a:t>
            </a:r>
            <a:endParaRPr lang="en-US"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Similarly, </a:t>
            </a:r>
            <a:r>
              <a:rPr lang="en-US" sz="2000" b="1" dirty="0">
                <a:latin typeface="Calibri" panose="020F0502020204030204" pitchFamily="34" charset="0"/>
                <a:cs typeface="Calibri" panose="020F0502020204030204" pitchFamily="34" charset="0"/>
              </a:rPr>
              <a:t>thick clients are general computers that have adequate processing capability. They have sufficient capability for independent work. </a:t>
            </a:r>
            <a:r>
              <a:rPr lang="en-US" sz="1800" i="0" dirty="0">
                <a:solidFill>
                  <a:srgbClr val="202124"/>
                </a:solidFill>
                <a:effectLst/>
                <a:latin typeface="Calibri" panose="020F0502020204030204" pitchFamily="34" charset="0"/>
                <a:cs typeface="Calibri" panose="020F0502020204030204" pitchFamily="34" charset="0"/>
              </a:rPr>
              <a:t>Everyday examples of thick clients include desktop PCs or laptops running Windows or MacOS</a:t>
            </a:r>
            <a:endParaRPr lang="en-US"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Usually, a cloud application can be accessed in the same way as a web application. But internally, the properties of cloud applications are significantly different. Thus, this layer consists of client devices.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6047-A76D-E272-2507-E2C54E486E8C}"/>
              </a:ext>
            </a:extLst>
          </p:cNvPr>
          <p:cNvSpPr>
            <a:spLocks noGrp="1"/>
          </p:cNvSpPr>
          <p:nvPr>
            <p:ph type="title"/>
          </p:nvPr>
        </p:nvSpPr>
        <p:spPr>
          <a:xfrm>
            <a:off x="838200" y="29709"/>
            <a:ext cx="10515600" cy="971777"/>
          </a:xfrm>
        </p:spPr>
        <p:txBody>
          <a:bodyPr>
            <a:normAutofit fontScale="90000"/>
          </a:bodyPr>
          <a:lstStyle/>
          <a:p>
            <a:r>
              <a:rPr lang="en-US" dirty="0"/>
              <a:t>Simple Output (try to make it more interesting)</a:t>
            </a:r>
          </a:p>
        </p:txBody>
      </p:sp>
      <p:pic>
        <p:nvPicPr>
          <p:cNvPr id="5" name="Content Placeholder 4">
            <a:extLst>
              <a:ext uri="{FF2B5EF4-FFF2-40B4-BE49-F238E27FC236}">
                <a16:creationId xmlns:a16="http://schemas.microsoft.com/office/drawing/2014/main" id="{5C2F89BF-5916-835D-BDEE-E83214E243A1}"/>
              </a:ext>
            </a:extLst>
          </p:cNvPr>
          <p:cNvPicPr>
            <a:picLocks noGrp="1" noChangeAspect="1"/>
          </p:cNvPicPr>
          <p:nvPr>
            <p:ph idx="1"/>
          </p:nvPr>
        </p:nvPicPr>
        <p:blipFill>
          <a:blip r:embed="rId2"/>
          <a:stretch>
            <a:fillRect/>
          </a:stretch>
        </p:blipFill>
        <p:spPr>
          <a:xfrm>
            <a:off x="729344" y="1251858"/>
            <a:ext cx="10515599" cy="5606142"/>
          </a:xfrm>
        </p:spPr>
      </p:pic>
      <p:sp>
        <p:nvSpPr>
          <p:cNvPr id="3" name="Rectangle: Rounded Corners 2">
            <a:extLst>
              <a:ext uri="{FF2B5EF4-FFF2-40B4-BE49-F238E27FC236}">
                <a16:creationId xmlns:a16="http://schemas.microsoft.com/office/drawing/2014/main" id="{9DD1F70C-8086-9D7F-AAD8-A44F38F6F19B}"/>
              </a:ext>
            </a:extLst>
          </p:cNvPr>
          <p:cNvSpPr/>
          <p:nvPr/>
        </p:nvSpPr>
        <p:spPr>
          <a:xfrm>
            <a:off x="2481943" y="1458686"/>
            <a:ext cx="2090057" cy="56605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022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b="1" u="sng" dirty="0">
                <a:latin typeface="Calibri" panose="020F0502020204030204" pitchFamily="34" charset="0"/>
                <a:cs typeface="Calibri" panose="020F0502020204030204" pitchFamily="34" charset="0"/>
              </a:rPr>
              <a:t>Migrating Application to Cloud</a:t>
            </a:r>
            <a:endParaRPr lang="en-US" sz="3200" u="sng" dirty="0">
              <a:latin typeface="Calibri" panose="020F0502020204030204" pitchFamily="34" charset="0"/>
              <a:cs typeface="Calibri" panose="020F0502020204030204" pitchFamily="34" charset="0"/>
            </a:endParaRPr>
          </a:p>
        </p:txBody>
      </p:sp>
      <p:sp>
        <p:nvSpPr>
          <p:cNvPr id="3" name="Rectangle 2"/>
          <p:cNvSpPr/>
          <p:nvPr/>
        </p:nvSpPr>
        <p:spPr>
          <a:xfrm>
            <a:off x="188430" y="1333009"/>
            <a:ext cx="11708296" cy="2345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Cloud migration encompasses moving one or more enterprise applications and their IT environments from the traditional hosting type to the cloud environment, either public, private, or hybrid.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Cloud migration presents an opportunity to significantly reduce costs incurred on applications.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This activity comprises of different strategies like 6 R’s  and phases like evaluation, migration strategy, prototyping, provisioning, and testing.</a:t>
            </a:r>
          </a:p>
        </p:txBody>
      </p:sp>
      <p:pic>
        <p:nvPicPr>
          <p:cNvPr id="6" name="Picture 2" descr="AWS Migration in 5 Easy Steps (Move on to Cloud in 2023)">
            <a:extLst>
              <a:ext uri="{FF2B5EF4-FFF2-40B4-BE49-F238E27FC236}">
                <a16:creationId xmlns:a16="http://schemas.microsoft.com/office/drawing/2014/main" id="{5251AB0E-F357-E6ED-BC10-D387E5903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415" y="3947584"/>
            <a:ext cx="4996898" cy="264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479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9139C-79D1-D9ED-28CF-A8D8ECEA27AA}"/>
              </a:ext>
            </a:extLst>
          </p:cNvPr>
          <p:cNvSpPr txBox="1"/>
          <p:nvPr/>
        </p:nvSpPr>
        <p:spPr>
          <a:xfrm>
            <a:off x="921854" y="558224"/>
            <a:ext cx="10875893" cy="2437655"/>
          </a:xfrm>
          <a:prstGeom prst="rect">
            <a:avLst/>
          </a:prstGeom>
          <a:noFill/>
        </p:spPr>
        <p:txBody>
          <a:bodyPr wrap="square">
            <a:spAutoFit/>
          </a:bodyPr>
          <a:lstStyle/>
          <a:p>
            <a:pPr algn="l">
              <a:lnSpc>
                <a:spcPct val="150000"/>
              </a:lnSpc>
            </a:pPr>
            <a:r>
              <a:rPr lang="en-US" sz="2400" b="1" i="0" u="sng" dirty="0">
                <a:solidFill>
                  <a:srgbClr val="000000"/>
                </a:solidFill>
                <a:effectLst/>
                <a:latin typeface="Calibri" panose="020F0502020204030204" pitchFamily="34" charset="0"/>
                <a:cs typeface="Calibri" panose="020F0502020204030204" pitchFamily="34" charset="0"/>
              </a:rPr>
              <a:t>(a) Cloud Migration Strategies</a:t>
            </a:r>
          </a:p>
          <a:p>
            <a:pPr algn="l">
              <a:lnSpc>
                <a:spcPct val="150000"/>
              </a:lnSpc>
            </a:pPr>
            <a:r>
              <a:rPr lang="en-US" sz="2000" b="0" i="0" dirty="0">
                <a:solidFill>
                  <a:srgbClr val="000000"/>
                </a:solidFill>
                <a:effectLst/>
                <a:latin typeface="Calibri" panose="020F0502020204030204" pitchFamily="34" charset="0"/>
                <a:cs typeface="Calibri" panose="020F0502020204030204" pitchFamily="34" charset="0"/>
              </a:rPr>
              <a:t>The type of data and applications the enterprise transfers, and the location are shifted to, significantly impact the migration strategy designed and implemented. There are six main cloud migration strategies—rehosting (lift and shift), re-platforming, repurchasing, refactoring, retiring, and retaining(re-visiting).</a:t>
            </a:r>
          </a:p>
        </p:txBody>
      </p:sp>
      <p:pic>
        <p:nvPicPr>
          <p:cNvPr id="5" name="Picture 4">
            <a:extLst>
              <a:ext uri="{FF2B5EF4-FFF2-40B4-BE49-F238E27FC236}">
                <a16:creationId xmlns:a16="http://schemas.microsoft.com/office/drawing/2014/main" id="{837BB7CE-3311-BA09-9F19-CCE12379E736}"/>
              </a:ext>
            </a:extLst>
          </p:cNvPr>
          <p:cNvPicPr>
            <a:picLocks noChangeAspect="1"/>
          </p:cNvPicPr>
          <p:nvPr/>
        </p:nvPicPr>
        <p:blipFill>
          <a:blip r:embed="rId2"/>
          <a:stretch>
            <a:fillRect/>
          </a:stretch>
        </p:blipFill>
        <p:spPr>
          <a:xfrm>
            <a:off x="1985962" y="3429000"/>
            <a:ext cx="8220075" cy="2238375"/>
          </a:xfrm>
          <a:prstGeom prst="rect">
            <a:avLst/>
          </a:prstGeom>
        </p:spPr>
      </p:pic>
    </p:spTree>
    <p:extLst>
      <p:ext uri="{BB962C8B-B14F-4D97-AF65-F5344CB8AC3E}">
        <p14:creationId xmlns:p14="http://schemas.microsoft.com/office/powerpoint/2010/main" val="3317561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F8F98-82E8-E2AC-1CCD-108F863823B1}"/>
              </a:ext>
            </a:extLst>
          </p:cNvPr>
          <p:cNvSpPr txBox="1"/>
          <p:nvPr/>
        </p:nvSpPr>
        <p:spPr>
          <a:xfrm>
            <a:off x="777322" y="574313"/>
            <a:ext cx="10637355" cy="4653646"/>
          </a:xfrm>
          <a:prstGeom prst="rect">
            <a:avLst/>
          </a:prstGeom>
          <a:noFill/>
        </p:spPr>
        <p:txBody>
          <a:bodyPr wrap="square">
            <a:spAutoFit/>
          </a:bodyPr>
          <a:lstStyle/>
          <a:p>
            <a:pPr algn="just">
              <a:lnSpc>
                <a:spcPct val="150000"/>
              </a:lnSpc>
            </a:pPr>
            <a:r>
              <a:rPr lang="en-US" sz="2000" b="1" i="0" dirty="0">
                <a:solidFill>
                  <a:srgbClr val="610B4B"/>
                </a:solidFill>
                <a:effectLst/>
                <a:latin typeface="Calibri" panose="020F0502020204030204" pitchFamily="34" charset="0"/>
                <a:cs typeface="Calibri" panose="020F0502020204030204" pitchFamily="34" charset="0"/>
              </a:rPr>
              <a:t>1. Rehosting (lift-and-shift)</a:t>
            </a:r>
          </a:p>
          <a:p>
            <a:pPr marL="342900" indent="-342900" algn="just">
              <a:lnSpc>
                <a:spcPct val="150000"/>
              </a:lnSpc>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The most general path is rehosting (or lift-and-shift), which implements as it sounds. </a:t>
            </a:r>
          </a:p>
          <a:p>
            <a:pPr marL="342900" indent="-342900" algn="just">
              <a:lnSpc>
                <a:spcPct val="150000"/>
              </a:lnSpc>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It holds our application and then drops it into our new hosting platform </a:t>
            </a:r>
            <a:r>
              <a:rPr lang="en-US" sz="2000" b="0" i="0" u="sng" dirty="0">
                <a:solidFill>
                  <a:srgbClr val="333333"/>
                </a:solidFill>
                <a:effectLst/>
                <a:latin typeface="Calibri" panose="020F0502020204030204" pitchFamily="34" charset="0"/>
                <a:cs typeface="Calibri" panose="020F0502020204030204" pitchFamily="34" charset="0"/>
              </a:rPr>
              <a:t>without changing the architecture and code </a:t>
            </a:r>
            <a:r>
              <a:rPr lang="en-US" sz="2000" b="0" i="0" dirty="0">
                <a:solidFill>
                  <a:srgbClr val="333333"/>
                </a:solidFill>
                <a:effectLst/>
                <a:latin typeface="Calibri" panose="020F0502020204030204" pitchFamily="34" charset="0"/>
                <a:cs typeface="Calibri" panose="020F0502020204030204" pitchFamily="34" charset="0"/>
              </a:rPr>
              <a:t>of the app. </a:t>
            </a:r>
          </a:p>
          <a:p>
            <a:pPr marL="342900" indent="-342900" algn="just">
              <a:lnSpc>
                <a:spcPct val="150000"/>
              </a:lnSpc>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Also, it is a general way for enterprises unfamiliar with cloud computing, who profit from the deployment speed without having to waste money or time on planning for enlargement.</a:t>
            </a:r>
          </a:p>
          <a:p>
            <a:pPr marL="342900" indent="-342900" algn="just">
              <a:lnSpc>
                <a:spcPct val="150000"/>
              </a:lnSpc>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Besides, by migrating our existing infrastructure, we are applying a cloud just like other data centers. It pays for making good use of various cloud services present for a few enterprises. </a:t>
            </a:r>
          </a:p>
          <a:p>
            <a:pPr marL="342900" indent="-342900" algn="just">
              <a:lnSpc>
                <a:spcPct val="150000"/>
              </a:lnSpc>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For example, adding scalable functions to our application to develop the experience for an improving segment of many users.</a:t>
            </a:r>
          </a:p>
        </p:txBody>
      </p:sp>
    </p:spTree>
    <p:extLst>
      <p:ext uri="{BB962C8B-B14F-4D97-AF65-F5344CB8AC3E}">
        <p14:creationId xmlns:p14="http://schemas.microsoft.com/office/powerpoint/2010/main" val="91122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49BD26-AD28-666F-52E5-ACFD26EACC25}"/>
              </a:ext>
            </a:extLst>
          </p:cNvPr>
          <p:cNvSpPr txBox="1"/>
          <p:nvPr/>
        </p:nvSpPr>
        <p:spPr>
          <a:xfrm>
            <a:off x="852280" y="141556"/>
            <a:ext cx="10786442" cy="6961970"/>
          </a:xfrm>
          <a:prstGeom prst="rect">
            <a:avLst/>
          </a:prstGeom>
          <a:noFill/>
        </p:spPr>
        <p:txBody>
          <a:bodyPr wrap="square">
            <a:spAutoFit/>
          </a:bodyPr>
          <a:lstStyle/>
          <a:p>
            <a:pPr algn="just">
              <a:lnSpc>
                <a:spcPct val="150000"/>
              </a:lnSpc>
            </a:pPr>
            <a:r>
              <a:rPr lang="en-US" sz="2000" b="1" i="0" dirty="0">
                <a:solidFill>
                  <a:srgbClr val="610B4B"/>
                </a:solidFill>
                <a:effectLst/>
                <a:latin typeface="Calibri" panose="020F0502020204030204" pitchFamily="34" charset="0"/>
                <a:cs typeface="Calibri" panose="020F0502020204030204" pitchFamily="34" charset="0"/>
              </a:rPr>
              <a:t>2. Re-platforming:</a:t>
            </a:r>
          </a:p>
          <a:p>
            <a:pPr marL="342900" indent="-342900" algn="just">
              <a:lnSpc>
                <a:spcPct val="150000"/>
              </a:lnSpc>
              <a:buFont typeface="Arial" panose="020B0604020202020204" pitchFamily="34" charset="0"/>
              <a:buChar char="•"/>
            </a:pPr>
            <a:r>
              <a:rPr lang="en-US" sz="2000" b="0" i="0" dirty="0" err="1">
                <a:solidFill>
                  <a:srgbClr val="2A3B4F"/>
                </a:solidFill>
                <a:effectLst/>
                <a:latin typeface="Calibri" panose="020F0502020204030204" pitchFamily="34" charset="0"/>
                <a:cs typeface="Calibri" panose="020F0502020204030204" pitchFamily="34" charset="0"/>
              </a:rPr>
              <a:t>Replatforming</a:t>
            </a:r>
            <a:r>
              <a:rPr lang="en-US" sz="2000" b="0" i="0" dirty="0">
                <a:solidFill>
                  <a:srgbClr val="2A3B4F"/>
                </a:solidFill>
                <a:effectLst/>
                <a:latin typeface="Calibri" panose="020F0502020204030204" pitchFamily="34" charset="0"/>
                <a:cs typeface="Calibri" panose="020F0502020204030204" pitchFamily="34" charset="0"/>
              </a:rPr>
              <a:t> is the second option. This is where we modify “lift and shift” into something more complicated but better suited to the new cloud environment. </a:t>
            </a:r>
          </a:p>
          <a:p>
            <a:pPr marL="342900" indent="-342900" algn="just">
              <a:lnSpc>
                <a:spcPct val="150000"/>
              </a:lnSpc>
              <a:buFont typeface="Arial" panose="020B0604020202020204" pitchFamily="34" charset="0"/>
              <a:buChar char="•"/>
            </a:pPr>
            <a:r>
              <a:rPr lang="en-US" sz="2000" b="0" i="0" dirty="0" err="1">
                <a:solidFill>
                  <a:srgbClr val="2A3B4F"/>
                </a:solidFill>
                <a:effectLst/>
                <a:latin typeface="Calibri" panose="020F0502020204030204" pitchFamily="34" charset="0"/>
                <a:cs typeface="Calibri" panose="020F0502020204030204" pitchFamily="34" charset="0"/>
              </a:rPr>
              <a:t>Replatforming</a:t>
            </a:r>
            <a:r>
              <a:rPr lang="en-US" sz="2000" b="0" i="0" dirty="0">
                <a:solidFill>
                  <a:srgbClr val="2A3B4F"/>
                </a:solidFill>
                <a:effectLst/>
                <a:latin typeface="Calibri" panose="020F0502020204030204" pitchFamily="34" charset="0"/>
                <a:cs typeface="Calibri" panose="020F0502020204030204" pitchFamily="34" charset="0"/>
              </a:rPr>
              <a:t> is a process that optimizes the application during the migration phase. This requires some programming knowledge and input. </a:t>
            </a:r>
          </a:p>
          <a:p>
            <a:pPr marL="342900" indent="-342900" algn="just">
              <a:lnSpc>
                <a:spcPct val="150000"/>
              </a:lnSpc>
              <a:buFont typeface="Arial" panose="020B0604020202020204" pitchFamily="34" charset="0"/>
              <a:buChar char="•"/>
            </a:pPr>
            <a:r>
              <a:rPr lang="en-US" sz="2000" b="0" i="0" dirty="0">
                <a:solidFill>
                  <a:srgbClr val="2A3B4F"/>
                </a:solidFill>
                <a:effectLst/>
                <a:latin typeface="Calibri" panose="020F0502020204030204" pitchFamily="34" charset="0"/>
                <a:cs typeface="Calibri" panose="020F0502020204030204" pitchFamily="34" charset="0"/>
              </a:rPr>
              <a:t>You might move from your own database system to a managed DB hosted on a cloud provider. </a:t>
            </a:r>
          </a:p>
          <a:p>
            <a:pPr marL="342900" indent="-342900" algn="just">
              <a:lnSpc>
                <a:spcPct val="150000"/>
              </a:lnSpc>
              <a:buFont typeface="Arial" panose="020B0604020202020204" pitchFamily="34" charset="0"/>
              <a:buChar char="•"/>
            </a:pPr>
            <a:r>
              <a:rPr lang="en-US" sz="2000" b="0" i="0" dirty="0">
                <a:solidFill>
                  <a:srgbClr val="2A3B4F"/>
                </a:solidFill>
                <a:effectLst/>
                <a:latin typeface="Calibri" panose="020F0502020204030204" pitchFamily="34" charset="0"/>
                <a:cs typeface="Calibri" panose="020F0502020204030204" pitchFamily="34" charset="0"/>
              </a:rPr>
              <a:t>In this type of migration, you stick with similar underlying technology but modify the business model and have cloud resilience as a huge bonus.</a:t>
            </a:r>
          </a:p>
          <a:p>
            <a:pPr>
              <a:lnSpc>
                <a:spcPct val="150000"/>
              </a:lnSpc>
            </a:pPr>
            <a:r>
              <a:rPr lang="en-US" sz="2000" b="1" dirty="0">
                <a:solidFill>
                  <a:srgbClr val="610B4B"/>
                </a:solidFill>
                <a:effectLst/>
                <a:latin typeface="Calibri" panose="020F0502020204030204" pitchFamily="34" charset="0"/>
                <a:cs typeface="Calibri" panose="020F0502020204030204" pitchFamily="34" charset="0"/>
              </a:rPr>
              <a:t>3. Re-factoring</a:t>
            </a:r>
          </a:p>
          <a:p>
            <a:pPr>
              <a:lnSpc>
                <a:spcPct val="150000"/>
              </a:lnSpc>
            </a:pPr>
            <a:r>
              <a:rPr lang="en-US" sz="2000" dirty="0">
                <a:latin typeface="Calibri" panose="020F0502020204030204" pitchFamily="34" charset="0"/>
                <a:cs typeface="Calibri" panose="020F0502020204030204" pitchFamily="34" charset="0"/>
              </a:rPr>
              <a:t>It means to rebuild our applications from leverage to scratch cloud-native abilities because it could  not perform serverless computing or auto-scaling. </a:t>
            </a:r>
          </a:p>
          <a:p>
            <a:pPr>
              <a:lnSpc>
                <a:spcPct val="150000"/>
              </a:lnSpc>
            </a:pPr>
            <a:r>
              <a:rPr lang="en-US" sz="2000" dirty="0">
                <a:latin typeface="Calibri" panose="020F0502020204030204" pitchFamily="34" charset="0"/>
                <a:cs typeface="Calibri" panose="020F0502020204030204" pitchFamily="34" charset="0"/>
              </a:rPr>
              <a:t>A potential disadvantage is </a:t>
            </a:r>
            <a:r>
              <a:rPr lang="en-US" sz="2000" b="1" dirty="0">
                <a:effectLst/>
                <a:latin typeface="Calibri" panose="020F0502020204030204" pitchFamily="34" charset="0"/>
                <a:cs typeface="Calibri" panose="020F0502020204030204" pitchFamily="34" charset="0"/>
              </a:rPr>
              <a:t>vendor lock-in</a:t>
            </a:r>
            <a:r>
              <a:rPr lang="en-US" sz="2000" dirty="0">
                <a:latin typeface="Calibri" panose="020F0502020204030204" pitchFamily="34" charset="0"/>
                <a:cs typeface="Calibri" panose="020F0502020204030204" pitchFamily="34" charset="0"/>
              </a:rPr>
              <a:t> as we are re-creating on the cloud infrastructure. It is the most expensive and time-consuming route as we may expect. </a:t>
            </a:r>
          </a:p>
          <a:p>
            <a:pPr>
              <a:lnSpc>
                <a:spcPct val="150000"/>
              </a:lnSpc>
            </a:pPr>
            <a:r>
              <a:rPr lang="en-US" sz="2000" dirty="0">
                <a:latin typeface="Calibri" panose="020F0502020204030204" pitchFamily="34" charset="0"/>
                <a:cs typeface="Calibri" panose="020F0502020204030204" pitchFamily="34" charset="0"/>
              </a:rPr>
              <a:t>But, it is also future-proof for enterprises that wish to take benefit from more standard cloud features.</a:t>
            </a:r>
          </a:p>
          <a:p>
            <a:pPr marL="342900" indent="-342900" algn="just">
              <a:lnSpc>
                <a:spcPct val="150000"/>
              </a:lnSpc>
              <a:buFont typeface="Arial" panose="020B0604020202020204" pitchFamily="34" charset="0"/>
              <a:buChar char="•"/>
            </a:pPr>
            <a:endParaRPr lang="en-US" sz="20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8477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1A70A-D6A1-0580-385F-A7790D60CDA3}"/>
              </a:ext>
            </a:extLst>
          </p:cNvPr>
          <p:cNvSpPr txBox="1"/>
          <p:nvPr/>
        </p:nvSpPr>
        <p:spPr>
          <a:xfrm>
            <a:off x="695738" y="760971"/>
            <a:ext cx="11002617" cy="4191981"/>
          </a:xfrm>
          <a:prstGeom prst="rect">
            <a:avLst/>
          </a:prstGeom>
          <a:noFill/>
        </p:spPr>
        <p:txBody>
          <a:bodyPr wrap="square">
            <a:spAutoFit/>
          </a:bodyPr>
          <a:lstStyle/>
          <a:p>
            <a:pPr>
              <a:lnSpc>
                <a:spcPct val="150000"/>
              </a:lnSpc>
            </a:pPr>
            <a:r>
              <a:rPr lang="en-US" sz="2000" b="1" dirty="0">
                <a:solidFill>
                  <a:srgbClr val="610B4B"/>
                </a:solidFill>
                <a:effectLst/>
                <a:latin typeface="Calibri" panose="020F0502020204030204" pitchFamily="34" charset="0"/>
                <a:cs typeface="Calibri" panose="020F0502020204030204" pitchFamily="34" charset="0"/>
              </a:rPr>
              <a:t>4. Re-purchasing:</a:t>
            </a:r>
          </a:p>
          <a:p>
            <a:pPr marL="342900" indent="-342900">
              <a:lnSpc>
                <a:spcPct val="150000"/>
              </a:lnSpc>
              <a:buFont typeface="Arial" panose="020B0604020202020204" pitchFamily="34" charset="0"/>
              <a:buChar char="•"/>
            </a:pPr>
            <a:r>
              <a:rPr lang="en-US" sz="2000" b="0" i="0" dirty="0">
                <a:solidFill>
                  <a:srgbClr val="2A3B4F"/>
                </a:solidFill>
                <a:effectLst/>
                <a:latin typeface="Calibri" panose="020F0502020204030204" pitchFamily="34" charset="0"/>
                <a:cs typeface="Calibri" panose="020F0502020204030204" pitchFamily="34" charset="0"/>
              </a:rPr>
              <a:t>Sometimes referred to as “drop and shop,” this cloud migration strategy comprises a full switch to another product. </a:t>
            </a:r>
            <a:r>
              <a:rPr lang="en-US" sz="2000" dirty="0">
                <a:latin typeface="Calibri" panose="020F0502020204030204" pitchFamily="34" charset="0"/>
                <a:cs typeface="Calibri" panose="020F0502020204030204" pitchFamily="34" charset="0"/>
              </a:rPr>
              <a:t>It means replacing our existing applications along with a new SaaS-based and cloud-native platform (such as a homegrown CRM using Salesforce). </a:t>
            </a:r>
          </a:p>
          <a:p>
            <a:pPr marL="342900" indent="-3429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complexity is losing the existing training and code's familiarity with our team over a new platform. However, the profit is ignoring the cost of the development.</a:t>
            </a:r>
            <a:endParaRPr lang="en-US" sz="16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000" b="0" i="0" dirty="0">
                <a:solidFill>
                  <a:srgbClr val="2A3B4F"/>
                </a:solidFill>
                <a:effectLst/>
                <a:latin typeface="Calibri" panose="020F0502020204030204" pitchFamily="34" charset="0"/>
                <a:cs typeface="Calibri" panose="020F0502020204030204" pitchFamily="34" charset="0"/>
              </a:rPr>
              <a:t>However, it may be one that does not have modern code or one that cannot be transported from one provider to the next. When transferring to a new product or using a proprietary platform, the “repurpose” strategy is used.</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21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6E27D-1ED1-D4D0-89DC-4BDC0792BAC6}"/>
              </a:ext>
            </a:extLst>
          </p:cNvPr>
          <p:cNvSpPr txBox="1"/>
          <p:nvPr/>
        </p:nvSpPr>
        <p:spPr>
          <a:xfrm>
            <a:off x="882097" y="464723"/>
            <a:ext cx="10915650" cy="5115311"/>
          </a:xfrm>
          <a:prstGeom prst="rect">
            <a:avLst/>
          </a:prstGeom>
          <a:noFill/>
        </p:spPr>
        <p:txBody>
          <a:bodyPr wrap="square">
            <a:spAutoFit/>
          </a:bodyPr>
          <a:lstStyle/>
          <a:p>
            <a:pPr>
              <a:lnSpc>
                <a:spcPct val="150000"/>
              </a:lnSpc>
            </a:pPr>
            <a:r>
              <a:rPr lang="en-US" sz="2000" b="1" dirty="0">
                <a:solidFill>
                  <a:srgbClr val="610B4B"/>
                </a:solidFill>
                <a:effectLst/>
                <a:latin typeface="Calibri" panose="020F0502020204030204" pitchFamily="34" charset="0"/>
                <a:cs typeface="Calibri" panose="020F0502020204030204" pitchFamily="34" charset="0"/>
              </a:rPr>
              <a:t>5. Retiring</a:t>
            </a:r>
          </a:p>
          <a:p>
            <a:pPr>
              <a:lnSpc>
                <a:spcPct val="150000"/>
              </a:lnSpc>
            </a:pPr>
            <a:r>
              <a:rPr lang="en-US" sz="2000" b="0" i="0" dirty="0">
                <a:solidFill>
                  <a:srgbClr val="333333"/>
                </a:solidFill>
                <a:effectLst/>
                <a:latin typeface="Calibri" panose="020F0502020204030204" pitchFamily="34" charset="0"/>
                <a:cs typeface="Calibri" panose="020F0502020204030204" pitchFamily="34" charset="0"/>
              </a:rPr>
              <a:t>When we don't find an application useful and then simply turn off these applications. The </a:t>
            </a:r>
            <a:r>
              <a:rPr lang="en-US" sz="2000" b="0" i="0" dirty="0" err="1">
                <a:solidFill>
                  <a:srgbClr val="333333"/>
                </a:solidFill>
                <a:effectLst/>
                <a:latin typeface="Calibri" panose="020F0502020204030204" pitchFamily="34" charset="0"/>
                <a:cs typeface="Calibri" panose="020F0502020204030204" pitchFamily="34" charset="0"/>
              </a:rPr>
              <a:t>consequencing</a:t>
            </a:r>
            <a:r>
              <a:rPr lang="en-US" sz="2000" b="0" i="0" dirty="0">
                <a:solidFill>
                  <a:srgbClr val="333333"/>
                </a:solidFill>
                <a:effectLst/>
                <a:latin typeface="Calibri" panose="020F0502020204030204" pitchFamily="34" charset="0"/>
                <a:cs typeface="Calibri" panose="020F0502020204030204" pitchFamily="34" charset="0"/>
              </a:rPr>
              <a:t> savings may boost our business situation for application migration if we are accessible for making the move.</a:t>
            </a:r>
          </a:p>
          <a:p>
            <a:pPr algn="just">
              <a:lnSpc>
                <a:spcPct val="150000"/>
              </a:lnSpc>
            </a:pPr>
            <a:r>
              <a:rPr lang="en-US" sz="2000" b="1" i="0" dirty="0">
                <a:solidFill>
                  <a:srgbClr val="610B4B"/>
                </a:solidFill>
                <a:effectLst/>
                <a:latin typeface="Calibri" panose="020F0502020204030204" pitchFamily="34" charset="0"/>
                <a:cs typeface="Calibri" panose="020F0502020204030204" pitchFamily="34" charset="0"/>
              </a:rPr>
              <a:t>6. Re-visiting</a:t>
            </a:r>
          </a:p>
          <a:p>
            <a:pPr algn="just">
              <a:lnSpc>
                <a:spcPct val="150000"/>
              </a:lnSpc>
            </a:pPr>
            <a:r>
              <a:rPr lang="en-US" sz="2000" b="0" i="0" dirty="0">
                <a:solidFill>
                  <a:srgbClr val="333333"/>
                </a:solidFill>
                <a:effectLst/>
                <a:latin typeface="Calibri" panose="020F0502020204030204" pitchFamily="34" charset="0"/>
                <a:cs typeface="Calibri" panose="020F0502020204030204" pitchFamily="34" charset="0"/>
              </a:rPr>
              <a:t>Re-visiting may be all or some of our applications must reside in the house. For example, applications that have unique sensitivity or handle internal processes to an enterprise. Don't be scared for revisiting cloud computing at any later date. We must migrate only what makes effects to the business.</a:t>
            </a:r>
          </a:p>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br>
              <a:rPr lang="en-US" sz="2000" b="0" i="0" dirty="0">
                <a:solidFill>
                  <a:srgbClr val="333333"/>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4672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1852" y="736662"/>
            <a:ext cx="11708296" cy="5576976"/>
          </a:xfrm>
          <a:prstGeom prst="rect">
            <a:avLst/>
          </a:prstGeom>
        </p:spPr>
        <p:txBody>
          <a:bodyPr wrap="square">
            <a:spAutoFit/>
          </a:bodyPr>
          <a:lstStyle/>
          <a:p>
            <a:pPr algn="just">
              <a:lnSpc>
                <a:spcPct val="150000"/>
              </a:lnSpc>
            </a:pPr>
            <a:r>
              <a:rPr lang="en-US" sz="2000" b="1" u="sng" dirty="0">
                <a:latin typeface="Calibri" panose="020F0502020204030204" pitchFamily="34" charset="0"/>
                <a:cs typeface="Calibri" panose="020F0502020204030204" pitchFamily="34" charset="0"/>
              </a:rPr>
              <a:t>(b) Process and Phases of Cloud Migration </a:t>
            </a:r>
          </a:p>
          <a:p>
            <a:pPr algn="just">
              <a:lnSpc>
                <a:spcPct val="150000"/>
              </a:lnSpc>
            </a:pPr>
            <a:r>
              <a:rPr lang="en-US" sz="2000" b="0" i="0" dirty="0">
                <a:solidFill>
                  <a:srgbClr val="2A3B4F"/>
                </a:solidFill>
                <a:effectLst/>
                <a:latin typeface="Calibri" panose="020F0502020204030204" pitchFamily="34" charset="0"/>
                <a:cs typeface="Calibri" panose="020F0502020204030204" pitchFamily="34" charset="0"/>
              </a:rPr>
              <a:t>There are various ways to go about a cloud migration based on the type of strategy you choose or the size of your organization. </a:t>
            </a:r>
            <a:endParaRPr lang="en-US" sz="1600" b="1" u="sng" dirty="0">
              <a:latin typeface="Calibri" panose="020F0502020204030204" pitchFamily="34" charset="0"/>
              <a:cs typeface="Calibri" panose="020F0502020204030204" pitchFamily="34" charset="0"/>
            </a:endParaRPr>
          </a:p>
          <a:p>
            <a:pPr algn="just">
              <a:lnSpc>
                <a:spcPct val="150000"/>
              </a:lnSpc>
            </a:pPr>
            <a:r>
              <a:rPr lang="en-US" sz="2000" b="1" dirty="0">
                <a:latin typeface="Calibri" panose="020F0502020204030204" pitchFamily="34" charset="0"/>
                <a:cs typeface="Calibri" panose="020F0502020204030204" pitchFamily="34" charset="0"/>
              </a:rPr>
              <a:t>1. Evaluation:</a:t>
            </a:r>
            <a:r>
              <a:rPr lang="en-US" sz="2000" b="1"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Evaluation</a:t>
            </a:r>
            <a:r>
              <a:rPr lang="en-US" sz="2000" b="1"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carried out for all the components like current infrastructure and application architecture, environment in terms of compute, storage, monitoring, and management, SLAs, operational processes, financial considerations, risk, security, compliance, and licensing needs are identified to build a business case for moving to the cloud.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2. </a:t>
            </a:r>
            <a:r>
              <a:rPr lang="en-US" sz="2000" b="1" dirty="0">
                <a:solidFill>
                  <a:schemeClr val="tx1"/>
                </a:solidFill>
                <a:latin typeface="Calibri" panose="020F0502020204030204" pitchFamily="34" charset="0"/>
                <a:cs typeface="Calibri" panose="020F0502020204030204" pitchFamily="34" charset="0"/>
              </a:rPr>
              <a:t>Migration strategy</a:t>
            </a:r>
            <a:r>
              <a:rPr lang="en-US" sz="2000" dirty="0">
                <a:solidFill>
                  <a:schemeClr val="tx1"/>
                </a:solidFill>
                <a:latin typeface="Calibri" panose="020F0502020204030204" pitchFamily="34" charset="0"/>
                <a:cs typeface="Calibri" panose="020F0502020204030204" pitchFamily="34" charset="0"/>
              </a:rPr>
              <a:t>: Based on the evaluation, a migration strategy is drawn—a hot plug strategy is used where the applications and their data and interface dependencies are isolated and these applications can be </a:t>
            </a:r>
            <a:r>
              <a:rPr lang="en-US" sz="2000" dirty="0" err="1">
                <a:solidFill>
                  <a:schemeClr val="tx1"/>
                </a:solidFill>
                <a:latin typeface="Calibri" panose="020F0502020204030204" pitchFamily="34" charset="0"/>
                <a:cs typeface="Calibri" panose="020F0502020204030204" pitchFamily="34" charset="0"/>
              </a:rPr>
              <a:t>operationalzed</a:t>
            </a:r>
            <a:r>
              <a:rPr lang="en-US" sz="2000" dirty="0">
                <a:solidFill>
                  <a:schemeClr val="tx1"/>
                </a:solidFill>
                <a:latin typeface="Calibri" panose="020F0502020204030204" pitchFamily="34" charset="0"/>
                <a:cs typeface="Calibri" panose="020F0502020204030204" pitchFamily="34" charset="0"/>
              </a:rPr>
              <a:t> all at once. A fusion strategy is used where the applications can be partially migrated; but for a portion of it, there are dependencies based on existing licenses, specialized server requirements like mainframes, or extensive interconnections with other applications.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9162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CF158-9020-B0AA-0A90-BA1A4DAEFAA5}"/>
              </a:ext>
            </a:extLst>
          </p:cNvPr>
          <p:cNvSpPr txBox="1"/>
          <p:nvPr/>
        </p:nvSpPr>
        <p:spPr>
          <a:xfrm>
            <a:off x="679174" y="640512"/>
            <a:ext cx="10833651" cy="3268652"/>
          </a:xfrm>
          <a:prstGeom prst="rect">
            <a:avLst/>
          </a:prstGeom>
          <a:noFill/>
        </p:spPr>
        <p:txBody>
          <a:bodyPr wrap="square">
            <a:spAutoFit/>
          </a:bodyPr>
          <a:lstStyle/>
          <a:p>
            <a:pPr algn="just">
              <a:lnSpc>
                <a:spcPct val="150000"/>
              </a:lnSpc>
            </a:pPr>
            <a:r>
              <a:rPr lang="en-US" sz="2000" dirty="0">
                <a:solidFill>
                  <a:schemeClr val="tx1"/>
                </a:solidFill>
                <a:latin typeface="Calibri" panose="020F0502020204030204" pitchFamily="34" charset="0"/>
                <a:cs typeface="Calibri" panose="020F0502020204030204" pitchFamily="34" charset="0"/>
              </a:rPr>
              <a:t>3. </a:t>
            </a:r>
            <a:r>
              <a:rPr lang="en-US" sz="2000" b="1" dirty="0">
                <a:solidFill>
                  <a:schemeClr val="tx1"/>
                </a:solidFill>
                <a:latin typeface="Calibri" panose="020F0502020204030204" pitchFamily="34" charset="0"/>
                <a:cs typeface="Calibri" panose="020F0502020204030204" pitchFamily="34" charset="0"/>
              </a:rPr>
              <a:t>Prototyping: </a:t>
            </a:r>
            <a:r>
              <a:rPr lang="en-US" sz="2000" dirty="0">
                <a:solidFill>
                  <a:schemeClr val="tx1"/>
                </a:solidFill>
                <a:latin typeface="Calibri" panose="020F0502020204030204" pitchFamily="34" charset="0"/>
                <a:cs typeface="Calibri" panose="020F0502020204030204" pitchFamily="34" charset="0"/>
              </a:rPr>
              <a:t>Migration activity is preceded by a prototyping activity to validate and ensure that a small portion of the applications are tested on the cloud environment with test data setup.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4. </a:t>
            </a:r>
            <a:r>
              <a:rPr lang="en-US" sz="2000" b="1" dirty="0">
                <a:solidFill>
                  <a:schemeClr val="tx1"/>
                </a:solidFill>
                <a:latin typeface="Calibri" panose="020F0502020204030204" pitchFamily="34" charset="0"/>
                <a:cs typeface="Calibri" panose="020F0502020204030204" pitchFamily="34" charset="0"/>
              </a:rPr>
              <a:t>Provisioning: </a:t>
            </a:r>
            <a:r>
              <a:rPr lang="en-US" sz="2000" dirty="0">
                <a:solidFill>
                  <a:schemeClr val="tx1"/>
                </a:solidFill>
                <a:latin typeface="Calibri" panose="020F0502020204030204" pitchFamily="34" charset="0"/>
                <a:cs typeface="Calibri" panose="020F0502020204030204" pitchFamily="34" charset="0"/>
              </a:rPr>
              <a:t>Premigration optimizations identified are implemented. Cloud servers are provisioned for all the identified environments, necessary platform </a:t>
            </a:r>
            <a:r>
              <a:rPr lang="en-US" sz="2000" dirty="0" err="1">
                <a:solidFill>
                  <a:schemeClr val="tx1"/>
                </a:solidFill>
                <a:latin typeface="Calibri" panose="020F0502020204030204" pitchFamily="34" charset="0"/>
                <a:cs typeface="Calibri" panose="020F0502020204030204" pitchFamily="34" charset="0"/>
              </a:rPr>
              <a:t>softwares</a:t>
            </a:r>
            <a:r>
              <a:rPr lang="en-US" sz="2000" dirty="0">
                <a:solidFill>
                  <a:schemeClr val="tx1"/>
                </a:solidFill>
                <a:latin typeface="Calibri" panose="020F0502020204030204" pitchFamily="34" charset="0"/>
                <a:cs typeface="Calibri" panose="020F0502020204030204" pitchFamily="34" charset="0"/>
              </a:rPr>
              <a:t> and applications are deployed, configurations are tuned to match the new environment sizing, and databases and files are replicated. All internal and external integration points are properly configured. Web services, batch jobs, and operation and management software are set up in the new environments. </a:t>
            </a:r>
          </a:p>
        </p:txBody>
      </p:sp>
    </p:spTree>
    <p:extLst>
      <p:ext uri="{BB962C8B-B14F-4D97-AF65-F5344CB8AC3E}">
        <p14:creationId xmlns:p14="http://schemas.microsoft.com/office/powerpoint/2010/main" val="3849317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7B5319-ECA8-5715-4814-33D78409776E}"/>
              </a:ext>
            </a:extLst>
          </p:cNvPr>
          <p:cNvSpPr txBox="1"/>
          <p:nvPr/>
        </p:nvSpPr>
        <p:spPr>
          <a:xfrm>
            <a:off x="1130575" y="318479"/>
            <a:ext cx="6097656" cy="589072"/>
          </a:xfrm>
          <a:prstGeom prst="rect">
            <a:avLst/>
          </a:prstGeom>
          <a:noFill/>
        </p:spPr>
        <p:txBody>
          <a:bodyPr wrap="square">
            <a:spAutoFit/>
          </a:bodyPr>
          <a:lstStyle/>
          <a:p>
            <a:pPr algn="just">
              <a:lnSpc>
                <a:spcPct val="150000"/>
              </a:lnSpc>
            </a:pPr>
            <a:r>
              <a:rPr lang="en-US" sz="2400" b="1" u="sng" dirty="0">
                <a:latin typeface="Calibri" panose="020F0502020204030204" pitchFamily="34" charset="0"/>
                <a:cs typeface="Calibri" panose="020F0502020204030204" pitchFamily="34" charset="0"/>
              </a:rPr>
              <a:t>(3) Benefits of cloud migration</a:t>
            </a:r>
            <a:r>
              <a:rPr lang="en-US" sz="2400" dirty="0">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EA84062F-2784-F8FC-8A43-52E6901A7277}"/>
              </a:ext>
            </a:extLst>
          </p:cNvPr>
          <p:cNvPicPr>
            <a:picLocks noChangeAspect="1"/>
          </p:cNvPicPr>
          <p:nvPr/>
        </p:nvPicPr>
        <p:blipFill>
          <a:blip r:embed="rId2"/>
          <a:stretch>
            <a:fillRect/>
          </a:stretch>
        </p:blipFill>
        <p:spPr>
          <a:xfrm>
            <a:off x="1828800" y="1237449"/>
            <a:ext cx="8534400" cy="2505075"/>
          </a:xfrm>
          <a:prstGeom prst="rect">
            <a:avLst/>
          </a:prstGeom>
        </p:spPr>
      </p:pic>
      <p:sp>
        <p:nvSpPr>
          <p:cNvPr id="7" name="TextBox 6">
            <a:extLst>
              <a:ext uri="{FF2B5EF4-FFF2-40B4-BE49-F238E27FC236}">
                <a16:creationId xmlns:a16="http://schemas.microsoft.com/office/drawing/2014/main" id="{DBC6ECC2-39A6-94E6-7618-C055A546C4CC}"/>
              </a:ext>
            </a:extLst>
          </p:cNvPr>
          <p:cNvSpPr txBox="1"/>
          <p:nvPr/>
        </p:nvSpPr>
        <p:spPr>
          <a:xfrm>
            <a:off x="802585" y="4223694"/>
            <a:ext cx="10826198" cy="2535566"/>
          </a:xfrm>
          <a:prstGeom prst="rect">
            <a:avLst/>
          </a:prstGeom>
          <a:noFill/>
        </p:spPr>
        <p:txBody>
          <a:bodyPr wrap="square">
            <a:spAutoFit/>
          </a:bodyPr>
          <a:lstStyle/>
          <a:p>
            <a:pPr algn="just">
              <a:lnSpc>
                <a:spcPct val="150000"/>
              </a:lnSpc>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Flexibility:</a:t>
            </a:r>
            <a:r>
              <a:rPr lang="en-US" sz="1800" b="0" i="0" dirty="0">
                <a:solidFill>
                  <a:srgbClr val="000000"/>
                </a:solidFill>
                <a:effectLst/>
                <a:latin typeface="Calibri" panose="020F0502020204030204" pitchFamily="34" charset="0"/>
                <a:cs typeface="Calibri" panose="020F0502020204030204" pitchFamily="34" charset="0"/>
              </a:rPr>
              <a:t> No organization facilitating experiences a similar demand level by a similar number of users every time. If our apps face fluctuations in traffic, then cloud infrastructure permits us to scale down and up to meet the demand. Hence, we can apply only those resources we require.</a:t>
            </a:r>
          </a:p>
          <a:p>
            <a:pPr algn="just">
              <a:lnSpc>
                <a:spcPct val="150000"/>
              </a:lnSpc>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Scalability:</a:t>
            </a:r>
            <a:r>
              <a:rPr lang="en-US" sz="1800" b="0" i="0" dirty="0">
                <a:solidFill>
                  <a:srgbClr val="000000"/>
                </a:solidFill>
                <a:effectLst/>
                <a:latin typeface="Calibri" panose="020F0502020204030204" pitchFamily="34" charset="0"/>
                <a:cs typeface="Calibri" panose="020F0502020204030204" pitchFamily="34" charset="0"/>
              </a:rPr>
              <a:t> The analytics grow as the organization grows with databases, and other escalates workloads. The cloud facilitates the ability to enhance existing infrastructure. Therefore, applications have space to raise without impacting work.</a:t>
            </a:r>
          </a:p>
        </p:txBody>
      </p:sp>
    </p:spTree>
    <p:extLst>
      <p:ext uri="{BB962C8B-B14F-4D97-AF65-F5344CB8AC3E}">
        <p14:creationId xmlns:p14="http://schemas.microsoft.com/office/powerpoint/2010/main" val="8304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052" y="476250"/>
            <a:ext cx="11618844" cy="5669309"/>
          </a:xfrm>
          <a:prstGeom prst="rect">
            <a:avLst/>
          </a:prstGeom>
        </p:spPr>
        <p:txBody>
          <a:bodyPr wrap="square">
            <a:spAutoFit/>
          </a:bodyPr>
          <a:lstStyle/>
          <a:p>
            <a:pPr algn="just">
              <a:lnSpc>
                <a:spcPct val="150000"/>
              </a:lnSpc>
            </a:pPr>
            <a:r>
              <a:rPr lang="en-US" sz="2400" b="1" u="sng" dirty="0">
                <a:latin typeface="Calibri" panose="020F0502020204030204" pitchFamily="34" charset="0"/>
                <a:cs typeface="Calibri" panose="020F0502020204030204" pitchFamily="34" charset="0"/>
              </a:rPr>
              <a:t>Layer 2 (Network Layer)</a:t>
            </a:r>
            <a:endParaRPr lang="en-US" sz="2000" b="1" u="sng"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This layer allows the </a:t>
            </a:r>
            <a:r>
              <a:rPr lang="en-US" sz="2000" u="sng" dirty="0">
                <a:latin typeface="Calibri" panose="020F0502020204030204" pitchFamily="34" charset="0"/>
                <a:cs typeface="Calibri" panose="020F0502020204030204" pitchFamily="34" charset="0"/>
              </a:rPr>
              <a:t>users to connect to the cloud.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whole </a:t>
            </a:r>
            <a:r>
              <a:rPr lang="en-US" sz="2000" u="sng" dirty="0">
                <a:latin typeface="Calibri" panose="020F0502020204030204" pitchFamily="34" charset="0"/>
                <a:cs typeface="Calibri" panose="020F0502020204030204" pitchFamily="34" charset="0"/>
              </a:rPr>
              <a:t>cloud infrastructure is dependent on this connection </a:t>
            </a:r>
            <a:r>
              <a:rPr lang="en-US" sz="2000" dirty="0">
                <a:latin typeface="Calibri" panose="020F0502020204030204" pitchFamily="34" charset="0"/>
                <a:cs typeface="Calibri" panose="020F0502020204030204" pitchFamily="34" charset="0"/>
              </a:rPr>
              <a:t>where the services are offered to the customers.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public cloud usually exists in a specific location and the user would not know the location as it is abstract. And, the public cloud can be accessed all over the world. In the case of a private cloud, the connectivity may be provided by a local area network (LAN).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Even in this case, the cloud completely </a:t>
            </a:r>
            <a:r>
              <a:rPr lang="en-US" sz="2000" u="sng" dirty="0">
                <a:latin typeface="Calibri" panose="020F0502020204030204" pitchFamily="34" charset="0"/>
                <a:cs typeface="Calibri" panose="020F0502020204030204" pitchFamily="34" charset="0"/>
              </a:rPr>
              <a:t>depends on the network that is used</a:t>
            </a:r>
            <a:r>
              <a:rPr lang="en-US" sz="2000" dirty="0">
                <a:latin typeface="Calibri" panose="020F0502020204030204" pitchFamily="34" charset="0"/>
                <a:cs typeface="Calibri" panose="020F0502020204030204" pitchFamily="34" charset="0"/>
              </a:rPr>
              <a:t>. Usually, when accessing the public or private cloud, the </a:t>
            </a:r>
            <a:r>
              <a:rPr lang="en-US" sz="2000" u="sng" dirty="0">
                <a:latin typeface="Calibri" panose="020F0502020204030204" pitchFamily="34" charset="0"/>
                <a:cs typeface="Calibri" panose="020F0502020204030204" pitchFamily="34" charset="0"/>
              </a:rPr>
              <a:t>users require minimum bandwidth</a:t>
            </a:r>
            <a:r>
              <a:rPr lang="en-US" sz="2000" dirty="0">
                <a:latin typeface="Calibri" panose="020F0502020204030204" pitchFamily="34" charset="0"/>
                <a:cs typeface="Calibri" panose="020F0502020204030204" pitchFamily="34" charset="0"/>
              </a:rPr>
              <a:t>, which is sometimes </a:t>
            </a:r>
            <a:r>
              <a:rPr lang="en-US" sz="2000" u="sng" dirty="0">
                <a:latin typeface="Calibri" panose="020F0502020204030204" pitchFamily="34" charset="0"/>
                <a:cs typeface="Calibri" panose="020F0502020204030204" pitchFamily="34" charset="0"/>
              </a:rPr>
              <a:t>defined by the cloud providers.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This layer does not come under the purview of service-level agreements (SLAs), that is, SLAs do not take into account the Internet connection between the user and cloud for quality of service (QoS).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34B4F-7AC7-A100-EAC0-E1424981B03F}"/>
              </a:ext>
            </a:extLst>
          </p:cNvPr>
          <p:cNvSpPr txBox="1"/>
          <p:nvPr/>
        </p:nvSpPr>
        <p:spPr>
          <a:xfrm>
            <a:off x="782292" y="497727"/>
            <a:ext cx="10627416" cy="5576976"/>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000000"/>
                </a:solidFill>
                <a:effectLst/>
                <a:latin typeface="Calibri" panose="020F0502020204030204" pitchFamily="34" charset="0"/>
                <a:cs typeface="Calibri" panose="020F0502020204030204" pitchFamily="34" charset="0"/>
              </a:rPr>
              <a:t>Agility:</a:t>
            </a:r>
            <a:r>
              <a:rPr lang="en-US" sz="2000" b="0" i="0" dirty="0">
                <a:solidFill>
                  <a:srgbClr val="000000"/>
                </a:solidFill>
                <a:effectLst/>
                <a:latin typeface="Calibri" panose="020F0502020204030204" pitchFamily="34" charset="0"/>
                <a:cs typeface="Calibri" panose="020F0502020204030204" pitchFamily="34" charset="0"/>
              </a:rPr>
              <a:t> The part of the development is remaining elastic enough for responding to rapid modifications within the technology resources. Cloud adoption offers this by decreasing the time drastically it takes for procuring new storage and inventory.</a:t>
            </a:r>
          </a:p>
          <a:p>
            <a:pPr algn="just">
              <a:lnSpc>
                <a:spcPct val="150000"/>
              </a:lnSpc>
              <a:buFont typeface="Arial" panose="020B0604020202020204" pitchFamily="34" charset="0"/>
              <a:buChar char="•"/>
            </a:pPr>
            <a:r>
              <a:rPr lang="en-US" sz="2000" b="1" i="0" dirty="0">
                <a:solidFill>
                  <a:srgbClr val="000000"/>
                </a:solidFill>
                <a:effectLst/>
                <a:latin typeface="Calibri" panose="020F0502020204030204" pitchFamily="34" charset="0"/>
                <a:cs typeface="Calibri" panose="020F0502020204030204" pitchFamily="34" charset="0"/>
              </a:rPr>
              <a:t>Productivity:</a:t>
            </a:r>
            <a:r>
              <a:rPr lang="en-US" sz="2000" b="0" i="0" dirty="0">
                <a:solidFill>
                  <a:srgbClr val="000000"/>
                </a:solidFill>
                <a:effectLst/>
                <a:latin typeface="Calibri" panose="020F0502020204030204" pitchFamily="34" charset="0"/>
                <a:cs typeface="Calibri" panose="020F0502020204030204" pitchFamily="34" charset="0"/>
              </a:rPr>
              <a:t> Our cloud provider could handle the complexities of our infrastructure so we can concentrate on productivity. Furthermore, the remote accessibility and simplicity of most of the cloud solutions define that our team can concentrate on what matters such as growing our business.</a:t>
            </a:r>
          </a:p>
          <a:p>
            <a:pPr algn="just">
              <a:lnSpc>
                <a:spcPct val="150000"/>
              </a:lnSpc>
              <a:buFont typeface="Arial" panose="020B0604020202020204" pitchFamily="34" charset="0"/>
              <a:buChar char="•"/>
            </a:pPr>
            <a:r>
              <a:rPr lang="en-US" sz="2000" b="1" i="0" dirty="0">
                <a:solidFill>
                  <a:srgbClr val="000000"/>
                </a:solidFill>
                <a:effectLst/>
                <a:latin typeface="Calibri" panose="020F0502020204030204" pitchFamily="34" charset="0"/>
                <a:cs typeface="Calibri" panose="020F0502020204030204" pitchFamily="34" charset="0"/>
              </a:rPr>
              <a:t>Security:</a:t>
            </a:r>
            <a:r>
              <a:rPr lang="en-US" sz="2000" b="0" i="0" dirty="0">
                <a:solidFill>
                  <a:srgbClr val="000000"/>
                </a:solidFill>
                <a:effectLst/>
                <a:latin typeface="Calibri" panose="020F0502020204030204" pitchFamily="34" charset="0"/>
                <a:cs typeface="Calibri" panose="020F0502020204030204" pitchFamily="34" charset="0"/>
              </a:rPr>
              <a:t> The cloud facilitates security than various others data centers by centrally storing data. Also, most of the cloud providers give some built-in aspects including cross-enterprise visibility, periodic updates, and security analytics.</a:t>
            </a:r>
          </a:p>
          <a:p>
            <a:pPr algn="just">
              <a:lnSpc>
                <a:spcPct val="150000"/>
              </a:lnSpc>
              <a:buFont typeface="Arial" panose="020B0604020202020204" pitchFamily="34" charset="0"/>
              <a:buChar char="•"/>
            </a:pPr>
            <a:r>
              <a:rPr lang="en-US" sz="2000" b="1" i="0" dirty="0">
                <a:solidFill>
                  <a:srgbClr val="000000"/>
                </a:solidFill>
                <a:effectLst/>
                <a:latin typeface="Calibri" panose="020F0502020204030204" pitchFamily="34" charset="0"/>
                <a:cs typeface="Calibri" panose="020F0502020204030204" pitchFamily="34" charset="0"/>
              </a:rPr>
              <a:t>Profitability:</a:t>
            </a:r>
            <a:r>
              <a:rPr lang="en-US" sz="2000" b="0" i="0" dirty="0">
                <a:solidFill>
                  <a:srgbClr val="000000"/>
                </a:solidFill>
                <a:effectLst/>
                <a:latin typeface="Calibri" panose="020F0502020204030204" pitchFamily="34" charset="0"/>
                <a:cs typeface="Calibri" panose="020F0502020204030204" pitchFamily="34" charset="0"/>
              </a:rPr>
              <a:t> The cloud pursues a pay-per-use technique. There is no requirement to pay for extra charges or to invest continually in training on, maintaining, making, and updating space for various physical servers.</a:t>
            </a:r>
          </a:p>
        </p:txBody>
      </p:sp>
    </p:spTree>
    <p:extLst>
      <p:ext uri="{BB962C8B-B14F-4D97-AF65-F5344CB8AC3E}">
        <p14:creationId xmlns:p14="http://schemas.microsoft.com/office/powerpoint/2010/main" val="1657208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2"/>
          <p:cNvSpPr txBox="1">
            <a:spLocks noGrp="1"/>
          </p:cNvSpPr>
          <p:nvPr>
            <p:ph sz="half" idx="1"/>
          </p:nvPr>
        </p:nvSpPr>
        <p:spPr>
          <a:xfrm>
            <a:off x="1893735" y="895516"/>
            <a:ext cx="7926127" cy="555597"/>
          </a:xfrm>
        </p:spPr>
        <p:txBody>
          <a:bodyPr>
            <a:noAutofit/>
          </a:bodyPr>
          <a:lstStyle>
            <a:lvl1pPr marL="6985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9pPr>
          </a:lstStyle>
          <a:p>
            <a:pPr indent="0" algn="ctr">
              <a:spcAft>
                <a:spcPct val="0"/>
              </a:spcAft>
              <a:buClr>
                <a:srgbClr val="000000"/>
              </a:buClr>
              <a:buNone/>
            </a:pPr>
            <a:r>
              <a:rPr lang="en-US" sz="3600" b="1" dirty="0">
                <a:solidFill>
                  <a:srgbClr val="C00000"/>
                </a:solidFill>
                <a:latin typeface="Calibri" panose="020F0502020204030204" pitchFamily="34" charset="0"/>
                <a:cs typeface="Calibri" pitchFamily="34" charset="0"/>
              </a:rPr>
              <a:t>    </a:t>
            </a:r>
            <a:r>
              <a:rPr lang="en-US" sz="3200" b="1" i="0" u="none" strike="noStrike" baseline="0" dirty="0">
                <a:solidFill>
                  <a:srgbClr val="000000"/>
                </a:solidFill>
                <a:latin typeface="Calibri" panose="020F0502020204030204" pitchFamily="34" charset="0"/>
                <a:cs typeface="Calibri" panose="020F0502020204030204" pitchFamily="34" charset="0"/>
              </a:rPr>
              <a:t>Managing Identity and Access (IAM)</a:t>
            </a:r>
            <a:endParaRPr lang="en-US" sz="32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endParaRPr lang="en-US" sz="3600" b="1" dirty="0">
              <a:solidFill>
                <a:srgbClr val="C00000"/>
              </a:solidFill>
              <a:latin typeface="Calibri" pitchFamily="34" charset="0"/>
              <a:cs typeface="Calibri" pitchFamily="34" charset="0"/>
            </a:endParaRPr>
          </a:p>
          <a:p>
            <a:pPr indent="0">
              <a:spcAft>
                <a:spcPct val="0"/>
              </a:spcAft>
              <a:buClr>
                <a:srgbClr val="000000"/>
              </a:buClr>
              <a:buNone/>
            </a:pPr>
            <a:r>
              <a:rPr lang="en-US" sz="3600" b="1" dirty="0">
                <a:solidFill>
                  <a:srgbClr val="C00000"/>
                </a:solidFill>
                <a:latin typeface="Calibri" pitchFamily="34" charset="0"/>
                <a:cs typeface="Calibri" pitchFamily="34" charset="0"/>
              </a:rPr>
              <a:t>                                                   </a:t>
            </a:r>
          </a:p>
        </p:txBody>
      </p:sp>
      <p:pic>
        <p:nvPicPr>
          <p:cNvPr id="614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8473" y="2351516"/>
            <a:ext cx="2961446" cy="318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000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874" y="219457"/>
            <a:ext cx="8903644" cy="522515"/>
          </a:xfrm>
        </p:spPr>
        <p:txBody>
          <a:bodyPr>
            <a:normAutofit fontScale="90000"/>
          </a:bodyPr>
          <a:lstStyle/>
          <a:p>
            <a:pPr algn="l"/>
            <a:r>
              <a:rPr lang="en-US" sz="3360" b="1" dirty="0">
                <a:solidFill>
                  <a:srgbClr val="C00000"/>
                </a:solidFill>
                <a:latin typeface="Calibri" panose="020F0502020204030204" pitchFamily="34" charset="0"/>
                <a:cs typeface="Calibri" panose="020F0502020204030204" pitchFamily="34" charset="0"/>
              </a:rPr>
              <a:t>What is IAM?</a:t>
            </a:r>
          </a:p>
        </p:txBody>
      </p:sp>
      <p:sp>
        <p:nvSpPr>
          <p:cNvPr id="3" name="Text Placeholder 2"/>
          <p:cNvSpPr>
            <a:spLocks noGrp="1"/>
          </p:cNvSpPr>
          <p:nvPr>
            <p:ph idx="1"/>
          </p:nvPr>
        </p:nvSpPr>
        <p:spPr>
          <a:xfrm>
            <a:off x="1158240" y="930076"/>
            <a:ext cx="9875520" cy="5196404"/>
          </a:xfrm>
        </p:spPr>
        <p:txBody>
          <a:bodyPr>
            <a:normAutofit/>
          </a:bodyPr>
          <a:lstStyle/>
          <a:p>
            <a:r>
              <a:rPr lang="en-US" sz="1680" b="1" dirty="0">
                <a:latin typeface="Calibri" panose="020F0502020204030204" pitchFamily="34" charset="0"/>
                <a:cs typeface="Calibri" panose="020F0502020204030204" pitchFamily="34" charset="0"/>
              </a:rPr>
              <a:t>AWS Identity and Access Management is a web service that enables AWS customers (organizations) to manage their users(employees) and user permissions in AWS Management Console.</a:t>
            </a:r>
          </a:p>
          <a:p>
            <a:endParaRPr lang="en-US" sz="168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19" y="1797449"/>
            <a:ext cx="9321655" cy="3835253"/>
          </a:xfrm>
          <a:prstGeom prst="rect">
            <a:avLst/>
          </a:prstGeom>
        </p:spPr>
      </p:pic>
    </p:spTree>
    <p:extLst>
      <p:ext uri="{BB962C8B-B14F-4D97-AF65-F5344CB8AC3E}">
        <p14:creationId xmlns:p14="http://schemas.microsoft.com/office/powerpoint/2010/main" val="2675949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729" y="274321"/>
            <a:ext cx="8694637" cy="666205"/>
          </a:xfrm>
        </p:spPr>
        <p:txBody>
          <a:bodyPr/>
          <a:lstStyle/>
          <a:p>
            <a:pPr algn="l"/>
            <a:r>
              <a:rPr lang="en-US" sz="3600" b="1" dirty="0">
                <a:solidFill>
                  <a:srgbClr val="C00000"/>
                </a:solidFill>
                <a:latin typeface="Calibri" panose="020F0502020204030204" pitchFamily="34" charset="0"/>
                <a:cs typeface="Calibri" panose="020F0502020204030204" pitchFamily="34" charset="0"/>
              </a:rPr>
              <a:t>Why IAM?</a:t>
            </a:r>
          </a:p>
        </p:txBody>
      </p:sp>
      <p:sp>
        <p:nvSpPr>
          <p:cNvPr id="3" name="Text Placeholder 2"/>
          <p:cNvSpPr>
            <a:spLocks noGrp="1"/>
          </p:cNvSpPr>
          <p:nvPr>
            <p:ph idx="1"/>
          </p:nvPr>
        </p:nvSpPr>
        <p:spPr>
          <a:xfrm>
            <a:off x="1158240" y="1107732"/>
            <a:ext cx="9875520" cy="5018749"/>
          </a:xfrm>
        </p:spPr>
        <p:txBody>
          <a:bodyPr>
            <a:normAutofit/>
          </a:bodyPr>
          <a:lstStyle/>
          <a:p>
            <a:r>
              <a:rPr lang="en-US" sz="2400" dirty="0">
                <a:latin typeface="Calibri" panose="020F0502020204030204" pitchFamily="34" charset="0"/>
                <a:cs typeface="Calibri" panose="020F0502020204030204" pitchFamily="34" charset="0"/>
              </a:rPr>
              <a:t>Without IAM, Organization with multiple users must either create multiple user accounts, </a:t>
            </a:r>
            <a:r>
              <a:rPr lang="en-US" sz="2400" b="1" dirty="0">
                <a:latin typeface="Calibri" panose="020F0502020204030204" pitchFamily="34" charset="0"/>
                <a:cs typeface="Calibri" panose="020F0502020204030204" pitchFamily="34" charset="0"/>
              </a:rPr>
              <a:t>each with its own billing</a:t>
            </a:r>
            <a:r>
              <a:rPr lang="en-US" sz="2400" dirty="0">
                <a:latin typeface="Calibri" panose="020F0502020204030204" pitchFamily="34" charset="0"/>
                <a:cs typeface="Calibri" panose="020F0502020204030204" pitchFamily="34" charset="0"/>
              </a:rPr>
              <a:t> and subscriptions to AWS products or </a:t>
            </a:r>
            <a:r>
              <a:rPr lang="en-US" sz="2400" b="1" dirty="0">
                <a:latin typeface="Calibri" panose="020F0502020204030204" pitchFamily="34" charset="0"/>
                <a:cs typeface="Calibri" panose="020F0502020204030204" pitchFamily="34" charset="0"/>
              </a:rPr>
              <a:t>share an account with a single security credential. </a:t>
            </a:r>
          </a:p>
          <a:p>
            <a:r>
              <a:rPr lang="en-US" sz="2400" dirty="0">
                <a:latin typeface="Calibri" panose="020F0502020204030204" pitchFamily="34" charset="0"/>
                <a:cs typeface="Calibri" panose="020F0502020204030204" pitchFamily="34" charset="0"/>
              </a:rPr>
              <a:t>Without IAM, Organization </a:t>
            </a:r>
            <a:r>
              <a:rPr lang="en-US" sz="2400" b="1" dirty="0">
                <a:latin typeface="Calibri" panose="020F0502020204030204" pitchFamily="34" charset="0"/>
                <a:cs typeface="Calibri" panose="020F0502020204030204" pitchFamily="34" charset="0"/>
              </a:rPr>
              <a:t>don't have control about the tasks that the users can do.</a:t>
            </a:r>
          </a:p>
          <a:p>
            <a:r>
              <a:rPr lang="en-US" sz="2400" dirty="0">
                <a:latin typeface="Calibri" panose="020F0502020204030204" pitchFamily="34" charset="0"/>
                <a:cs typeface="Calibri" panose="020F0502020204030204" pitchFamily="34" charset="0"/>
              </a:rPr>
              <a:t>With IAM, Organization can </a:t>
            </a:r>
            <a:r>
              <a:rPr lang="en-US" sz="2400" b="1" dirty="0">
                <a:latin typeface="Calibri" panose="020F0502020204030204" pitchFamily="34" charset="0"/>
                <a:cs typeface="Calibri" panose="020F0502020204030204" pitchFamily="34" charset="0"/>
              </a:rPr>
              <a:t>centrally manage users, security credentials such as access keys, and permissions</a:t>
            </a:r>
            <a:r>
              <a:rPr lang="en-US" sz="2400" dirty="0">
                <a:latin typeface="Calibri" panose="020F0502020204030204" pitchFamily="34" charset="0"/>
                <a:cs typeface="Calibri" panose="020F0502020204030204" pitchFamily="34" charset="0"/>
              </a:rPr>
              <a:t> that control which AWS resources users can access.</a:t>
            </a:r>
          </a:p>
          <a:p>
            <a:r>
              <a:rPr lang="en-US" sz="2400" dirty="0">
                <a:latin typeface="Calibri" panose="020F0502020204030204" pitchFamily="34" charset="0"/>
                <a:cs typeface="Calibri" panose="020F0502020204030204" pitchFamily="34" charset="0"/>
              </a:rPr>
              <a:t>IAM enables the organization to create </a:t>
            </a:r>
            <a:r>
              <a:rPr lang="en-US" sz="2400" b="1" dirty="0">
                <a:solidFill>
                  <a:schemeClr val="tx1"/>
                </a:solidFill>
                <a:latin typeface="Calibri" panose="020F0502020204030204" pitchFamily="34" charset="0"/>
                <a:cs typeface="Calibri" panose="020F0502020204030204" pitchFamily="34" charset="0"/>
              </a:rPr>
              <a:t>multiple users</a:t>
            </a:r>
            <a:r>
              <a:rPr lang="en-US" sz="2400" dirty="0">
                <a:solidFill>
                  <a:schemeClr val="tx1"/>
                </a:solidFill>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each with its </a:t>
            </a:r>
            <a:r>
              <a:rPr lang="en-US" sz="2400" b="1" dirty="0">
                <a:solidFill>
                  <a:schemeClr val="tx1"/>
                </a:solidFill>
                <a:latin typeface="Calibri" panose="020F0502020204030204" pitchFamily="34" charset="0"/>
                <a:cs typeface="Calibri" panose="020F0502020204030204" pitchFamily="34" charset="0"/>
              </a:rPr>
              <a:t>own security credentials</a:t>
            </a:r>
            <a:r>
              <a:rPr lang="en-US" sz="2400" dirty="0">
                <a:latin typeface="Calibri" panose="020F0502020204030204" pitchFamily="34" charset="0"/>
                <a:cs typeface="Calibri" panose="020F0502020204030204" pitchFamily="34" charset="0"/>
              </a:rPr>
              <a:t>, </a:t>
            </a:r>
            <a:r>
              <a:rPr lang="en-US" sz="2400" b="1" dirty="0">
                <a:solidFill>
                  <a:schemeClr val="tx1"/>
                </a:solidFill>
                <a:latin typeface="Calibri" panose="020F0502020204030204" pitchFamily="34" charset="0"/>
                <a:cs typeface="Calibri" panose="020F0502020204030204" pitchFamily="34" charset="0"/>
              </a:rPr>
              <a:t>controlled and billed to a single </a:t>
            </a:r>
            <a:r>
              <a:rPr lang="en-US" sz="2400" b="1" dirty="0" err="1">
                <a:solidFill>
                  <a:schemeClr val="tx1"/>
                </a:solidFill>
                <a:latin typeface="Calibri" panose="020F0502020204030204" pitchFamily="34" charset="0"/>
                <a:cs typeface="Calibri" panose="020F0502020204030204" pitchFamily="34" charset="0"/>
              </a:rPr>
              <a:t>aws</a:t>
            </a:r>
            <a:r>
              <a:rPr lang="en-US" sz="2400" b="1" dirty="0">
                <a:solidFill>
                  <a:schemeClr val="tx1"/>
                </a:solidFill>
                <a:latin typeface="Calibri" panose="020F0502020204030204" pitchFamily="34" charset="0"/>
                <a:cs typeface="Calibri" panose="020F0502020204030204" pitchFamily="34" charset="0"/>
              </a:rPr>
              <a:t> account</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IAM allows the </a:t>
            </a:r>
            <a:r>
              <a:rPr lang="en-US" sz="2400" b="1" dirty="0">
                <a:latin typeface="Calibri" panose="020F0502020204030204" pitchFamily="34" charset="0"/>
                <a:cs typeface="Calibri" panose="020F0502020204030204" pitchFamily="34" charset="0"/>
              </a:rPr>
              <a:t>user to do only what they need to do as a part of the user's job.</a:t>
            </a:r>
          </a:p>
          <a:p>
            <a:endParaRPr lang="en-US" sz="24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579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675" y="274320"/>
            <a:ext cx="8924545" cy="655756"/>
          </a:xfrm>
        </p:spPr>
        <p:txBody>
          <a:bodyPr>
            <a:normAutofit/>
          </a:bodyPr>
          <a:lstStyle/>
          <a:p>
            <a:pPr algn="l"/>
            <a:r>
              <a:rPr lang="en-US" sz="3200" b="1" dirty="0">
                <a:solidFill>
                  <a:srgbClr val="C00000"/>
                </a:solidFill>
                <a:latin typeface="Calibri" panose="020F0502020204030204" pitchFamily="34" charset="0"/>
                <a:cs typeface="Calibri" panose="020F0502020204030204" pitchFamily="34" charset="0"/>
              </a:rPr>
              <a:t>AWS IAM Features</a:t>
            </a:r>
          </a:p>
        </p:txBody>
      </p:sp>
      <p:sp>
        <p:nvSpPr>
          <p:cNvPr id="3" name="Text Placeholder 2"/>
          <p:cNvSpPr>
            <a:spLocks noGrp="1"/>
          </p:cNvSpPr>
          <p:nvPr>
            <p:ph idx="1"/>
          </p:nvPr>
        </p:nvSpPr>
        <p:spPr>
          <a:xfrm>
            <a:off x="1158240" y="1065929"/>
            <a:ext cx="9875520" cy="5060551"/>
          </a:xfrm>
        </p:spPr>
        <p:txBody>
          <a:bodyPr>
            <a:normAutofit/>
          </a:bodyPr>
          <a:lstStyle/>
          <a:p>
            <a:r>
              <a:rPr lang="en-US" sz="2400" b="1" dirty="0">
                <a:latin typeface="Calibri" panose="020F0502020204030204" pitchFamily="34" charset="0"/>
                <a:cs typeface="Calibri" panose="020F0502020204030204" pitchFamily="34" charset="0"/>
              </a:rPr>
              <a:t>Centralized control : </a:t>
            </a:r>
            <a:r>
              <a:rPr lang="en-US" sz="2400" dirty="0">
                <a:latin typeface="Calibri" panose="020F0502020204030204" pitchFamily="34" charset="0"/>
                <a:cs typeface="Calibri" panose="020F0502020204030204" pitchFamily="34" charset="0"/>
              </a:rPr>
              <a:t>Root User can control creation and cancellation of each user's security credentials. Root user can also control what data in the </a:t>
            </a:r>
            <a:r>
              <a:rPr lang="en-US" sz="2400" dirty="0" err="1">
                <a:latin typeface="Calibri" panose="020F0502020204030204" pitchFamily="34" charset="0"/>
                <a:cs typeface="Calibri" panose="020F0502020204030204" pitchFamily="34" charset="0"/>
              </a:rPr>
              <a:t>aws</a:t>
            </a:r>
            <a:r>
              <a:rPr lang="en-US" sz="2400" dirty="0">
                <a:latin typeface="Calibri" panose="020F0502020204030204" pitchFamily="34" charset="0"/>
                <a:cs typeface="Calibri" panose="020F0502020204030204" pitchFamily="34" charset="0"/>
              </a:rPr>
              <a:t> system users can access and how they can access.</a:t>
            </a:r>
          </a:p>
          <a:p>
            <a:r>
              <a:rPr lang="en-US" sz="2400" b="1" dirty="0">
                <a:latin typeface="Calibri" panose="020F0502020204030204" pitchFamily="34" charset="0"/>
                <a:cs typeface="Calibri" panose="020F0502020204030204" pitchFamily="34" charset="0"/>
              </a:rPr>
              <a:t>Shared Access : </a:t>
            </a:r>
            <a:r>
              <a:rPr lang="en-US" sz="2400" dirty="0">
                <a:latin typeface="Calibri" panose="020F0502020204030204" pitchFamily="34" charset="0"/>
                <a:cs typeface="Calibri" panose="020F0502020204030204" pitchFamily="34" charset="0"/>
              </a:rPr>
              <a:t>Users can share the resources for the collaborative projects.</a:t>
            </a:r>
          </a:p>
          <a:p>
            <a:r>
              <a:rPr lang="en-US" sz="2400" b="1" dirty="0">
                <a:latin typeface="Calibri" panose="020F0502020204030204" pitchFamily="34" charset="0"/>
                <a:cs typeface="Calibri" panose="020F0502020204030204" pitchFamily="34" charset="0"/>
              </a:rPr>
              <a:t>Granular permissions: </a:t>
            </a:r>
            <a:r>
              <a:rPr lang="en-US" sz="2400" dirty="0">
                <a:latin typeface="Calibri" panose="020F0502020204030204" pitchFamily="34" charset="0"/>
                <a:cs typeface="Calibri" panose="020F0502020204030204" pitchFamily="34" charset="0"/>
              </a:rPr>
              <a:t>It is used to set a permission that user can use a particular service but not other services.</a:t>
            </a:r>
          </a:p>
          <a:p>
            <a:r>
              <a:rPr lang="en-US" sz="2400" b="1" dirty="0">
                <a:latin typeface="Calibri" panose="020F0502020204030204" pitchFamily="34" charset="0"/>
                <a:cs typeface="Calibri" panose="020F0502020204030204" pitchFamily="34" charset="0"/>
              </a:rPr>
              <a:t>Free to use:</a:t>
            </a:r>
            <a:r>
              <a:rPr lang="en-US" sz="2400" dirty="0">
                <a:latin typeface="Calibri" panose="020F0502020204030204" pitchFamily="34" charset="0"/>
                <a:cs typeface="Calibri" panose="020F0502020204030204" pitchFamily="34" charset="0"/>
              </a:rPr>
              <a:t> AWS IAM is a feature of AWS account which is offered at no additional charge. You will be charged only when you access other AWS services by using IAM user.</a:t>
            </a:r>
          </a:p>
          <a:p>
            <a:r>
              <a:rPr lang="en-US" sz="2400" b="1" dirty="0">
                <a:latin typeface="Calibri" panose="020F0502020204030204" pitchFamily="34" charset="0"/>
                <a:cs typeface="Calibri" panose="020F0502020204030204" pitchFamily="34" charset="0"/>
              </a:rPr>
              <a:t>Multifactor Authentication:</a:t>
            </a:r>
            <a:r>
              <a:rPr lang="en-US" sz="2400" dirty="0">
                <a:latin typeface="Calibri" panose="020F0502020204030204" pitchFamily="34" charset="0"/>
                <a:cs typeface="Calibri" panose="020F0502020204030204" pitchFamily="34" charset="0"/>
              </a:rPr>
              <a:t> An AWS provides multifactor authentication as we need to enter the username, password, and security check code to log in to the AWS Management Console.</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3835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5E68-9B3E-B2D7-D519-A20C592417E9}"/>
              </a:ext>
            </a:extLst>
          </p:cNvPr>
          <p:cNvSpPr>
            <a:spLocks noGrp="1"/>
          </p:cNvSpPr>
          <p:nvPr>
            <p:ph type="title"/>
          </p:nvPr>
        </p:nvSpPr>
        <p:spPr>
          <a:xfrm>
            <a:off x="1096618" y="1010132"/>
            <a:ext cx="10972800" cy="500616"/>
          </a:xfrm>
        </p:spPr>
        <p:txBody>
          <a:bodyPr>
            <a:noAutofit/>
          </a:bodyPr>
          <a:lstStyle/>
          <a:p>
            <a:pPr algn="l"/>
            <a:r>
              <a:rPr lang="en-US" sz="3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Advantages of IAM</a:t>
            </a:r>
            <a:br>
              <a:rPr lang="en-IN" sz="2000" dirty="0">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Text Placeholder 2">
            <a:extLst>
              <a:ext uri="{FF2B5EF4-FFF2-40B4-BE49-F238E27FC236}">
                <a16:creationId xmlns:a16="http://schemas.microsoft.com/office/drawing/2014/main" id="{BB0E5E8B-0C81-C92D-AEB5-E0DF737F9DE3}"/>
              </a:ext>
            </a:extLst>
          </p:cNvPr>
          <p:cNvSpPr>
            <a:spLocks noGrp="1"/>
          </p:cNvSpPr>
          <p:nvPr>
            <p:ph idx="1"/>
          </p:nvPr>
        </p:nvSpPr>
        <p:spPr/>
        <p:txBody>
          <a:bodyPr>
            <a:normAutofit/>
          </a:bodyPr>
          <a:lstStyle/>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Centralized control of your AWS Account</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Shared access to your AWS Account</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Granular permissions</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Identify federation  ( users can login using LinkedIn , Facebook </a:t>
            </a:r>
            <a:r>
              <a:rPr lang="en-US" sz="2160" dirty="0" err="1">
                <a:latin typeface="Calibri" panose="020F0502020204030204" pitchFamily="34" charset="0"/>
                <a:ea typeface="Calibri" panose="020F0502020204030204" pitchFamily="34" charset="0"/>
                <a:cs typeface="Times New Roman" panose="02020603050405020304" pitchFamily="18" charset="0"/>
              </a:rPr>
              <a:t>etc</a:t>
            </a:r>
            <a:r>
              <a:rPr lang="en-US" sz="2160" dirty="0">
                <a:latin typeface="Calibri" panose="020F0502020204030204" pitchFamily="34" charset="0"/>
                <a:ea typeface="Calibri" panose="020F0502020204030204" pitchFamily="34" charset="0"/>
                <a:cs typeface="Times New Roman" panose="02020603050405020304" pitchFamily="18" charset="0"/>
              </a:rPr>
              <a:t>)</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Multifactor Authentication ( password and OTP )</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Setup password rotation policy ( </a:t>
            </a:r>
            <a:r>
              <a:rPr lang="en-US" sz="2160" dirty="0" err="1">
                <a:latin typeface="Calibri" panose="020F0502020204030204" pitchFamily="34" charset="0"/>
                <a:ea typeface="Calibri" panose="020F0502020204030204" pitchFamily="34" charset="0"/>
                <a:cs typeface="Times New Roman" panose="02020603050405020304" pitchFamily="18" charset="0"/>
              </a:rPr>
              <a:t>eg</a:t>
            </a:r>
            <a:r>
              <a:rPr lang="en-US" sz="2160" dirty="0">
                <a:latin typeface="Calibri" panose="020F0502020204030204" pitchFamily="34" charset="0"/>
                <a:ea typeface="Calibri" panose="020F0502020204030204" pitchFamily="34" charset="0"/>
                <a:cs typeface="Times New Roman" panose="02020603050405020304" pitchFamily="18" charset="0"/>
              </a:rPr>
              <a:t>: password will expire every 30 days )</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9440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A166-AD74-5B4D-F0F3-E410363040F6}"/>
              </a:ext>
            </a:extLst>
          </p:cNvPr>
          <p:cNvSpPr>
            <a:spLocks noGrp="1"/>
          </p:cNvSpPr>
          <p:nvPr>
            <p:ph type="title"/>
          </p:nvPr>
        </p:nvSpPr>
        <p:spPr>
          <a:xfrm>
            <a:off x="1219200" y="503238"/>
            <a:ext cx="10972800" cy="649701"/>
          </a:xfrm>
        </p:spPr>
        <p:txBody>
          <a:bodyPr>
            <a:normAutofit/>
          </a:bodyPr>
          <a:lstStyle/>
          <a:p>
            <a:pPr algn="l"/>
            <a:r>
              <a:rPr lang="en-US" sz="3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Important Points</a:t>
            </a:r>
            <a:endParaRPr lang="en-IN" sz="3200" b="1" dirty="0">
              <a:solidFill>
                <a:srgbClr val="C00000"/>
              </a:solidFill>
            </a:endParaRPr>
          </a:p>
        </p:txBody>
      </p:sp>
      <p:sp>
        <p:nvSpPr>
          <p:cNvPr id="3" name="Text Placeholder 2">
            <a:extLst>
              <a:ext uri="{FF2B5EF4-FFF2-40B4-BE49-F238E27FC236}">
                <a16:creationId xmlns:a16="http://schemas.microsoft.com/office/drawing/2014/main" id="{DB5409C5-BE4A-12DA-EBEF-C692A4B456A6}"/>
              </a:ext>
            </a:extLst>
          </p:cNvPr>
          <p:cNvSpPr>
            <a:spLocks noGrp="1"/>
          </p:cNvSpPr>
          <p:nvPr>
            <p:ph idx="1"/>
          </p:nvPr>
        </p:nvSpPr>
        <p:spPr/>
        <p:txBody>
          <a:bodyPr>
            <a:normAutofit/>
          </a:bodyPr>
          <a:lstStyle/>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IAM is universal . It does not apply to regions at this time.</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The “root account” is simply the account created when first setup your AWS account . It has complete Admin access.</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New Users are assigned Access Key ID &amp; Secret Access Keys when first created.</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These are not same as a password and you cannot use the Access Key ID &amp; Secret Access Key to join in to the console . You can use this to access Command line.</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pPr marL="411480" indent="-411480">
              <a:lnSpc>
                <a:spcPct val="107000"/>
              </a:lnSpc>
              <a:spcAft>
                <a:spcPts val="960"/>
              </a:spcAft>
              <a:buFont typeface="Arial" panose="020B0604020202020204" pitchFamily="34" charset="0"/>
              <a:buChar char="•"/>
              <a:tabLst>
                <a:tab pos="548640" algn="l"/>
              </a:tabLst>
            </a:pPr>
            <a:r>
              <a:rPr lang="en-US" sz="2160" dirty="0">
                <a:latin typeface="Calibri" panose="020F0502020204030204" pitchFamily="34" charset="0"/>
                <a:ea typeface="Calibri" panose="020F0502020204030204" pitchFamily="34" charset="0"/>
                <a:cs typeface="Times New Roman" panose="02020603050405020304" pitchFamily="18" charset="0"/>
              </a:rPr>
              <a:t>You can create and customize your own password rotation.</a:t>
            </a:r>
            <a:endParaRPr lang="en-IN" sz="216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2478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429" y="274321"/>
            <a:ext cx="8820043" cy="760259"/>
          </a:xfrm>
        </p:spPr>
        <p:txBody>
          <a:bodyPr>
            <a:normAutofit/>
          </a:bodyPr>
          <a:lstStyle/>
          <a:p>
            <a:pPr algn="l"/>
            <a:r>
              <a:rPr lang="en-US" sz="4800" dirty="0">
                <a:solidFill>
                  <a:schemeClr val="tx1"/>
                </a:solidFill>
              </a:rPr>
              <a:t>AWS Components</a:t>
            </a:r>
            <a:endParaRPr lang="en-US" dirty="0">
              <a:solidFill>
                <a:schemeClr val="tx1"/>
              </a:solidFill>
            </a:endParaRPr>
          </a:p>
        </p:txBody>
      </p:sp>
      <p:sp>
        <p:nvSpPr>
          <p:cNvPr id="3" name="Text Placeholder 2"/>
          <p:cNvSpPr>
            <a:spLocks noGrp="1"/>
          </p:cNvSpPr>
          <p:nvPr>
            <p:ph sz="half" idx="1"/>
          </p:nvPr>
        </p:nvSpPr>
        <p:spPr>
          <a:xfrm>
            <a:off x="1158241" y="1600201"/>
            <a:ext cx="4335594" cy="4525963"/>
          </a:xfrm>
        </p:spPr>
        <p:txBody>
          <a:bodyPr>
            <a:normAutofit/>
          </a:bodyPr>
          <a:lstStyle/>
          <a:p>
            <a:r>
              <a:rPr lang="en-US" sz="2160" b="1" dirty="0">
                <a:latin typeface="Calibri" panose="020F0502020204030204" pitchFamily="34" charset="0"/>
                <a:cs typeface="Times New Roman" panose="02020603050405020304" pitchFamily="18" charset="0"/>
              </a:rPr>
              <a:t>USERS</a:t>
            </a:r>
            <a:r>
              <a:rPr lang="en-US" sz="2160" dirty="0">
                <a:latin typeface="Calibri" panose="020F0502020204030204" pitchFamily="34" charset="0"/>
                <a:cs typeface="Times New Roman" panose="02020603050405020304" pitchFamily="18" charset="0"/>
              </a:rPr>
              <a:t>- End Users ( people )</a:t>
            </a:r>
          </a:p>
          <a:p>
            <a:endParaRPr lang="en-US" sz="2160" dirty="0">
              <a:latin typeface="Calibri" panose="020F0502020204030204" pitchFamily="34" charset="0"/>
              <a:cs typeface="Times New Roman" panose="02020603050405020304" pitchFamily="18" charset="0"/>
            </a:endParaRPr>
          </a:p>
          <a:p>
            <a:r>
              <a:rPr lang="en-US" sz="2160" b="1" dirty="0">
                <a:latin typeface="Calibri" panose="020F0502020204030204" pitchFamily="34" charset="0"/>
                <a:cs typeface="Times New Roman" panose="02020603050405020304" pitchFamily="18" charset="0"/>
              </a:rPr>
              <a:t>GROUPS</a:t>
            </a:r>
            <a:r>
              <a:rPr lang="en-US" sz="2160" dirty="0">
                <a:latin typeface="Calibri" panose="020F0502020204030204" pitchFamily="34" charset="0"/>
                <a:cs typeface="Times New Roman" panose="02020603050405020304" pitchFamily="18" charset="0"/>
              </a:rPr>
              <a:t>– Collections of users, under one set of permissions.</a:t>
            </a:r>
          </a:p>
          <a:p>
            <a:endParaRPr lang="en-US" sz="2160" dirty="0">
              <a:latin typeface="Calibri" panose="020F0502020204030204" pitchFamily="34" charset="0"/>
              <a:cs typeface="Times New Roman" panose="02020603050405020304" pitchFamily="18" charset="0"/>
            </a:endParaRPr>
          </a:p>
          <a:p>
            <a:r>
              <a:rPr lang="en-US" sz="2160" b="1" dirty="0">
                <a:latin typeface="Calibri" panose="020F0502020204030204" pitchFamily="34" charset="0"/>
                <a:cs typeface="Times New Roman" panose="02020603050405020304" pitchFamily="18" charset="0"/>
              </a:rPr>
              <a:t>ROLES –</a:t>
            </a:r>
            <a:r>
              <a:rPr lang="en-US" sz="2160" dirty="0">
                <a:latin typeface="Calibri" panose="020F0502020204030204" pitchFamily="34" charset="0"/>
                <a:cs typeface="Times New Roman" panose="02020603050405020304" pitchFamily="18" charset="0"/>
              </a:rPr>
              <a:t> We can create roles and assign them to AWS resources</a:t>
            </a:r>
          </a:p>
          <a:p>
            <a:endParaRPr lang="en-US" sz="2160" dirty="0">
              <a:latin typeface="Calibri" panose="020F0502020204030204" pitchFamily="34" charset="0"/>
              <a:cs typeface="Times New Roman" panose="02020603050405020304" pitchFamily="18" charset="0"/>
            </a:endParaRPr>
          </a:p>
          <a:p>
            <a:r>
              <a:rPr lang="en-US" sz="2160" b="1" dirty="0">
                <a:latin typeface="Calibri" panose="020F0502020204030204" pitchFamily="34" charset="0"/>
                <a:cs typeface="Times New Roman" panose="02020603050405020304" pitchFamily="18" charset="0"/>
              </a:rPr>
              <a:t>POLICIES</a:t>
            </a:r>
            <a:r>
              <a:rPr lang="en-US" sz="2160" dirty="0">
                <a:latin typeface="Calibri" panose="020F0502020204030204" pitchFamily="34" charset="0"/>
                <a:ea typeface="Calibri" panose="020F0502020204030204" pitchFamily="34" charset="0"/>
                <a:cs typeface="Times New Roman" panose="02020603050405020304" pitchFamily="18" charset="0"/>
              </a:rPr>
              <a:t>– Set of permissions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011" y="1640696"/>
            <a:ext cx="5111718" cy="4263716"/>
          </a:xfrm>
          <a:prstGeom prst="rect">
            <a:avLst/>
          </a:prstGeom>
        </p:spPr>
      </p:pic>
    </p:spTree>
    <p:extLst>
      <p:ext uri="{BB962C8B-B14F-4D97-AF65-F5344CB8AC3E}">
        <p14:creationId xmlns:p14="http://schemas.microsoft.com/office/powerpoint/2010/main" val="1201591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35" y="1"/>
            <a:ext cx="8381129" cy="769403"/>
          </a:xfrm>
        </p:spPr>
        <p:txBody>
          <a:bodyPr>
            <a:normAutofit/>
          </a:bodyPr>
          <a:lstStyle/>
          <a:p>
            <a:pPr algn="l"/>
            <a:r>
              <a:rPr lang="en-US" sz="4400" dirty="0">
                <a:latin typeface="Calibri" panose="020F0502020204030204" pitchFamily="34" charset="0"/>
                <a:cs typeface="Calibri" panose="020F0502020204030204" pitchFamily="34" charset="0"/>
              </a:rPr>
              <a:t>IAM USERS</a:t>
            </a:r>
          </a:p>
        </p:txBody>
      </p:sp>
      <p:sp>
        <p:nvSpPr>
          <p:cNvPr id="3" name="Text Placeholder 2"/>
          <p:cNvSpPr>
            <a:spLocks noGrp="1"/>
          </p:cNvSpPr>
          <p:nvPr>
            <p:ph sz="half" idx="1"/>
          </p:nvPr>
        </p:nvSpPr>
        <p:spPr>
          <a:xfrm>
            <a:off x="1158240" y="783772"/>
            <a:ext cx="5940988" cy="5342393"/>
          </a:xfrm>
        </p:spPr>
        <p:txBody>
          <a:bodyPr>
            <a:normAutofit lnSpcReduction="10000"/>
          </a:bodyPr>
          <a:lstStyle/>
          <a:p>
            <a:r>
              <a:rPr lang="en-US" sz="2400" dirty="0">
                <a:latin typeface="Calibri" panose="020F0502020204030204" pitchFamily="34" charset="0"/>
                <a:cs typeface="Calibri" panose="020F0502020204030204" pitchFamily="34" charset="0"/>
              </a:rPr>
              <a:t>IAM users are identities created by Root User with credentials and permissions attached. </a:t>
            </a:r>
          </a:p>
          <a:p>
            <a:r>
              <a:rPr lang="en-US" sz="2400" dirty="0">
                <a:latin typeface="Calibri" panose="020F0502020204030204" pitchFamily="34" charset="0"/>
                <a:cs typeface="Calibri" panose="020F0502020204030204" pitchFamily="34" charset="0"/>
              </a:rPr>
              <a:t>The IAM user represents the person or service who uses the IAM user to interact with AWS</a:t>
            </a:r>
          </a:p>
          <a:p>
            <a:r>
              <a:rPr lang="en-US" sz="2400" dirty="0">
                <a:latin typeface="Calibri" panose="020F0502020204030204" pitchFamily="34" charset="0"/>
                <a:cs typeface="Calibri" panose="020F0502020204030204" pitchFamily="34" charset="0"/>
              </a:rPr>
              <a:t>The IAM service lets you create a user name for every employee of your company so they can securely access AWS services</a:t>
            </a:r>
          </a:p>
          <a:p>
            <a:r>
              <a:rPr lang="en-US" sz="2400" dirty="0">
                <a:latin typeface="Calibri" panose="020F0502020204030204" pitchFamily="34" charset="0"/>
                <a:cs typeface="Calibri" panose="020F0502020204030204" pitchFamily="34" charset="0"/>
              </a:rPr>
              <a:t>Root User  can attach each  IAM User to a group that has the permissions needed to perform particular tasks.</a:t>
            </a:r>
          </a:p>
        </p:txBody>
      </p:sp>
      <p:sp>
        <p:nvSpPr>
          <p:cNvPr id="4" name="Text Placeholder 3"/>
          <p:cNvSpPr>
            <a:spLocks noGrp="1"/>
          </p:cNvSpPr>
          <p:nvPr>
            <p:ph sz="half" idx="2"/>
          </p:nvPr>
        </p:nvSpPr>
        <p:spPr>
          <a:xfrm>
            <a:off x="7026075" y="1318043"/>
            <a:ext cx="4326418" cy="4525963"/>
          </a:xfrm>
        </p:spPr>
        <p:txBody>
          <a:bodyPr>
            <a:normAutofit lnSpcReduction="10000"/>
          </a:bodyPr>
          <a:lstStyle/>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solidFill>
                  <a:srgbClr val="00B0F0"/>
                </a:solidFill>
                <a:latin typeface="Calibri" panose="020F0502020204030204" pitchFamily="34" charset="0"/>
                <a:cs typeface="Calibri" panose="020F0502020204030204" pitchFamily="34" charset="0"/>
              </a:rPr>
              <a:t>          https://docs.aws.amazon.com/IAM/latest/UserGuide/reference_iam-quotas.html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637" y="1410788"/>
            <a:ext cx="3240895" cy="3448595"/>
          </a:xfrm>
          <a:prstGeom prst="rect">
            <a:avLst/>
          </a:prstGeom>
        </p:spPr>
      </p:pic>
    </p:spTree>
    <p:extLst>
      <p:ext uri="{BB962C8B-B14F-4D97-AF65-F5344CB8AC3E}">
        <p14:creationId xmlns:p14="http://schemas.microsoft.com/office/powerpoint/2010/main" val="200074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470263"/>
            <a:ext cx="9875520" cy="658368"/>
          </a:xfrm>
        </p:spPr>
        <p:txBody>
          <a:bodyPr>
            <a:normAutofit/>
          </a:bodyPr>
          <a:lstStyle/>
          <a:p>
            <a:pPr algn="l"/>
            <a:r>
              <a:rPr lang="en-US" sz="3840" b="1" dirty="0">
                <a:solidFill>
                  <a:srgbClr val="C00000"/>
                </a:solidFill>
                <a:latin typeface="Calibri" panose="020F0502020204030204" pitchFamily="34" charset="0"/>
                <a:cs typeface="Calibri" panose="020F0502020204030204" pitchFamily="34" charset="0"/>
              </a:rPr>
              <a:t>Group Users</a:t>
            </a:r>
          </a:p>
        </p:txBody>
      </p:sp>
      <p:sp>
        <p:nvSpPr>
          <p:cNvPr id="3" name="Text Placeholder 2"/>
          <p:cNvSpPr>
            <a:spLocks noGrp="1"/>
          </p:cNvSpPr>
          <p:nvPr>
            <p:ph sz="half" idx="1"/>
          </p:nvPr>
        </p:nvSpPr>
        <p:spPr>
          <a:xfrm>
            <a:off x="1158240" y="1086829"/>
            <a:ext cx="5721532" cy="5039335"/>
          </a:xfrm>
        </p:spPr>
        <p:txBody>
          <a:bodyPr>
            <a:normAutofit/>
          </a:bodyPr>
          <a:lstStyle/>
          <a:p>
            <a:r>
              <a:rPr lang="en-US" sz="2400" dirty="0">
                <a:latin typeface="Calibri" panose="020F0502020204030204" pitchFamily="34" charset="0"/>
                <a:cs typeface="Calibri" panose="020F0502020204030204" pitchFamily="34" charset="0"/>
              </a:rPr>
              <a:t>IAM groups are collections of IAM users. </a:t>
            </a:r>
          </a:p>
          <a:p>
            <a:r>
              <a:rPr lang="en-US" sz="2400" dirty="0">
                <a:latin typeface="Calibri" panose="020F0502020204030204" pitchFamily="34" charset="0"/>
                <a:cs typeface="Calibri" panose="020F0502020204030204" pitchFamily="34" charset="0"/>
              </a:rPr>
              <a:t>IAM groups help specify permissions across multiple users so that any permissions granted to the group will also be given to the individual users in the group. </a:t>
            </a:r>
          </a:p>
          <a:p>
            <a:r>
              <a:rPr lang="en-US" sz="2400" dirty="0">
                <a:latin typeface="Calibri" panose="020F0502020204030204" pitchFamily="34" charset="0"/>
                <a:cs typeface="Calibri" panose="020F0502020204030204" pitchFamily="34" charset="0"/>
              </a:rPr>
              <a:t>Managing group Users is relatively easy. </a:t>
            </a:r>
          </a:p>
          <a:p>
            <a:r>
              <a:rPr lang="en-US" sz="2400" dirty="0">
                <a:latin typeface="Calibri" panose="020F0502020204030204" pitchFamily="34" charset="0"/>
                <a:cs typeface="Calibri" panose="020F0502020204030204" pitchFamily="34" charset="0"/>
              </a:rPr>
              <a:t>Root User an create a group, add users to it, remove them from it, or change permissions in one place</a:t>
            </a:r>
            <a:r>
              <a:rPr lang="en-US" sz="1800" dirty="0">
                <a:latin typeface="Calibri" panose="020F0502020204030204" pitchFamily="34" charset="0"/>
                <a:cs typeface="Calibri" panose="020F0502020204030204" pitchFamily="34" charset="0"/>
              </a:rPr>
              <a:t>.</a:t>
            </a:r>
          </a:p>
        </p:txBody>
      </p:sp>
      <p:sp>
        <p:nvSpPr>
          <p:cNvPr id="4" name="Text Placeholder 3"/>
          <p:cNvSpPr>
            <a:spLocks noGrp="1"/>
          </p:cNvSpPr>
          <p:nvPr>
            <p:ph sz="half" idx="2"/>
          </p:nvPr>
        </p:nvSpPr>
        <p:spPr>
          <a:xfrm>
            <a:off x="7023460" y="1013997"/>
            <a:ext cx="3997235" cy="4525963"/>
          </a:xfrm>
        </p:spPr>
        <p:txBody>
          <a:bodyPr>
            <a:normAutofit/>
          </a:bodyPr>
          <a:lstStyle/>
          <a:p>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337" y="1201781"/>
            <a:ext cx="3051484" cy="4150396"/>
          </a:xfrm>
          <a:prstGeom prst="rect">
            <a:avLst/>
          </a:prstGeom>
        </p:spPr>
      </p:pic>
    </p:spTree>
    <p:extLst>
      <p:ext uri="{BB962C8B-B14F-4D97-AF65-F5344CB8AC3E}">
        <p14:creationId xmlns:p14="http://schemas.microsoft.com/office/powerpoint/2010/main" val="24909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74345"/>
            <a:ext cx="11449050" cy="5998052"/>
          </a:xfrm>
          <a:prstGeom prst="rect">
            <a:avLst/>
          </a:prstGeom>
        </p:spPr>
        <p:txBody>
          <a:bodyPr wrap="square">
            <a:spAutoFit/>
          </a:bodyPr>
          <a:lstStyle/>
          <a:p>
            <a:pPr algn="just">
              <a:lnSpc>
                <a:spcPct val="150000"/>
              </a:lnSpc>
            </a:pPr>
            <a:r>
              <a:rPr lang="en-US" sz="2400" b="1" u="sng" dirty="0">
                <a:latin typeface="Calibri" panose="020F0502020204030204" pitchFamily="34" charset="0"/>
                <a:cs typeface="Calibri" panose="020F0502020204030204" pitchFamily="34" charset="0"/>
              </a:rPr>
              <a:t>Layer 3 (Cloud Management Layer)</a:t>
            </a:r>
          </a:p>
          <a:p>
            <a:pPr marL="285750" indent="-285750" algn="just">
              <a:lnSpc>
                <a:spcPct val="15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This layer consists of </a:t>
            </a:r>
            <a:r>
              <a:rPr lang="en-US" sz="1800" u="sng" dirty="0">
                <a:latin typeface="Calibri" panose="020F0502020204030204" pitchFamily="34" charset="0"/>
                <a:cs typeface="Calibri" panose="020F0502020204030204" pitchFamily="34" charset="0"/>
              </a:rPr>
              <a:t>software's that are used </a:t>
            </a:r>
            <a:r>
              <a:rPr lang="en-US" sz="1800" dirty="0">
                <a:latin typeface="Calibri" panose="020F0502020204030204" pitchFamily="34" charset="0"/>
                <a:cs typeface="Calibri" panose="020F0502020204030204" pitchFamily="34" charset="0"/>
              </a:rPr>
              <a:t>in managing the cloud. The software’s can be a </a:t>
            </a:r>
            <a:r>
              <a:rPr lang="en-US" sz="1800" u="sng" dirty="0">
                <a:latin typeface="Calibri" panose="020F0502020204030204" pitchFamily="34" charset="0"/>
                <a:cs typeface="Calibri" panose="020F0502020204030204" pitchFamily="34" charset="0"/>
              </a:rPr>
              <a:t>cloud operating system </a:t>
            </a:r>
            <a:r>
              <a:rPr lang="en-US" sz="1800" dirty="0">
                <a:latin typeface="Calibri" panose="020F0502020204030204" pitchFamily="34" charset="0"/>
                <a:cs typeface="Calibri" panose="020F0502020204030204" pitchFamily="34" charset="0"/>
              </a:rPr>
              <a:t>(OS), a software that acts as an interface between the data center and the user, or a management software that allows managing resources. </a:t>
            </a:r>
          </a:p>
          <a:p>
            <a:pPr marL="285750" indent="-285750" algn="just">
              <a:lnSpc>
                <a:spcPct val="15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These software usually allow </a:t>
            </a:r>
          </a:p>
          <a:p>
            <a:pPr algn="just">
              <a:lnSpc>
                <a:spcPct val="150000"/>
              </a:lnSpc>
            </a:pPr>
            <a:r>
              <a:rPr lang="en-US" sz="1800" dirty="0">
                <a:latin typeface="Calibri" panose="020F0502020204030204" pitchFamily="34" charset="0"/>
                <a:cs typeface="Calibri" panose="020F0502020204030204" pitchFamily="34" charset="0"/>
              </a:rPr>
              <a:t>           - Resource management like scheduling, provisioning</a:t>
            </a:r>
          </a:p>
          <a:p>
            <a:pPr algn="just">
              <a:lnSpc>
                <a:spcPct val="150000"/>
              </a:lnSpc>
            </a:pPr>
            <a:r>
              <a:rPr lang="en-US" sz="1800" dirty="0">
                <a:latin typeface="Calibri" panose="020F0502020204030204" pitchFamily="34" charset="0"/>
                <a:cs typeface="Calibri" panose="020F0502020204030204" pitchFamily="34" charset="0"/>
              </a:rPr>
              <a:t>           - Optimization like server consolidation, storage workload consolidation and </a:t>
            </a:r>
          </a:p>
          <a:p>
            <a:pPr algn="just">
              <a:lnSpc>
                <a:spcPct val="150000"/>
              </a:lnSpc>
            </a:pPr>
            <a:r>
              <a:rPr lang="en-US" sz="1800" dirty="0">
                <a:latin typeface="Calibri" panose="020F0502020204030204" pitchFamily="34" charset="0"/>
                <a:cs typeface="Calibri" panose="020F0502020204030204" pitchFamily="34" charset="0"/>
              </a:rPr>
              <a:t>           - Internal cloud governance.</a:t>
            </a:r>
          </a:p>
          <a:p>
            <a:pPr marL="285750" indent="-285750" algn="just">
              <a:lnSpc>
                <a:spcPct val="15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 This </a:t>
            </a:r>
            <a:r>
              <a:rPr lang="en-US" sz="1800" u="sng" dirty="0">
                <a:latin typeface="Calibri" panose="020F0502020204030204" pitchFamily="34" charset="0"/>
                <a:cs typeface="Calibri" panose="020F0502020204030204" pitchFamily="34" charset="0"/>
              </a:rPr>
              <a:t>layer comes under the purview of SLAs </a:t>
            </a:r>
            <a:r>
              <a:rPr lang="en-US" sz="1800" dirty="0">
                <a:latin typeface="Calibri" panose="020F0502020204030204" pitchFamily="34" charset="0"/>
                <a:cs typeface="Calibri" panose="020F0502020204030204" pitchFamily="34" charset="0"/>
              </a:rPr>
              <a:t>and also called as </a:t>
            </a:r>
            <a:r>
              <a:rPr lang="en-US" sz="1800" u="sng" dirty="0">
                <a:latin typeface="Calibri" panose="020F0502020204030204" pitchFamily="34" charset="0"/>
                <a:cs typeface="Calibri" panose="020F0502020204030204" pitchFamily="34" charset="0"/>
              </a:rPr>
              <a:t>infrastructure of cloud. </a:t>
            </a:r>
            <a:r>
              <a:rPr lang="en-US" sz="1800" dirty="0">
                <a:latin typeface="Calibri" panose="020F0502020204030204" pitchFamily="34" charset="0"/>
                <a:cs typeface="Calibri" panose="020F0502020204030204" pitchFamily="34" charset="0"/>
              </a:rPr>
              <a:t>that is, the operations taking place in this layer would affect the SLAs that are being decided upon between the users and the service providers. </a:t>
            </a:r>
          </a:p>
          <a:p>
            <a:pPr marL="285750" indent="-285750" algn="just">
              <a:lnSpc>
                <a:spcPct val="15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Any </a:t>
            </a:r>
            <a:r>
              <a:rPr lang="en-US" sz="1800" u="sng" dirty="0">
                <a:latin typeface="Calibri" panose="020F0502020204030204" pitchFamily="34" charset="0"/>
                <a:cs typeface="Calibri" panose="020F0502020204030204" pitchFamily="34" charset="0"/>
              </a:rPr>
              <a:t>delay in processing or any discrepancy </a:t>
            </a:r>
            <a:r>
              <a:rPr lang="en-US" sz="1800" dirty="0">
                <a:latin typeface="Calibri" panose="020F0502020204030204" pitchFamily="34" charset="0"/>
                <a:cs typeface="Calibri" panose="020F0502020204030204" pitchFamily="34" charset="0"/>
              </a:rPr>
              <a:t>in service provisioning may </a:t>
            </a:r>
            <a:r>
              <a:rPr lang="en-US" sz="1800" u="sng" dirty="0">
                <a:latin typeface="Calibri" panose="020F0502020204030204" pitchFamily="34" charset="0"/>
                <a:cs typeface="Calibri" panose="020F0502020204030204" pitchFamily="34" charset="0"/>
              </a:rPr>
              <a:t>lead to an SLA violation</a:t>
            </a:r>
            <a:r>
              <a:rPr lang="en-US" sz="1800" dirty="0">
                <a:latin typeface="Calibri" panose="020F0502020204030204" pitchFamily="34" charset="0"/>
                <a:cs typeface="Calibri" panose="020F0502020204030204" pitchFamily="34" charset="0"/>
              </a:rPr>
              <a:t>. As per rules, any SLA violation would result in </a:t>
            </a:r>
            <a:r>
              <a:rPr lang="en-US" sz="1800" u="sng" dirty="0">
                <a:latin typeface="Calibri" panose="020F0502020204030204" pitchFamily="34" charset="0"/>
                <a:cs typeface="Calibri" panose="020F0502020204030204" pitchFamily="34" charset="0"/>
              </a:rPr>
              <a:t>a penalty </a:t>
            </a:r>
            <a:r>
              <a:rPr lang="en-US" sz="1800" dirty="0">
                <a:latin typeface="Calibri" panose="020F0502020204030204" pitchFamily="34" charset="0"/>
                <a:cs typeface="Calibri" panose="020F0502020204030204" pitchFamily="34" charset="0"/>
              </a:rPr>
              <a:t>to be given by the service provider. These SLAs are for both private and public clouds Popular service providers are Amazon Web Services (AWS) and Microsoft Azure for public cloud. Similarly, </a:t>
            </a:r>
            <a:r>
              <a:rPr lang="en-US" sz="1800" dirty="0" err="1">
                <a:latin typeface="Calibri" panose="020F0502020204030204" pitchFamily="34" charset="0"/>
                <a:cs typeface="Calibri" panose="020F0502020204030204" pitchFamily="34" charset="0"/>
              </a:rPr>
              <a:t>OpenStack</a:t>
            </a:r>
            <a:r>
              <a:rPr lang="en-US" sz="1800" dirty="0">
                <a:latin typeface="Calibri" panose="020F0502020204030204" pitchFamily="34" charset="0"/>
                <a:cs typeface="Calibri" panose="020F0502020204030204" pitchFamily="34" charset="0"/>
              </a:rPr>
              <a:t> and Eucalyptus allow private cloud creation, deployment, and management.</a:t>
            </a:r>
            <a:endParaRPr 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870" y="316121"/>
            <a:ext cx="8579684" cy="948364"/>
          </a:xfrm>
        </p:spPr>
        <p:txBody>
          <a:bodyPr/>
          <a:lstStyle/>
          <a:p>
            <a:pPr algn="l"/>
            <a:r>
              <a:rPr lang="en-US" sz="4320" dirty="0">
                <a:solidFill>
                  <a:srgbClr val="C00000"/>
                </a:solidFill>
                <a:latin typeface="Calibri" panose="020F0502020204030204" pitchFamily="34" charset="0"/>
                <a:cs typeface="Calibri" panose="020F0502020204030204" pitchFamily="34" charset="0"/>
              </a:rPr>
              <a:t> </a:t>
            </a:r>
            <a:r>
              <a:rPr lang="en-US" sz="4320" b="1" dirty="0">
                <a:solidFill>
                  <a:srgbClr val="C00000"/>
                </a:solidFill>
                <a:latin typeface="Calibri" panose="020F0502020204030204" pitchFamily="34" charset="0"/>
                <a:cs typeface="Calibri" panose="020F0502020204030204" pitchFamily="34" charset="0"/>
              </a:rPr>
              <a:t>IAM ROLES</a:t>
            </a:r>
          </a:p>
        </p:txBody>
      </p:sp>
      <p:sp>
        <p:nvSpPr>
          <p:cNvPr id="3" name="Text Placeholder 2"/>
          <p:cNvSpPr>
            <a:spLocks noGrp="1"/>
          </p:cNvSpPr>
          <p:nvPr>
            <p:ph sz="half" idx="1"/>
          </p:nvPr>
        </p:nvSpPr>
        <p:spPr>
          <a:xfrm>
            <a:off x="949519" y="1840158"/>
            <a:ext cx="5021363" cy="3944002"/>
          </a:xfrm>
        </p:spPr>
        <p:txBody>
          <a:bodyPr>
            <a:normAutofit/>
          </a:bodyPr>
          <a:lstStyle/>
          <a:p>
            <a:r>
              <a:rPr lang="en-US" sz="2800" dirty="0">
                <a:latin typeface="Calibri" panose="020F0502020204030204" pitchFamily="34" charset="0"/>
                <a:cs typeface="Calibri" panose="020F0502020204030204" pitchFamily="34" charset="0"/>
              </a:rPr>
              <a:t>An IAM role is a set of permissions that define what actions are allowed and denied by an entity in the AWS console. </a:t>
            </a:r>
          </a:p>
          <a:p>
            <a:r>
              <a:rPr lang="en-US" sz="2800" dirty="0">
                <a:latin typeface="Calibri" panose="020F0502020204030204" pitchFamily="34" charset="0"/>
                <a:cs typeface="Calibri" panose="020F0502020204030204" pitchFamily="34" charset="0"/>
              </a:rPr>
              <a:t>Role permissions are temporary credentials.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71" y="869035"/>
            <a:ext cx="3981559" cy="3787249"/>
          </a:xfrm>
          <a:prstGeom prst="rect">
            <a:avLst/>
          </a:prstGeom>
        </p:spPr>
      </p:pic>
    </p:spTree>
    <p:extLst>
      <p:ext uri="{BB962C8B-B14F-4D97-AF65-F5344CB8AC3E}">
        <p14:creationId xmlns:p14="http://schemas.microsoft.com/office/powerpoint/2010/main" val="383034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77" y="574765"/>
            <a:ext cx="8694638" cy="842555"/>
          </a:xfrm>
        </p:spPr>
        <p:txBody>
          <a:bodyPr>
            <a:normAutofit/>
          </a:bodyPr>
          <a:lstStyle/>
          <a:p>
            <a:pPr algn="l" fontAlgn="base"/>
            <a:r>
              <a:rPr lang="en-US" sz="4400" b="1" dirty="0">
                <a:solidFill>
                  <a:srgbClr val="C00000"/>
                </a:solidFill>
                <a:latin typeface="Calibri" panose="020F0502020204030204" pitchFamily="34" charset="0"/>
                <a:cs typeface="Calibri" panose="020F0502020204030204" pitchFamily="34" charset="0"/>
              </a:rPr>
              <a:t>IAM Policies</a:t>
            </a:r>
          </a:p>
        </p:txBody>
      </p:sp>
      <p:sp>
        <p:nvSpPr>
          <p:cNvPr id="3" name="Text Placeholder 2"/>
          <p:cNvSpPr>
            <a:spLocks noGrp="1"/>
          </p:cNvSpPr>
          <p:nvPr>
            <p:ph sz="half" idx="1"/>
          </p:nvPr>
        </p:nvSpPr>
        <p:spPr>
          <a:xfrm>
            <a:off x="1158240" y="1600201"/>
            <a:ext cx="4018135" cy="4525963"/>
          </a:xfrm>
        </p:spPr>
        <p:txBody>
          <a:bodyPr>
            <a:noAutofit/>
          </a:bodyPr>
          <a:lstStyle/>
          <a:p>
            <a:pPr fontAlgn="base"/>
            <a:r>
              <a:rPr lang="en-US" sz="2000" dirty="0">
                <a:latin typeface="Calibri" panose="020F0502020204030204" pitchFamily="34" charset="0"/>
                <a:cs typeface="Calibri" panose="020F0502020204030204" pitchFamily="34" charset="0"/>
              </a:rPr>
              <a:t>A policy is an object in AWS that, when associated with an identity or resource, defines their permissions.</a:t>
            </a:r>
          </a:p>
          <a:p>
            <a:pPr fontAlgn="base"/>
            <a:r>
              <a:rPr lang="en-US" sz="2000" dirty="0">
                <a:latin typeface="Calibri" panose="020F0502020204030204" pitchFamily="34" charset="0"/>
                <a:cs typeface="Calibri" panose="020F0502020204030204" pitchFamily="34" charset="0"/>
              </a:rPr>
              <a:t>Root User manage access in AWS by creating policies and attaching them to IAM identities (users, groups of users, or roles) or AWS resources.</a:t>
            </a:r>
          </a:p>
          <a:p>
            <a:pPr fontAlgn="base"/>
            <a:r>
              <a:rPr lang="en-US" sz="2000" dirty="0">
                <a:latin typeface="Calibri" panose="020F0502020204030204" pitchFamily="34" charset="0"/>
                <a:cs typeface="Calibri" panose="020F0502020204030204" pitchFamily="34" charset="0"/>
              </a:rPr>
              <a:t>Permissions in the policies determine whether the request is allowed or denied.</a:t>
            </a:r>
          </a:p>
          <a:p>
            <a:pPr fontAlgn="base"/>
            <a:r>
              <a:rPr lang="en-US" sz="2000" dirty="0">
                <a:latin typeface="Calibri" panose="020F0502020204030204" pitchFamily="34" charset="0"/>
                <a:cs typeface="Calibri" panose="020F0502020204030204" pitchFamily="34" charset="0"/>
              </a:rPr>
              <a:t>Most policies are stored in AWS as JSON documents.</a:t>
            </a:r>
          </a:p>
          <a:p>
            <a:endParaRPr lang="en-US" sz="3600" dirty="0">
              <a:latin typeface="Calibri" panose="020F0502020204030204" pitchFamily="34" charset="0"/>
              <a:cs typeface="Calibri" panose="020F0502020204030204" pitchFamily="34" charset="0"/>
            </a:endParaRPr>
          </a:p>
        </p:txBody>
      </p:sp>
      <p:sp>
        <p:nvSpPr>
          <p:cNvPr id="4" name="Text Placeholder 3"/>
          <p:cNvSpPr>
            <a:spLocks noGrp="1"/>
          </p:cNvSpPr>
          <p:nvPr>
            <p:ph sz="half" idx="2"/>
          </p:nvPr>
        </p:nvSpPr>
        <p:spPr>
          <a:xfrm>
            <a:off x="5458533" y="1600201"/>
            <a:ext cx="5575228" cy="4525963"/>
          </a:xfrm>
        </p:spPr>
        <p:txBody>
          <a:bodyPr>
            <a:normAutofit/>
          </a:bodyPr>
          <a:lstStyle/>
          <a:p>
            <a:endParaRPr lang="en-US" sz="3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388" y="1692947"/>
            <a:ext cx="5141540" cy="3900406"/>
          </a:xfrm>
          <a:prstGeom prst="rect">
            <a:avLst/>
          </a:prstGeom>
        </p:spPr>
      </p:pic>
    </p:spTree>
    <p:extLst>
      <p:ext uri="{BB962C8B-B14F-4D97-AF65-F5344CB8AC3E}">
        <p14:creationId xmlns:p14="http://schemas.microsoft.com/office/powerpoint/2010/main" val="203911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883" y="692579"/>
            <a:ext cx="10620056" cy="4555282"/>
          </a:xfrm>
        </p:spPr>
        <p:txBody>
          <a:bodyPr>
            <a:noAutofit/>
          </a:bodyPr>
          <a:lstStyle/>
          <a:p>
            <a:pPr>
              <a:lnSpc>
                <a:spcPct val="107000"/>
              </a:lnSpc>
              <a:spcAft>
                <a:spcPts val="960"/>
              </a:spcAft>
            </a:pPr>
            <a:r>
              <a:rPr lang="en-US" sz="4400" dirty="0"/>
              <a:t>Use Case 1: Role Based Access  </a:t>
            </a:r>
            <a:br>
              <a:rPr lang="en-US" sz="4400" dirty="0"/>
            </a:br>
            <a:br>
              <a:rPr lang="en-US" sz="4400" dirty="0"/>
            </a:br>
            <a:r>
              <a:rPr lang="en-IN" sz="2400" b="0" dirty="0">
                <a:latin typeface="Calibri" panose="020F0502020204030204" pitchFamily="34" charset="0"/>
                <a:ea typeface="Calibri" panose="020F0502020204030204" pitchFamily="34" charset="0"/>
                <a:cs typeface="Times New Roman" panose="02020603050405020304" pitchFamily="18" charset="0"/>
              </a:rPr>
              <a:t>Its related to administration.</a:t>
            </a:r>
            <a:br>
              <a:rPr lang="en-IN" sz="2400" b="0" dirty="0">
                <a:latin typeface="Calibri" panose="020F0502020204030204" pitchFamily="34" charset="0"/>
                <a:ea typeface="Calibri" panose="020F0502020204030204" pitchFamily="34" charset="0"/>
                <a:cs typeface="Times New Roman" panose="02020603050405020304" pitchFamily="18" charset="0"/>
              </a:rPr>
            </a:br>
            <a:r>
              <a:rPr lang="en-IN" sz="2400" b="0" dirty="0">
                <a:latin typeface="Calibri" panose="020F0502020204030204" pitchFamily="34" charset="0"/>
                <a:ea typeface="Calibri" panose="020F0502020204030204" pitchFamily="34" charset="0"/>
                <a:cs typeface="Times New Roman" panose="02020603050405020304" pitchFamily="18" charset="0"/>
              </a:rPr>
              <a:t>AWS Identity and Access Management (IAM) is a  service that helps you securely control access to AWS resources. You use IAM to control who is authorized (has permissions) to use resources.</a:t>
            </a:r>
            <a:br>
              <a:rPr lang="en-IN" sz="2400" b="0" dirty="0">
                <a:latin typeface="Calibri" panose="020F0502020204030204" pitchFamily="34" charset="0"/>
                <a:ea typeface="Calibri" panose="020F0502020204030204" pitchFamily="34" charset="0"/>
                <a:cs typeface="Times New Roman" panose="02020603050405020304" pitchFamily="18" charset="0"/>
              </a:rPr>
            </a:br>
            <a:r>
              <a:rPr lang="en-IN" sz="2400" b="0" dirty="0">
                <a:latin typeface="Calibri" panose="020F0502020204030204" pitchFamily="34" charset="0"/>
                <a:ea typeface="Calibri" panose="020F0502020204030204" pitchFamily="34" charset="0"/>
                <a:cs typeface="Times New Roman" panose="02020603050405020304" pitchFamily="18" charset="0"/>
              </a:rPr>
              <a:t>When you first create an AWS account, it has complete access to all AWS services. This identity is called the AWS account root user.</a:t>
            </a:r>
            <a:br>
              <a:rPr lang="en-IN" sz="2400" b="0" dirty="0">
                <a:latin typeface="Calibri" panose="020F0502020204030204" pitchFamily="34" charset="0"/>
                <a:ea typeface="Calibri" panose="020F0502020204030204" pitchFamily="34" charset="0"/>
                <a:cs typeface="Times New Roman" panose="02020603050405020304" pitchFamily="18" charset="0"/>
              </a:rPr>
            </a:br>
            <a:endParaRPr lang="en-US" sz="4400" b="0" dirty="0"/>
          </a:p>
        </p:txBody>
      </p:sp>
    </p:spTree>
    <p:extLst>
      <p:ext uri="{BB962C8B-B14F-4D97-AF65-F5344CB8AC3E}">
        <p14:creationId xmlns:p14="http://schemas.microsoft.com/office/powerpoint/2010/main" val="3130701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56F77-51BF-086D-39EE-1D18BF3B8D99}"/>
              </a:ext>
            </a:extLst>
          </p:cNvPr>
          <p:cNvSpPr txBox="1"/>
          <p:nvPr/>
        </p:nvSpPr>
        <p:spPr>
          <a:xfrm>
            <a:off x="828260" y="317346"/>
            <a:ext cx="10535479" cy="6223307"/>
          </a:xfrm>
          <a:prstGeom prst="rect">
            <a:avLst/>
          </a:prstGeom>
          <a:noFill/>
        </p:spPr>
        <p:txBody>
          <a:bodyPr wrap="square" rtlCol="0">
            <a:spAutoFit/>
          </a:bodyPr>
          <a:lstStyle/>
          <a:p>
            <a:pPr>
              <a:lnSpc>
                <a:spcPct val="150000"/>
              </a:lnSpc>
            </a:pPr>
            <a:r>
              <a:rPr lang="en-IN" sz="2400" b="1" u="sng" dirty="0">
                <a:latin typeface="Calibri" panose="020F0502020204030204" pitchFamily="34" charset="0"/>
                <a:cs typeface="Calibri" panose="020F0502020204030204" pitchFamily="34" charset="0"/>
              </a:rPr>
              <a:t>(a) Procedure to </a:t>
            </a:r>
            <a:r>
              <a:rPr lang="en-US" sz="2400" b="1" i="0" u="sng" dirty="0">
                <a:effectLst/>
                <a:latin typeface="Calibri" panose="020F0502020204030204" pitchFamily="34" charset="0"/>
                <a:cs typeface="Calibri" panose="020F0502020204030204" pitchFamily="34" charset="0"/>
              </a:rPr>
              <a:t>Create IAM User Login to access S3 bucket as </a:t>
            </a:r>
            <a:r>
              <a:rPr lang="en-US" sz="2400" b="1" i="0" u="sng" dirty="0" err="1">
                <a:effectLst/>
                <a:latin typeface="Calibri" panose="020F0502020204030204" pitchFamily="34" charset="0"/>
                <a:cs typeface="Calibri" panose="020F0502020204030204" pitchFamily="34" charset="0"/>
              </a:rPr>
              <a:t>readonly</a:t>
            </a:r>
            <a:r>
              <a:rPr lang="en-US" sz="2400" b="1" i="0" u="sng" dirty="0">
                <a:effectLst/>
                <a:latin typeface="Calibri" panose="020F0502020204030204" pitchFamily="34" charset="0"/>
                <a:cs typeface="Calibri" panose="020F0502020204030204" pitchFamily="34" charset="0"/>
              </a:rPr>
              <a:t> mode from EC2 instance through GUI:</a:t>
            </a:r>
          </a:p>
          <a:p>
            <a:pPr>
              <a:lnSpc>
                <a:spcPct val="150000"/>
              </a:lnSpc>
            </a:pPr>
            <a:r>
              <a:rPr lang="en-US" sz="2000" dirty="0">
                <a:solidFill>
                  <a:schemeClr val="tx1"/>
                </a:solidFill>
                <a:latin typeface="Calibri" panose="020F0502020204030204" pitchFamily="34" charset="0"/>
                <a:cs typeface="Calibri" panose="020F0502020204030204" pitchFamily="34" charset="0"/>
                <a:sym typeface="IBM Plex Sans" charset="0"/>
              </a:rPr>
              <a:t>Step 1: Initially login with Root User to Create IAM Users</a:t>
            </a:r>
          </a:p>
          <a:p>
            <a:pPr>
              <a:lnSpc>
                <a:spcPct val="150000"/>
              </a:lnSpc>
            </a:pPr>
            <a:r>
              <a:rPr lang="en-US" sz="2000" dirty="0">
                <a:latin typeface="Calibri" panose="020F0502020204030204" pitchFamily="34" charset="0"/>
                <a:cs typeface="Calibri" panose="020F0502020204030204" pitchFamily="34" charset="0"/>
              </a:rPr>
              <a:t>Step 2: Selecting IAM from AWS services</a:t>
            </a:r>
          </a:p>
          <a:p>
            <a:pPr>
              <a:lnSpc>
                <a:spcPct val="150000"/>
              </a:lnSpc>
            </a:pPr>
            <a:r>
              <a:rPr lang="en-US" sz="2000" dirty="0">
                <a:solidFill>
                  <a:schemeClr val="tx1"/>
                </a:solidFill>
                <a:latin typeface="Calibri" panose="020F0502020204030204" pitchFamily="34" charset="0"/>
                <a:cs typeface="Calibri" panose="020F0502020204030204" pitchFamily="34" charset="0"/>
                <a:sym typeface="IBM Plex Sans" charset="0"/>
              </a:rPr>
              <a:t>Step 3: Creating User </a:t>
            </a:r>
            <a:r>
              <a:rPr lang="en-US" sz="2000" dirty="0" err="1">
                <a:solidFill>
                  <a:schemeClr val="tx1"/>
                </a:solidFill>
                <a:latin typeface="Calibri" panose="020F0502020204030204" pitchFamily="34" charset="0"/>
                <a:cs typeface="Calibri" panose="020F0502020204030204" pitchFamily="34" charset="0"/>
                <a:sym typeface="IBM Plex Sans" charset="0"/>
              </a:rPr>
              <a:t>group,enter</a:t>
            </a:r>
            <a:r>
              <a:rPr lang="en-US" sz="2000" dirty="0">
                <a:solidFill>
                  <a:schemeClr val="tx1"/>
                </a:solidFill>
                <a:latin typeface="Calibri" panose="020F0502020204030204" pitchFamily="34" charset="0"/>
                <a:cs typeface="Calibri" panose="020F0502020204030204" pitchFamily="34" charset="0"/>
                <a:sym typeface="IBM Plex Sans" charset="0"/>
              </a:rPr>
              <a:t> user name </a:t>
            </a:r>
          </a:p>
          <a:p>
            <a:pPr>
              <a:lnSpc>
                <a:spcPct val="150000"/>
              </a:lnSpc>
            </a:pPr>
            <a:r>
              <a:rPr lang="en-US" sz="2000" dirty="0">
                <a:latin typeface="Calibri" panose="020F0502020204030204" pitchFamily="34" charset="0"/>
                <a:cs typeface="Calibri" panose="020F0502020204030204" pitchFamily="34" charset="0"/>
              </a:rPr>
              <a:t>Step 4: Attach Policy search for –” </a:t>
            </a:r>
            <a:r>
              <a:rPr lang="en-US" sz="2000" dirty="0" err="1">
                <a:latin typeface="Calibri" panose="020F0502020204030204" pitchFamily="34" charset="0"/>
                <a:cs typeface="Calibri" panose="020F0502020204030204" pitchFamily="34" charset="0"/>
              </a:rPr>
              <a:t>administratoraccess</a:t>
            </a:r>
            <a:r>
              <a:rPr lang="en-US" sz="2000" dirty="0">
                <a:latin typeface="Calibri" panose="020F0502020204030204" pitchFamily="34" charset="0"/>
                <a:cs typeface="Calibri" panose="020F0502020204030204" pitchFamily="34" charset="0"/>
              </a:rPr>
              <a:t>” and click create user group</a:t>
            </a:r>
          </a:p>
          <a:p>
            <a:pPr>
              <a:lnSpc>
                <a:spcPct val="150000"/>
              </a:lnSpc>
            </a:pPr>
            <a:r>
              <a:rPr lang="en-US" sz="2000" dirty="0">
                <a:latin typeface="Calibri" panose="020F0502020204030204" pitchFamily="34" charset="0"/>
                <a:cs typeface="Calibri" panose="020F0502020204030204" pitchFamily="34" charset="0"/>
              </a:rPr>
              <a:t>Step 5: Add Users (left side pane of </a:t>
            </a:r>
            <a:r>
              <a:rPr lang="en-US" sz="2000" dirty="0" err="1">
                <a:latin typeface="Calibri" panose="020F0502020204030204" pitchFamily="34" charset="0"/>
                <a:cs typeface="Calibri" panose="020F0502020204030204" pitchFamily="34" charset="0"/>
              </a:rPr>
              <a:t>Iam</a:t>
            </a:r>
            <a:r>
              <a:rPr lang="en-US" sz="2000" dirty="0">
                <a:latin typeface="Calibri" panose="020F0502020204030204" pitchFamily="34" charset="0"/>
                <a:cs typeface="Calibri" panose="020F0502020204030204" pitchFamily="34" charset="0"/>
              </a:rPr>
              <a:t> services) </a:t>
            </a:r>
          </a:p>
          <a:p>
            <a:pPr>
              <a:lnSpc>
                <a:spcPct val="150000"/>
              </a:lnSpc>
            </a:pPr>
            <a:r>
              <a:rPr lang="en-US" sz="2000" dirty="0">
                <a:latin typeface="Calibri" panose="020F0502020204030204" pitchFamily="34" charset="0"/>
                <a:cs typeface="Calibri" panose="020F0502020204030204" pitchFamily="34" charset="0"/>
              </a:rPr>
              <a:t>Step 6: set user details</a:t>
            </a:r>
          </a:p>
          <a:p>
            <a:pPr>
              <a:lnSpc>
                <a:spcPct val="150000"/>
              </a:lnSpc>
            </a:pPr>
            <a:r>
              <a:rPr lang="en-US" sz="2000" dirty="0">
                <a:latin typeface="Calibri" panose="020F0502020204030204" pitchFamily="34" charset="0"/>
                <a:cs typeface="Calibri" panose="020F0502020204030204" pitchFamily="34" charset="0"/>
              </a:rPr>
              <a:t>Step 7: Adding user to the group and download user credentials for further login</a:t>
            </a:r>
          </a:p>
          <a:p>
            <a:pPr>
              <a:lnSpc>
                <a:spcPct val="150000"/>
              </a:lnSpc>
            </a:pPr>
            <a:r>
              <a:rPr lang="en-US" sz="2000" dirty="0">
                <a:latin typeface="Calibri" panose="020F0502020204030204" pitchFamily="34" charset="0"/>
                <a:cs typeface="Calibri" panose="020F0502020204030204" pitchFamily="34" charset="0"/>
              </a:rPr>
              <a:t>Step 8: Review &amp; create User</a:t>
            </a:r>
          </a:p>
          <a:p>
            <a:pPr>
              <a:lnSpc>
                <a:spcPct val="150000"/>
              </a:lnSpc>
            </a:pPr>
            <a:r>
              <a:rPr lang="en-US" sz="2000" dirty="0">
                <a:latin typeface="Calibri" panose="020F0502020204030204" pitchFamily="34" charset="0"/>
                <a:cs typeface="Calibri" panose="020F0502020204030204" pitchFamily="34" charset="0"/>
              </a:rPr>
              <a:t>Step 9:user created &amp; added to the group</a:t>
            </a:r>
          </a:p>
          <a:p>
            <a:pPr>
              <a:lnSpc>
                <a:spcPct val="150000"/>
              </a:lnSpc>
            </a:pPr>
            <a:r>
              <a:rPr lang="en-IN" sz="2000" dirty="0">
                <a:latin typeface="Calibri" panose="020F0502020204030204" pitchFamily="34" charset="0"/>
                <a:cs typeface="Calibri" panose="020F0502020204030204" pitchFamily="34" charset="0"/>
              </a:rPr>
              <a:t>Step 10: Copy the Account ID of root user and log out </a:t>
            </a:r>
          </a:p>
          <a:p>
            <a:pPr>
              <a:lnSpc>
                <a:spcPct val="150000"/>
              </a:lnSpc>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25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0E46A8-4A8C-B0BA-42B3-879978DF025F}"/>
              </a:ext>
            </a:extLst>
          </p:cNvPr>
          <p:cNvSpPr txBox="1"/>
          <p:nvPr/>
        </p:nvSpPr>
        <p:spPr>
          <a:xfrm>
            <a:off x="911915" y="409679"/>
            <a:ext cx="10637355" cy="6507935"/>
          </a:xfrm>
          <a:prstGeom prst="rect">
            <a:avLst/>
          </a:prstGeom>
          <a:noFill/>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Step11: Login with IAM User paste the copied Account Id of root user</a:t>
            </a:r>
          </a:p>
          <a:p>
            <a:pPr>
              <a:lnSpc>
                <a:spcPct val="150000"/>
              </a:lnSpc>
            </a:pPr>
            <a:r>
              <a:rPr lang="en-IN" sz="2000" dirty="0">
                <a:latin typeface="Calibri" panose="020F0502020204030204" pitchFamily="34" charset="0"/>
                <a:cs typeface="Calibri" panose="020F0502020204030204" pitchFamily="34" charset="0"/>
              </a:rPr>
              <a:t>Step 12 :Enter the user credentials of I am user</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13:Launch EC2 Instance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14: Connect EC2 instance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15 :S3 bucket Access through GUI by updating </a:t>
            </a:r>
            <a:r>
              <a:rPr lang="en-US" sz="2000" dirty="0" err="1">
                <a:solidFill>
                  <a:schemeClr val="tx1"/>
                </a:solidFill>
                <a:latin typeface="Calibri" panose="020F0502020204030204" pitchFamily="34" charset="0"/>
                <a:cs typeface="Calibri" panose="020F0502020204030204" pitchFamily="34" charset="0"/>
              </a:rPr>
              <a:t>Iam</a:t>
            </a:r>
            <a:r>
              <a:rPr lang="en-US" sz="2000" dirty="0">
                <a:solidFill>
                  <a:schemeClr val="tx1"/>
                </a:solidFill>
                <a:latin typeface="Calibri" panose="020F0502020204030204" pitchFamily="34" charset="0"/>
                <a:cs typeface="Calibri" panose="020F0502020204030204" pitchFamily="34" charset="0"/>
              </a:rPr>
              <a:t> role by typing “</a:t>
            </a:r>
            <a:r>
              <a:rPr lang="en-US" sz="2000" dirty="0" err="1">
                <a:solidFill>
                  <a:schemeClr val="tx1"/>
                </a:solidFill>
                <a:latin typeface="Calibri" panose="020F0502020204030204" pitchFamily="34" charset="0"/>
                <a:cs typeface="Calibri" panose="020F0502020204030204" pitchFamily="34" charset="0"/>
              </a:rPr>
              <a:t>aws</a:t>
            </a:r>
            <a:r>
              <a:rPr lang="en-US" sz="2000" dirty="0">
                <a:solidFill>
                  <a:schemeClr val="tx1"/>
                </a:solidFill>
                <a:latin typeface="Calibri" panose="020F0502020204030204" pitchFamily="34" charset="0"/>
                <a:cs typeface="Calibri" panose="020F0502020204030204" pitchFamily="34" charset="0"/>
              </a:rPr>
              <a:t> s3 ls” in console ,it is </a:t>
            </a:r>
          </a:p>
          <a:p>
            <a:pPr>
              <a:lnSpc>
                <a:spcPct val="150000"/>
              </a:lnSpc>
            </a:pPr>
            <a:r>
              <a:rPr lang="en-US" sz="2000" dirty="0">
                <a:solidFill>
                  <a:schemeClr val="tx1"/>
                </a:solidFill>
                <a:latin typeface="Calibri" panose="020F0502020204030204" pitchFamily="34" charset="0"/>
                <a:cs typeface="Calibri" panose="020F0502020204030204" pitchFamily="34" charset="0"/>
              </a:rPr>
              <a:t>               unable to access</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16: add Role to the user “go to </a:t>
            </a:r>
            <a:r>
              <a:rPr lang="en-US" sz="2000" dirty="0" err="1">
                <a:solidFill>
                  <a:schemeClr val="tx1"/>
                </a:solidFill>
                <a:latin typeface="Calibri" panose="020F0502020204030204" pitchFamily="34" charset="0"/>
                <a:cs typeface="Calibri" panose="020F0502020204030204" pitchFamily="34" charset="0"/>
              </a:rPr>
              <a:t>Iam</a:t>
            </a:r>
            <a:r>
              <a:rPr lang="en-US" sz="2000" dirty="0">
                <a:solidFill>
                  <a:schemeClr val="tx1"/>
                </a:solidFill>
                <a:latin typeface="Calibri" panose="020F0502020204030204" pitchFamily="34" charset="0"/>
                <a:cs typeface="Calibri" panose="020F0502020204030204" pitchFamily="34" charset="0"/>
              </a:rPr>
              <a:t> “ select user and  select </a:t>
            </a:r>
            <a:r>
              <a:rPr lang="en-US" sz="2000" dirty="0" err="1">
                <a:solidFill>
                  <a:schemeClr val="tx1"/>
                </a:solidFill>
                <a:latin typeface="Calibri" panose="020F0502020204030204" pitchFamily="34" charset="0"/>
                <a:cs typeface="Calibri" panose="020F0502020204030204" pitchFamily="34" charset="0"/>
              </a:rPr>
              <a:t>Rolesin</a:t>
            </a:r>
            <a:r>
              <a:rPr lang="en-US" sz="2000" dirty="0">
                <a:solidFill>
                  <a:schemeClr val="tx1"/>
                </a:solidFill>
                <a:latin typeface="Calibri" panose="020F0502020204030204" pitchFamily="34" charset="0"/>
                <a:cs typeface="Calibri" panose="020F0502020204030204" pitchFamily="34" charset="0"/>
              </a:rPr>
              <a:t> the </a:t>
            </a:r>
            <a:r>
              <a:rPr lang="en-US" sz="2000" dirty="0" err="1">
                <a:solidFill>
                  <a:schemeClr val="tx1"/>
                </a:solidFill>
                <a:latin typeface="Calibri" panose="020F0502020204030204" pitchFamily="34" charset="0"/>
                <a:cs typeface="Calibri" panose="020F0502020204030204" pitchFamily="34" charset="0"/>
              </a:rPr>
              <a:t>lefe</a:t>
            </a:r>
            <a:r>
              <a:rPr lang="en-US" sz="2000" dirty="0">
                <a:solidFill>
                  <a:schemeClr val="tx1"/>
                </a:solidFill>
                <a:latin typeface="Calibri" panose="020F0502020204030204" pitchFamily="34" charset="0"/>
                <a:cs typeface="Calibri" panose="020F0502020204030204" pitchFamily="34" charset="0"/>
              </a:rPr>
              <a:t> panel of </a:t>
            </a:r>
            <a:r>
              <a:rPr lang="en-US" sz="2000" dirty="0" err="1">
                <a:solidFill>
                  <a:schemeClr val="tx1"/>
                </a:solidFill>
                <a:latin typeface="Calibri" panose="020F0502020204030204" pitchFamily="34" charset="0"/>
                <a:cs typeface="Calibri" panose="020F0502020204030204" pitchFamily="34" charset="0"/>
              </a:rPr>
              <a:t>Iam</a:t>
            </a:r>
            <a:r>
              <a:rPr lang="en-US" sz="2000" dirty="0">
                <a:solidFill>
                  <a:schemeClr val="tx1"/>
                </a:solidFill>
                <a:latin typeface="Calibri" panose="020F0502020204030204" pitchFamily="34" charset="0"/>
                <a:cs typeface="Calibri" panose="020F0502020204030204" pitchFamily="34" charset="0"/>
              </a:rPr>
              <a:t> services</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17: Click on create Role ,enter role name </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18: Adding Permissions: S3 read only</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19: Successfully S3 Role created with read-only permission</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20: EC2 s3 Role based Access is done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21: Update EC2 Role from Actions -&gt;Security-&gt;Modify </a:t>
            </a:r>
            <a:r>
              <a:rPr lang="en-US" sz="2000" dirty="0" err="1">
                <a:solidFill>
                  <a:schemeClr val="tx1"/>
                </a:solidFill>
                <a:latin typeface="Calibri" panose="020F0502020204030204" pitchFamily="34" charset="0"/>
                <a:cs typeface="Calibri" panose="020F0502020204030204" pitchFamily="34" charset="0"/>
              </a:rPr>
              <a:t>Iam</a:t>
            </a:r>
            <a:r>
              <a:rPr lang="en-US" sz="2000" dirty="0">
                <a:solidFill>
                  <a:schemeClr val="tx1"/>
                </a:solidFill>
                <a:latin typeface="Calibri" panose="020F0502020204030204" pitchFamily="34" charset="0"/>
                <a:cs typeface="Calibri" panose="020F0502020204030204" pitchFamily="34" charset="0"/>
              </a:rPr>
              <a:t> role-&gt; select s3 role name-&gt;updated </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22: Showing S3 files in read only in Gui console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625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noGrp="1"/>
          </p:cNvSpPr>
          <p:nvPr>
            <p:ph type="title"/>
          </p:nvPr>
        </p:nvSpPr>
        <p:spPr>
          <a:xfrm>
            <a:off x="914400" y="899161"/>
            <a:ext cx="10426066" cy="659130"/>
          </a:xfrm>
        </p:spPr>
        <p:txBody>
          <a:bodyPr/>
          <a:lstStyle/>
          <a:p>
            <a:pPr>
              <a:spcBef>
                <a:spcPct val="0"/>
              </a:spcBef>
              <a:spcAft>
                <a:spcPct val="0"/>
              </a:spcAft>
              <a:buFont typeface="IBM Plex Sans" charset="0"/>
              <a:buNone/>
            </a:pPr>
            <a:r>
              <a:rPr lang="en-US" sz="2880" dirty="0">
                <a:solidFill>
                  <a:schemeClr val="tx1"/>
                </a:solidFill>
                <a:latin typeface="Calibri" pitchFamily="34" charset="0"/>
                <a:cs typeface="Arial" pitchFamily="34" charset="0"/>
                <a:sym typeface="IBM Plex Sans" charset="0"/>
              </a:rPr>
              <a:t>Step 1: Initially login with Root User to Create IAM Users</a:t>
            </a:r>
          </a:p>
        </p:txBody>
      </p:sp>
      <p:sp>
        <p:nvSpPr>
          <p:cNvPr id="7171" name="Text Placeholder 2"/>
          <p:cNvSpPr txBox="1">
            <a:spLocks noGrp="1"/>
          </p:cNvSpPr>
          <p:nvPr>
            <p:ph type="body" idx="1"/>
          </p:nvPr>
        </p:nvSpPr>
        <p:spPr/>
        <p:txBody>
          <a:bodyPr/>
          <a:lstStyle>
            <a:lvl1pPr marL="457200" indent="-22860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9pPr>
          </a:lstStyle>
          <a:p>
            <a:pPr>
              <a:spcAft>
                <a:spcPct val="0"/>
              </a:spcAft>
              <a:buClr>
                <a:srgbClr val="EEECE1"/>
              </a:buClr>
            </a:pPr>
            <a:endParaRPr lang="en-US" dirty="0">
              <a:solidFill>
                <a:srgbClr val="EEECE1"/>
              </a:solidFill>
              <a:latin typeface="IBM Plex Sans" charset="0"/>
              <a:sym typeface="IBM Plex Sans" charset="0"/>
            </a:endParaRPr>
          </a:p>
        </p:txBody>
      </p:sp>
      <p:pic>
        <p:nvPicPr>
          <p:cNvPr id="71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6346" y="1744981"/>
            <a:ext cx="4892040" cy="395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341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56F77-51BF-086D-39EE-1D18BF3B8D99}"/>
              </a:ext>
            </a:extLst>
          </p:cNvPr>
          <p:cNvSpPr txBox="1"/>
          <p:nvPr/>
        </p:nvSpPr>
        <p:spPr>
          <a:xfrm>
            <a:off x="828260" y="313531"/>
            <a:ext cx="10535479" cy="6230937"/>
          </a:xfrm>
          <a:prstGeom prst="rect">
            <a:avLst/>
          </a:prstGeom>
          <a:noFill/>
        </p:spPr>
        <p:txBody>
          <a:bodyPr wrap="square" rtlCol="0">
            <a:spAutoFit/>
          </a:bodyPr>
          <a:lstStyle/>
          <a:p>
            <a:pPr>
              <a:lnSpc>
                <a:spcPct val="150000"/>
              </a:lnSpc>
            </a:pPr>
            <a:r>
              <a:rPr lang="en-IN" sz="2400" b="1" u="sng" dirty="0">
                <a:latin typeface="Calibri" panose="020F0502020204030204" pitchFamily="34" charset="0"/>
                <a:cs typeface="Calibri" panose="020F0502020204030204" pitchFamily="34" charset="0"/>
              </a:rPr>
              <a:t>Procedure to </a:t>
            </a:r>
            <a:r>
              <a:rPr lang="en-US" sz="2400" b="1" i="0" u="sng" dirty="0">
                <a:effectLst/>
                <a:latin typeface="Calibri" panose="020F0502020204030204" pitchFamily="34" charset="0"/>
                <a:cs typeface="Calibri" panose="020F0502020204030204" pitchFamily="34" charset="0"/>
              </a:rPr>
              <a:t>Create IAM User Login to access S3 bucket as </a:t>
            </a:r>
            <a:r>
              <a:rPr lang="en-US" sz="2400" b="1" i="0" u="sng" dirty="0" err="1">
                <a:effectLst/>
                <a:latin typeface="Calibri" panose="020F0502020204030204" pitchFamily="34" charset="0"/>
                <a:cs typeface="Calibri" panose="020F0502020204030204" pitchFamily="34" charset="0"/>
              </a:rPr>
              <a:t>readonly</a:t>
            </a:r>
            <a:r>
              <a:rPr lang="en-US" sz="2400" b="1" i="0" u="sng" dirty="0">
                <a:effectLst/>
                <a:latin typeface="Calibri" panose="020F0502020204030204" pitchFamily="34" charset="0"/>
                <a:cs typeface="Calibri" panose="020F0502020204030204" pitchFamily="34" charset="0"/>
              </a:rPr>
              <a:t> mode from EC2 instance through CLI:</a:t>
            </a:r>
          </a:p>
          <a:p>
            <a:pPr>
              <a:lnSpc>
                <a:spcPct val="150000"/>
              </a:lnSpc>
            </a:pPr>
            <a:r>
              <a:rPr lang="en-US" sz="2000" dirty="0">
                <a:solidFill>
                  <a:schemeClr val="tx1"/>
                </a:solidFill>
                <a:latin typeface="Calibri" panose="020F0502020204030204" pitchFamily="34" charset="0"/>
                <a:cs typeface="Calibri" panose="020F0502020204030204" pitchFamily="34" charset="0"/>
                <a:sym typeface="IBM Plex Sans" charset="0"/>
              </a:rPr>
              <a:t>Step 1: Initially login with Root User to Create IAM Users</a:t>
            </a:r>
          </a:p>
          <a:p>
            <a:pPr>
              <a:lnSpc>
                <a:spcPct val="150000"/>
              </a:lnSpc>
            </a:pPr>
            <a:r>
              <a:rPr lang="en-US" sz="2000" dirty="0">
                <a:latin typeface="Calibri" panose="020F0502020204030204" pitchFamily="34" charset="0"/>
                <a:cs typeface="Calibri" panose="020F0502020204030204" pitchFamily="34" charset="0"/>
              </a:rPr>
              <a:t>Step 2: Selecting IAM from AWS services</a:t>
            </a:r>
          </a:p>
          <a:p>
            <a:pPr>
              <a:lnSpc>
                <a:spcPct val="150000"/>
              </a:lnSpc>
            </a:pPr>
            <a:r>
              <a:rPr lang="en-US" sz="2000" dirty="0">
                <a:solidFill>
                  <a:schemeClr val="tx1"/>
                </a:solidFill>
                <a:latin typeface="Calibri" panose="020F0502020204030204" pitchFamily="34" charset="0"/>
                <a:cs typeface="Calibri" panose="020F0502020204030204" pitchFamily="34" charset="0"/>
                <a:sym typeface="IBM Plex Sans" charset="0"/>
              </a:rPr>
              <a:t>Step 3: Creating User </a:t>
            </a:r>
            <a:r>
              <a:rPr lang="en-US" sz="2000" dirty="0" err="1">
                <a:solidFill>
                  <a:schemeClr val="tx1"/>
                </a:solidFill>
                <a:latin typeface="Calibri" panose="020F0502020204030204" pitchFamily="34" charset="0"/>
                <a:cs typeface="Calibri" panose="020F0502020204030204" pitchFamily="34" charset="0"/>
                <a:sym typeface="IBM Plex Sans" charset="0"/>
              </a:rPr>
              <a:t>group,enter</a:t>
            </a:r>
            <a:r>
              <a:rPr lang="en-US" sz="2000" dirty="0">
                <a:solidFill>
                  <a:schemeClr val="tx1"/>
                </a:solidFill>
                <a:latin typeface="Calibri" panose="020F0502020204030204" pitchFamily="34" charset="0"/>
                <a:cs typeface="Calibri" panose="020F0502020204030204" pitchFamily="34" charset="0"/>
                <a:sym typeface="IBM Plex Sans" charset="0"/>
              </a:rPr>
              <a:t> user name </a:t>
            </a:r>
          </a:p>
          <a:p>
            <a:pPr>
              <a:lnSpc>
                <a:spcPct val="150000"/>
              </a:lnSpc>
            </a:pPr>
            <a:r>
              <a:rPr lang="en-US" sz="2000" dirty="0">
                <a:latin typeface="Calibri" panose="020F0502020204030204" pitchFamily="34" charset="0"/>
                <a:cs typeface="Calibri" panose="020F0502020204030204" pitchFamily="34" charset="0"/>
              </a:rPr>
              <a:t>Step 4: Attach Policy search for –” </a:t>
            </a:r>
            <a:r>
              <a:rPr lang="en-US" sz="2000" dirty="0" err="1">
                <a:latin typeface="Calibri" panose="020F0502020204030204" pitchFamily="34" charset="0"/>
                <a:cs typeface="Calibri" panose="020F0502020204030204" pitchFamily="34" charset="0"/>
              </a:rPr>
              <a:t>administratoraccess</a:t>
            </a:r>
            <a:r>
              <a:rPr lang="en-US" sz="2000" dirty="0">
                <a:latin typeface="Calibri" panose="020F0502020204030204" pitchFamily="34" charset="0"/>
                <a:cs typeface="Calibri" panose="020F0502020204030204" pitchFamily="34" charset="0"/>
              </a:rPr>
              <a:t>” and click create user group</a:t>
            </a:r>
          </a:p>
          <a:p>
            <a:pPr>
              <a:lnSpc>
                <a:spcPct val="150000"/>
              </a:lnSpc>
            </a:pPr>
            <a:r>
              <a:rPr lang="en-US" sz="2000" dirty="0">
                <a:latin typeface="Calibri" panose="020F0502020204030204" pitchFamily="34" charset="0"/>
                <a:cs typeface="Calibri" panose="020F0502020204030204" pitchFamily="34" charset="0"/>
              </a:rPr>
              <a:t>Step 5: Add Users (left side pane of </a:t>
            </a:r>
            <a:r>
              <a:rPr lang="en-US" sz="2000" dirty="0" err="1">
                <a:latin typeface="Calibri" panose="020F0502020204030204" pitchFamily="34" charset="0"/>
                <a:cs typeface="Calibri" panose="020F0502020204030204" pitchFamily="34" charset="0"/>
              </a:rPr>
              <a:t>Iam</a:t>
            </a:r>
            <a:r>
              <a:rPr lang="en-US" sz="2000" dirty="0">
                <a:latin typeface="Calibri" panose="020F0502020204030204" pitchFamily="34" charset="0"/>
                <a:cs typeface="Calibri" panose="020F0502020204030204" pitchFamily="34" charset="0"/>
              </a:rPr>
              <a:t> services) </a:t>
            </a:r>
          </a:p>
          <a:p>
            <a:pPr>
              <a:lnSpc>
                <a:spcPct val="150000"/>
              </a:lnSpc>
            </a:pPr>
            <a:r>
              <a:rPr lang="en-US" sz="2000" dirty="0">
                <a:latin typeface="Calibri" panose="020F0502020204030204" pitchFamily="34" charset="0"/>
                <a:cs typeface="Calibri" panose="020F0502020204030204" pitchFamily="34" charset="0"/>
              </a:rPr>
              <a:t>Step 6: set user details</a:t>
            </a:r>
          </a:p>
          <a:p>
            <a:pPr>
              <a:lnSpc>
                <a:spcPct val="150000"/>
              </a:lnSpc>
            </a:pPr>
            <a:r>
              <a:rPr lang="en-US" sz="2000" dirty="0">
                <a:latin typeface="Calibri" panose="020F0502020204030204" pitchFamily="34" charset="0"/>
                <a:cs typeface="Calibri" panose="020F0502020204030204" pitchFamily="34" charset="0"/>
              </a:rPr>
              <a:t>Step 7: Adding user to the group and download user credentials for further login</a:t>
            </a:r>
          </a:p>
          <a:p>
            <a:pPr>
              <a:lnSpc>
                <a:spcPct val="150000"/>
              </a:lnSpc>
            </a:pPr>
            <a:r>
              <a:rPr lang="en-US" sz="2000" dirty="0">
                <a:latin typeface="Calibri" panose="020F0502020204030204" pitchFamily="34" charset="0"/>
                <a:cs typeface="Calibri" panose="020F0502020204030204" pitchFamily="34" charset="0"/>
              </a:rPr>
              <a:t>Step 8: Review &amp; create User</a:t>
            </a:r>
          </a:p>
          <a:p>
            <a:pPr>
              <a:lnSpc>
                <a:spcPct val="150000"/>
              </a:lnSpc>
            </a:pPr>
            <a:r>
              <a:rPr lang="en-US" sz="2000" dirty="0">
                <a:latin typeface="Calibri" panose="020F0502020204030204" pitchFamily="34" charset="0"/>
                <a:cs typeface="Calibri" panose="020F0502020204030204" pitchFamily="34" charset="0"/>
              </a:rPr>
              <a:t>Step 9:user created &amp; added to the group</a:t>
            </a:r>
          </a:p>
          <a:p>
            <a:pPr>
              <a:lnSpc>
                <a:spcPct val="150000"/>
              </a:lnSpc>
            </a:pPr>
            <a:r>
              <a:rPr lang="en-US" sz="2000" dirty="0">
                <a:latin typeface="Calibri" panose="020F0502020204030204" pitchFamily="34" charset="0"/>
                <a:cs typeface="Calibri" panose="020F0502020204030204" pitchFamily="34" charset="0"/>
              </a:rPr>
              <a:t>Step 10: click on the user it shows security credential tab -&gt; click on access key</a:t>
            </a:r>
          </a:p>
          <a:p>
            <a:pPr>
              <a:lnSpc>
                <a:spcPct val="150000"/>
              </a:lnSpc>
            </a:pPr>
            <a:r>
              <a:rPr lang="en-US" sz="2000" dirty="0">
                <a:latin typeface="Calibri" panose="020F0502020204030204" pitchFamily="34" charset="0"/>
                <a:cs typeface="Calibri" panose="020F0502020204030204" pitchFamily="34" charset="0"/>
              </a:rPr>
              <a:t>Step 11: Create access key via CLI and download .csv files with access key and secret key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3362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0E46A8-4A8C-B0BA-42B3-879978DF025F}"/>
              </a:ext>
            </a:extLst>
          </p:cNvPr>
          <p:cNvSpPr txBox="1"/>
          <p:nvPr/>
        </p:nvSpPr>
        <p:spPr>
          <a:xfrm>
            <a:off x="911915" y="409679"/>
            <a:ext cx="10637355" cy="5576976"/>
          </a:xfrm>
          <a:prstGeom prst="rect">
            <a:avLst/>
          </a:prstGeom>
          <a:noFill/>
        </p:spPr>
        <p:txBody>
          <a:bodyPr wrap="square">
            <a:spAutoFit/>
          </a:bodyPr>
          <a:lstStyle/>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r>
              <a:rPr lang="en-IN" sz="2000" dirty="0">
                <a:latin typeface="Calibri" panose="020F0502020204030204" pitchFamily="34" charset="0"/>
                <a:cs typeface="Calibri" panose="020F0502020204030204" pitchFamily="34" charset="0"/>
              </a:rPr>
              <a:t>Step 12: Copy the Account ID of root user and log out </a:t>
            </a:r>
          </a:p>
          <a:p>
            <a:pPr>
              <a:lnSpc>
                <a:spcPct val="150000"/>
              </a:lnSpc>
            </a:pPr>
            <a:r>
              <a:rPr lang="en-US" sz="2000" dirty="0">
                <a:latin typeface="Calibri" panose="020F0502020204030204" pitchFamily="34" charset="0"/>
                <a:cs typeface="Calibri" panose="020F0502020204030204" pitchFamily="34" charset="0"/>
              </a:rPr>
              <a:t> Step13: Login with IAM User paste the copied Account Id of root user</a:t>
            </a:r>
          </a:p>
          <a:p>
            <a:pPr>
              <a:lnSpc>
                <a:spcPct val="150000"/>
              </a:lnSpc>
            </a:pPr>
            <a:r>
              <a:rPr lang="en-IN" sz="2000" dirty="0">
                <a:latin typeface="Calibri" panose="020F0502020204030204" pitchFamily="34" charset="0"/>
                <a:cs typeface="Calibri" panose="020F0502020204030204" pitchFamily="34" charset="0"/>
              </a:rPr>
              <a:t>Step 14 :Enter the user credentials of I am user</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15:Launch EC2 Instance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16: Connect EC2 instance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17 :S3 bucket Access through GUI by updating </a:t>
            </a:r>
            <a:r>
              <a:rPr lang="en-US" sz="2000" dirty="0" err="1">
                <a:solidFill>
                  <a:schemeClr val="tx1"/>
                </a:solidFill>
                <a:latin typeface="Calibri" panose="020F0502020204030204" pitchFamily="34" charset="0"/>
                <a:cs typeface="Calibri" panose="020F0502020204030204" pitchFamily="34" charset="0"/>
              </a:rPr>
              <a:t>Iam</a:t>
            </a:r>
            <a:r>
              <a:rPr lang="en-US" sz="2000" dirty="0">
                <a:solidFill>
                  <a:schemeClr val="tx1"/>
                </a:solidFill>
                <a:latin typeface="Calibri" panose="020F0502020204030204" pitchFamily="34" charset="0"/>
                <a:cs typeface="Calibri" panose="020F0502020204030204" pitchFamily="34" charset="0"/>
              </a:rPr>
              <a:t> role by typing “</a:t>
            </a:r>
            <a:r>
              <a:rPr lang="en-US" sz="2000" dirty="0" err="1">
                <a:solidFill>
                  <a:schemeClr val="tx1"/>
                </a:solidFill>
                <a:latin typeface="Calibri" panose="020F0502020204030204" pitchFamily="34" charset="0"/>
                <a:cs typeface="Calibri" panose="020F0502020204030204" pitchFamily="34" charset="0"/>
              </a:rPr>
              <a:t>aws</a:t>
            </a:r>
            <a:r>
              <a:rPr lang="en-US" sz="2000" dirty="0">
                <a:solidFill>
                  <a:schemeClr val="tx1"/>
                </a:solidFill>
                <a:latin typeface="Calibri" panose="020F0502020204030204" pitchFamily="34" charset="0"/>
                <a:cs typeface="Calibri" panose="020F0502020204030204" pitchFamily="34" charset="0"/>
              </a:rPr>
              <a:t> s3 ls” in console ,it is </a:t>
            </a:r>
          </a:p>
          <a:p>
            <a:pPr>
              <a:lnSpc>
                <a:spcPct val="150000"/>
              </a:lnSpc>
            </a:pPr>
            <a:r>
              <a:rPr lang="en-US" sz="2000" dirty="0">
                <a:solidFill>
                  <a:schemeClr val="tx1"/>
                </a:solidFill>
                <a:latin typeface="Calibri" panose="020F0502020204030204" pitchFamily="34" charset="0"/>
                <a:cs typeface="Calibri" panose="020F0502020204030204" pitchFamily="34" charset="0"/>
              </a:rPr>
              <a:t>               unable to access</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18: now type the following command in console “</a:t>
            </a:r>
            <a:r>
              <a:rPr lang="en-US" sz="2000" dirty="0" err="1">
                <a:solidFill>
                  <a:schemeClr val="tx1"/>
                </a:solidFill>
                <a:latin typeface="Calibri" panose="020F0502020204030204" pitchFamily="34" charset="0"/>
                <a:cs typeface="Calibri" panose="020F0502020204030204" pitchFamily="34" charset="0"/>
              </a:rPr>
              <a:t>aws</a:t>
            </a:r>
            <a:r>
              <a:rPr lang="en-US" sz="2000" dirty="0">
                <a:solidFill>
                  <a:schemeClr val="tx1"/>
                </a:solidFill>
                <a:latin typeface="Calibri" panose="020F0502020204030204" pitchFamily="34" charset="0"/>
                <a:cs typeface="Calibri" panose="020F0502020204030204" pitchFamily="34" charset="0"/>
              </a:rPr>
              <a:t> configure” </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19: Enter access key, secret key downloaded when user created from security credential</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20: Enter default region : none, output format :none</a:t>
            </a:r>
          </a:p>
          <a:p>
            <a:pPr>
              <a:lnSpc>
                <a:spcPct val="150000"/>
              </a:lnSpc>
            </a:pPr>
            <a:r>
              <a:rPr lang="en-US" sz="2000" dirty="0">
                <a:solidFill>
                  <a:schemeClr val="tx1"/>
                </a:solidFill>
                <a:latin typeface="Calibri" panose="020F0502020204030204" pitchFamily="34" charset="0"/>
                <a:cs typeface="Calibri" panose="020F0502020204030204" pitchFamily="34" charset="0"/>
              </a:rPr>
              <a:t>Step 21: Now type “</a:t>
            </a:r>
            <a:r>
              <a:rPr lang="en-US" sz="2000" dirty="0" err="1">
                <a:solidFill>
                  <a:schemeClr val="tx1"/>
                </a:solidFill>
                <a:latin typeface="Calibri" panose="020F0502020204030204" pitchFamily="34" charset="0"/>
                <a:cs typeface="Calibri" panose="020F0502020204030204" pitchFamily="34" charset="0"/>
              </a:rPr>
              <a:t>aws</a:t>
            </a:r>
            <a:r>
              <a:rPr lang="en-US" sz="2000" dirty="0">
                <a:solidFill>
                  <a:schemeClr val="tx1"/>
                </a:solidFill>
                <a:latin typeface="Calibri" panose="020F0502020204030204" pitchFamily="34" charset="0"/>
                <a:cs typeface="Calibri" panose="020F0502020204030204" pitchFamily="34" charset="0"/>
              </a:rPr>
              <a:t> s3 ls” it shows access to S3 files in read only from CLI.</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2023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1560196" y="323960"/>
            <a:ext cx="9048750" cy="647917"/>
          </a:xfrm>
        </p:spPr>
        <p:txBody>
          <a:bodyPr>
            <a:normAutofit/>
          </a:bodyPr>
          <a:lstStyle/>
          <a:p>
            <a:pPr algn="l">
              <a:spcBef>
                <a:spcPct val="0"/>
              </a:spcBef>
              <a:spcAft>
                <a:spcPct val="0"/>
              </a:spcAft>
            </a:pPr>
            <a:r>
              <a:rPr lang="en-US" sz="2400" b="1" dirty="0">
                <a:latin typeface="Calibri" pitchFamily="34" charset="0"/>
                <a:cs typeface="Calibri" pitchFamily="34" charset="0"/>
              </a:rPr>
              <a:t>Step 10: Creating Access Key &amp; Security Key</a:t>
            </a:r>
            <a:br>
              <a:rPr lang="en-US" sz="2400" b="1" dirty="0">
                <a:latin typeface="Calibri" pitchFamily="34" charset="0"/>
                <a:cs typeface="Calibri" pitchFamily="34" charset="0"/>
              </a:rPr>
            </a:br>
            <a:endParaRPr lang="en-US" sz="1320" b="1" dirty="0">
              <a:latin typeface="Arial" pitchFamily="34" charset="0"/>
              <a:cs typeface="Arial" pitchFamily="34" charset="0"/>
            </a:endParaRPr>
          </a:p>
        </p:txBody>
      </p:sp>
      <p:sp>
        <p:nvSpPr>
          <p:cNvPr id="16387" name="Text Placeholder 2"/>
          <p:cNvSpPr txBox="1">
            <a:spLocks noGrp="1"/>
          </p:cNvSpPr>
          <p:nvPr>
            <p:ph idx="1"/>
          </p:nvPr>
        </p:nvSpPr>
        <p:spPr>
          <a:xfrm>
            <a:off x="1507944" y="1159983"/>
            <a:ext cx="9751368" cy="4301707"/>
          </a:xfrm>
        </p:spPr>
        <p:txBody>
          <a:bodyPr/>
          <a:lstStyle>
            <a:lvl1pPr marL="45720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9pPr>
          </a:lstStyle>
          <a:p>
            <a:pPr>
              <a:spcBef>
                <a:spcPts val="436"/>
              </a:spcBef>
              <a:spcAft>
                <a:spcPct val="0"/>
              </a:spcAft>
              <a:buClr>
                <a:srgbClr val="000000"/>
              </a:buClr>
            </a:pPr>
            <a:r>
              <a:rPr lang="en-US" b="1" dirty="0"/>
              <a:t>Select User---</a:t>
            </a:r>
            <a:r>
              <a:rPr lang="en-US" b="1" dirty="0">
                <a:sym typeface="Wingdings" pitchFamily="2" charset="2"/>
              </a:rPr>
              <a:t>Security credentials---Create access key</a:t>
            </a:r>
            <a:endParaRPr lang="en-US" dirty="0"/>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9108" y="1747484"/>
            <a:ext cx="9260204" cy="321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3774016-83FA-FF0F-45F5-736CD342524F}"/>
              </a:ext>
            </a:extLst>
          </p:cNvPr>
          <p:cNvSpPr txBox="1"/>
          <p:nvPr/>
        </p:nvSpPr>
        <p:spPr>
          <a:xfrm>
            <a:off x="1507944" y="5461690"/>
            <a:ext cx="4740400" cy="307777"/>
          </a:xfrm>
          <a:prstGeom prst="rect">
            <a:avLst/>
          </a:prstGeom>
          <a:noFill/>
        </p:spPr>
        <p:txBody>
          <a:bodyPr wrap="none" rtlCol="0">
            <a:spAutoFit/>
          </a:bodyPr>
          <a:lstStyle/>
          <a:p>
            <a:r>
              <a:rPr lang="en-IN" b="1" dirty="0"/>
              <a:t>Note : first 9 steps are same from previous procedure</a:t>
            </a:r>
          </a:p>
        </p:txBody>
      </p:sp>
    </p:spTree>
    <p:extLst>
      <p:ext uri="{BB962C8B-B14F-4D97-AF65-F5344CB8AC3E}">
        <p14:creationId xmlns:p14="http://schemas.microsoft.com/office/powerpoint/2010/main" val="40778078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1466850" y="274320"/>
            <a:ext cx="9373579" cy="781159"/>
          </a:xfrm>
        </p:spPr>
        <p:txBody>
          <a:bodyPr>
            <a:normAutofit fontScale="90000"/>
          </a:bodyPr>
          <a:lstStyle/>
          <a:p>
            <a:pPr algn="l">
              <a:spcBef>
                <a:spcPct val="0"/>
              </a:spcBef>
              <a:spcAft>
                <a:spcPct val="0"/>
              </a:spcAft>
            </a:pPr>
            <a:r>
              <a:rPr lang="en-US" sz="3360" b="1" dirty="0">
                <a:latin typeface="Calibri" pitchFamily="34" charset="0"/>
                <a:cs typeface="Calibri" pitchFamily="34" charset="0"/>
              </a:rPr>
              <a:t>Step 11: Creating Access Key ID &amp; Secret access Key</a:t>
            </a:r>
            <a:br>
              <a:rPr lang="en-US" sz="3360" b="1" dirty="0">
                <a:latin typeface="Arial" pitchFamily="34" charset="0"/>
                <a:cs typeface="Arial" pitchFamily="34" charset="0"/>
              </a:rPr>
            </a:br>
            <a:endParaRPr lang="en-US" sz="3360" dirty="0">
              <a:latin typeface="Arial" pitchFamily="34" charset="0"/>
              <a:cs typeface="Arial" pitchFamily="34" charset="0"/>
            </a:endParaRPr>
          </a:p>
        </p:txBody>
      </p:sp>
      <p:sp>
        <p:nvSpPr>
          <p:cNvPr id="17411" name="Text Placeholder 2"/>
          <p:cNvSpPr txBox="1">
            <a:spLocks noGrp="1"/>
          </p:cNvSpPr>
          <p:nvPr>
            <p:ph idx="1"/>
          </p:nvPr>
        </p:nvSpPr>
        <p:spPr>
          <a:xfrm>
            <a:off x="1158240" y="1431689"/>
            <a:ext cx="9875520" cy="4694791"/>
          </a:xfrm>
        </p:spPr>
        <p:txBody>
          <a:bodyPr/>
          <a:lstStyle>
            <a:lvl1pPr marL="45720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9pPr>
          </a:lstStyle>
          <a:p>
            <a:pPr>
              <a:spcBef>
                <a:spcPts val="436"/>
              </a:spcBef>
              <a:spcAft>
                <a:spcPct val="0"/>
              </a:spcAft>
              <a:buClr>
                <a:srgbClr val="000000"/>
              </a:buClr>
            </a:pPr>
            <a:endParaRPr lang="en-US" dirty="0"/>
          </a:p>
        </p:txBody>
      </p:sp>
      <p:pic>
        <p:nvPicPr>
          <p:cNvPr id="174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395" y="1557475"/>
            <a:ext cx="9086850" cy="426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18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6164" y="317984"/>
            <a:ext cx="11171583" cy="6130974"/>
          </a:xfrm>
          <a:prstGeom prst="rect">
            <a:avLst/>
          </a:prstGeom>
        </p:spPr>
        <p:txBody>
          <a:bodyPr wrap="square">
            <a:spAutoFit/>
          </a:bodyPr>
          <a:lstStyle/>
          <a:p>
            <a:pPr algn="just">
              <a:lnSpc>
                <a:spcPct val="150000"/>
              </a:lnSpc>
            </a:pPr>
            <a:r>
              <a:rPr lang="en-US" sz="2400" b="1" u="sng" dirty="0">
                <a:latin typeface="Calibri" panose="020F0502020204030204" pitchFamily="34" charset="0"/>
                <a:cs typeface="Calibri" panose="020F0502020204030204" pitchFamily="34" charset="0"/>
              </a:rPr>
              <a:t>Layer 4 (Hardware Resource Layer)</a:t>
            </a:r>
            <a:endParaRPr lang="en-US" sz="2800" b="1" u="sng"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Layer 4 consists of </a:t>
            </a:r>
            <a:r>
              <a:rPr lang="en-US" sz="2000" u="sng" dirty="0">
                <a:latin typeface="Calibri" panose="020F0502020204030204" pitchFamily="34" charset="0"/>
                <a:cs typeface="Calibri" panose="020F0502020204030204" pitchFamily="34" charset="0"/>
              </a:rPr>
              <a:t>provisions for actual hardware resources</a:t>
            </a:r>
            <a:r>
              <a:rPr lang="en-US" sz="2000" dirty="0">
                <a:latin typeface="Calibri" panose="020F0502020204030204" pitchFamily="34" charset="0"/>
                <a:cs typeface="Calibri" panose="020F0502020204030204" pitchFamily="34" charset="0"/>
              </a:rPr>
              <a:t>.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Usually, in the case of a public cloud, a </a:t>
            </a:r>
            <a:r>
              <a:rPr lang="en-US" sz="2000" u="sng" dirty="0">
                <a:latin typeface="Calibri" panose="020F0502020204030204" pitchFamily="34" charset="0"/>
                <a:cs typeface="Calibri" panose="020F0502020204030204" pitchFamily="34" charset="0"/>
              </a:rPr>
              <a:t>data center is used in the back end</a:t>
            </a:r>
            <a:r>
              <a:rPr lang="en-US" sz="2000" dirty="0">
                <a:latin typeface="Calibri" panose="020F0502020204030204" pitchFamily="34" charset="0"/>
                <a:cs typeface="Calibri" panose="020F0502020204030204" pitchFamily="34" charset="0"/>
              </a:rPr>
              <a:t>. Similarly, in a private cloud, it can be a data center, which is a huge collection of hardware resources interconnected to each other that is present in a specific location or a high configuration system.</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 This layer comes under the purview of SLAs. This is the most important layer that governs the SLAs. This layer affects the SLAs most in the case of data centers.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Whenever a user accesses the cloud, it should be </a:t>
            </a:r>
            <a:r>
              <a:rPr lang="en-US" sz="2000" u="sng" dirty="0">
                <a:latin typeface="Calibri" panose="020F0502020204030204" pitchFamily="34" charset="0"/>
                <a:cs typeface="Calibri" panose="020F0502020204030204" pitchFamily="34" charset="0"/>
              </a:rPr>
              <a:t>available to the users as quickly as possible and should be within the time that is defined by the SLAs.</a:t>
            </a:r>
            <a:r>
              <a:rPr lang="en-US" sz="2000" dirty="0">
                <a:latin typeface="Calibri" panose="020F0502020204030204" pitchFamily="34" charset="0"/>
                <a:cs typeface="Calibri" panose="020F0502020204030204" pitchFamily="34" charset="0"/>
              </a:rPr>
              <a:t> As mentioned, if there is any discrepancy in provisioning the resources or application, the </a:t>
            </a:r>
            <a:r>
              <a:rPr lang="en-US" sz="2000" u="sng" dirty="0">
                <a:latin typeface="Calibri" panose="020F0502020204030204" pitchFamily="34" charset="0"/>
                <a:cs typeface="Calibri" panose="020F0502020204030204" pitchFamily="34" charset="0"/>
              </a:rPr>
              <a:t>service provider has to pay the penalty</a:t>
            </a:r>
            <a:r>
              <a:rPr lang="en-US" sz="2000" dirty="0">
                <a:latin typeface="Calibri" panose="020F0502020204030204" pitchFamily="34" charset="0"/>
                <a:cs typeface="Calibri" panose="020F0502020204030204" pitchFamily="34" charset="0"/>
              </a:rPr>
              <a:t>. </a:t>
            </a:r>
          </a:p>
          <a:p>
            <a:pPr marL="342900" indent="-34290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Hence, the data center consists of a </a:t>
            </a:r>
            <a:r>
              <a:rPr lang="en-US" sz="2000" u="sng" dirty="0">
                <a:latin typeface="Calibri" panose="020F0502020204030204" pitchFamily="34" charset="0"/>
                <a:cs typeface="Calibri" panose="020F0502020204030204" pitchFamily="34" charset="0"/>
              </a:rPr>
              <a:t>high-speed network connection and a highly efficient algorithm to transfer the data from the data center to the manager</a:t>
            </a:r>
            <a:r>
              <a:rPr lang="en-US" sz="2000" dirty="0">
                <a:latin typeface="Calibri" panose="020F0502020204030204" pitchFamily="34" charset="0"/>
                <a:cs typeface="Calibri" panose="020F0502020204030204" pitchFamily="34" charset="0"/>
              </a:rPr>
              <a:t>. There can be a number of data centers for a cloud, and similarly, a number of clouds can share a data center.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1346835" y="521970"/>
            <a:ext cx="9566746" cy="721996"/>
          </a:xfrm>
        </p:spPr>
        <p:txBody>
          <a:bodyPr>
            <a:normAutofit fontScale="90000"/>
          </a:bodyPr>
          <a:lstStyle/>
          <a:p>
            <a:pPr algn="l">
              <a:spcBef>
                <a:spcPct val="0"/>
              </a:spcBef>
              <a:spcAft>
                <a:spcPct val="0"/>
              </a:spcAft>
            </a:pPr>
            <a:r>
              <a:rPr lang="en-US" sz="2800" b="1" dirty="0">
                <a:solidFill>
                  <a:schemeClr val="tx1"/>
                </a:solidFill>
                <a:latin typeface="Calibri" pitchFamily="34" charset="0"/>
                <a:cs typeface="Calibri" pitchFamily="34" charset="0"/>
              </a:rPr>
              <a:t>Step 21 :S3 bucket Access through Access Key ID &amp; Secret Access Key ID</a:t>
            </a:r>
          </a:p>
        </p:txBody>
      </p:sp>
      <p:sp>
        <p:nvSpPr>
          <p:cNvPr id="23555" name="Text Placeholder 2"/>
          <p:cNvSpPr txBox="1">
            <a:spLocks noGrp="1"/>
          </p:cNvSpPr>
          <p:nvPr>
            <p:ph idx="1"/>
          </p:nvPr>
        </p:nvSpPr>
        <p:spPr>
          <a:xfrm>
            <a:off x="1369696" y="1600200"/>
            <a:ext cx="9075420" cy="4269106"/>
          </a:xfrm>
        </p:spPr>
        <p:txBody>
          <a:bodyPr/>
          <a:lstStyle>
            <a:lvl1pPr marL="457200">
              <a:defRPr sz="1400">
                <a:solidFill>
                  <a:srgbClr val="000000"/>
                </a:solidFill>
                <a:latin typeface="Arial" pitchFamily="34" charset="0"/>
                <a:cs typeface="Arial" pitchFamily="34" charset="0"/>
                <a:sym typeface="Arial" pitchFamily="34" charset="0"/>
              </a:defRPr>
            </a:lvl1pPr>
            <a:lvl2pPr>
              <a:defRPr sz="1400">
                <a:solidFill>
                  <a:srgbClr val="000000"/>
                </a:solidFill>
                <a:latin typeface="Arial" pitchFamily="34" charset="0"/>
                <a:cs typeface="Arial" pitchFamily="34" charset="0"/>
                <a:sym typeface="Arial" pitchFamily="34" charset="0"/>
              </a:defRPr>
            </a:lvl2pPr>
            <a:lvl3pPr>
              <a:defRPr sz="1400">
                <a:solidFill>
                  <a:srgbClr val="000000"/>
                </a:solidFill>
                <a:latin typeface="Arial" pitchFamily="34" charset="0"/>
                <a:cs typeface="Arial" pitchFamily="34" charset="0"/>
                <a:sym typeface="Arial" pitchFamily="34" charset="0"/>
              </a:defRPr>
            </a:lvl3pPr>
            <a:lvl4pPr>
              <a:defRPr sz="1400">
                <a:solidFill>
                  <a:srgbClr val="000000"/>
                </a:solidFill>
                <a:latin typeface="Arial" pitchFamily="34" charset="0"/>
                <a:cs typeface="Arial" pitchFamily="34" charset="0"/>
                <a:sym typeface="Arial" pitchFamily="34" charset="0"/>
              </a:defRPr>
            </a:lvl4pPr>
            <a:lvl5pPr>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buFont typeface="Arial" pitchFamily="34" charset="0"/>
              <a:buChar char="»"/>
              <a:defRPr sz="1400">
                <a:solidFill>
                  <a:srgbClr val="000000"/>
                </a:solidFill>
                <a:latin typeface="Arial" pitchFamily="34" charset="0"/>
                <a:cs typeface="Arial" pitchFamily="34" charset="0"/>
                <a:sym typeface="Arial" pitchFamily="34" charset="0"/>
              </a:defRPr>
            </a:lvl9pPr>
          </a:lstStyle>
          <a:p>
            <a:pPr>
              <a:spcBef>
                <a:spcPts val="436"/>
              </a:spcBef>
              <a:spcAft>
                <a:spcPct val="0"/>
              </a:spcAft>
              <a:buClr>
                <a:srgbClr val="000000"/>
              </a:buClr>
            </a:pPr>
            <a:endParaRPr lang="en-US"/>
          </a:p>
        </p:txBody>
      </p:sp>
      <p:pic>
        <p:nvPicPr>
          <p:cNvPr id="2355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0146" y="1609344"/>
            <a:ext cx="9075420" cy="377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0416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F726C-5B8D-91CD-F971-0BA006105AEA}"/>
              </a:ext>
            </a:extLst>
          </p:cNvPr>
          <p:cNvSpPr txBox="1"/>
          <p:nvPr/>
        </p:nvSpPr>
        <p:spPr>
          <a:xfrm>
            <a:off x="1667288" y="2251382"/>
            <a:ext cx="9553989" cy="523220"/>
          </a:xfrm>
          <a:prstGeom prst="rect">
            <a:avLst/>
          </a:prstGeom>
          <a:noFill/>
        </p:spPr>
        <p:txBody>
          <a:bodyPr wrap="square">
            <a:spAutoFit/>
          </a:bodyPr>
          <a:lstStyle/>
          <a:p>
            <a:r>
              <a:rPr lang="en-US" sz="2800" b="1" dirty="0">
                <a:solidFill>
                  <a:schemeClr val="tx1"/>
                </a:solidFill>
                <a:latin typeface="Calibri" panose="020F0502020204030204" pitchFamily="34" charset="0"/>
                <a:cs typeface="Calibri" panose="020F0502020204030204" pitchFamily="34" charset="0"/>
              </a:rPr>
              <a:t>Use Case 2: Creating a User with S3readonly policy</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2154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24" y="274320"/>
            <a:ext cx="9706080" cy="1143000"/>
          </a:xfrm>
        </p:spPr>
        <p:txBody>
          <a:bodyPr>
            <a:normAutofit/>
          </a:bodyPr>
          <a:lstStyle/>
          <a:p>
            <a:pPr algn="l"/>
            <a:r>
              <a:rPr lang="en-US" sz="2800" b="1" dirty="0">
                <a:solidFill>
                  <a:srgbClr val="C00000"/>
                </a:solidFill>
              </a:rPr>
              <a:t>Use Case 2: Creating a User with S3readonly policy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729" y="1703396"/>
            <a:ext cx="8433380" cy="3593540"/>
          </a:xfrm>
          <a:prstGeom prst="rect">
            <a:avLst/>
          </a:prstGeom>
        </p:spPr>
      </p:pic>
    </p:spTree>
    <p:extLst>
      <p:ext uri="{BB962C8B-B14F-4D97-AF65-F5344CB8AC3E}">
        <p14:creationId xmlns:p14="http://schemas.microsoft.com/office/powerpoint/2010/main" val="2368877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476" y="274320"/>
            <a:ext cx="9238054" cy="1143000"/>
          </a:xfrm>
        </p:spPr>
        <p:txBody>
          <a:bodyPr/>
          <a:lstStyle/>
          <a:p>
            <a:pPr algn="l"/>
            <a:r>
              <a:rPr lang="en-US" sz="3360" b="1" dirty="0">
                <a:solidFill>
                  <a:srgbClr val="C00000"/>
                </a:solidFill>
              </a:rPr>
              <a:t>S3readonly user  not able to create EC2 Instance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69" y="1636202"/>
            <a:ext cx="9227603" cy="3857304"/>
          </a:xfrm>
          <a:prstGeom prst="rect">
            <a:avLst/>
          </a:prstGeom>
        </p:spPr>
      </p:pic>
    </p:spTree>
    <p:extLst>
      <p:ext uri="{BB962C8B-B14F-4D97-AF65-F5344CB8AC3E}">
        <p14:creationId xmlns:p14="http://schemas.microsoft.com/office/powerpoint/2010/main" val="2855270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320" y="922172"/>
            <a:ext cx="8955894" cy="3853608"/>
          </a:xfrm>
          <a:prstGeom prst="rect">
            <a:avLst/>
          </a:prstGeom>
        </p:spPr>
      </p:pic>
    </p:spTree>
    <p:extLst>
      <p:ext uri="{BB962C8B-B14F-4D97-AF65-F5344CB8AC3E}">
        <p14:creationId xmlns:p14="http://schemas.microsoft.com/office/powerpoint/2010/main" val="310548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137AA7-5D5B-FF5E-0521-F590B13F936A}"/>
              </a:ext>
            </a:extLst>
          </p:cNvPr>
          <p:cNvSpPr/>
          <p:nvPr/>
        </p:nvSpPr>
        <p:spPr>
          <a:xfrm>
            <a:off x="4049461" y="77221"/>
            <a:ext cx="4093077" cy="584775"/>
          </a:xfrm>
          <a:prstGeom prst="rect">
            <a:avLst/>
          </a:prstGeom>
        </p:spPr>
        <p:txBody>
          <a:bodyPr wrap="square">
            <a:spAutoFit/>
          </a:bodyPr>
          <a:lstStyle/>
          <a:p>
            <a:r>
              <a:rPr lang="en-US" sz="3200" b="1" u="sng" dirty="0">
                <a:solidFill>
                  <a:schemeClr val="tx1"/>
                </a:solidFill>
                <a:latin typeface="Calibri" panose="020F0502020204030204" pitchFamily="34" charset="0"/>
                <a:cs typeface="Calibri" panose="020F0502020204030204" pitchFamily="34" charset="0"/>
              </a:rPr>
              <a:t>Anatomy of the Cloud</a:t>
            </a:r>
            <a:endParaRPr lang="en-US" sz="3200" u="sng" dirty="0">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1A3A60B-5EC9-C209-270F-FD068FCE197E}"/>
              </a:ext>
            </a:extLst>
          </p:cNvPr>
          <p:cNvSpPr/>
          <p:nvPr/>
        </p:nvSpPr>
        <p:spPr>
          <a:xfrm>
            <a:off x="421584" y="728950"/>
            <a:ext cx="7735128" cy="61290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Cloud anatomy can be simply defined as the </a:t>
            </a:r>
            <a:r>
              <a:rPr lang="en-US" sz="2400" u="sng" dirty="0">
                <a:solidFill>
                  <a:schemeClr val="tx1"/>
                </a:solidFill>
                <a:latin typeface="Calibri" panose="020F0502020204030204" pitchFamily="34" charset="0"/>
                <a:cs typeface="Calibri" panose="020F0502020204030204" pitchFamily="34" charset="0"/>
              </a:rPr>
              <a:t>structure of the cloud</a:t>
            </a:r>
            <a:r>
              <a:rPr lang="en-US" sz="2400" dirty="0">
                <a:solidFill>
                  <a:schemeClr val="tx1"/>
                </a:solidFill>
                <a:latin typeface="Calibri" panose="020F0502020204030204" pitchFamily="34" charset="0"/>
                <a:cs typeface="Calibri" panose="020F0502020204030204" pitchFamily="34" charset="0"/>
              </a:rPr>
              <a:t>. Cloud anatomy cannot be considered the same as cloud architecture. It may </a:t>
            </a:r>
            <a:r>
              <a:rPr lang="en-US" sz="2400" u="sng" dirty="0">
                <a:solidFill>
                  <a:schemeClr val="tx1"/>
                </a:solidFill>
                <a:latin typeface="Calibri" panose="020F0502020204030204" pitchFamily="34" charset="0"/>
                <a:cs typeface="Calibri" panose="020F0502020204030204" pitchFamily="34" charset="0"/>
              </a:rPr>
              <a:t>not include any dependency </a:t>
            </a:r>
            <a:r>
              <a:rPr lang="en-US" sz="2400" dirty="0">
                <a:solidFill>
                  <a:schemeClr val="tx1"/>
                </a:solidFill>
                <a:latin typeface="Calibri" panose="020F0502020204030204" pitchFamily="34" charset="0"/>
                <a:cs typeface="Calibri" panose="020F0502020204030204" pitchFamily="34" charset="0"/>
              </a:rPr>
              <a:t>on which or over which the technology works , whereas architecture wholly defines and </a:t>
            </a:r>
            <a:r>
              <a:rPr lang="en-US" sz="2400" u="sng" dirty="0">
                <a:solidFill>
                  <a:schemeClr val="tx1"/>
                </a:solidFill>
                <a:latin typeface="Calibri" panose="020F0502020204030204" pitchFamily="34" charset="0"/>
                <a:cs typeface="Calibri" panose="020F0502020204030204" pitchFamily="34" charset="0"/>
              </a:rPr>
              <a:t>describes the technology over which it is working</a:t>
            </a:r>
            <a:r>
              <a:rPr lang="en-US" sz="2400" dirty="0">
                <a:solidFill>
                  <a:schemeClr val="tx1"/>
                </a:solidFill>
                <a:latin typeface="Calibri" panose="020F0502020204030204" pitchFamily="34" charset="0"/>
                <a:cs typeface="Calibri" panose="020F0502020204030204" pitchFamily="34" charset="0"/>
              </a:rPr>
              <a:t>. </a:t>
            </a:r>
          </a:p>
          <a:p>
            <a:pPr marL="342900" indent="-342900" algn="just">
              <a:lnSpc>
                <a:spcPct val="150000"/>
              </a:lnSpc>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Architecture is a hierarchical structural view that defines the technology as well as the technology over which it is dependent or/and the technology that are dependent on it. Thus, </a:t>
            </a:r>
            <a:r>
              <a:rPr lang="en-US" sz="2400" u="sng" dirty="0">
                <a:solidFill>
                  <a:schemeClr val="tx1"/>
                </a:solidFill>
                <a:latin typeface="Calibri" panose="020F0502020204030204" pitchFamily="34" charset="0"/>
                <a:cs typeface="Calibri" panose="020F0502020204030204" pitchFamily="34" charset="0"/>
              </a:rPr>
              <a:t>anatomy can be considered as a part of architecture. </a:t>
            </a:r>
          </a:p>
        </p:txBody>
      </p:sp>
      <p:pic>
        <p:nvPicPr>
          <p:cNvPr id="6" name="Picture 5">
            <a:extLst>
              <a:ext uri="{FF2B5EF4-FFF2-40B4-BE49-F238E27FC236}">
                <a16:creationId xmlns:a16="http://schemas.microsoft.com/office/drawing/2014/main" id="{46F186E9-CDFD-C3CD-55FE-9E8469BA8B03}"/>
              </a:ext>
            </a:extLst>
          </p:cNvPr>
          <p:cNvPicPr>
            <a:picLocks noChangeAspect="1"/>
          </p:cNvPicPr>
          <p:nvPr/>
        </p:nvPicPr>
        <p:blipFill>
          <a:blip r:embed="rId2"/>
          <a:stretch>
            <a:fillRect/>
          </a:stretch>
        </p:blipFill>
        <p:spPr>
          <a:xfrm>
            <a:off x="7657020" y="1101576"/>
            <a:ext cx="4090204" cy="5257927"/>
          </a:xfrm>
          <a:prstGeom prst="rect">
            <a:avLst/>
          </a:prstGeom>
        </p:spPr>
      </p:pic>
    </p:spTree>
    <p:extLst>
      <p:ext uri="{BB962C8B-B14F-4D97-AF65-F5344CB8AC3E}">
        <p14:creationId xmlns:p14="http://schemas.microsoft.com/office/powerpoint/2010/main" val="421563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28FDE-C63C-7A6D-C5B1-B2A310E8DDC7}"/>
              </a:ext>
            </a:extLst>
          </p:cNvPr>
          <p:cNvSpPr txBox="1"/>
          <p:nvPr/>
        </p:nvSpPr>
        <p:spPr>
          <a:xfrm>
            <a:off x="763058" y="669303"/>
            <a:ext cx="11048727" cy="4653646"/>
          </a:xfrm>
          <a:prstGeom prst="rect">
            <a:avLst/>
          </a:prstGeom>
          <a:noFill/>
        </p:spPr>
        <p:txBody>
          <a:bodyPr wrap="square">
            <a:spAutoFit/>
          </a:bodyPr>
          <a:lstStyle/>
          <a:p>
            <a:pPr algn="just">
              <a:lnSpc>
                <a:spcPct val="150000"/>
              </a:lnSpc>
            </a:pPr>
            <a:r>
              <a:rPr lang="en-US" sz="2000" dirty="0">
                <a:solidFill>
                  <a:schemeClr val="tx1"/>
                </a:solidFill>
                <a:latin typeface="Calibri" panose="020F0502020204030204" pitchFamily="34" charset="0"/>
                <a:cs typeface="Calibri" panose="020F0502020204030204" pitchFamily="34" charset="0"/>
              </a:rPr>
              <a:t>There are basically </a:t>
            </a:r>
            <a:r>
              <a:rPr lang="en-US" sz="2000" b="1" dirty="0">
                <a:solidFill>
                  <a:schemeClr val="tx1"/>
                </a:solidFill>
                <a:latin typeface="Calibri" panose="020F0502020204030204" pitchFamily="34" charset="0"/>
                <a:cs typeface="Calibri" panose="020F0502020204030204" pitchFamily="34" charset="0"/>
              </a:rPr>
              <a:t>five components </a:t>
            </a:r>
            <a:r>
              <a:rPr lang="en-US" sz="2000" dirty="0">
                <a:solidFill>
                  <a:schemeClr val="tx1"/>
                </a:solidFill>
                <a:latin typeface="Calibri" panose="020F0502020204030204" pitchFamily="34" charset="0"/>
                <a:cs typeface="Calibri" panose="020F0502020204030204" pitchFamily="34" charset="0"/>
              </a:rPr>
              <a:t>of the cloud: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1. </a:t>
            </a:r>
            <a:r>
              <a:rPr lang="en-US" sz="2000" b="1" dirty="0">
                <a:solidFill>
                  <a:schemeClr val="tx1"/>
                </a:solidFill>
                <a:latin typeface="Calibri" panose="020F0502020204030204" pitchFamily="34" charset="0"/>
                <a:cs typeface="Calibri" panose="020F0502020204030204" pitchFamily="34" charset="0"/>
              </a:rPr>
              <a:t>Application:</a:t>
            </a:r>
            <a:r>
              <a:rPr lang="en-US" sz="2000" dirty="0">
                <a:solidFill>
                  <a:schemeClr val="tx1"/>
                </a:solidFill>
                <a:latin typeface="Calibri" panose="020F0502020204030204" pitchFamily="34" charset="0"/>
                <a:cs typeface="Calibri" panose="020F0502020204030204" pitchFamily="34" charset="0"/>
              </a:rPr>
              <a:t> The upper layer is the application layer. In this layer, any </a:t>
            </a:r>
            <a:r>
              <a:rPr lang="en-US" sz="2000" u="sng" dirty="0">
                <a:solidFill>
                  <a:schemeClr val="tx1"/>
                </a:solidFill>
                <a:latin typeface="Calibri" panose="020F0502020204030204" pitchFamily="34" charset="0"/>
                <a:cs typeface="Calibri" panose="020F0502020204030204" pitchFamily="34" charset="0"/>
              </a:rPr>
              <a:t>applications are executed</a:t>
            </a:r>
            <a:r>
              <a:rPr lang="en-US" sz="2000" dirty="0">
                <a:solidFill>
                  <a:schemeClr val="tx1"/>
                </a:solidFill>
                <a:latin typeface="Calibri" panose="020F0502020204030204" pitchFamily="34" charset="0"/>
                <a:cs typeface="Calibri" panose="020F0502020204030204" pitchFamily="34" charset="0"/>
              </a:rPr>
              <a:t>.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2. </a:t>
            </a:r>
            <a:r>
              <a:rPr lang="en-US" sz="2000" b="1" dirty="0">
                <a:solidFill>
                  <a:schemeClr val="tx1"/>
                </a:solidFill>
                <a:latin typeface="Calibri" panose="020F0502020204030204" pitchFamily="34" charset="0"/>
                <a:cs typeface="Calibri" panose="020F0502020204030204" pitchFamily="34" charset="0"/>
              </a:rPr>
              <a:t>Platform: </a:t>
            </a:r>
            <a:r>
              <a:rPr lang="en-US" sz="2000" dirty="0">
                <a:solidFill>
                  <a:schemeClr val="tx1"/>
                </a:solidFill>
                <a:latin typeface="Calibri" panose="020F0502020204030204" pitchFamily="34" charset="0"/>
                <a:cs typeface="Calibri" panose="020F0502020204030204" pitchFamily="34" charset="0"/>
              </a:rPr>
              <a:t>This component consists of platforms that are </a:t>
            </a:r>
            <a:r>
              <a:rPr lang="en-US" sz="2000" u="sng" dirty="0">
                <a:solidFill>
                  <a:schemeClr val="tx1"/>
                </a:solidFill>
                <a:latin typeface="Calibri" panose="020F0502020204030204" pitchFamily="34" charset="0"/>
                <a:cs typeface="Calibri" panose="020F0502020204030204" pitchFamily="34" charset="0"/>
              </a:rPr>
              <a:t>responsible for the execution of the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a:t>
            </a:r>
            <a:r>
              <a:rPr lang="en-US" sz="2000" u="sng" dirty="0">
                <a:solidFill>
                  <a:schemeClr val="tx1"/>
                </a:solidFill>
                <a:latin typeface="Calibri" panose="020F0502020204030204" pitchFamily="34" charset="0"/>
                <a:cs typeface="Calibri" panose="020F0502020204030204" pitchFamily="34" charset="0"/>
              </a:rPr>
              <a:t>application.</a:t>
            </a:r>
            <a:r>
              <a:rPr lang="en-US" sz="2000" dirty="0">
                <a:solidFill>
                  <a:schemeClr val="tx1"/>
                </a:solidFill>
                <a:latin typeface="Calibri" panose="020F0502020204030204" pitchFamily="34" charset="0"/>
                <a:cs typeface="Calibri" panose="020F0502020204030204" pitchFamily="34" charset="0"/>
              </a:rPr>
              <a:t> This platform is between the infrastructure and the application.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3. </a:t>
            </a:r>
            <a:r>
              <a:rPr lang="en-US" sz="2000" b="1" dirty="0">
                <a:solidFill>
                  <a:schemeClr val="tx1"/>
                </a:solidFill>
                <a:latin typeface="Calibri" panose="020F0502020204030204" pitchFamily="34" charset="0"/>
                <a:cs typeface="Calibri" panose="020F0502020204030204" pitchFamily="34" charset="0"/>
              </a:rPr>
              <a:t>Infrastructure: </a:t>
            </a:r>
            <a:r>
              <a:rPr lang="en-US" sz="2000" dirty="0">
                <a:solidFill>
                  <a:schemeClr val="tx1"/>
                </a:solidFill>
                <a:latin typeface="Calibri" panose="020F0502020204030204" pitchFamily="34" charset="0"/>
                <a:cs typeface="Calibri" panose="020F0502020204030204" pitchFamily="34" charset="0"/>
              </a:rPr>
              <a:t>The infrastructure consists of resources over which the other components work. This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a:t>
            </a:r>
            <a:r>
              <a:rPr lang="en-US" sz="2000" u="sng" dirty="0">
                <a:solidFill>
                  <a:schemeClr val="tx1"/>
                </a:solidFill>
                <a:latin typeface="Calibri" panose="020F0502020204030204" pitchFamily="34" charset="0"/>
                <a:cs typeface="Calibri" panose="020F0502020204030204" pitchFamily="34" charset="0"/>
              </a:rPr>
              <a:t>provides computational capability to the user.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4. </a:t>
            </a:r>
            <a:r>
              <a:rPr lang="en-US" sz="2000" b="1" dirty="0">
                <a:solidFill>
                  <a:schemeClr val="tx1"/>
                </a:solidFill>
                <a:latin typeface="Calibri" panose="020F0502020204030204" pitchFamily="34" charset="0"/>
                <a:cs typeface="Calibri" panose="020F0502020204030204" pitchFamily="34" charset="0"/>
              </a:rPr>
              <a:t>Virtualization: </a:t>
            </a:r>
            <a:r>
              <a:rPr lang="en-US" sz="2000" dirty="0">
                <a:solidFill>
                  <a:schemeClr val="tx1"/>
                </a:solidFill>
                <a:latin typeface="Calibri" panose="020F0502020204030204" pitchFamily="34" charset="0"/>
                <a:cs typeface="Calibri" panose="020F0502020204030204" pitchFamily="34" charset="0"/>
              </a:rPr>
              <a:t>Virtualization is the </a:t>
            </a:r>
            <a:r>
              <a:rPr lang="en-US" sz="2000" u="sng" dirty="0">
                <a:solidFill>
                  <a:schemeClr val="tx1"/>
                </a:solidFill>
                <a:latin typeface="Calibri" panose="020F0502020204030204" pitchFamily="34" charset="0"/>
                <a:cs typeface="Calibri" panose="020F0502020204030204" pitchFamily="34" charset="0"/>
              </a:rPr>
              <a:t>process of making logical components of resources over the </a:t>
            </a:r>
          </a:p>
          <a:p>
            <a:pPr algn="just">
              <a:lnSpc>
                <a:spcPct val="150000"/>
              </a:lnSpc>
            </a:pPr>
            <a:r>
              <a:rPr lang="en-US" sz="2000" u="sng" dirty="0">
                <a:solidFill>
                  <a:schemeClr val="tx1"/>
                </a:solidFill>
                <a:latin typeface="Calibri" panose="020F0502020204030204" pitchFamily="34" charset="0"/>
                <a:cs typeface="Calibri" panose="020F0502020204030204" pitchFamily="34" charset="0"/>
              </a:rPr>
              <a:t>     existing physical resources.</a:t>
            </a:r>
            <a:r>
              <a:rPr lang="en-US" sz="2000" dirty="0">
                <a:solidFill>
                  <a:schemeClr val="tx1"/>
                </a:solidFill>
                <a:latin typeface="Calibri" panose="020F0502020204030204" pitchFamily="34" charset="0"/>
                <a:cs typeface="Calibri" panose="020F0502020204030204" pitchFamily="34" charset="0"/>
              </a:rPr>
              <a:t> The logical components are isolated and independent, which form the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     infrastructure. </a:t>
            </a:r>
          </a:p>
          <a:p>
            <a:pPr algn="just">
              <a:lnSpc>
                <a:spcPct val="150000"/>
              </a:lnSpc>
            </a:pPr>
            <a:r>
              <a:rPr lang="en-US" sz="2000" dirty="0">
                <a:solidFill>
                  <a:schemeClr val="tx1"/>
                </a:solidFill>
                <a:latin typeface="Calibri" panose="020F0502020204030204" pitchFamily="34" charset="0"/>
                <a:cs typeface="Calibri" panose="020F0502020204030204" pitchFamily="34" charset="0"/>
              </a:rPr>
              <a:t>5. </a:t>
            </a:r>
            <a:r>
              <a:rPr lang="en-US" sz="2000" b="1" dirty="0">
                <a:solidFill>
                  <a:schemeClr val="tx1"/>
                </a:solidFill>
                <a:latin typeface="Calibri" panose="020F0502020204030204" pitchFamily="34" charset="0"/>
                <a:cs typeface="Calibri" panose="020F0502020204030204" pitchFamily="34" charset="0"/>
              </a:rPr>
              <a:t>Physical hardware: </a:t>
            </a:r>
            <a:r>
              <a:rPr lang="en-US" sz="2000" dirty="0">
                <a:solidFill>
                  <a:schemeClr val="tx1"/>
                </a:solidFill>
                <a:latin typeface="Calibri" panose="020F0502020204030204" pitchFamily="34" charset="0"/>
                <a:cs typeface="Calibri" panose="020F0502020204030204" pitchFamily="34" charset="0"/>
              </a:rPr>
              <a:t>The physical hardware is provided by </a:t>
            </a:r>
            <a:r>
              <a:rPr lang="en-US" sz="2000" u="sng" dirty="0">
                <a:solidFill>
                  <a:schemeClr val="tx1"/>
                </a:solidFill>
                <a:latin typeface="Calibri" panose="020F0502020204030204" pitchFamily="34" charset="0"/>
                <a:cs typeface="Calibri" panose="020F0502020204030204" pitchFamily="34" charset="0"/>
              </a:rPr>
              <a:t>server and storage units</a:t>
            </a:r>
            <a:r>
              <a:rPr lang="en-US" sz="2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0002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6116</Words>
  <Application>Microsoft Office PowerPoint</Application>
  <PresentationFormat>Widescreen</PresentationFormat>
  <Paragraphs>354</Paragraphs>
  <Slides>74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IBM Plex Sans</vt:lpstr>
      <vt:lpstr>NTR</vt:lpstr>
      <vt:lpstr>Wingdings</vt:lpstr>
      <vt:lpstr>Office Theme</vt:lpstr>
      <vt:lpstr>UNIT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Front </vt:lpstr>
      <vt:lpstr>What is Amazon CloudFront? </vt:lpstr>
      <vt:lpstr>Content Delivery Network</vt:lpstr>
      <vt:lpstr>Why is CDN important?</vt:lpstr>
      <vt:lpstr>Why is CDN important? (contd.)</vt:lpstr>
      <vt:lpstr>Benefits of CDN</vt:lpstr>
      <vt:lpstr>What is Cloud front (contd.)?</vt:lpstr>
      <vt:lpstr>Cloud Front Use Cases</vt:lpstr>
      <vt:lpstr>How Cloud Front delivers content?</vt:lpstr>
      <vt:lpstr>Demo of CloudFront </vt:lpstr>
      <vt:lpstr>Create S3 Bucket with Static Website Enabled</vt:lpstr>
      <vt:lpstr>S3 bucket </vt:lpstr>
      <vt:lpstr>S3 Bucket (contd.)</vt:lpstr>
      <vt:lpstr>PowerPoint Presentation</vt:lpstr>
      <vt:lpstr>PowerPoint Presentation</vt:lpstr>
      <vt:lpstr>Create Cloud Front </vt:lpstr>
      <vt:lpstr>Create CloudFront Distribution</vt:lpstr>
      <vt:lpstr>Enter Bucket Name</vt:lpstr>
      <vt:lpstr>Check Endpoint is a Website</vt:lpstr>
      <vt:lpstr>Create Distribution </vt:lpstr>
      <vt:lpstr> Successfully created new distribution ,copy the distributed domain name and paste in browser</vt:lpstr>
      <vt:lpstr>Simple Output (try to make it more interesting)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IAM?</vt:lpstr>
      <vt:lpstr>Why IAM?</vt:lpstr>
      <vt:lpstr>AWS IAM Features</vt:lpstr>
      <vt:lpstr>Advantages of IAM </vt:lpstr>
      <vt:lpstr>Important Points</vt:lpstr>
      <vt:lpstr>AWS Components</vt:lpstr>
      <vt:lpstr>IAM USERS</vt:lpstr>
      <vt:lpstr>Group Users</vt:lpstr>
      <vt:lpstr> IAM ROLES</vt:lpstr>
      <vt:lpstr>IAM Policies</vt:lpstr>
      <vt:lpstr>Use Case 1: Role Based Access    Its related to administration. AWS Identity and Access Management (IAM) is a  service that helps you securely control access to AWS resources. You use IAM to control who is authorized (has permissions) to use resources. When you first create an AWS account, it has complete access to all AWS services. This identity is called the AWS account root user. </vt:lpstr>
      <vt:lpstr>PowerPoint Presentation</vt:lpstr>
      <vt:lpstr>PowerPoint Presentation</vt:lpstr>
      <vt:lpstr>Step 1: Initially login with Root User to Create IAM Users</vt:lpstr>
      <vt:lpstr>PowerPoint Presentation</vt:lpstr>
      <vt:lpstr>PowerPoint Presentation</vt:lpstr>
      <vt:lpstr>Step 10: Creating Access Key &amp; Security Key </vt:lpstr>
      <vt:lpstr>Step 11: Creating Access Key ID &amp; Secret access Key </vt:lpstr>
      <vt:lpstr>Step 21 :S3 bucket Access through Access Key ID &amp; Secret Access Key ID</vt:lpstr>
      <vt:lpstr>PowerPoint Presentation</vt:lpstr>
      <vt:lpstr>Use Case 2: Creating a User with S3readonly policy</vt:lpstr>
      <vt:lpstr>S3readonly user  not able to create EC2 Instance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9</cp:revision>
  <dcterms:created xsi:type="dcterms:W3CDTF">2025-01-05T13:12:24Z</dcterms:created>
  <dcterms:modified xsi:type="dcterms:W3CDTF">2025-03-03T16:33:27Z</dcterms:modified>
</cp:coreProperties>
</file>