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2d3b24531_3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22d3b24531_3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2d3b24531_3_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22d3b24531_3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2d3b24531_3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2d3b24531_3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13eb1816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413eb1816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2d3b24531_3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2d3b24531_3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ab7fdc381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ab7fdc381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2d3b24531_3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22d3b24531_3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2d3b24531_3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22d3b24531_3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700784" y="1056132"/>
            <a:ext cx="4800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900934" y="3785616"/>
            <a:ext cx="4114800" cy="288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2984650" y="4351310"/>
            <a:ext cx="6166277" cy="0"/>
            <a:chOff x="3733800" y="5539861"/>
            <a:chExt cx="8221703" cy="0"/>
          </a:xfrm>
        </p:grpSpPr>
        <p:cxnSp>
          <p:nvCxnSpPr>
            <p:cNvPr id="60" name="Google Shape;60;p14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D8BEB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721358" y="1097280"/>
            <a:ext cx="5623560" cy="5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41932" y="2215134"/>
            <a:ext cx="5602986" cy="2472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800225" y="1901881"/>
            <a:ext cx="7350845" cy="616"/>
            <a:chOff x="2286319" y="5546299"/>
            <a:chExt cx="9801127" cy="903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dark">
  <p:cSld name="Title and two column dark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541782"/>
            <a:ext cx="9144000" cy="40599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3200400" y="1892808"/>
            <a:ext cx="5943600" cy="662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6"/>
          <p:cNvCxnSpPr/>
          <p:nvPr/>
        </p:nvCxnSpPr>
        <p:spPr>
          <a:xfrm>
            <a:off x="542538" y="1892808"/>
            <a:ext cx="2657862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452628" y="1097280"/>
            <a:ext cx="7886700" cy="4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86918" y="2228850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7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677156" y="2228850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7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274320" y="2551176"/>
            <a:ext cx="3833622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4" type="body"/>
          </p:nvPr>
        </p:nvSpPr>
        <p:spPr>
          <a:xfrm>
            <a:off x="4457700" y="2551176"/>
            <a:ext cx="3833622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on the right">
  <p:cSld name="Two content on the righ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-9525" y="644"/>
            <a:ext cx="2295525" cy="51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500634" y="1049274"/>
            <a:ext cx="363474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684014" y="939546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84014" y="2626614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3" type="body"/>
          </p:nvPr>
        </p:nvSpPr>
        <p:spPr>
          <a:xfrm>
            <a:off x="4491990" y="1344168"/>
            <a:ext cx="3566160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4" type="body"/>
          </p:nvPr>
        </p:nvSpPr>
        <p:spPr>
          <a:xfrm>
            <a:off x="4491990" y="2955798"/>
            <a:ext cx="356616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90" name="Google Shape;90;p17"/>
          <p:cNvGrpSpPr/>
          <p:nvPr/>
        </p:nvGrpSpPr>
        <p:grpSpPr>
          <a:xfrm>
            <a:off x="-8912" y="2283755"/>
            <a:ext cx="3209311" cy="273"/>
            <a:chOff x="5475479" y="5537794"/>
            <a:chExt cx="4279082" cy="364"/>
          </a:xfrm>
        </p:grpSpPr>
        <p:cxnSp>
          <p:nvCxnSpPr>
            <p:cNvPr id="91" name="Google Shape;91;p17"/>
            <p:cNvCxnSpPr/>
            <p:nvPr/>
          </p:nvCxnSpPr>
          <p:spPr>
            <a:xfrm>
              <a:off x="5475479" y="5537976"/>
              <a:ext cx="3060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7"/>
            <p:cNvCxnSpPr/>
            <p:nvPr/>
          </p:nvCxnSpPr>
          <p:spPr>
            <a:xfrm flipH="1" rot="10800000">
              <a:off x="8537690" y="5537794"/>
              <a:ext cx="1216871" cy="364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light">
  <p:cSld name="Title and two column light">
    <p:bg>
      <p:bgPr>
        <a:solidFill>
          <a:schemeClr val="accent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0" y="541782"/>
            <a:ext cx="9144000" cy="4059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452628" y="1097280"/>
            <a:ext cx="7886700" cy="4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86918" y="2228850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677156" y="2228850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3" type="body"/>
          </p:nvPr>
        </p:nvSpPr>
        <p:spPr>
          <a:xfrm>
            <a:off x="274320" y="2551176"/>
            <a:ext cx="3566160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4" type="body"/>
          </p:nvPr>
        </p:nvSpPr>
        <p:spPr>
          <a:xfrm>
            <a:off x="4457700" y="2551176"/>
            <a:ext cx="3566160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02" name="Google Shape;102;p18"/>
          <p:cNvGrpSpPr/>
          <p:nvPr/>
        </p:nvGrpSpPr>
        <p:grpSpPr>
          <a:xfrm rot="10800000">
            <a:off x="545219" y="1891241"/>
            <a:ext cx="8610606" cy="1"/>
            <a:chOff x="2077471" y="5539116"/>
            <a:chExt cx="11480808" cy="1"/>
          </a:xfrm>
        </p:grpSpPr>
        <p:cxnSp>
          <p:nvCxnSpPr>
            <p:cNvPr id="103" name="Google Shape;103;p18"/>
            <p:cNvCxnSpPr/>
            <p:nvPr/>
          </p:nvCxnSpPr>
          <p:spPr>
            <a:xfrm>
              <a:off x="2077471" y="5539116"/>
              <a:ext cx="4755396" cy="0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8"/>
            <p:cNvCxnSpPr/>
            <p:nvPr/>
          </p:nvCxnSpPr>
          <p:spPr>
            <a:xfrm>
              <a:off x="6816103" y="5539117"/>
              <a:ext cx="6742176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42744" y="1282304"/>
            <a:ext cx="5467844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042744" y="3442097"/>
            <a:ext cx="5467843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08" name="Google Shape;108;p19"/>
          <p:cNvGrpSpPr/>
          <p:nvPr/>
        </p:nvGrpSpPr>
        <p:grpSpPr>
          <a:xfrm>
            <a:off x="2984650" y="4351310"/>
            <a:ext cx="6166277" cy="0"/>
            <a:chOff x="3733800" y="5539861"/>
            <a:chExt cx="8221703" cy="0"/>
          </a:xfrm>
        </p:grpSpPr>
        <p:cxnSp>
          <p:nvCxnSpPr>
            <p:cNvPr id="109" name="Google Shape;109;p19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9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rgbClr val="D8BEB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452628" y="1097280"/>
            <a:ext cx="8153781" cy="5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86918" y="2235708"/>
            <a:ext cx="2462022" cy="8298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3250692" y="2235708"/>
            <a:ext cx="2462022" cy="8298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body"/>
          </p:nvPr>
        </p:nvSpPr>
        <p:spPr>
          <a:xfrm>
            <a:off x="274320" y="3086100"/>
            <a:ext cx="2462022" cy="7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4" type="body"/>
          </p:nvPr>
        </p:nvSpPr>
        <p:spPr>
          <a:xfrm>
            <a:off x="3003804" y="3086100"/>
            <a:ext cx="2462022" cy="7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19" name="Google Shape;119;p20"/>
          <p:cNvGrpSpPr/>
          <p:nvPr/>
        </p:nvGrpSpPr>
        <p:grpSpPr>
          <a:xfrm>
            <a:off x="537591" y="1895380"/>
            <a:ext cx="8068818" cy="1173"/>
            <a:chOff x="2792270" y="5541172"/>
            <a:chExt cx="11391900" cy="158"/>
          </a:xfrm>
        </p:grpSpPr>
        <p:cxnSp>
          <p:nvCxnSpPr>
            <p:cNvPr id="120" name="Google Shape;120;p20"/>
            <p:cNvCxnSpPr/>
            <p:nvPr/>
          </p:nvCxnSpPr>
          <p:spPr>
            <a:xfrm>
              <a:off x="2792270" y="5541172"/>
              <a:ext cx="6760464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0"/>
            <p:cNvCxnSpPr/>
            <p:nvPr/>
          </p:nvCxnSpPr>
          <p:spPr>
            <a:xfrm>
              <a:off x="9552734" y="5541330"/>
              <a:ext cx="4631436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20"/>
          <p:cNvSpPr txBox="1"/>
          <p:nvPr>
            <p:ph idx="5" type="body"/>
          </p:nvPr>
        </p:nvSpPr>
        <p:spPr>
          <a:xfrm>
            <a:off x="6199632" y="2235708"/>
            <a:ext cx="2462022" cy="8298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6" type="body"/>
          </p:nvPr>
        </p:nvSpPr>
        <p:spPr>
          <a:xfrm>
            <a:off x="5980176" y="3086100"/>
            <a:ext cx="2462022" cy="7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on the left">
  <p:cSld name="Three content on the left"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6086476" y="0"/>
            <a:ext cx="305752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4738259" y="3423648"/>
            <a:ext cx="4393780" cy="289"/>
            <a:chOff x="5440605" y="5540787"/>
            <a:chExt cx="5858373" cy="385"/>
          </a:xfrm>
        </p:grpSpPr>
        <p:cxnSp>
          <p:nvCxnSpPr>
            <p:cNvPr id="127" name="Google Shape;127;p21"/>
            <p:cNvCxnSpPr/>
            <p:nvPr/>
          </p:nvCxnSpPr>
          <p:spPr>
            <a:xfrm>
              <a:off x="5440605" y="5541172"/>
              <a:ext cx="1797621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7237724" y="5540787"/>
              <a:ext cx="4061254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4663440" y="1885950"/>
            <a:ext cx="363474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73202" y="939546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73202" y="2688336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3" type="body"/>
          </p:nvPr>
        </p:nvSpPr>
        <p:spPr>
          <a:xfrm>
            <a:off x="274320" y="1344168"/>
            <a:ext cx="3566160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4" type="body"/>
          </p:nvPr>
        </p:nvSpPr>
        <p:spPr>
          <a:xfrm>
            <a:off x="274320" y="3092958"/>
            <a:ext cx="3566160" cy="7063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5" type="body"/>
          </p:nvPr>
        </p:nvSpPr>
        <p:spPr>
          <a:xfrm>
            <a:off x="473202" y="3799332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6" type="body"/>
          </p:nvPr>
        </p:nvSpPr>
        <p:spPr>
          <a:xfrm>
            <a:off x="274320" y="4203954"/>
            <a:ext cx="3566160" cy="8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accent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0"/>
            <a:ext cx="751522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1735074" y="1069848"/>
            <a:ext cx="5006340" cy="1277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41" name="Google Shape;141;p22"/>
          <p:cNvGrpSpPr/>
          <p:nvPr/>
        </p:nvGrpSpPr>
        <p:grpSpPr>
          <a:xfrm>
            <a:off x="2984650" y="4349452"/>
            <a:ext cx="6159350" cy="0"/>
            <a:chOff x="3733800" y="5537385"/>
            <a:chExt cx="8212467" cy="0"/>
          </a:xfrm>
        </p:grpSpPr>
        <p:cxnSp>
          <p:nvCxnSpPr>
            <p:cNvPr id="142" name="Google Shape;142;p22"/>
            <p:cNvCxnSpPr/>
            <p:nvPr/>
          </p:nvCxnSpPr>
          <p:spPr>
            <a:xfrm>
              <a:off x="3733800" y="5537385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22"/>
            <p:cNvCxnSpPr/>
            <p:nvPr/>
          </p:nvCxnSpPr>
          <p:spPr>
            <a:xfrm>
              <a:off x="9774567" y="5537385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907792" y="2537460"/>
            <a:ext cx="356616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band">
  <p:cSld name="Title and content dark band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452628" y="1097280"/>
            <a:ext cx="7886700" cy="4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800"/>
              <a:buFont typeface="Arial"/>
              <a:buNone/>
              <a:defRPr sz="3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86918" y="2612898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274320" y="2948940"/>
            <a:ext cx="356616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3" type="body"/>
          </p:nvPr>
        </p:nvSpPr>
        <p:spPr>
          <a:xfrm>
            <a:off x="4457700" y="2948940"/>
            <a:ext cx="356616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53" name="Google Shape;153;p23"/>
          <p:cNvGrpSpPr/>
          <p:nvPr/>
        </p:nvGrpSpPr>
        <p:grpSpPr>
          <a:xfrm flipH="1" rot="5400000">
            <a:off x="6573068" y="2957512"/>
            <a:ext cx="4371976" cy="0"/>
            <a:chOff x="2287349" y="55407920"/>
            <a:chExt cx="11160369" cy="0"/>
          </a:xfrm>
        </p:grpSpPr>
        <p:cxnSp>
          <p:nvCxnSpPr>
            <p:cNvPr id="154" name="Google Shape;154;p23"/>
            <p:cNvCxnSpPr/>
            <p:nvPr/>
          </p:nvCxnSpPr>
          <p:spPr>
            <a:xfrm rot="10800000">
              <a:off x="5934529" y="51760740"/>
              <a:ext cx="0" cy="7294360"/>
            </a:xfrm>
            <a:prstGeom prst="straightConnector1">
              <a:avLst/>
            </a:prstGeom>
            <a:noFill/>
            <a:ln cap="flat" cmpd="sng" w="444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23"/>
            <p:cNvCxnSpPr/>
            <p:nvPr/>
          </p:nvCxnSpPr>
          <p:spPr>
            <a:xfrm rot="10800000">
              <a:off x="11514714" y="53474916"/>
              <a:ext cx="0" cy="3866008"/>
            </a:xfrm>
            <a:prstGeom prst="straightConnector1">
              <a:avLst/>
            </a:prstGeom>
            <a:noFill/>
            <a:ln cap="flat" cmpd="sng" w="444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on the right dark">
  <p:cSld name="Two content on the right dark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2971799" y="644"/>
            <a:ext cx="6203731" cy="51428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500634" y="1049274"/>
            <a:ext cx="363474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Font typeface="Arial"/>
              <a:buNone/>
              <a:defRPr sz="3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684014" y="1014984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None/>
              <a:defRPr b="1" sz="17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684014" y="2626614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None/>
              <a:defRPr b="1" sz="17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4478274" y="1344168"/>
            <a:ext cx="3566160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body"/>
          </p:nvPr>
        </p:nvSpPr>
        <p:spPr>
          <a:xfrm>
            <a:off x="4478274" y="2955798"/>
            <a:ext cx="356616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65" name="Google Shape;165;p24"/>
          <p:cNvGrpSpPr/>
          <p:nvPr/>
        </p:nvGrpSpPr>
        <p:grpSpPr>
          <a:xfrm>
            <a:off x="-21231" y="1885966"/>
            <a:ext cx="4249974" cy="0"/>
            <a:chOff x="5464255" y="5541151"/>
            <a:chExt cx="5666632" cy="0"/>
          </a:xfrm>
        </p:grpSpPr>
        <p:cxnSp>
          <p:nvCxnSpPr>
            <p:cNvPr id="166" name="Google Shape;166;p24"/>
            <p:cNvCxnSpPr/>
            <p:nvPr/>
          </p:nvCxnSpPr>
          <p:spPr>
            <a:xfrm>
              <a:off x="5464255" y="5541151"/>
              <a:ext cx="3991534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4"/>
            <p:cNvCxnSpPr/>
            <p:nvPr/>
          </p:nvCxnSpPr>
          <p:spPr>
            <a:xfrm>
              <a:off x="9454487" y="5541151"/>
              <a:ext cx="16764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rgbClr val="D8BEB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1721358" y="1097280"/>
            <a:ext cx="5623560" cy="5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2" name="Google Shape;172;p25"/>
          <p:cNvGrpSpPr/>
          <p:nvPr/>
        </p:nvGrpSpPr>
        <p:grpSpPr>
          <a:xfrm>
            <a:off x="1800225" y="1901881"/>
            <a:ext cx="7350845" cy="616"/>
            <a:chOff x="2286319" y="5546299"/>
            <a:chExt cx="9801127" cy="903"/>
          </a:xfrm>
        </p:grpSpPr>
        <p:cxnSp>
          <p:nvCxnSpPr>
            <p:cNvPr id="173" name="Google Shape;173;p25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5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741932" y="2228850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1741932" y="3332988"/>
            <a:ext cx="3621024" cy="367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body"/>
          </p:nvPr>
        </p:nvSpPr>
        <p:spPr>
          <a:xfrm>
            <a:off x="1515618" y="2551176"/>
            <a:ext cx="6284415" cy="7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4" type="body"/>
          </p:nvPr>
        </p:nvSpPr>
        <p:spPr>
          <a:xfrm>
            <a:off x="1515618" y="3675888"/>
            <a:ext cx="6284415" cy="7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628650" y="836525"/>
            <a:ext cx="7886700" cy="4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836525"/>
            <a:ext cx="7886700" cy="4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8610" y="226314"/>
            <a:ext cx="1371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ctrTitle"/>
          </p:nvPr>
        </p:nvSpPr>
        <p:spPr>
          <a:xfrm>
            <a:off x="305275" y="932700"/>
            <a:ext cx="7428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 sz="4500"/>
              <a:t>Predictive Modeling for Solar Energy Production in Europe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2913125" y="3091111"/>
            <a:ext cx="41148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Team Members: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Siri Chandana Errabelli (se2596)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Sai Akhil Tekuri (st5050)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Sai Aravind Yanamadala (sy3902)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7529275" y="3873500"/>
            <a:ext cx="1614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CS-GY 6513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452628" y="1097280"/>
            <a:ext cx="7886700" cy="4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52616" y="2080829"/>
            <a:ext cx="36210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"/>
              <a:t>Leveraging historic weather</a:t>
            </a:r>
            <a:r>
              <a:rPr lang="en"/>
              <a:t> data</a:t>
            </a:r>
            <a:r>
              <a:rPr lang="en"/>
              <a:t>, solar irradiance data and solar energy data to predict the solar energy generation in real-time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4" type="body"/>
          </p:nvPr>
        </p:nvSpPr>
        <p:spPr>
          <a:xfrm>
            <a:off x="4457700" y="2551175"/>
            <a:ext cx="4090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/>
              <a:t>Use PySpark to pre-process the historic data, extract features and build an ML model using spark ML.</a:t>
            </a:r>
            <a:endParaRPr/>
          </a:p>
          <a:p>
            <a:pPr indent="-21590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/>
              <a:t>Use Kafka to get real time features using Weather API call and predict the solar energy predictions</a:t>
            </a:r>
            <a:endParaRPr/>
          </a:p>
          <a:p>
            <a:pPr indent="-21590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/>
              <a:t>Visualize data in dashboard using Tableau</a:t>
            </a:r>
            <a:endParaRPr/>
          </a:p>
          <a:p>
            <a:pPr indent="-13970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4457706" y="2194000"/>
            <a:ext cx="3621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110800" y="226325"/>
            <a:ext cx="6466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" sz="3600">
                <a:solidFill>
                  <a:schemeClr val="dk1"/>
                </a:solidFill>
              </a:rPr>
              <a:t>Birds Eye View 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150" y="1072428"/>
            <a:ext cx="6158026" cy="9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214550" y="1301800"/>
            <a:ext cx="26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r>
              <a:rPr lang="en"/>
              <a:t> model using </a:t>
            </a:r>
            <a:r>
              <a:rPr lang="en"/>
              <a:t>historical</a:t>
            </a:r>
            <a:r>
              <a:rPr lang="en"/>
              <a:t> data: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5556600" y="2246475"/>
            <a:ext cx="20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predictions: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5" y="2571750"/>
            <a:ext cx="8600801" cy="23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7591806" y="226314"/>
            <a:ext cx="1254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4663450" y="1743075"/>
            <a:ext cx="36348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"/>
              <a:t>Data Sources &amp; Technologies Used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" y="1862338"/>
            <a:ext cx="1525798" cy="7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500" y="3581225"/>
            <a:ext cx="1340400" cy="7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938" y="2841863"/>
            <a:ext cx="2762976" cy="5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650" y="226325"/>
            <a:ext cx="956775" cy="7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1498725" y="362325"/>
            <a:ext cx="3385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Power System Data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8387" y="4196084"/>
            <a:ext cx="2014550" cy="84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162" y="3498360"/>
            <a:ext cx="2014551" cy="9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0850" y="985775"/>
            <a:ext cx="1254902" cy="11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702425" y="127000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RDS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7591806" y="226314"/>
            <a:ext cx="125501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452628" y="1097280"/>
            <a:ext cx="8153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"/>
              <a:t>Machine Learning  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482350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Load datasets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2629950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Pre-Processing</a:t>
            </a:r>
            <a:endParaRPr/>
          </a:p>
        </p:txBody>
      </p:sp>
      <p:cxnSp>
        <p:nvCxnSpPr>
          <p:cNvPr id="251" name="Google Shape;251;p34"/>
          <p:cNvCxnSpPr>
            <a:stCxn id="249" idx="3"/>
            <a:endCxn id="250" idx="1"/>
          </p:cNvCxnSpPr>
          <p:nvPr/>
        </p:nvCxnSpPr>
        <p:spPr>
          <a:xfrm>
            <a:off x="2272750" y="2486550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777576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6925200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Save the</a:t>
            </a:r>
            <a:r>
              <a:rPr lang="en"/>
              <a:t> Best model</a:t>
            </a:r>
            <a:endParaRPr/>
          </a:p>
        </p:txBody>
      </p:sp>
      <p:cxnSp>
        <p:nvCxnSpPr>
          <p:cNvPr id="254" name="Google Shape;254;p34"/>
          <p:cNvCxnSpPr>
            <a:stCxn id="250" idx="3"/>
            <a:endCxn id="252" idx="1"/>
          </p:cNvCxnSpPr>
          <p:nvPr/>
        </p:nvCxnSpPr>
        <p:spPr>
          <a:xfrm>
            <a:off x="4420350" y="2486550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4"/>
          <p:cNvCxnSpPr>
            <a:stCxn id="252" idx="3"/>
            <a:endCxn id="253" idx="1"/>
          </p:cNvCxnSpPr>
          <p:nvPr/>
        </p:nvCxnSpPr>
        <p:spPr>
          <a:xfrm>
            <a:off x="6567976" y="2486550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4"/>
          <p:cNvSpPr txBox="1"/>
          <p:nvPr/>
        </p:nvSpPr>
        <p:spPr>
          <a:xfrm>
            <a:off x="482350" y="2963925"/>
            <a:ext cx="1885800" cy="7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Weather data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Solar energy output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Loaded from parquet </a:t>
            </a:r>
            <a:endParaRPr sz="1200"/>
          </a:p>
        </p:txBody>
      </p:sp>
      <p:sp>
        <p:nvSpPr>
          <p:cNvPr id="257" name="Google Shape;257;p34"/>
          <p:cNvSpPr txBox="1"/>
          <p:nvPr/>
        </p:nvSpPr>
        <p:spPr>
          <a:xfrm>
            <a:off x="2564550" y="2963925"/>
            <a:ext cx="1968900" cy="14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cleaning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Joined two data sources on timestamp and extracted </a:t>
            </a:r>
            <a:r>
              <a:rPr lang="en" sz="1200"/>
              <a:t>relevant</a:t>
            </a:r>
            <a:r>
              <a:rPr lang="en" sz="1200"/>
              <a:t> features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normalization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Saved to parquet </a:t>
            </a:r>
            <a:r>
              <a:rPr lang="en" sz="1200"/>
              <a:t>file</a:t>
            </a:r>
            <a:endParaRPr sz="1200"/>
          </a:p>
        </p:txBody>
      </p:sp>
      <p:sp>
        <p:nvSpPr>
          <p:cNvPr id="258" name="Google Shape;258;p34"/>
          <p:cNvSpPr txBox="1"/>
          <p:nvPr/>
        </p:nvSpPr>
        <p:spPr>
          <a:xfrm>
            <a:off x="4729850" y="2963925"/>
            <a:ext cx="1885800" cy="12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Split dataset into train and test sets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GBTRegressor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Hyper parameters tuning on #trees and max_depth</a:t>
            </a:r>
            <a:endParaRPr sz="1200"/>
          </a:p>
        </p:txBody>
      </p:sp>
      <p:sp>
        <p:nvSpPr>
          <p:cNvPr id="259" name="Google Shape;259;p34"/>
          <p:cNvSpPr txBox="1"/>
          <p:nvPr/>
        </p:nvSpPr>
        <p:spPr>
          <a:xfrm>
            <a:off x="6925150" y="2963925"/>
            <a:ext cx="1790400" cy="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#trees = 150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max_depth = 15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RMSE on test data: 0.236</a:t>
            </a:r>
            <a:endParaRPr sz="1200"/>
          </a:p>
        </p:txBody>
      </p:sp>
      <p:sp>
        <p:nvSpPr>
          <p:cNvPr id="260" name="Google Shape;260;p34"/>
          <p:cNvSpPr txBox="1"/>
          <p:nvPr/>
        </p:nvSpPr>
        <p:spPr>
          <a:xfrm>
            <a:off x="7160200" y="1579075"/>
            <a:ext cx="2830800" cy="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using </a:t>
            </a:r>
            <a:r>
              <a:rPr lang="en" sz="1200">
                <a:solidFill>
                  <a:schemeClr val="dk2"/>
                </a:solidFill>
              </a:rPr>
              <a:t>historical</a:t>
            </a:r>
            <a:r>
              <a:rPr lang="en" sz="1200">
                <a:solidFill>
                  <a:schemeClr val="dk2"/>
                </a:solidFill>
              </a:rPr>
              <a:t> data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7591806" y="226314"/>
            <a:ext cx="1254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452628" y="1097280"/>
            <a:ext cx="8153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"/>
              <a:t>Real time predictions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67800" y="2156850"/>
            <a:ext cx="16917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Real time data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2320550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Producer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Kafka</a:t>
            </a:r>
            <a:endParaRPr/>
          </a:p>
        </p:txBody>
      </p:sp>
      <p:cxnSp>
        <p:nvCxnSpPr>
          <p:cNvPr id="269" name="Google Shape;269;p35"/>
          <p:cNvCxnSpPr>
            <a:stCxn id="267" idx="3"/>
            <a:endCxn id="268" idx="1"/>
          </p:cNvCxnSpPr>
          <p:nvPr/>
        </p:nvCxnSpPr>
        <p:spPr>
          <a:xfrm>
            <a:off x="1859500" y="2486550"/>
            <a:ext cx="4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4571989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Consumer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Kafka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6925200" y="2156850"/>
            <a:ext cx="17904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"/>
              <a:t>Real time visualization</a:t>
            </a:r>
            <a:endParaRPr/>
          </a:p>
        </p:txBody>
      </p:sp>
      <p:cxnSp>
        <p:nvCxnSpPr>
          <p:cNvPr id="272" name="Google Shape;272;p35"/>
          <p:cNvCxnSpPr>
            <a:stCxn id="268" idx="3"/>
            <a:endCxn id="270" idx="1"/>
          </p:cNvCxnSpPr>
          <p:nvPr/>
        </p:nvCxnSpPr>
        <p:spPr>
          <a:xfrm>
            <a:off x="4110950" y="2486550"/>
            <a:ext cx="4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5"/>
          <p:cNvCxnSpPr>
            <a:stCxn id="270" idx="3"/>
            <a:endCxn id="271" idx="1"/>
          </p:cNvCxnSpPr>
          <p:nvPr/>
        </p:nvCxnSpPr>
        <p:spPr>
          <a:xfrm>
            <a:off x="6362389" y="2486550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5"/>
          <p:cNvSpPr txBox="1"/>
          <p:nvPr/>
        </p:nvSpPr>
        <p:spPr>
          <a:xfrm>
            <a:off x="120250" y="2963925"/>
            <a:ext cx="19797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OpenWeatherMap API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Weather and Solar Irradiance data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5 mins</a:t>
            </a:r>
            <a:endParaRPr sz="1200"/>
          </a:p>
        </p:txBody>
      </p:sp>
      <p:sp>
        <p:nvSpPr>
          <p:cNvPr id="275" name="Google Shape;275;p35"/>
          <p:cNvSpPr txBox="1"/>
          <p:nvPr/>
        </p:nvSpPr>
        <p:spPr>
          <a:xfrm>
            <a:off x="2320550" y="2963925"/>
            <a:ext cx="1790400" cy="12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weather data from API call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Send only required features for prediction along with timestamp</a:t>
            </a:r>
            <a:endParaRPr sz="1200"/>
          </a:p>
        </p:txBody>
      </p:sp>
      <p:sp>
        <p:nvSpPr>
          <p:cNvPr id="276" name="Google Shape;276;p35"/>
          <p:cNvSpPr txBox="1"/>
          <p:nvPr/>
        </p:nvSpPr>
        <p:spPr>
          <a:xfrm>
            <a:off x="4524300" y="2963925"/>
            <a:ext cx="1885800" cy="16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Receives features and predicts the solar energy output using the ML model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Stored the solar energy output along with timestamp in AWS RDS</a:t>
            </a:r>
            <a:endParaRPr sz="1200"/>
          </a:p>
        </p:txBody>
      </p:sp>
      <p:sp>
        <p:nvSpPr>
          <p:cNvPr id="277" name="Google Shape;277;p35"/>
          <p:cNvSpPr txBox="1"/>
          <p:nvPr/>
        </p:nvSpPr>
        <p:spPr>
          <a:xfrm>
            <a:off x="6925150" y="2963925"/>
            <a:ext cx="1790400" cy="12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Connect live to AWS RDS and shows the time series of real-time solar energy output predictions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84912" y="432204"/>
            <a:ext cx="1940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283" name="Google Shape;283;p36"/>
          <p:cNvSpPr txBox="1"/>
          <p:nvPr>
            <p:ph idx="4294967295" type="sldNum"/>
          </p:nvPr>
        </p:nvSpPr>
        <p:spPr>
          <a:xfrm>
            <a:off x="7889081" y="226219"/>
            <a:ext cx="1254919" cy="205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25" y="784925"/>
            <a:ext cx="6083548" cy="37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735074" y="1069848"/>
            <a:ext cx="5006340" cy="1277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