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E11A-D48E-4006-AAA1-FED979D4ACF0}"/>
              </a:ext>
            </a:extLst>
          </p:cNvPr>
          <p:cNvSpPr>
            <a:spLocks noGrp="1"/>
          </p:cNvSpPr>
          <p:nvPr>
            <p:ph type="ctrTitle"/>
          </p:nvPr>
        </p:nvSpPr>
        <p:spPr/>
        <p:txBody>
          <a:bodyPr>
            <a:normAutofit/>
          </a:bodyPr>
          <a:lstStyle/>
          <a:p>
            <a:pPr algn="ctr"/>
            <a:r>
              <a:rPr lang="en-US" sz="2800" b="1" dirty="0">
                <a:latin typeface="Bradley Hand ITC" panose="03070402050302030203" pitchFamily="66" charset="0"/>
                <a:cs typeface="Calibri" panose="020F0502020204030204" pitchFamily="34" charset="0"/>
              </a:rPr>
              <a:t>Ecommerce </a:t>
            </a:r>
            <a:r>
              <a:rPr lang="en-US" sz="2800" b="1" dirty="0" err="1">
                <a:latin typeface="Bradley Hand ITC" panose="03070402050302030203" pitchFamily="66" charset="0"/>
                <a:cs typeface="Calibri" panose="020F0502020204030204" pitchFamily="34" charset="0"/>
              </a:rPr>
              <a:t>GloBAL</a:t>
            </a:r>
            <a:r>
              <a:rPr lang="en-US" sz="2800" b="1" dirty="0">
                <a:latin typeface="Bradley Hand ITC" panose="03070402050302030203" pitchFamily="66" charset="0"/>
                <a:cs typeface="Calibri" panose="020F0502020204030204" pitchFamily="34" charset="0"/>
              </a:rPr>
              <a:t> SUPERSTORE</a:t>
            </a:r>
            <a:endParaRPr lang="en-IN" sz="2800" b="1" dirty="0">
              <a:latin typeface="Bradley Hand ITC" panose="03070402050302030203" pitchFamily="66" charset="0"/>
              <a:cs typeface="Calibri" panose="020F0502020204030204" pitchFamily="34" charset="0"/>
            </a:endParaRPr>
          </a:p>
        </p:txBody>
      </p:sp>
    </p:spTree>
    <p:extLst>
      <p:ext uri="{BB962C8B-B14F-4D97-AF65-F5344CB8AC3E}">
        <p14:creationId xmlns:p14="http://schemas.microsoft.com/office/powerpoint/2010/main" val="1232742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4117-C694-4928-99AC-462BB75F14FD}"/>
              </a:ext>
            </a:extLst>
          </p:cNvPr>
          <p:cNvSpPr>
            <a:spLocks noGrp="1"/>
          </p:cNvSpPr>
          <p:nvPr>
            <p:ph type="title"/>
          </p:nvPr>
        </p:nvSpPr>
        <p:spPr>
          <a:xfrm>
            <a:off x="1141413" y="328474"/>
            <a:ext cx="9905998" cy="738325"/>
          </a:xfrm>
        </p:spPr>
        <p:txBody>
          <a:bodyPr>
            <a:normAutofit/>
          </a:bodyPr>
          <a:lstStyle/>
          <a:p>
            <a:pPr algn="ctr"/>
            <a:r>
              <a:rPr lang="en-US" sz="2000" dirty="0">
                <a:latin typeface="Times New Roman" panose="02020603050405020304" pitchFamily="18" charset="0"/>
                <a:cs typeface="Times New Roman" panose="02020603050405020304" pitchFamily="18" charset="0"/>
              </a:rPr>
              <a:t>OVERALL PROFIT TILL DATE</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EDEA31C-3534-46CF-8894-0D94ADC2928D}"/>
              </a:ext>
            </a:extLst>
          </p:cNvPr>
          <p:cNvPicPr>
            <a:picLocks noGrp="1" noChangeAspect="1"/>
          </p:cNvPicPr>
          <p:nvPr>
            <p:ph idx="1"/>
          </p:nvPr>
        </p:nvPicPr>
        <p:blipFill>
          <a:blip r:embed="rId2"/>
          <a:stretch>
            <a:fillRect/>
          </a:stretch>
        </p:blipFill>
        <p:spPr>
          <a:xfrm>
            <a:off x="1847977" y="1198563"/>
            <a:ext cx="8492872" cy="4975994"/>
          </a:xfrm>
        </p:spPr>
      </p:pic>
    </p:spTree>
    <p:extLst>
      <p:ext uri="{BB962C8B-B14F-4D97-AF65-F5344CB8AC3E}">
        <p14:creationId xmlns:p14="http://schemas.microsoft.com/office/powerpoint/2010/main" val="410493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3132-302B-4D72-97F6-FA5B02AB0921}"/>
              </a:ext>
            </a:extLst>
          </p:cNvPr>
          <p:cNvSpPr>
            <a:spLocks noGrp="1"/>
          </p:cNvSpPr>
          <p:nvPr>
            <p:ph type="title"/>
          </p:nvPr>
        </p:nvSpPr>
        <p:spPr>
          <a:xfrm>
            <a:off x="1141413" y="284086"/>
            <a:ext cx="9905998" cy="782714"/>
          </a:xfrm>
        </p:spPr>
        <p:txBody>
          <a:bodyPr>
            <a:normAutofit/>
          </a:bodyPr>
          <a:lstStyle/>
          <a:p>
            <a:pPr algn="ctr"/>
            <a:r>
              <a:rPr lang="en-US" sz="2000" dirty="0">
                <a:latin typeface="Times New Roman" panose="02020603050405020304" pitchFamily="18" charset="0"/>
                <a:cs typeface="Times New Roman" panose="02020603050405020304" pitchFamily="18" charset="0"/>
              </a:rPr>
              <a:t>Sales of segments in Different categories</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FD18ADF-B1A6-4515-A1B2-DFABE4E09EC8}"/>
              </a:ext>
            </a:extLst>
          </p:cNvPr>
          <p:cNvPicPr>
            <a:picLocks noGrp="1" noChangeAspect="1"/>
          </p:cNvPicPr>
          <p:nvPr>
            <p:ph idx="1"/>
          </p:nvPr>
        </p:nvPicPr>
        <p:blipFill>
          <a:blip r:embed="rId2"/>
          <a:stretch>
            <a:fillRect/>
          </a:stretch>
        </p:blipFill>
        <p:spPr>
          <a:xfrm>
            <a:off x="1872929" y="1225550"/>
            <a:ext cx="8442967" cy="4565650"/>
          </a:xfrm>
        </p:spPr>
      </p:pic>
    </p:spTree>
    <p:extLst>
      <p:ext uri="{BB962C8B-B14F-4D97-AF65-F5344CB8AC3E}">
        <p14:creationId xmlns:p14="http://schemas.microsoft.com/office/powerpoint/2010/main" val="2831534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381A-BD97-467B-83B8-77D3E57A0CBF}"/>
              </a:ext>
            </a:extLst>
          </p:cNvPr>
          <p:cNvSpPr>
            <a:spLocks noGrp="1"/>
          </p:cNvSpPr>
          <p:nvPr>
            <p:ph type="title"/>
          </p:nvPr>
        </p:nvSpPr>
        <p:spPr>
          <a:xfrm>
            <a:off x="1141413" y="284086"/>
            <a:ext cx="9905998" cy="603682"/>
          </a:xfrm>
        </p:spPr>
        <p:txBody>
          <a:bodyPr>
            <a:normAutofit/>
          </a:bodyPr>
          <a:lstStyle/>
          <a:p>
            <a:pPr algn="ctr"/>
            <a:r>
              <a:rPr lang="en-US" sz="2000" dirty="0">
                <a:latin typeface="Times New Roman" panose="02020603050405020304" pitchFamily="18" charset="0"/>
                <a:cs typeface="Times New Roman" panose="02020603050405020304" pitchFamily="18" charset="0"/>
              </a:rPr>
              <a:t>PROFIT VS PROFIT Ratio for different categories and sub-categories</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0135094-D5EE-40E2-84B0-6A697B2A81E6}"/>
              </a:ext>
            </a:extLst>
          </p:cNvPr>
          <p:cNvPicPr>
            <a:picLocks noGrp="1" noChangeAspect="1"/>
          </p:cNvPicPr>
          <p:nvPr>
            <p:ph idx="1"/>
          </p:nvPr>
        </p:nvPicPr>
        <p:blipFill>
          <a:blip r:embed="rId2"/>
          <a:stretch>
            <a:fillRect/>
          </a:stretch>
        </p:blipFill>
        <p:spPr>
          <a:xfrm>
            <a:off x="1740824" y="1082675"/>
            <a:ext cx="8707177" cy="4708525"/>
          </a:xfrm>
        </p:spPr>
      </p:pic>
    </p:spTree>
    <p:extLst>
      <p:ext uri="{BB962C8B-B14F-4D97-AF65-F5344CB8AC3E}">
        <p14:creationId xmlns:p14="http://schemas.microsoft.com/office/powerpoint/2010/main" val="2414663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EC13-1993-4B84-8FEC-D44537674326}"/>
              </a:ext>
            </a:extLst>
          </p:cNvPr>
          <p:cNvSpPr>
            <a:spLocks noGrp="1"/>
          </p:cNvSpPr>
          <p:nvPr>
            <p:ph type="title"/>
          </p:nvPr>
        </p:nvSpPr>
        <p:spPr>
          <a:xfrm>
            <a:off x="1141413" y="399495"/>
            <a:ext cx="9905998" cy="790113"/>
          </a:xfrm>
        </p:spPr>
        <p:txBody>
          <a:bodyPr>
            <a:normAutofit/>
          </a:bodyPr>
          <a:lstStyle/>
          <a:p>
            <a:pPr algn="ctr"/>
            <a:r>
              <a:rPr lang="en-US" sz="2000" dirty="0">
                <a:latin typeface="Times New Roman" panose="02020603050405020304" pitchFamily="18" charset="0"/>
                <a:cs typeface="Times New Roman" panose="02020603050405020304" pitchFamily="18" charset="0"/>
              </a:rPr>
              <a:t>Profit Ratio by city</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922F74B-F30F-414B-818F-1AADFFC69474}"/>
              </a:ext>
            </a:extLst>
          </p:cNvPr>
          <p:cNvPicPr>
            <a:picLocks noGrp="1" noChangeAspect="1"/>
          </p:cNvPicPr>
          <p:nvPr>
            <p:ph idx="1"/>
          </p:nvPr>
        </p:nvPicPr>
        <p:blipFill>
          <a:blip r:embed="rId2"/>
          <a:stretch>
            <a:fillRect/>
          </a:stretch>
        </p:blipFill>
        <p:spPr>
          <a:xfrm>
            <a:off x="1036949" y="1508290"/>
            <a:ext cx="9221012" cy="4691284"/>
          </a:xfrm>
        </p:spPr>
      </p:pic>
    </p:spTree>
    <p:extLst>
      <p:ext uri="{BB962C8B-B14F-4D97-AF65-F5344CB8AC3E}">
        <p14:creationId xmlns:p14="http://schemas.microsoft.com/office/powerpoint/2010/main" val="3681370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C719-2521-477D-AAB4-E6831E32AF46}"/>
              </a:ext>
            </a:extLst>
          </p:cNvPr>
          <p:cNvSpPr>
            <a:spLocks noGrp="1"/>
          </p:cNvSpPr>
          <p:nvPr>
            <p:ph type="title"/>
          </p:nvPr>
        </p:nvSpPr>
        <p:spPr>
          <a:xfrm>
            <a:off x="1141413" y="204186"/>
            <a:ext cx="9905998" cy="639193"/>
          </a:xfrm>
        </p:spPr>
        <p:txBody>
          <a:bodyPr>
            <a:normAutofit/>
          </a:bodyPr>
          <a:lstStyle/>
          <a:p>
            <a:pPr algn="ctr"/>
            <a:r>
              <a:rPr lang="en-US" sz="2000" dirty="0">
                <a:latin typeface="Times New Roman" panose="02020603050405020304" pitchFamily="18" charset="0"/>
                <a:cs typeface="Times New Roman" panose="02020603050405020304" pitchFamily="18" charset="0"/>
              </a:rPr>
              <a:t>PROFIT RATIO For Each State</a:t>
            </a:r>
            <a:endParaRPr lang="en-IN" sz="20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4F3C06A3-AF6D-4C7D-ABCF-D168686CB3B3}"/>
              </a:ext>
            </a:extLst>
          </p:cNvPr>
          <p:cNvPicPr>
            <a:picLocks noGrp="1" noChangeAspect="1"/>
          </p:cNvPicPr>
          <p:nvPr>
            <p:ph idx="1"/>
          </p:nvPr>
        </p:nvPicPr>
        <p:blipFill>
          <a:blip r:embed="rId2"/>
          <a:stretch>
            <a:fillRect/>
          </a:stretch>
        </p:blipFill>
        <p:spPr>
          <a:xfrm>
            <a:off x="1667433" y="1003300"/>
            <a:ext cx="8853960" cy="4787900"/>
          </a:xfrm>
        </p:spPr>
      </p:pic>
    </p:spTree>
    <p:extLst>
      <p:ext uri="{BB962C8B-B14F-4D97-AF65-F5344CB8AC3E}">
        <p14:creationId xmlns:p14="http://schemas.microsoft.com/office/powerpoint/2010/main" val="2525148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2181-AC01-45C1-9E3A-BFCD6B9D2D77}"/>
              </a:ext>
            </a:extLst>
          </p:cNvPr>
          <p:cNvSpPr>
            <a:spLocks noGrp="1"/>
          </p:cNvSpPr>
          <p:nvPr>
            <p:ph type="title"/>
          </p:nvPr>
        </p:nvSpPr>
        <p:spPr>
          <a:xfrm>
            <a:off x="1141413" y="125046"/>
            <a:ext cx="9905998" cy="570523"/>
          </a:xfrm>
        </p:spPr>
        <p:txBody>
          <a:bodyPr>
            <a:normAutofit/>
          </a:bodyPr>
          <a:lstStyle/>
          <a:p>
            <a:pPr algn="ctr"/>
            <a:r>
              <a:rPr lang="en-US" sz="2000" dirty="0">
                <a:latin typeface="Times New Roman" panose="02020603050405020304" pitchFamily="18" charset="0"/>
                <a:cs typeface="Times New Roman" panose="02020603050405020304" pitchFamily="18" charset="0"/>
              </a:rPr>
              <a:t>Summary</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CCC8AC-6EED-4016-B6B5-EE1ABFE0A2ED}"/>
              </a:ext>
            </a:extLst>
          </p:cNvPr>
          <p:cNvSpPr>
            <a:spLocks noGrp="1"/>
          </p:cNvSpPr>
          <p:nvPr>
            <p:ph idx="1"/>
          </p:nvPr>
        </p:nvSpPr>
        <p:spPr>
          <a:xfrm>
            <a:off x="1141412" y="1141046"/>
            <a:ext cx="9905999" cy="4650155"/>
          </a:xfrm>
        </p:spPr>
        <p:txBody>
          <a:bodyPr/>
          <a:lstStyle/>
          <a:p>
            <a:r>
              <a:rPr lang="en-IN" sz="1800" b="1" dirty="0">
                <a:effectLst/>
                <a:latin typeface="Arial Nova Cond" panose="020B0506020202020204" pitchFamily="34" charset="0"/>
                <a:ea typeface="Calibri" panose="020F0502020204030204" pitchFamily="34" charset="0"/>
                <a:cs typeface="Calibri" panose="020F0502020204030204" pitchFamily="34" charset="0"/>
              </a:rPr>
              <a:t> </a:t>
            </a:r>
            <a:r>
              <a:rPr lang="en-IN" sz="1800" dirty="0">
                <a:effectLst/>
                <a:latin typeface="Times New Roman" panose="02020603050405020304" pitchFamily="18" charset="0"/>
                <a:ea typeface="Arial" panose="020B0604020202020204" pitchFamily="34" charset="0"/>
                <a:cs typeface="Times New Roman" panose="02020603050405020304" pitchFamily="18" charset="0"/>
              </a:rPr>
              <a:t>Created an efficient Tableau dashboard with all the necessary Business requirements with analysis on sales and profits at an overall level as well as at various dimensional cuts like Year over Year, Category, Sub-category, Market and Region. Advanced functions like Multifilter parameter, Conditional logics using Calculated fields were deployed to create a robust and dynamic dashboard.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7058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F4EE-BB0B-4CF9-8EB4-5F164A00A622}"/>
              </a:ext>
            </a:extLst>
          </p:cNvPr>
          <p:cNvSpPr>
            <a:spLocks noGrp="1"/>
          </p:cNvSpPr>
          <p:nvPr>
            <p:ph type="title"/>
          </p:nvPr>
        </p:nvSpPr>
        <p:spPr>
          <a:xfrm>
            <a:off x="1141413" y="618518"/>
            <a:ext cx="9905998" cy="650989"/>
          </a:xfrm>
        </p:spPr>
        <p:txBody>
          <a:bodyPr>
            <a:normAutofit/>
          </a:bodyPr>
          <a:lstStyle/>
          <a:p>
            <a:pPr algn="ctr"/>
            <a:r>
              <a:rPr lang="en-US" sz="2000" dirty="0">
                <a:latin typeface="Times New Roman" panose="02020603050405020304" pitchFamily="18" charset="0"/>
                <a:cs typeface="Times New Roman" panose="02020603050405020304" pitchFamily="18" charset="0"/>
              </a:rPr>
              <a:t>Demand In Quantity FOR Category and Sub-Category </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CDA0004-9883-46FD-8C52-D557A1B903E2}"/>
              </a:ext>
            </a:extLst>
          </p:cNvPr>
          <p:cNvPicPr>
            <a:picLocks noGrp="1" noChangeAspect="1"/>
          </p:cNvPicPr>
          <p:nvPr>
            <p:ph idx="1"/>
          </p:nvPr>
        </p:nvPicPr>
        <p:blipFill>
          <a:blip r:embed="rId2"/>
          <a:stretch>
            <a:fillRect/>
          </a:stretch>
        </p:blipFill>
        <p:spPr>
          <a:xfrm>
            <a:off x="1225117" y="1575356"/>
            <a:ext cx="9822295" cy="4869832"/>
          </a:xfrm>
        </p:spPr>
      </p:pic>
    </p:spTree>
    <p:extLst>
      <p:ext uri="{BB962C8B-B14F-4D97-AF65-F5344CB8AC3E}">
        <p14:creationId xmlns:p14="http://schemas.microsoft.com/office/powerpoint/2010/main" val="3912132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F9D0-98E5-46CF-98B0-5570B6308828}"/>
              </a:ext>
            </a:extLst>
          </p:cNvPr>
          <p:cNvSpPr>
            <a:spLocks noGrp="1"/>
          </p:cNvSpPr>
          <p:nvPr>
            <p:ph type="title"/>
          </p:nvPr>
        </p:nvSpPr>
        <p:spPr>
          <a:xfrm>
            <a:off x="1141413" y="509172"/>
            <a:ext cx="9905998" cy="593764"/>
          </a:xfrm>
        </p:spPr>
        <p:txBody>
          <a:bodyPr>
            <a:normAutofit/>
          </a:bodyPr>
          <a:lstStyle/>
          <a:p>
            <a:pPr algn="ctr"/>
            <a:r>
              <a:rPr lang="en-US" sz="2000" dirty="0">
                <a:latin typeface="Times New Roman" panose="02020603050405020304" pitchFamily="18" charset="0"/>
                <a:cs typeface="Times New Roman" panose="02020603050405020304" pitchFamily="18" charset="0"/>
              </a:rPr>
              <a:t>Top 5 Most </a:t>
            </a:r>
            <a:r>
              <a:rPr lang="en-US" sz="2000" dirty="0" err="1">
                <a:latin typeface="Times New Roman" panose="02020603050405020304" pitchFamily="18" charset="0"/>
                <a:cs typeface="Times New Roman" panose="02020603050405020304" pitchFamily="18" charset="0"/>
              </a:rPr>
              <a:t>ProFiTABLE</a:t>
            </a:r>
            <a:r>
              <a:rPr lang="en-US" sz="2000" dirty="0">
                <a:latin typeface="Times New Roman" panose="02020603050405020304" pitchFamily="18" charset="0"/>
                <a:cs typeface="Times New Roman" panose="02020603050405020304" pitchFamily="18" charset="0"/>
              </a:rPr>
              <a:t> REGIONS</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AF8F2C9-211A-4A4F-9F2F-FD5B2137ADD4}"/>
              </a:ext>
            </a:extLst>
          </p:cNvPr>
          <p:cNvPicPr>
            <a:picLocks noGrp="1" noChangeAspect="1"/>
          </p:cNvPicPr>
          <p:nvPr>
            <p:ph idx="1"/>
          </p:nvPr>
        </p:nvPicPr>
        <p:blipFill>
          <a:blip r:embed="rId2"/>
          <a:stretch>
            <a:fillRect/>
          </a:stretch>
        </p:blipFill>
        <p:spPr>
          <a:xfrm>
            <a:off x="1141413" y="1702971"/>
            <a:ext cx="9906000" cy="4645857"/>
          </a:xfrm>
        </p:spPr>
      </p:pic>
    </p:spTree>
    <p:extLst>
      <p:ext uri="{BB962C8B-B14F-4D97-AF65-F5344CB8AC3E}">
        <p14:creationId xmlns:p14="http://schemas.microsoft.com/office/powerpoint/2010/main" val="3809416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D995-FCC4-4F24-BBB7-5CE4D163B9A2}"/>
              </a:ext>
            </a:extLst>
          </p:cNvPr>
          <p:cNvSpPr>
            <a:spLocks noGrp="1"/>
          </p:cNvSpPr>
          <p:nvPr>
            <p:ph type="title"/>
          </p:nvPr>
        </p:nvSpPr>
        <p:spPr>
          <a:xfrm>
            <a:off x="1141413" y="618518"/>
            <a:ext cx="9905998" cy="677622"/>
          </a:xfrm>
        </p:spPr>
        <p:txBody>
          <a:bodyPr>
            <a:normAutofit/>
          </a:bodyPr>
          <a:lstStyle/>
          <a:p>
            <a:pPr algn="ctr"/>
            <a:r>
              <a:rPr lang="en-US" sz="2000" dirty="0">
                <a:latin typeface="Times New Roman" panose="02020603050405020304" pitchFamily="18" charset="0"/>
                <a:cs typeface="Times New Roman" panose="02020603050405020304" pitchFamily="18" charset="0"/>
              </a:rPr>
              <a:t>LEAST 5 Profitable Regions</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BB8C915-6F3E-42B8-B4A9-9324CE6A01E3}"/>
              </a:ext>
            </a:extLst>
          </p:cNvPr>
          <p:cNvPicPr>
            <a:picLocks noGrp="1" noChangeAspect="1"/>
          </p:cNvPicPr>
          <p:nvPr>
            <p:ph idx="1"/>
          </p:nvPr>
        </p:nvPicPr>
        <p:blipFill>
          <a:blip r:embed="rId2"/>
          <a:stretch>
            <a:fillRect/>
          </a:stretch>
        </p:blipFill>
        <p:spPr>
          <a:xfrm>
            <a:off x="1141413" y="1556566"/>
            <a:ext cx="9906000" cy="4911681"/>
          </a:xfrm>
        </p:spPr>
      </p:pic>
    </p:spTree>
    <p:extLst>
      <p:ext uri="{BB962C8B-B14F-4D97-AF65-F5344CB8AC3E}">
        <p14:creationId xmlns:p14="http://schemas.microsoft.com/office/powerpoint/2010/main" val="147610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6A4D3-242A-408F-8551-D67D5758730A}"/>
              </a:ext>
            </a:extLst>
          </p:cNvPr>
          <p:cNvSpPr>
            <a:spLocks noGrp="1"/>
          </p:cNvSpPr>
          <p:nvPr>
            <p:ph type="title"/>
          </p:nvPr>
        </p:nvSpPr>
        <p:spPr>
          <a:xfrm>
            <a:off x="1141413" y="618518"/>
            <a:ext cx="9905998" cy="704255"/>
          </a:xfrm>
        </p:spPr>
        <p:txBody>
          <a:bodyPr>
            <a:normAutofit/>
          </a:bodyPr>
          <a:lstStyle/>
          <a:p>
            <a:pPr algn="ctr"/>
            <a:r>
              <a:rPr lang="en-US" sz="2000" dirty="0">
                <a:latin typeface="Times New Roman" panose="02020603050405020304" pitchFamily="18" charset="0"/>
                <a:cs typeface="Times New Roman" panose="02020603050405020304" pitchFamily="18" charset="0"/>
              </a:rPr>
              <a:t>Sales TREND FOR Different Quarters</a:t>
            </a:r>
            <a:endParaRPr lang="en-IN" sz="20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C7F3C996-3AF3-4EFC-89D3-8A396BDBA723}"/>
              </a:ext>
            </a:extLst>
          </p:cNvPr>
          <p:cNvPicPr>
            <a:picLocks noGrp="1" noChangeAspect="1"/>
          </p:cNvPicPr>
          <p:nvPr>
            <p:ph idx="1"/>
          </p:nvPr>
        </p:nvPicPr>
        <p:blipFill>
          <a:blip r:embed="rId2"/>
          <a:stretch>
            <a:fillRect/>
          </a:stretch>
        </p:blipFill>
        <p:spPr>
          <a:xfrm>
            <a:off x="1074657" y="1423447"/>
            <a:ext cx="9794448" cy="4816035"/>
          </a:xfrm>
        </p:spPr>
      </p:pic>
    </p:spTree>
    <p:extLst>
      <p:ext uri="{BB962C8B-B14F-4D97-AF65-F5344CB8AC3E}">
        <p14:creationId xmlns:p14="http://schemas.microsoft.com/office/powerpoint/2010/main" val="363787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1521F-0577-44FB-9BE3-C8FE4674F185}"/>
              </a:ext>
            </a:extLst>
          </p:cNvPr>
          <p:cNvSpPr>
            <a:spLocks noGrp="1"/>
          </p:cNvSpPr>
          <p:nvPr>
            <p:ph type="title"/>
          </p:nvPr>
        </p:nvSpPr>
        <p:spPr>
          <a:xfrm>
            <a:off x="1141413" y="618518"/>
            <a:ext cx="9905998" cy="704255"/>
          </a:xfrm>
        </p:spPr>
        <p:txBody>
          <a:bodyPr>
            <a:normAutofit/>
          </a:bodyPr>
          <a:lstStyle/>
          <a:p>
            <a:pPr algn="ctr"/>
            <a:r>
              <a:rPr lang="en-US" sz="2000" dirty="0">
                <a:latin typeface="Times New Roman" panose="02020603050405020304" pitchFamily="18" charset="0"/>
                <a:cs typeface="Times New Roman" panose="02020603050405020304" pitchFamily="18" charset="0"/>
              </a:rPr>
              <a:t>Top 20 </a:t>
            </a:r>
            <a:r>
              <a:rPr lang="en-US" sz="2000" dirty="0" err="1">
                <a:latin typeface="Times New Roman" panose="02020603050405020304" pitchFamily="18" charset="0"/>
                <a:cs typeface="Times New Roman" panose="02020603050405020304" pitchFamily="18" charset="0"/>
              </a:rPr>
              <a:t>CustomeRs</a:t>
            </a:r>
            <a:r>
              <a:rPr lang="en-US" sz="2000" dirty="0">
                <a:latin typeface="Times New Roman" panose="02020603050405020304" pitchFamily="18" charset="0"/>
                <a:cs typeface="Times New Roman" panose="02020603050405020304" pitchFamily="18" charset="0"/>
              </a:rPr>
              <a:t> Names Based on Sales</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7887AF0-D65E-4A04-9DAD-47FDFE157D18}"/>
              </a:ext>
            </a:extLst>
          </p:cNvPr>
          <p:cNvPicPr>
            <a:picLocks noGrp="1" noChangeAspect="1"/>
          </p:cNvPicPr>
          <p:nvPr>
            <p:ph idx="1"/>
          </p:nvPr>
        </p:nvPicPr>
        <p:blipFill>
          <a:blip r:embed="rId2"/>
          <a:stretch>
            <a:fillRect/>
          </a:stretch>
        </p:blipFill>
        <p:spPr>
          <a:xfrm>
            <a:off x="1141411" y="1627083"/>
            <a:ext cx="9906000" cy="4712964"/>
          </a:xfrm>
        </p:spPr>
      </p:pic>
    </p:spTree>
    <p:extLst>
      <p:ext uri="{BB962C8B-B14F-4D97-AF65-F5344CB8AC3E}">
        <p14:creationId xmlns:p14="http://schemas.microsoft.com/office/powerpoint/2010/main" val="238729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8A24-E147-4E65-AA00-5A794096C8D2}"/>
              </a:ext>
            </a:extLst>
          </p:cNvPr>
          <p:cNvSpPr>
            <a:spLocks noGrp="1"/>
          </p:cNvSpPr>
          <p:nvPr>
            <p:ph type="title"/>
          </p:nvPr>
        </p:nvSpPr>
        <p:spPr>
          <a:xfrm>
            <a:off x="1141413" y="618518"/>
            <a:ext cx="9905998" cy="448282"/>
          </a:xfrm>
        </p:spPr>
        <p:txBody>
          <a:bodyPr>
            <a:normAutofit/>
          </a:bodyPr>
          <a:lstStyle/>
          <a:p>
            <a:pPr algn="ctr"/>
            <a:r>
              <a:rPr lang="en-US" sz="2000" dirty="0">
                <a:latin typeface="Times New Roman" panose="02020603050405020304" pitchFamily="18" charset="0"/>
                <a:cs typeface="Times New Roman" panose="02020603050405020304" pitchFamily="18" charset="0"/>
              </a:rPr>
              <a:t>TOP 20 Customers region Wise</a:t>
            </a:r>
            <a:endParaRPr lang="en-IN" sz="2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0CAC0B1-45F6-4471-AF9A-48B762DD3DA8}"/>
              </a:ext>
            </a:extLst>
          </p:cNvPr>
          <p:cNvPicPr>
            <a:picLocks noGrp="1" noChangeAspect="1"/>
          </p:cNvPicPr>
          <p:nvPr>
            <p:ph idx="1"/>
          </p:nvPr>
        </p:nvPicPr>
        <p:blipFill>
          <a:blip r:embed="rId2"/>
          <a:stretch>
            <a:fillRect/>
          </a:stretch>
        </p:blipFill>
        <p:spPr>
          <a:xfrm>
            <a:off x="866463" y="1432874"/>
            <a:ext cx="10180948" cy="4480874"/>
          </a:xfrm>
          <a:prstGeom prst="rect">
            <a:avLst/>
          </a:prstGeom>
        </p:spPr>
      </p:pic>
    </p:spTree>
    <p:extLst>
      <p:ext uri="{BB962C8B-B14F-4D97-AF65-F5344CB8AC3E}">
        <p14:creationId xmlns:p14="http://schemas.microsoft.com/office/powerpoint/2010/main" val="407387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312B-08B7-4F9B-AD05-25D31C11553C}"/>
              </a:ext>
            </a:extLst>
          </p:cNvPr>
          <p:cNvSpPr>
            <a:spLocks noGrp="1"/>
          </p:cNvSpPr>
          <p:nvPr>
            <p:ph type="title"/>
          </p:nvPr>
        </p:nvSpPr>
        <p:spPr>
          <a:xfrm>
            <a:off x="1141413" y="618518"/>
            <a:ext cx="9905998" cy="448282"/>
          </a:xfrm>
        </p:spPr>
        <p:txBody>
          <a:bodyPr>
            <a:noAutofit/>
          </a:bodyPr>
          <a:lstStyle/>
          <a:p>
            <a:pPr algn="ctr"/>
            <a:r>
              <a:rPr lang="en-US" sz="2000" dirty="0">
                <a:latin typeface="Times New Roman" panose="02020603050405020304" pitchFamily="18" charset="0"/>
                <a:cs typeface="Times New Roman" panose="02020603050405020304" pitchFamily="18" charset="0"/>
              </a:rPr>
              <a:t>MULTIFILTER PARAMETER TO DISPLAY category, Region, Market Sales For all Years</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DD571E9-69AB-4E8F-B7D8-03F11A885182}"/>
              </a:ext>
            </a:extLst>
          </p:cNvPr>
          <p:cNvPicPr>
            <a:picLocks noGrp="1" noChangeAspect="1"/>
          </p:cNvPicPr>
          <p:nvPr>
            <p:ph idx="1"/>
          </p:nvPr>
        </p:nvPicPr>
        <p:blipFill>
          <a:blip r:embed="rId2"/>
          <a:stretch>
            <a:fillRect/>
          </a:stretch>
        </p:blipFill>
        <p:spPr>
          <a:xfrm>
            <a:off x="1141413" y="1385740"/>
            <a:ext cx="9463742" cy="4405460"/>
          </a:xfrm>
        </p:spPr>
      </p:pic>
    </p:spTree>
    <p:extLst>
      <p:ext uri="{BB962C8B-B14F-4D97-AF65-F5344CB8AC3E}">
        <p14:creationId xmlns:p14="http://schemas.microsoft.com/office/powerpoint/2010/main" val="120184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D083-DEEA-4CB7-B0A1-5E43490A9C95}"/>
              </a:ext>
            </a:extLst>
          </p:cNvPr>
          <p:cNvSpPr>
            <a:spLocks noGrp="1"/>
          </p:cNvSpPr>
          <p:nvPr>
            <p:ph type="title"/>
          </p:nvPr>
        </p:nvSpPr>
        <p:spPr>
          <a:xfrm>
            <a:off x="1141413" y="618518"/>
            <a:ext cx="9905998" cy="659866"/>
          </a:xfrm>
        </p:spPr>
        <p:txBody>
          <a:bodyPr>
            <a:normAutofit/>
          </a:bodyPr>
          <a:lstStyle/>
          <a:p>
            <a:pPr algn="ctr"/>
            <a:r>
              <a:rPr lang="en-US" sz="2000" dirty="0">
                <a:latin typeface="Times New Roman" panose="02020603050405020304" pitchFamily="18" charset="0"/>
                <a:cs typeface="Times New Roman" panose="02020603050405020304" pitchFamily="18" charset="0"/>
              </a:rPr>
              <a:t>Converted overall sales to </a:t>
            </a:r>
            <a:r>
              <a:rPr lang="en-US" sz="2000" dirty="0" err="1">
                <a:latin typeface="Times New Roman" panose="02020603050405020304" pitchFamily="18" charset="0"/>
                <a:cs typeface="Times New Roman" panose="02020603050405020304" pitchFamily="18" charset="0"/>
              </a:rPr>
              <a:t>pedrcentages</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B8283FE-7B53-4B78-9E7A-B39C829D4F23}"/>
              </a:ext>
            </a:extLst>
          </p:cNvPr>
          <p:cNvPicPr>
            <a:picLocks noGrp="1" noChangeAspect="1"/>
          </p:cNvPicPr>
          <p:nvPr>
            <p:ph idx="1"/>
          </p:nvPr>
        </p:nvPicPr>
        <p:blipFill>
          <a:blip r:embed="rId2"/>
          <a:stretch>
            <a:fillRect/>
          </a:stretch>
        </p:blipFill>
        <p:spPr>
          <a:xfrm>
            <a:off x="1574276" y="1411287"/>
            <a:ext cx="8917757" cy="4998939"/>
          </a:xfrm>
        </p:spPr>
      </p:pic>
    </p:spTree>
    <p:extLst>
      <p:ext uri="{BB962C8B-B14F-4D97-AF65-F5344CB8AC3E}">
        <p14:creationId xmlns:p14="http://schemas.microsoft.com/office/powerpoint/2010/main" val="953403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298</TotalTime>
  <Words>146</Words>
  <Application>Microsoft Office PowerPoint</Application>
  <PresentationFormat>Widescreen</PresentationFormat>
  <Paragraphs>16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Nova Cond</vt:lpstr>
      <vt:lpstr>Bradley Hand ITC</vt:lpstr>
      <vt:lpstr>Times New Roman</vt:lpstr>
      <vt:lpstr>Tw Cen MT</vt:lpstr>
      <vt:lpstr>Circuit</vt:lpstr>
      <vt:lpstr>Ecommerce GloBAL SUPERSTORE</vt:lpstr>
      <vt:lpstr>Demand In Quantity FOR Category and Sub-Category </vt:lpstr>
      <vt:lpstr>Top 5 Most ProFiTABLE REGIONS</vt:lpstr>
      <vt:lpstr>LEAST 5 Profitable Regions</vt:lpstr>
      <vt:lpstr>Sales TREND FOR Different Quarters</vt:lpstr>
      <vt:lpstr>Top 20 CustomeRs Names Based on Sales</vt:lpstr>
      <vt:lpstr>TOP 20 Customers region Wise</vt:lpstr>
      <vt:lpstr>MULTIFILTER PARAMETER TO DISPLAY category, Region, Market Sales For all Years</vt:lpstr>
      <vt:lpstr>Converted overall sales to pedrcentages</vt:lpstr>
      <vt:lpstr>OVERALL PROFIT TILL DATE</vt:lpstr>
      <vt:lpstr>Sales of segments in Different categories</vt:lpstr>
      <vt:lpstr>PROFIT VS PROFIT Ratio for different categories and sub-categories</vt:lpstr>
      <vt:lpstr>Profit Ratio by city</vt:lpstr>
      <vt:lpstr>PROFIT RATIO For Each State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GloBAL SUPERSTORE</dc:title>
  <dc:creator>pallavi telakunchi</dc:creator>
  <cp:lastModifiedBy>pallavi telakunchi</cp:lastModifiedBy>
  <cp:revision>15</cp:revision>
  <dcterms:created xsi:type="dcterms:W3CDTF">2020-12-19T13:51:19Z</dcterms:created>
  <dcterms:modified xsi:type="dcterms:W3CDTF">2021-01-04T14:54:44Z</dcterms:modified>
</cp:coreProperties>
</file>