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9" r:id="rId5"/>
    <p:sldId id="275" r:id="rId6"/>
    <p:sldId id="289" r:id="rId7"/>
    <p:sldId id="291" r:id="rId8"/>
    <p:sldId id="292" r:id="rId9"/>
    <p:sldId id="293" r:id="rId10"/>
    <p:sldId id="294" r:id="rId11"/>
    <p:sldId id="295" r:id="rId12"/>
    <p:sldId id="296" r:id="rId13"/>
    <p:sldId id="29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46" autoAdjust="0"/>
  </p:normalViewPr>
  <p:slideViewPr>
    <p:cSldViewPr>
      <p:cViewPr varScale="1">
        <p:scale>
          <a:sx n="82" d="100"/>
          <a:sy n="82" d="100"/>
        </p:scale>
        <p:origin x="-81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658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0F150-92E1-43C9-AD0D-33AD2B2C7F9A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782D1-A9F5-4E04-9CDD-FABE238235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43200"/>
            <a:ext cx="5638800" cy="1828800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648200"/>
            <a:ext cx="55626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7937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95400"/>
            <a:ext cx="5111750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F3B7-2E0B-459C-BA24-7183F9361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47799"/>
            <a:ext cx="5486400" cy="3279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F3B7-2E0B-459C-BA24-7183F9361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F3B7-2E0B-459C-BA24-7183F9361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40625" y="0"/>
            <a:ext cx="1066800" cy="6858000"/>
          </a:xfrm>
        </p:spPr>
        <p:txBody>
          <a:bodyPr vert="eaVert">
            <a:no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0" y="312738"/>
            <a:ext cx="533400" cy="365125"/>
          </a:xfrm>
        </p:spPr>
        <p:txBody>
          <a:bodyPr/>
          <a:lstStyle/>
          <a:p>
            <a:fld id="{3E9CF3B7-2E0B-459C-BA24-7183F9361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F3B7-2E0B-459C-BA24-7183F9361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F3B7-2E0B-459C-BA24-7183F9361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F3B7-2E0B-459C-BA24-7183F9361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F3B7-2E0B-459C-BA24-7183F9361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F3B7-2E0B-459C-BA24-7183F9361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F3B7-2E0B-459C-BA24-7183F9361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81525" y="13716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228600" y="1352550"/>
            <a:ext cx="42354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u="sng" dirty="0">
                <a:solidFill>
                  <a:srgbClr val="000000"/>
                </a:solidFill>
              </a:rPr>
              <a:t>Program Description</a:t>
            </a:r>
            <a:endParaRPr lang="en-US" sz="1400" u="sng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238125" y="3565525"/>
            <a:ext cx="8666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627563" y="3648075"/>
            <a:ext cx="2052637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u="sng" dirty="0">
                <a:solidFill>
                  <a:srgbClr val="000000"/>
                </a:solidFill>
              </a:rPr>
              <a:t>Program Benefits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28600" y="3648075"/>
            <a:ext cx="1943100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u="sng" dirty="0">
                <a:solidFill>
                  <a:srgbClr val="000000"/>
                </a:solidFill>
              </a:rPr>
              <a:t>Growth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871156" y="5715000"/>
            <a:ext cx="3438525" cy="212751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ctr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u="sng" dirty="0">
                <a:solidFill>
                  <a:srgbClr val="000000"/>
                </a:solidFill>
              </a:rPr>
              <a:t>Intra and Cross Service Connections/Collaborations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3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676400"/>
            <a:ext cx="4267200" cy="1828800"/>
          </a:xfrm>
        </p:spPr>
        <p:txBody>
          <a:bodyPr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3886200"/>
            <a:ext cx="4191000" cy="1828800"/>
          </a:xfrm>
        </p:spPr>
        <p:txBody>
          <a:bodyPr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4648200" y="1295400"/>
            <a:ext cx="4343400" cy="2209800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724400" y="3886200"/>
            <a:ext cx="4267200" cy="1828800"/>
          </a:xfrm>
        </p:spPr>
        <p:txBody>
          <a:bodyPr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752600" y="6019800"/>
            <a:ext cx="5715000" cy="3048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F3B7-2E0B-459C-BA24-7183F9361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CF3B7-2E0B-459C-BA24-7183F9361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2133600"/>
            <a:ext cx="5638800" cy="3200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Lost Password Scheme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0" y="4114800"/>
            <a:ext cx="5562600" cy="990600"/>
          </a:xfrm>
        </p:spPr>
        <p:txBody>
          <a:bodyPr/>
          <a:lstStyle/>
          <a:p>
            <a:r>
              <a:rPr lang="en-US" dirty="0" smtClean="0"/>
              <a:t>Scott Coleman</a:t>
            </a:r>
          </a:p>
          <a:p>
            <a:r>
              <a:rPr lang="en-US" dirty="0" smtClean="0"/>
              <a:t>12/1/2014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RIKey</a:t>
            </a:r>
            <a:r>
              <a:rPr lang="en-US" dirty="0" smtClean="0"/>
              <a:t> is never saved anywhere. It is generated at initialization and used. When it is needed again it is derived from either the Master Key and PIN, or the Backup Key and </a:t>
            </a:r>
            <a:r>
              <a:rPr lang="en-US" dirty="0" err="1" smtClean="0"/>
              <a:t>Sequrity</a:t>
            </a:r>
            <a:r>
              <a:rPr lang="en-US" dirty="0" smtClean="0"/>
              <a:t> </a:t>
            </a:r>
            <a:r>
              <a:rPr lang="en-US" dirty="0" smtClean="0"/>
              <a:t>Question </a:t>
            </a:r>
            <a:r>
              <a:rPr lang="en-US" dirty="0" smtClean="0"/>
              <a:t>Answers.</a:t>
            </a:r>
          </a:p>
          <a:p>
            <a:r>
              <a:rPr lang="en-US" dirty="0" smtClean="0"/>
              <a:t>Security Questions stored statically unencrypted (Answers are not stored </a:t>
            </a:r>
            <a:r>
              <a:rPr lang="en-US" dirty="0" err="1" smtClean="0"/>
              <a:t>direcly</a:t>
            </a:r>
            <a:r>
              <a:rPr lang="en-US" dirty="0" smtClean="0"/>
              <a:t> but via encrypted Backup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F3B7-2E0B-459C-BA24-7183F936163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F3B7-2E0B-459C-BA24-7183F936163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95400"/>
            <a:ext cx="6934200" cy="5285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(A) Random Intermediate Key (</a:t>
            </a:r>
            <a:r>
              <a:rPr lang="en-US" dirty="0" err="1" smtClean="0"/>
              <a:t>RIKey</a:t>
            </a:r>
            <a:r>
              <a:rPr lang="en-US" dirty="0" smtClean="0"/>
              <a:t>) is created and database is initialized to use this key.</a:t>
            </a:r>
          </a:p>
          <a:p>
            <a:r>
              <a:rPr lang="en-US" dirty="0" smtClean="0"/>
              <a:t>(B) Locking  Key is derived from the PIN using KDF algorithm. Master Key is created by encrypting  the </a:t>
            </a:r>
            <a:r>
              <a:rPr lang="en-US" dirty="0" err="1" smtClean="0"/>
              <a:t>RIKey</a:t>
            </a:r>
            <a:r>
              <a:rPr lang="en-US" dirty="0" smtClean="0"/>
              <a:t> with the Locking </a:t>
            </a:r>
            <a:r>
              <a:rPr lang="en-US" dirty="0" smtClean="0"/>
              <a:t>K</a:t>
            </a:r>
            <a:r>
              <a:rPr lang="en-US" dirty="0" smtClean="0"/>
              <a:t>ey. Master Key is saved to device storage.</a:t>
            </a:r>
          </a:p>
          <a:p>
            <a:r>
              <a:rPr lang="en-US" dirty="0" smtClean="0"/>
              <a:t>(D) Secondary Locking </a:t>
            </a:r>
            <a:r>
              <a:rPr lang="en-US" dirty="0" smtClean="0"/>
              <a:t>key is derived from the </a:t>
            </a:r>
            <a:r>
              <a:rPr lang="en-US" dirty="0" smtClean="0"/>
              <a:t>Security question answers using </a:t>
            </a:r>
            <a:r>
              <a:rPr lang="en-US" dirty="0" smtClean="0"/>
              <a:t>KDF algorithm. </a:t>
            </a:r>
            <a:r>
              <a:rPr lang="en-US" dirty="0" smtClean="0"/>
              <a:t>Backup Key </a:t>
            </a:r>
            <a:r>
              <a:rPr lang="en-US" dirty="0" smtClean="0"/>
              <a:t>is created by encrypting  the </a:t>
            </a:r>
            <a:r>
              <a:rPr lang="en-US" dirty="0" err="1" smtClean="0"/>
              <a:t>RIKey</a:t>
            </a:r>
            <a:r>
              <a:rPr lang="en-US" dirty="0" smtClean="0"/>
              <a:t> with the </a:t>
            </a:r>
            <a:r>
              <a:rPr lang="en-US" dirty="0" smtClean="0"/>
              <a:t>Locking Key. Backup Key </a:t>
            </a:r>
            <a:r>
              <a:rPr lang="en-US" dirty="0" smtClean="0"/>
              <a:t>is saved to device storage.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F3B7-2E0B-459C-BA24-7183F936163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Login/Data Access with PIN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(F) Locking Key is derived from the PIN.</a:t>
            </a:r>
          </a:p>
          <a:p>
            <a:r>
              <a:rPr lang="en-US" dirty="0" smtClean="0"/>
              <a:t>(G) </a:t>
            </a:r>
            <a:r>
              <a:rPr lang="en-US" dirty="0" err="1" smtClean="0"/>
              <a:t>RIKey</a:t>
            </a:r>
            <a:r>
              <a:rPr lang="en-US" dirty="0" smtClean="0"/>
              <a:t> is re-constructed by decrypting the Master Key using the Locking Key.</a:t>
            </a:r>
          </a:p>
          <a:p>
            <a:r>
              <a:rPr lang="en-US" dirty="0" smtClean="0"/>
              <a:t>If the </a:t>
            </a:r>
            <a:r>
              <a:rPr lang="en-US" dirty="0" err="1" smtClean="0"/>
              <a:t>RIKey</a:t>
            </a:r>
            <a:r>
              <a:rPr lang="en-US" dirty="0" smtClean="0"/>
              <a:t> matches the key that the database was initialized with then Login/Data access is successful.</a:t>
            </a:r>
            <a:endParaRPr lang="en-US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F3B7-2E0B-459C-BA24-7183F936163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Login/Data Access with Security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(H) Secondary Locking Key is derived from the Security Question Answers.</a:t>
            </a:r>
          </a:p>
          <a:p>
            <a:r>
              <a:rPr lang="en-US" dirty="0" smtClean="0"/>
              <a:t>(G) </a:t>
            </a:r>
            <a:r>
              <a:rPr lang="en-US" dirty="0" err="1" smtClean="0"/>
              <a:t>RIKey</a:t>
            </a:r>
            <a:r>
              <a:rPr lang="en-US" dirty="0" smtClean="0"/>
              <a:t> is re-constructed by decrypting the Backup Key using the Secondary Locking Key.</a:t>
            </a:r>
          </a:p>
          <a:p>
            <a:r>
              <a:rPr lang="en-US" dirty="0" smtClean="0"/>
              <a:t>If the </a:t>
            </a:r>
            <a:r>
              <a:rPr lang="en-US" dirty="0" err="1" smtClean="0"/>
              <a:t>RIKey</a:t>
            </a:r>
            <a:r>
              <a:rPr lang="en-US" dirty="0" smtClean="0"/>
              <a:t> matches the key that the database was initialized with then Login/Data access is successful.</a:t>
            </a:r>
            <a:endParaRPr lang="en-US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F3B7-2E0B-459C-BA24-7183F936163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App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F3B7-2E0B-459C-BA24-7183F936163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 descr="C:\Users\scott.coleman\Desktop\ScreenShots\Screen Shot 2014-12-01 at 9.36.39 AM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6252" y="1371600"/>
            <a:ext cx="3109729" cy="444976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62000" y="58674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App Initialization: User is prompted for password and answers to security questions</a:t>
            </a:r>
            <a:endParaRPr lang="en-US" sz="2400" dirty="0"/>
          </a:p>
        </p:txBody>
      </p:sp>
      <p:pic>
        <p:nvPicPr>
          <p:cNvPr id="2051" name="Picture 3" descr="C:\Users\scott.coleman\Desktop\ScreenShots\Screen Shot 2014-12-01 at 9.35.57 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371600"/>
            <a:ext cx="3079816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App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F3B7-2E0B-459C-BA24-7183F936163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58674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Logged in: User can write to/read from database</a:t>
            </a:r>
            <a:endParaRPr lang="en-US" sz="2400" dirty="0"/>
          </a:p>
        </p:txBody>
      </p:sp>
      <p:pic>
        <p:nvPicPr>
          <p:cNvPr id="3074" name="Picture 2" descr="C:\Users\scott.coleman\Desktop\ScreenShots\Screen Shot 2014-12-01 at 9.37.39 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9737" y="1600200"/>
            <a:ext cx="2806263" cy="40023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App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F3B7-2E0B-459C-BA24-7183F936163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58674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 Login via PIN</a:t>
            </a:r>
            <a:endParaRPr lang="en-US" sz="2400" dirty="0"/>
          </a:p>
        </p:txBody>
      </p:sp>
      <p:pic>
        <p:nvPicPr>
          <p:cNvPr id="4098" name="Picture 2" descr="C:\Users\scott.coleman\Desktop\ScreenShots\Screen Shot 2014-12-01 at 9.37.55 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1"/>
            <a:ext cx="2743200" cy="3912983"/>
          </a:xfrm>
          <a:prstGeom prst="rect">
            <a:avLst/>
          </a:prstGeom>
          <a:noFill/>
        </p:spPr>
      </p:pic>
      <p:pic>
        <p:nvPicPr>
          <p:cNvPr id="4099" name="Picture 3" descr="C:\Users\scott.coleman\Desktop\ScreenShots\Screen Shot 2014-12-01 at 9.38.12 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1524000"/>
            <a:ext cx="2766849" cy="3962400"/>
          </a:xfrm>
          <a:prstGeom prst="rect">
            <a:avLst/>
          </a:prstGeom>
          <a:noFill/>
        </p:spPr>
      </p:pic>
      <p:pic>
        <p:nvPicPr>
          <p:cNvPr id="8" name="Picture 2" descr="C:\Users\scott.coleman\Desktop\ScreenShots\Screen Shot 2014-12-01 at 9.37.39 A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1524000"/>
            <a:ext cx="2806263" cy="40023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App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F3B7-2E0B-459C-BA24-7183F936163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58674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 Login via Security Questions</a:t>
            </a:r>
            <a:endParaRPr lang="en-US" sz="2400" dirty="0"/>
          </a:p>
        </p:txBody>
      </p:sp>
      <p:pic>
        <p:nvPicPr>
          <p:cNvPr id="8" name="Picture 2" descr="C:\Users\scott.coleman\Desktop\ScreenShots\Screen Shot 2014-12-01 at 9.37.39 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1524000"/>
            <a:ext cx="2806263" cy="4002374"/>
          </a:xfrm>
          <a:prstGeom prst="rect">
            <a:avLst/>
          </a:prstGeom>
          <a:noFill/>
        </p:spPr>
      </p:pic>
      <p:pic>
        <p:nvPicPr>
          <p:cNvPr id="5122" name="Picture 2" descr="C:\Users\scott.coleman\Desktop\ScreenShots\Screen Shot 2014-12-01 at 9.38.32 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1524000"/>
            <a:ext cx="2772923" cy="3962400"/>
          </a:xfrm>
          <a:prstGeom prst="rect">
            <a:avLst/>
          </a:prstGeom>
          <a:noFill/>
        </p:spPr>
      </p:pic>
      <p:pic>
        <p:nvPicPr>
          <p:cNvPr id="9" name="Picture 3" descr="C:\Users\scott.coleman\Desktop\ScreenShots\Screen Shot 2014-12-01 at 9.38.12 A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524000"/>
            <a:ext cx="2766849" cy="39624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914400" y="2438400"/>
            <a:ext cx="381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6800" y="2362200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????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51515"/>
      </a:dk1>
      <a:lt1>
        <a:sysClr val="window" lastClr="FFFFFF"/>
      </a:lt1>
      <a:dk2>
        <a:srgbClr val="151515"/>
      </a:dk2>
      <a:lt2>
        <a:srgbClr val="EEECE1"/>
      </a:lt2>
      <a:accent1>
        <a:srgbClr val="569FD3"/>
      </a:accent1>
      <a:accent2>
        <a:srgbClr val="C51230"/>
      </a:accent2>
      <a:accent3>
        <a:srgbClr val="569FD3"/>
      </a:accent3>
      <a:accent4>
        <a:srgbClr val="002E56"/>
      </a:accent4>
      <a:accent5>
        <a:srgbClr val="1F497D"/>
      </a:accent5>
      <a:accent6>
        <a:srgbClr val="D1D3D4"/>
      </a:accent6>
      <a:hlink>
        <a:srgbClr val="569FD3"/>
      </a:hlink>
      <a:folHlink>
        <a:srgbClr val="C5123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B98E34FC701E488F81754E2619A13C" ma:contentTypeVersion="1" ma:contentTypeDescription="Create a new document." ma:contentTypeScope="" ma:versionID="250f4d75ffd8e9dfb84ae9a231f1f09b">
  <xsd:schema xmlns:xsd="http://www.w3.org/2001/XMLSchema" xmlns:p="http://schemas.microsoft.com/office/2006/metadata/properties" xmlns:ns2="348EB962-70FC-481E-8F81-754E2619A13C" xmlns:ns3="348eb962-70fc-481e-8f81-754e2619a13c" targetNamespace="http://schemas.microsoft.com/office/2006/metadata/properties" ma:root="true" ma:fieldsID="728331f594a8cc08a1a20042f62bd4df" ns2:_="" ns3:_="">
    <xsd:import namespace="348EB962-70FC-481E-8F81-754E2619A13C"/>
    <xsd:import namespace="348eb962-70fc-481e-8f81-754e2619a13c"/>
    <xsd:element name="properties">
      <xsd:complexType>
        <xsd:sequence>
          <xsd:element name="documentManagement">
            <xsd:complexType>
              <xsd:all>
                <xsd:element ref="ns2:Document_x0020_Type" minOccurs="0"/>
                <xsd:element ref="ns2:Status" minOccurs="0"/>
                <xsd:element ref="ns3:JC_x0020_Meeting_x0020_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348EB962-70FC-481E-8F81-754E2619A13C" elementFormDefault="qualified">
    <xsd:import namespace="http://schemas.microsoft.com/office/2006/documentManagement/types"/>
    <xsd:element name="Document_x0020_Type" ma:index="8" nillable="true" ma:displayName="Document Type" ma:default="T2 General" ma:format="Dropdown" ma:internalName="Document_x0020_Type">
      <xsd:simpleType>
        <xsd:restriction base="dms:Choice">
          <xsd:enumeration value="Admin SOPs"/>
          <xsd:enumeration value="Annual Report"/>
          <xsd:enumeration value="CEEP-equipment &amp; Service Request"/>
          <xsd:enumeration value="DCoE General"/>
          <xsd:enumeration value="DCoE Templates"/>
          <xsd:enumeration value="Info Papers"/>
          <xsd:enumeration value="Journal Club"/>
          <xsd:enumeration value="Logo's"/>
          <xsd:enumeration value="Orientations"/>
          <xsd:enumeration value="Presentations"/>
          <xsd:enumeration value="T2 Briefings for Visitors"/>
          <xsd:enumeration value="TDY/TRAVEL Policy and Procedures"/>
          <xsd:enumeration value="Templates"/>
          <xsd:enumeration value="Training Materials"/>
          <xsd:enumeration value="Other"/>
          <xsd:enumeration value="T2 General"/>
          <xsd:enumeration value="Reference"/>
          <xsd:enumeration value="Web Design"/>
          <xsd:enumeration value="Mobile PE"/>
        </xsd:restriction>
      </xsd:simpleType>
    </xsd:element>
    <xsd:element name="Status" ma:index="9" nillable="true" ma:displayName="Status" ma:default="Current" ma:format="Dropdown" ma:internalName="Status">
      <xsd:simpleType>
        <xsd:restriction base="dms:Choice">
          <xsd:enumeration value="Current"/>
          <xsd:enumeration value="Archive"/>
        </xsd:restriction>
      </xsd:simpleType>
    </xsd:element>
  </xsd:schema>
  <xsd:schema xmlns:xsd="http://www.w3.org/2001/XMLSchema" xmlns:dms="http://schemas.microsoft.com/office/2006/documentManagement/types" targetNamespace="348eb962-70fc-481e-8f81-754e2619a13c" elementFormDefault="qualified">
    <xsd:import namespace="http://schemas.microsoft.com/office/2006/documentManagement/types"/>
    <xsd:element name="JC_x0020_Meeting_x0020_Date" ma:index="12" nillable="true" ma:displayName="JC Meeting Date" ma:description="This field is for the Journal Club document types." ma:format="DateOnly" ma:internalName="JC_x0020_Meeting_x0020_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Status xmlns="348EB962-70FC-481E-8F81-754E2619A13C">Current</Status>
    <Document_x0020_Type xmlns="348EB962-70FC-481E-8F81-754E2619A13C">Orientations</Document_x0020_Type>
    <JC_x0020_Meeting_x0020_Date xmlns="348eb962-70fc-481e-8f81-754e2619a13c" xsi:nil="true"/>
  </documentManagement>
</p:properties>
</file>

<file path=customXml/itemProps1.xml><?xml version="1.0" encoding="utf-8"?>
<ds:datastoreItem xmlns:ds="http://schemas.openxmlformats.org/officeDocument/2006/customXml" ds:itemID="{DD1AAEDB-CCD7-410A-9575-1A2D94C091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8EB962-70FC-481E-8F81-754E2619A13C"/>
    <ds:schemaRef ds:uri="348eb962-70fc-481e-8f81-754e2619a13c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72F10D2-80FC-4F2D-B7E2-F035E9C5F0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8A9C71-90F5-408C-8445-A922C4C5E580}">
  <ds:schemaRefs>
    <ds:schemaRef ds:uri="http://schemas.microsoft.com/office/2006/metadata/properties"/>
    <ds:schemaRef ds:uri="348EB962-70FC-481E-8F81-754E2619A13C"/>
    <ds:schemaRef ds:uri="348eb962-70fc-481e-8f81-754e2619a13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314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Lost Password Scheme</vt:lpstr>
      <vt:lpstr>Overview</vt:lpstr>
      <vt:lpstr>Initialization</vt:lpstr>
      <vt:lpstr>Login/Data Access with PIN</vt:lpstr>
      <vt:lpstr>Login/Data Access with Security Answers</vt:lpstr>
      <vt:lpstr>Demo App Example</vt:lpstr>
      <vt:lpstr>Demo App Example</vt:lpstr>
      <vt:lpstr>Demo App Example</vt:lpstr>
      <vt:lpstr>Demo App Example</vt:lpstr>
      <vt:lpstr>Notes</vt:lpstr>
    </vt:vector>
  </TitlesOfParts>
  <Company>MEDCOM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 Orientation Overview</dc:title>
  <dc:creator>Administrator</dc:creator>
  <cp:lastModifiedBy>Windows User</cp:lastModifiedBy>
  <cp:revision>77</cp:revision>
  <dcterms:created xsi:type="dcterms:W3CDTF">2010-02-18T20:34:33Z</dcterms:created>
  <dcterms:modified xsi:type="dcterms:W3CDTF">2014-12-01T18:17:24Z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0x01010062B98E34FC701E488F81754E2619A13C</vt:lpwstr>
  </property>
</Properties>
</file>