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90" r:id="rId9"/>
    <p:sldId id="269" r:id="rId10"/>
    <p:sldId id="270" r:id="rId11"/>
    <p:sldId id="447" r:id="rId12"/>
    <p:sldId id="448" r:id="rId13"/>
    <p:sldId id="449" r:id="rId14"/>
    <p:sldId id="450" r:id="rId15"/>
    <p:sldId id="451" r:id="rId16"/>
    <p:sldId id="272" r:id="rId17"/>
    <p:sldId id="273" r:id="rId18"/>
    <p:sldId id="453" r:id="rId19"/>
    <p:sldId id="454" r:id="rId20"/>
    <p:sldId id="455" r:id="rId21"/>
    <p:sldId id="456" r:id="rId22"/>
    <p:sldId id="457" r:id="rId23"/>
    <p:sldId id="458" r:id="rId24"/>
    <p:sldId id="274" r:id="rId25"/>
    <p:sldId id="275" r:id="rId26"/>
    <p:sldId id="276" r:id="rId27"/>
    <p:sldId id="278" r:id="rId28"/>
    <p:sldId id="279" r:id="rId29"/>
    <p:sldId id="428" r:id="rId30"/>
    <p:sldId id="429" r:id="rId31"/>
    <p:sldId id="431" r:id="rId32"/>
    <p:sldId id="432" r:id="rId33"/>
    <p:sldId id="434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6" r:id="rId43"/>
    <p:sldId id="281" r:id="rId44"/>
    <p:sldId id="282" r:id="rId45"/>
    <p:sldId id="283" r:id="rId46"/>
    <p:sldId id="284" r:id="rId47"/>
    <p:sldId id="285" r:id="rId48"/>
    <p:sldId id="286" r:id="rId49"/>
    <p:sldId id="291" r:id="rId50"/>
    <p:sldId id="287" r:id="rId51"/>
    <p:sldId id="28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289" r:id="rId61"/>
    <p:sldId id="452" r:id="rId62"/>
    <p:sldId id="260" r:id="rId63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9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338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.chinaz.com/Tools/regexgenerate" TargetMode="External"/><Relationship Id="rId2" Type="http://schemas.openxmlformats.org/officeDocument/2006/relationships/hyperlink" Target="https://www.runoob.com/regexp/regexp-syntax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836" y="2380882"/>
            <a:ext cx="7478330" cy="1069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 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HTML5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表单的应用</a:t>
            </a:r>
          </a:p>
        </p:txBody>
      </p:sp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44418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表单中最为核心的就是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标签可以在表单中定义文本输入框、单选按钮、复选框、重置按钮等，其基本语法格式如下：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852936"/>
            <a:ext cx="6768751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     &lt;input type="</a:t>
            </a:r>
            <a:r>
              <a:rPr lang="zh-CN" altLang="zh-CN" sz="1600" dirty="0"/>
              <a:t>控件类型</a:t>
            </a:r>
            <a:r>
              <a:rPr lang="en-US" altLang="zh-CN" sz="1600" dirty="0"/>
              <a:t>" /&gt;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043608" y="4005064"/>
            <a:ext cx="667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在上面语法中</a:t>
            </a:r>
            <a:r>
              <a:rPr lang="zh-CN" altLang="en-US" dirty="0"/>
              <a:t>，</a:t>
            </a:r>
            <a:r>
              <a:rPr lang="en-US" altLang="zh-CN" dirty="0"/>
              <a:t>type</a:t>
            </a:r>
            <a:r>
              <a:rPr lang="zh-CN" altLang="zh-CN" dirty="0"/>
              <a:t>属性为其最基本的属性，取值有多种，用来指定不同的控件类型，除</a:t>
            </a:r>
            <a:r>
              <a:rPr lang="en-US" altLang="zh-CN" dirty="0"/>
              <a:t>type</a:t>
            </a:r>
            <a:r>
              <a:rPr lang="zh-CN" altLang="zh-CN" dirty="0"/>
              <a:t>属性外，还可以定义很多其他属性，常用属性如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value</a:t>
            </a:r>
            <a:r>
              <a:rPr lang="zh-CN" altLang="zh-CN" dirty="0"/>
              <a:t>、</a:t>
            </a:r>
            <a:r>
              <a:rPr lang="en-US" altLang="zh-CN" dirty="0"/>
              <a:t>size</a:t>
            </a:r>
            <a:r>
              <a:rPr lang="zh-CN" altLang="zh-CN" dirty="0"/>
              <a:t>等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20" name="矩形标注 19"/>
          <p:cNvSpPr/>
          <p:nvPr/>
        </p:nvSpPr>
        <p:spPr>
          <a:xfrm>
            <a:off x="1043608" y="3789040"/>
            <a:ext cx="6768751" cy="1067346"/>
          </a:xfrm>
          <a:prstGeom prst="wedgeRectCallou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 dirty="0" err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en-US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&lt;input&gt;</a:t>
            </a:r>
            <a:r>
              <a:rPr lang="zh-CN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9555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4452" y="0"/>
            <a:ext cx="3813874" cy="1001486"/>
          </a:xfrm>
        </p:spPr>
        <p:txBody>
          <a:bodyPr anchor="ctr">
            <a:normAutofit/>
          </a:bodyPr>
          <a:lstStyle/>
          <a:p>
            <a:r>
              <a:rPr lang="zh-CN" altLang="en-US" sz="3000" b="1" dirty="0"/>
              <a:t>新增</a:t>
            </a:r>
            <a:r>
              <a:rPr lang="en-US" altLang="zh-CN" sz="3000" b="1" dirty="0"/>
              <a:t>input</a:t>
            </a:r>
            <a:r>
              <a:rPr lang="zh-CN" altLang="en-US" sz="3000" b="1" dirty="0"/>
              <a:t>属性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081" y="1871113"/>
            <a:ext cx="8227457" cy="4005696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标签新增了很多属性，也是让大家非常兴奋的一件事，用简单的一个属性搞定以前复杂的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新增的这些属性，使得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的分工更明确了，使用起来十分舒畅。新增主要属性如下：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autocomplete</a:t>
            </a:r>
          </a:p>
          <a:p>
            <a:pPr marL="257175" lvl="1" indent="-257175"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</a:p>
          <a:p>
            <a:pPr marL="257175" lvl="1" indent="-257175"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</a:p>
          <a:p>
            <a:pPr marL="257175" lvl="1" indent="-257175"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</a:p>
          <a:p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89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1602" y="114300"/>
            <a:ext cx="434727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autocomplete</a:t>
            </a:r>
            <a:endParaRPr lang="zh-CN" altLang="en-US" sz="3000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389948" y="1296400"/>
            <a:ext cx="8364103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autocomplete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可以赋值为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。当为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的时候，浏览器能自动存储用户输入的内容。当用户返回到曾经填写过值的页面的时候，浏览器能把用户写过的值自动填写在相应的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框里。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A065C91-B093-42C5-8DFF-358CA0901AF7}"/>
              </a:ext>
            </a:extLst>
          </p:cNvPr>
          <p:cNvSpPr txBox="1"/>
          <p:nvPr/>
        </p:nvSpPr>
        <p:spPr>
          <a:xfrm>
            <a:off x="389948" y="2667083"/>
            <a:ext cx="8364103" cy="192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name: &lt;input type="text"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name: &lt;input type="text"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lname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 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 &lt;input type="email" name="email" autocomplete="off" /&gt;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type="submit" value="</a:t>
            </a:r>
            <a:r>
              <a:rPr lang="zh-CN" alt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314786-0576-4E49-830A-91E9445095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3427" y="4731233"/>
            <a:ext cx="2867601" cy="16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328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7776" y="51707"/>
            <a:ext cx="271849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autofocus</a:t>
            </a:r>
            <a:endParaRPr lang="zh-CN" altLang="en-US" sz="3000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453325" y="2066454"/>
            <a:ext cx="8364103" cy="265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autofocus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可以赋值为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，也就是在页面加载完成的时候自动聚焦到这个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标签，自然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type="hidden"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的时候是不能用的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一个页面至多只有一个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标签会设置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autofocus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，否则必然不会达到预期效果。因为不可能同时聚焦在两个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name: &lt;input type="text"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 autofocus="autofocus" /&gt;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329" y="5268289"/>
            <a:ext cx="4739240" cy="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639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301" y="0"/>
            <a:ext cx="349954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required</a:t>
            </a:r>
            <a:endParaRPr lang="zh-CN" altLang="en-US" sz="3000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453325" y="2028354"/>
            <a:ext cx="8364103" cy="2652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的有一个强力新增属性，免去验证的麻烦。可以赋值为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比如用户注册页面的用户名和密码都是必填的，只要设置一个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就可以了。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属性是需要用户来填写的，所以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等等不需要用户填写选择的类型是不可以使用这个属性的。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&lt;input type="text"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usr_name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required="required" /&gt;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051" y="5148093"/>
            <a:ext cx="3000092" cy="8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222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6827" y="85725"/>
            <a:ext cx="459492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placeholder</a:t>
            </a:r>
            <a:endParaRPr lang="zh-CN" altLang="en-US" sz="3000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189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这个新增属性也是非常实用，用在</a:t>
            </a:r>
            <a:r>
              <a:rPr 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type= text email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等等类型的时候，提示用户输入信息的格式或者内容等等。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type=“search” name=“</a:t>
            </a:r>
            <a:r>
              <a:rPr lang="en-US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user_search</a:t>
            </a:r>
            <a:r>
              <a:rPr 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 placeholder=“</a:t>
            </a:r>
            <a:r>
              <a:rPr lang="zh-CN" alt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请输入内容</a:t>
            </a:r>
            <a:r>
              <a:rPr 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325" y="3978201"/>
            <a:ext cx="306752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149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9752" y="1930219"/>
            <a:ext cx="561662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该页面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标签嵌套表单控件、按钮等部分构成。</a:t>
            </a: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855215" y="194446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4655" y="194980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036486" y="2283352"/>
            <a:ext cx="6990038" cy="20734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51570" y="195899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98079" y="2694666"/>
            <a:ext cx="2409825" cy="343344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139952" y="4134826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2622659"/>
            <a:ext cx="3238500" cy="3600400"/>
          </a:xfrm>
          <a:prstGeom prst="rect">
            <a:avLst/>
          </a:prstGeom>
        </p:spPr>
      </p:pic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</a:p>
        </p:txBody>
      </p:sp>
    </p:spTree>
    <p:extLst>
      <p:ext uri="{BB962C8B-B14F-4D97-AF65-F5344CB8AC3E}">
        <p14:creationId xmlns:p14="http://schemas.microsoft.com/office/powerpoint/2010/main" val="12709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890017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495175" y="555911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615" y="55644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76446" y="5908630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91530" y="5573646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5736" y="1412776"/>
            <a:ext cx="6001451" cy="394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body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元素设置背景图片，形成蓝色星空的背景。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使用为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div.border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-radius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添加“小锁头”的背景图，并使用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CSS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圆角边框将其变成圆形样式。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用户名输入框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text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”，密码输入框的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password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”，提交按钮的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submit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输入提示信息使用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placeholder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属性来设置。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输入框获得焦点和鼠标悬停在登录按钮变小等的特殊效果，如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图所示。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lvl="0" indent="-228600" fontAlgn="base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输入框和按钮的样式变化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上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图中，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输入框的样式变化通过“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:focus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上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图中，登录按钮的效果通过“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:hover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””来实现。</a:t>
            </a: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3395142"/>
            <a:ext cx="2413620" cy="1148963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</a:p>
        </p:txBody>
      </p:sp>
    </p:spTree>
    <p:extLst>
      <p:ext uri="{BB962C8B-B14F-4D97-AF65-F5344CB8AC3E}">
        <p14:creationId xmlns:p14="http://schemas.microsoft.com/office/powerpoint/2010/main" val="33754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F13AB5-8353-4760-BC92-62C85773AA75}"/>
              </a:ext>
            </a:extLst>
          </p:cNvPr>
          <p:cNvSpPr txBox="1"/>
          <p:nvPr/>
        </p:nvSpPr>
        <p:spPr>
          <a:xfrm>
            <a:off x="1828800" y="399495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9A2FA4-9344-4789-BCA5-F335DAD5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3" y="2088823"/>
            <a:ext cx="8362149" cy="19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9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115860-90CB-4EFD-9CCA-6AEFB94C91FA}"/>
              </a:ext>
            </a:extLst>
          </p:cNvPr>
          <p:cNvSpPr txBox="1"/>
          <p:nvPr/>
        </p:nvSpPr>
        <p:spPr>
          <a:xfrm>
            <a:off x="1828800" y="38174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151C81-8F4F-4995-A9E0-0767385C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1" y="1277943"/>
            <a:ext cx="4148091" cy="7816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2AF70C-C2C9-42AB-BA09-5C158372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" y="2277180"/>
            <a:ext cx="8091314" cy="26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19672" y="1727423"/>
            <a:ext cx="5138737" cy="3933825"/>
            <a:chOff x="1398335" y="1722030"/>
            <a:chExt cx="5138737" cy="3933641"/>
          </a:xfrm>
        </p:grpSpPr>
        <p:graphicFrame>
          <p:nvGraphicFramePr>
            <p:cNvPr id="7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6134029"/>
                </p:ext>
              </p:extLst>
            </p:nvPr>
          </p:nvGraphicFramePr>
          <p:xfrm>
            <a:off x="1398335" y="1722030"/>
            <a:ext cx="5138737" cy="3933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工作表" r:id="rId5" imgW="5143601" imgH="3933900" progId="Excel.Sheet.8">
                    <p:embed/>
                  </p:oleObj>
                </mc:Choice>
                <mc:Fallback>
                  <p:oleObj name="工作表" r:id="rId5" imgW="5143601" imgH="393390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138737" cy="3933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9" name="TextBox 8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12" name="弧形 11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弧形 12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弧形 13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67946" y="5029388"/>
            <a:ext cx="3657300" cy="991900"/>
            <a:chOff x="4067946" y="5029388"/>
            <a:chExt cx="3657300" cy="991900"/>
          </a:xfrm>
        </p:grpSpPr>
        <p:grpSp>
          <p:nvGrpSpPr>
            <p:cNvPr id="16" name="组合 15"/>
            <p:cNvGrpSpPr>
              <a:grpSpLocks/>
            </p:cNvGrpSpPr>
            <p:nvPr/>
          </p:nvGrpSpPr>
          <p:grpSpPr bwMode="auto">
            <a:xfrm>
              <a:off x="4067946" y="5029388"/>
              <a:ext cx="3349786" cy="847888"/>
              <a:chOff x="3944679" y="5163537"/>
              <a:chExt cx="2206302" cy="711303"/>
            </a:xfrm>
          </p:grpSpPr>
          <p:grpSp>
            <p:nvGrpSpPr>
              <p:cNvPr id="19" name="组合 38"/>
              <p:cNvGrpSpPr>
                <a:grpSpLocks/>
              </p:cNvGrpSpPr>
              <p:nvPr/>
            </p:nvGrpSpPr>
            <p:grpSpPr bwMode="auto">
              <a:xfrm rot="16200000" flipV="1">
                <a:off x="4656141" y="4452075"/>
                <a:ext cx="711303" cy="2134228"/>
                <a:chOff x="1747521" y="2272388"/>
                <a:chExt cx="1009673" cy="977209"/>
              </a:xfrm>
            </p:grpSpPr>
            <p:cxnSp>
              <p:nvCxnSpPr>
                <p:cNvPr id="21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16650" y="2703259"/>
                  <a:ext cx="861744" cy="1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" name="矩形 4"/>
              <p:cNvSpPr>
                <a:spLocks noChangeArrowheads="1"/>
              </p:cNvSpPr>
              <p:nvPr/>
            </p:nvSpPr>
            <p:spPr bwMode="auto">
              <a:xfrm>
                <a:off x="4086959" y="5383775"/>
                <a:ext cx="2064022" cy="309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掌握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HTML5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新增的</a:t>
                </a:r>
                <a:r>
                  <a:rPr lang="zh-CN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表单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属性</a:t>
                </a:r>
                <a:endPara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 bwMode="auto">
            <a:xfrm flipH="1">
              <a:off x="7236296" y="5539845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 flipH="1">
              <a:off x="7308304" y="5500589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0882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76560" y="2348880"/>
            <a:ext cx="2773112" cy="1048761"/>
            <a:chOff x="5288888" y="4510085"/>
            <a:chExt cx="3609975" cy="1112424"/>
          </a:xfrm>
        </p:grpSpPr>
        <p:grpSp>
          <p:nvGrpSpPr>
            <p:cNvPr id="25" name="组合 38"/>
            <p:cNvGrpSpPr>
              <a:grpSpLocks/>
            </p:cNvGrpSpPr>
            <p:nvPr/>
          </p:nvGrpSpPr>
          <p:grpSpPr bwMode="auto">
            <a:xfrm rot="10800000">
              <a:off x="5483999" y="4510085"/>
              <a:ext cx="3093371" cy="598844"/>
              <a:chOff x="714025" y="2121789"/>
              <a:chExt cx="3093691" cy="598614"/>
            </a:xfrm>
          </p:grpSpPr>
          <p:cxnSp>
            <p:nvCxnSpPr>
              <p:cNvPr id="30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714025" y="2121789"/>
                <a:ext cx="321421" cy="598614"/>
              </a:xfrm>
              <a:prstGeom prst="line">
                <a:avLst/>
              </a:prstGeom>
              <a:noFill/>
              <a:ln w="28575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035446" y="2705043"/>
                <a:ext cx="2772270" cy="0"/>
              </a:xfrm>
              <a:prstGeom prst="line">
                <a:avLst/>
              </a:prstGeom>
              <a:noFill/>
              <a:ln w="28575" algn="ctr">
                <a:solidFill>
                  <a:schemeClr val="accent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组合 41"/>
            <p:cNvGrpSpPr>
              <a:grpSpLocks/>
            </p:cNvGrpSpPr>
            <p:nvPr/>
          </p:nvGrpSpPr>
          <p:grpSpPr bwMode="auto">
            <a:xfrm flipH="1">
              <a:off x="8296151" y="5068518"/>
              <a:ext cx="602712" cy="553991"/>
              <a:chOff x="1029354" y="3794868"/>
              <a:chExt cx="604419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029354" y="3835231"/>
                <a:ext cx="604419" cy="474255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100230" y="3794868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51"/>
            <p:cNvSpPr>
              <a:spLocks noChangeArrowheads="1"/>
            </p:cNvSpPr>
            <p:nvPr/>
          </p:nvSpPr>
          <p:spPr bwMode="auto">
            <a:xfrm rot="10800000">
              <a:off x="5288888" y="4585270"/>
              <a:ext cx="3569693" cy="52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表单标签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720690" y="2276878"/>
            <a:ext cx="3531829" cy="1440154"/>
            <a:chOff x="5720690" y="2276878"/>
            <a:chExt cx="3531829" cy="1440154"/>
          </a:xfrm>
        </p:grpSpPr>
        <p:grpSp>
          <p:nvGrpSpPr>
            <p:cNvPr id="33" name="组合 32"/>
            <p:cNvGrpSpPr/>
            <p:nvPr/>
          </p:nvGrpSpPr>
          <p:grpSpPr>
            <a:xfrm>
              <a:off x="5720690" y="2276878"/>
              <a:ext cx="3531829" cy="1440154"/>
              <a:chOff x="5720690" y="2276878"/>
              <a:chExt cx="3531829" cy="1440154"/>
            </a:xfrm>
          </p:grpSpPr>
          <p:grpSp>
            <p:nvGrpSpPr>
              <p:cNvPr id="35" name="组合 6"/>
              <p:cNvGrpSpPr>
                <a:grpSpLocks/>
              </p:cNvGrpSpPr>
              <p:nvPr/>
            </p:nvGrpSpPr>
            <p:grpSpPr bwMode="auto">
              <a:xfrm>
                <a:off x="5895975" y="2276878"/>
                <a:ext cx="3356544" cy="1440154"/>
                <a:chOff x="5947984" y="1149294"/>
                <a:chExt cx="3359570" cy="1440197"/>
              </a:xfrm>
            </p:grpSpPr>
            <p:sp>
              <p:nvSpPr>
                <p:cNvPr id="37" name="矩形 5"/>
                <p:cNvSpPr>
                  <a:spLocks noChangeArrowheads="1"/>
                </p:cNvSpPr>
                <p:nvPr/>
              </p:nvSpPr>
              <p:spPr bwMode="auto">
                <a:xfrm flipH="1">
                  <a:off x="5981922" y="2026138"/>
                  <a:ext cx="3325632" cy="4589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en-US" altLang="zh-CN" b="1" dirty="0">
                    <a:solidFill>
                      <a:srgbClr val="00ACE6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grpSp>
              <p:nvGrpSpPr>
                <p:cNvPr id="38" name="组合 16"/>
                <p:cNvGrpSpPr>
                  <a:grpSpLocks/>
                </p:cNvGrpSpPr>
                <p:nvPr/>
              </p:nvGrpSpPr>
              <p:grpSpPr bwMode="auto">
                <a:xfrm flipH="1">
                  <a:off x="5947984" y="1603614"/>
                  <a:ext cx="2970729" cy="985877"/>
                  <a:chOff x="1052335" y="2178970"/>
                  <a:chExt cx="3106319" cy="986343"/>
                </a:xfrm>
              </p:grpSpPr>
              <p:cxnSp>
                <p:nvCxnSpPr>
                  <p:cNvPr id="42" name="直接连接符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52335" y="2178970"/>
                    <a:ext cx="573122" cy="986343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" name="直接连接符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25457" y="3165313"/>
                    <a:ext cx="2533197" cy="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" name="组合 15"/>
                <p:cNvGrpSpPr>
                  <a:grpSpLocks/>
                </p:cNvGrpSpPr>
                <p:nvPr/>
              </p:nvGrpSpPr>
              <p:grpSpPr bwMode="auto">
                <a:xfrm flipH="1">
                  <a:off x="8674017" y="1149294"/>
                  <a:ext cx="489391" cy="520715"/>
                  <a:chOff x="1481062" y="3391316"/>
                  <a:chExt cx="511727" cy="520961"/>
                </a:xfrm>
              </p:grpSpPr>
              <p:sp>
                <p:nvSpPr>
                  <p:cNvPr id="40" name="椭圆 39"/>
                  <p:cNvSpPr/>
                  <p:nvPr/>
                </p:nvSpPr>
                <p:spPr bwMode="auto">
                  <a:xfrm>
                    <a:off x="1481062" y="3407189"/>
                    <a:ext cx="511727" cy="473312"/>
                  </a:xfrm>
                  <a:prstGeom prst="ellipse">
                    <a:avLst/>
                  </a:prstGeom>
                  <a:solidFill>
                    <a:srgbClr val="0567A2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589056" y="3391316"/>
                    <a:ext cx="335613" cy="520961"/>
                  </a:xfrm>
                  <a:prstGeom prst="rect">
                    <a:avLst/>
                  </a:prstGeom>
                  <a:noFill/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2800" b="1" dirty="0">
                        <a:solidFill>
                          <a:prstClr val="whit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sz="2800" b="1" dirty="0">
                      <a:solidFill>
                        <a:prstClr val="whit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6" name="矩形 51"/>
              <p:cNvSpPr>
                <a:spLocks noChangeArrowheads="1"/>
              </p:cNvSpPr>
              <p:nvPr/>
            </p:nvSpPr>
            <p:spPr bwMode="auto">
              <a:xfrm rot="10800000" flipH="1" flipV="1">
                <a:off x="5720690" y="3064672"/>
                <a:ext cx="2870123" cy="493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b="1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6012611" y="2937718"/>
              <a:ext cx="25918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新增的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表单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标题 1"/>
          <p:cNvSpPr>
            <a:spLocks noChangeArrowheads="1"/>
          </p:cNvSpPr>
          <p:nvPr/>
        </p:nvSpPr>
        <p:spPr bwMode="auto">
          <a:xfrm>
            <a:off x="1635100" y="199119"/>
            <a:ext cx="754541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26345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C693B1-B1DE-4AAE-BDBD-99E1D9BA55E2}"/>
              </a:ext>
            </a:extLst>
          </p:cNvPr>
          <p:cNvSpPr txBox="1"/>
          <p:nvPr/>
        </p:nvSpPr>
        <p:spPr>
          <a:xfrm>
            <a:off x="1819922" y="363984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border-radius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CEBF1E-CF2A-45AE-848F-7391B56F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8" y="1130776"/>
            <a:ext cx="7063018" cy="2060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ECF6D-E7C8-4538-993A-D75D85EC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8" y="3365180"/>
            <a:ext cx="7359588" cy="31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353125-930E-4C19-B91D-4FBCF3970F45}"/>
              </a:ext>
            </a:extLst>
          </p:cNvPr>
          <p:cNvSpPr txBox="1"/>
          <p:nvPr/>
        </p:nvSpPr>
        <p:spPr>
          <a:xfrm>
            <a:off x="1837678" y="337351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输入控件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F7BD1-8E4D-4251-BC5E-F38F22AF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5" y="1092388"/>
            <a:ext cx="7584669" cy="14911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3BA718-39EE-4F6B-9A8A-0D1E24A18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5" y="2751234"/>
            <a:ext cx="7584669" cy="36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5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075421-4B08-42CF-AA6E-589BEBF58325}"/>
              </a:ext>
            </a:extLst>
          </p:cNvPr>
          <p:cNvSpPr txBox="1"/>
          <p:nvPr/>
        </p:nvSpPr>
        <p:spPr>
          <a:xfrm>
            <a:off x="1802166" y="488272"/>
            <a:ext cx="31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设置输入框文字及背景颜色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2A836-3F35-4470-B324-A7F8A427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0" y="1521008"/>
            <a:ext cx="4132480" cy="1244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171D9-8869-40C4-9C7B-9A394211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0" y="3050522"/>
            <a:ext cx="5448926" cy="1468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73F354-E6AB-40F6-A348-D49E025D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20" y="4743601"/>
            <a:ext cx="4560575" cy="10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FB582E-9CD2-438D-B36A-55243F2AD510}"/>
              </a:ext>
            </a:extLst>
          </p:cNvPr>
          <p:cNvSpPr txBox="1"/>
          <p:nvPr/>
        </p:nvSpPr>
        <p:spPr>
          <a:xfrm>
            <a:off x="1855433" y="390617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修饰按钮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580B26-F512-432E-8D40-49567670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7" y="1013988"/>
            <a:ext cx="2747247" cy="20965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CEB942-990D-469F-AC90-990F9CD4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2" y="3186941"/>
            <a:ext cx="7458699" cy="34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2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dirty="0">
                <a:solidFill>
                  <a:srgbClr val="0567A2"/>
                </a:solidFill>
              </a:rPr>
              <a:t>用户注册页面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21027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rgbClr val="0567A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21080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8494" y="244810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21172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22514" y="1844824"/>
            <a:ext cx="4031873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用户注册是指将用户的相关信息提交到服务器的过程，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没有注册的用户无权使用网站的一些功能，如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图所示。</a:t>
            </a: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597" y="2708920"/>
            <a:ext cx="5274310" cy="312293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318443" y="19864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将某个输入框获得焦点后会变宽，未填写正确信息时为红色且有警示图标，如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2674976"/>
            <a:ext cx="4258310" cy="34194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278191" y="2143889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填写正确信息和错误提示信息的页面效果如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40" name="图片 39"/>
          <p:cNvPicPr/>
          <p:nvPr/>
        </p:nvPicPr>
        <p:blipFill>
          <a:blip r:embed="rId4"/>
          <a:stretch>
            <a:fillRect/>
          </a:stretch>
        </p:blipFill>
        <p:spPr>
          <a:xfrm>
            <a:off x="2252568" y="2708920"/>
            <a:ext cx="4551680" cy="3705225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 bwMode="auto">
          <a:xfrm rot="574600">
            <a:off x="927223" y="3313776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663" y="33191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108494" y="3659144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23578" y="3328304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22514" y="2852936"/>
            <a:ext cx="5417838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其他常用表单标签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&lt;textarea&gt;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&lt;select&gt;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标签等，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之后还增加了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&lt;datalist&gt;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&lt;keygen&gt;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&lt;output&gt;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表单标签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表单验证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19074" y="199119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2-2-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项目描述</a:t>
            </a:r>
          </a:p>
        </p:txBody>
      </p:sp>
    </p:spTree>
    <p:extLst>
      <p:ext uri="{BB962C8B-B14F-4D97-AF65-F5344CB8AC3E}">
        <p14:creationId xmlns:p14="http://schemas.microsoft.com/office/powerpoint/2010/main" val="31642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5" grpId="0"/>
      <p:bldP spid="15" grpId="1"/>
      <p:bldP spid="20" grpId="0"/>
      <p:bldP spid="20" grpId="1"/>
      <p:bldP spid="37" grpId="0"/>
      <p:bldP spid="37" grpId="1"/>
      <p:bldP spid="39" grpId="0"/>
      <p:bldP spid="39" grpId="1"/>
      <p:bldP spid="41" grpId="0" animBg="1"/>
      <p:bldP spid="42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564904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标签的使用。除了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标签外，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还有其他常用表单标签例如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&lt;textarea&gt;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标签等，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之后还增加了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&lt;keygen&gt;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&lt;output&gt;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表单标签，接下来一一对它们进行介绍。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38017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60388" y="1359471"/>
            <a:ext cx="744418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&lt;textarea&gt;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标签用于定义多行文本输入框，可以通过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cols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rows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属性来规定文本区域内可见的列数和行数，具体的尺寸可以通过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来设置。</a:t>
            </a:r>
            <a:endParaRPr lang="en-US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856983"/>
            <a:ext cx="252280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&lt;textarea&gt;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4882" y="2727623"/>
            <a:ext cx="72201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 dirty="0"/>
              <a:t>&lt;textarea rows="" cols=""&gt;</a:t>
            </a:r>
            <a:r>
              <a:rPr lang="zh-CN" altLang="zh-CN" sz="1600" dirty="0"/>
              <a:t>这里是文本</a:t>
            </a:r>
            <a:r>
              <a:rPr lang="en-US" altLang="zh-CN" sz="1600" dirty="0"/>
              <a:t>&lt;/textarea&gt;</a:t>
            </a:r>
            <a:endParaRPr lang="zh-CN" altLang="zh-CN" sz="1600" dirty="0"/>
          </a:p>
          <a:p>
            <a:pPr indent="133350">
              <a:lnSpc>
                <a:spcPct val="200000"/>
              </a:lnSpc>
            </a:pPr>
            <a:endParaRPr lang="zh-CN" altLang="zh-CN" sz="12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5686"/>
              </p:ext>
            </p:extLst>
          </p:nvPr>
        </p:nvGraphicFramePr>
        <p:xfrm>
          <a:off x="1414151" y="2727623"/>
          <a:ext cx="6542225" cy="325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由用户自定义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控件的名称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该控件内容为只读（不能编辑修改）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第一次加载页面时禁用该控件（显示为灰色）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maxlength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控件允许输入的最多字符数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autofocus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autofocus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指定页面加载后是否自动获取焦点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placeholder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类型的输入框提供一种提示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规定输入框填写的内容不能为空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endParaRPr lang="zh-CN" sz="1200" u="none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椭圆形标注 12"/>
          <p:cNvSpPr/>
          <p:nvPr/>
        </p:nvSpPr>
        <p:spPr>
          <a:xfrm>
            <a:off x="5844773" y="1863527"/>
            <a:ext cx="1944216" cy="1224136"/>
          </a:xfrm>
          <a:prstGeom prst="wedgeEllipseCallou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68144" y="2081292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&lt;textarea&gt;</a:t>
            </a:r>
            <a:r>
              <a:rPr lang="zh-CN" altLang="zh-CN" sz="1600" dirty="0"/>
              <a:t>标签</a:t>
            </a:r>
            <a:endParaRPr lang="en-US" altLang="zh-CN" sz="1600" dirty="0"/>
          </a:p>
          <a:p>
            <a:pPr algn="ctr"/>
            <a:r>
              <a:rPr lang="zh-CN" altLang="zh-CN" sz="1600" dirty="0"/>
              <a:t>的</a:t>
            </a:r>
            <a:r>
              <a:rPr lang="zh-CN" altLang="zh-CN" sz="1600"/>
              <a:t>常用属性</a:t>
            </a:r>
            <a:r>
              <a:rPr lang="zh-CN" altLang="en-US" sz="1600"/>
              <a:t>如下表所示：</a:t>
            </a:r>
            <a:endParaRPr lang="zh-CN" altLang="en-US" sz="16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43505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3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3361" y="2787432"/>
            <a:ext cx="4176464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60388" y="806649"/>
            <a:ext cx="208101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&lt;label&gt;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2" name="矩形 1"/>
          <p:cNvSpPr/>
          <p:nvPr/>
        </p:nvSpPr>
        <p:spPr>
          <a:xfrm>
            <a:off x="963361" y="2727623"/>
            <a:ext cx="4176464" cy="310854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lvl="0"/>
            <a:r>
              <a:rPr lang="en-US" altLang="zh-CN" sz="1400" dirty="0"/>
              <a:t>&lt;!DOCTYPE 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&lt;head lang="en"&gt;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&lt;meta charset="UTF-8"&gt;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&lt;title&gt;label&lt;/title&gt;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&lt;/head&gt;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性别：</a:t>
            </a:r>
          </a:p>
          <a:p>
            <a:pPr lvl="0"/>
            <a:r>
              <a:rPr lang="en-US" altLang="zh-CN" sz="1400" dirty="0"/>
              <a:t>    &lt;label </a:t>
            </a:r>
            <a:r>
              <a:rPr lang="en-US" altLang="zh-CN" sz="1400" dirty="0">
                <a:solidFill>
                  <a:srgbClr val="FF0000"/>
                </a:solidFill>
              </a:rPr>
              <a:t>for="male" </a:t>
            </a:r>
            <a:r>
              <a:rPr lang="en-US" altLang="zh-CN" sz="1400" dirty="0"/>
              <a:t>&gt;</a:t>
            </a:r>
            <a:r>
              <a:rPr lang="zh-CN" altLang="zh-CN" sz="1400" dirty="0"/>
              <a:t>男</a:t>
            </a:r>
            <a:r>
              <a:rPr lang="en-US" altLang="zh-CN" sz="1400" dirty="0"/>
              <a:t>&lt;/label&gt;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type="radio" name="sex" </a:t>
            </a:r>
            <a:r>
              <a:rPr lang="en-US" altLang="zh-CN" sz="1400" dirty="0">
                <a:solidFill>
                  <a:srgbClr val="FF0000"/>
                </a:solidFill>
              </a:rPr>
              <a:t>id="male" </a:t>
            </a:r>
            <a:r>
              <a:rPr lang="en-US" altLang="zh-CN" sz="1400" dirty="0"/>
              <a:t>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&lt;label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for="female" </a:t>
            </a:r>
            <a:r>
              <a:rPr lang="en-US" altLang="zh-CN" sz="1400" dirty="0"/>
              <a:t>&gt;</a:t>
            </a:r>
            <a:r>
              <a:rPr lang="zh-CN" altLang="zh-CN" sz="1400" dirty="0"/>
              <a:t>女</a:t>
            </a:r>
            <a:r>
              <a:rPr lang="en-US" altLang="zh-CN" sz="1400" dirty="0"/>
              <a:t>&lt;/label&gt;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type="radio" name="sex"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id="female" </a:t>
            </a:r>
            <a:r>
              <a:rPr lang="en-US" altLang="zh-CN" sz="1400" dirty="0"/>
              <a:t>/&gt;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&lt;/html&gt;</a:t>
            </a:r>
            <a:endParaRPr lang="zh-CN" altLang="zh-CN" sz="1400" dirty="0"/>
          </a:p>
        </p:txBody>
      </p:sp>
      <p:sp>
        <p:nvSpPr>
          <p:cNvPr id="5" name="右箭头 4"/>
          <p:cNvSpPr/>
          <p:nvPr/>
        </p:nvSpPr>
        <p:spPr>
          <a:xfrm>
            <a:off x="5139825" y="3087663"/>
            <a:ext cx="288032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7636" y="2799631"/>
            <a:ext cx="2676525" cy="1266825"/>
          </a:xfrm>
          <a:prstGeom prst="rect">
            <a:avLst/>
          </a:prstGeom>
        </p:spPr>
      </p:pic>
      <p:pic>
        <p:nvPicPr>
          <p:cNvPr id="57" name="图片 56"/>
          <p:cNvPicPr/>
          <p:nvPr/>
        </p:nvPicPr>
        <p:blipFill>
          <a:blip r:embed="rId3"/>
          <a:stretch>
            <a:fillRect/>
          </a:stretch>
        </p:blipFill>
        <p:spPr>
          <a:xfrm>
            <a:off x="5509373" y="2799631"/>
            <a:ext cx="2676525" cy="12668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63361" y="2367583"/>
            <a:ext cx="3376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&lt;label&gt; </a:t>
            </a:r>
            <a:r>
              <a:rPr lang="zh-CN" altLang="zh-CN" sz="1600" dirty="0"/>
              <a:t>标签具体用法如</a:t>
            </a:r>
            <a:r>
              <a:rPr lang="zh-CN" altLang="en-US" sz="1600" dirty="0"/>
              <a:t>以下案例：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7636" y="24302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页面效果图：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40184" y="1287463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标签用于为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标签定义标注（标记），当用户选择该标签时，浏览器就会自动将焦点转到和标签相关的表单控件上。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2555776" y="5468289"/>
            <a:ext cx="2728066" cy="1003750"/>
          </a:xfrm>
          <a:prstGeom prst="wedgeEllipseCallout">
            <a:avLst>
              <a:gd name="adj1" fmla="val -35432"/>
              <a:gd name="adj2" fmla="val -58714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3990" y="5535935"/>
            <a:ext cx="299250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应当与相关标签的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012160" y="4311799"/>
            <a:ext cx="2728066" cy="1133257"/>
          </a:xfrm>
          <a:prstGeom prst="wedgeEllipseCallout">
            <a:avLst>
              <a:gd name="adj1" fmla="val -20929"/>
              <a:gd name="adj2" fmla="val -88496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881" y="4239791"/>
            <a:ext cx="34646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单击“女”字，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单选按钮同样被选中，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标签与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标签绑定的作用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7534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 animBg="1"/>
      <p:bldP spid="14" grpId="0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28991"/>
            <a:ext cx="220284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&lt;select&gt;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151559"/>
            <a:ext cx="3672408" cy="160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 dirty="0"/>
              <a:t>&lt;select&gt;</a:t>
            </a:r>
            <a:endParaRPr lang="zh-CN" altLang="zh-CN" sz="1600" dirty="0"/>
          </a:p>
          <a:p>
            <a:r>
              <a:rPr lang="en-US" altLang="zh-CN" sz="1600" dirty="0"/>
              <a:t>  &lt;option value ="1"&gt;</a:t>
            </a:r>
            <a:r>
              <a:rPr lang="zh-CN" altLang="zh-CN" sz="1600" dirty="0"/>
              <a:t>选项一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="2"&gt;</a:t>
            </a:r>
            <a:r>
              <a:rPr lang="zh-CN" altLang="zh-CN" sz="1600" dirty="0"/>
              <a:t>选项二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="3"&gt;</a:t>
            </a:r>
            <a:r>
              <a:rPr lang="zh-CN" altLang="zh-CN" sz="1600" dirty="0"/>
              <a:t>选项三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="3"&gt;</a:t>
            </a:r>
            <a:r>
              <a:rPr lang="zh-CN" altLang="zh-CN" sz="1600" dirty="0"/>
              <a:t>选项四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&lt;/select&gt;</a:t>
            </a:r>
            <a:endParaRPr lang="zh-CN" altLang="zh-CN" sz="16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68175" y="1503487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标签可创建单选或多选菜单，其语法格式具体如下：</a:t>
            </a:r>
            <a:endParaRPr lang="en-US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788024" y="2799631"/>
            <a:ext cx="360040" cy="288032"/>
          </a:xfrm>
          <a:prstGeom prst="rightArrow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436096" y="2223567"/>
            <a:ext cx="2592288" cy="1531915"/>
          </a:xfrm>
          <a:prstGeom prst="flowChartProcess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5249" y="2439591"/>
            <a:ext cx="22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&lt;select&gt;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标签中的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&lt;option&gt;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标签用于定义列表中的可用选项。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67110"/>
              </p:ext>
            </p:extLst>
          </p:nvPr>
        </p:nvGraphicFramePr>
        <p:xfrm>
          <a:off x="1907705" y="4167783"/>
          <a:ext cx="6408711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30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标签名</a:t>
                      </a: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常用属性</a:t>
                      </a: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76">
                <a:tc rowSpan="2"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&lt;select&gt;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指定下拉菜单的可见选项数（取值为正整数）。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multiple=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”时，下拉菜单将具有多项选择的功能，多选方法为，按住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键选择多项。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76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&lt;option&gt;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 =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 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”时，当前项即为默认选中。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97768" y="4599831"/>
            <a:ext cx="1205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&lt;select&gt;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标签的常用属性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179512" y="4455816"/>
            <a:ext cx="1205880" cy="1224136"/>
          </a:xfrm>
          <a:prstGeom prst="flowChartProcess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475656" y="4923868"/>
            <a:ext cx="360040" cy="288032"/>
          </a:xfrm>
          <a:prstGeom prst="rightArrow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28842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3" grpId="0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0651" y="142875"/>
            <a:ext cx="3918649" cy="1001486"/>
          </a:xfrm>
        </p:spPr>
        <p:txBody>
          <a:bodyPr anchor="ctr">
            <a:normAutofit/>
          </a:bodyPr>
          <a:lstStyle/>
          <a:p>
            <a:r>
              <a:rPr lang="zh-CN" altLang="en-US" sz="3000" b="1" dirty="0"/>
              <a:t>新增</a:t>
            </a:r>
            <a:r>
              <a:rPr lang="en-US" altLang="zh-CN" sz="3000" b="1" dirty="0"/>
              <a:t>input</a:t>
            </a:r>
            <a:r>
              <a:rPr lang="zh-CN" altLang="en-US" sz="3000" b="1" dirty="0"/>
              <a:t>输入类型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8271" y="1426152"/>
            <a:ext cx="8227457" cy="4005696"/>
          </a:xfrm>
        </p:spPr>
        <p:txBody>
          <a:bodyPr>
            <a:noAutofit/>
          </a:bodyPr>
          <a:lstStyle/>
          <a:p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拥有多个新的表单输入类型。这些新特性提供了更好的输入控制和验证：</a:t>
            </a:r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输入邮件地址的文本框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地址的文本框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输入数字的文本框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可以设置范围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通过滑动条改变一定范围内的数字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选择日期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年、月、日、星期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的文本框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输入搜索关键字操作的文本框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lvl="1" indent="-257175">
              <a:lnSpc>
                <a:spcPct val="10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Color-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颜色选择器</a:t>
            </a:r>
          </a:p>
          <a:p>
            <a:pPr marL="0" lvl="1" indent="0">
              <a:lnSpc>
                <a:spcPct val="100000"/>
              </a:lnSpc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D8C2C3-E561-466C-B9D6-4BE73C19E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23564"/>
              </p:ext>
            </p:extLst>
          </p:nvPr>
        </p:nvGraphicFramePr>
        <p:xfrm>
          <a:off x="1543051" y="4045744"/>
          <a:ext cx="6467971" cy="248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54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en-US" sz="17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 type</a:t>
                      </a:r>
                    </a:p>
                  </a:txBody>
                  <a:tcPr marL="26449" marR="66122" marT="22041" marB="220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</a:p>
                  </a:txBody>
                  <a:tcPr marL="26449" marR="66122" marT="22041" marB="220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</a:p>
                  </a:txBody>
                  <a:tcPr marL="26449" marR="66122" marT="22041" marB="220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</a:t>
                      </a:r>
                    </a:p>
                  </a:txBody>
                  <a:tcPr marL="26449" marR="66122" marT="22041" marB="220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</a:p>
                  </a:txBody>
                  <a:tcPr marL="26449" marR="66122" marT="22041" marB="220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</a:p>
                  </a:txBody>
                  <a:tcPr marL="26449" marR="66122" marT="22041" marB="22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 pickers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7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DD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449" marR="66122" marT="26449" marB="2644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dirty="0">
                <a:solidFill>
                  <a:srgbClr val="0567A2"/>
                </a:solidFill>
              </a:rPr>
              <a:t>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324060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32459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108494" y="3573134"/>
            <a:ext cx="4812881" cy="3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322792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47223" y="2280472"/>
            <a:ext cx="34563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本项目要完成一个用户登录页面，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包含用户名输入框、密码输入框和登录按钮，其中“用户名”、“密码”为提示文字，在用户输入文字后会自动消失，只保留用户输入的文字，获得焦点的文本框颜色会发生变化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929443" y="440699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845" y="44102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25809" y="4752968"/>
            <a:ext cx="4795566" cy="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10489" y="4407130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7223" y="4042200"/>
            <a:ext cx="3776734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HTML5 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表单属性</a:t>
            </a:r>
          </a:p>
        </p:txBody>
      </p: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192" y="1804462"/>
            <a:ext cx="2136546" cy="3091962"/>
          </a:xfrm>
          <a:prstGeom prst="rect">
            <a:avLst/>
          </a:prstGeom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2-1-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项目描述</a:t>
            </a:r>
          </a:p>
        </p:txBody>
      </p:sp>
    </p:spTree>
    <p:extLst>
      <p:ext uri="{BB962C8B-B14F-4D97-AF65-F5344CB8AC3E}">
        <p14:creationId xmlns:p14="http://schemas.microsoft.com/office/powerpoint/2010/main" val="23501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36" grpId="0" animBg="1"/>
      <p:bldP spid="37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0152" y="0"/>
            <a:ext cx="617607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Email - </a:t>
            </a:r>
            <a:r>
              <a:rPr lang="zh-CN" altLang="en-US" sz="3000" b="1" dirty="0"/>
              <a:t>输入邮件地址的文本框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4"/>
            <a:ext cx="8364103" cy="150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类型用于应该包含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e-mail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地址的输入域。在提交表单时，会自动验证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域的值。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 &lt;input type="email"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user_email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en-US" sz="13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09" y="3740872"/>
            <a:ext cx="4156202" cy="10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502" y="123825"/>
            <a:ext cx="512832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 err="1"/>
              <a:t>url</a:t>
            </a:r>
            <a:r>
              <a:rPr lang="en-US" altLang="zh-CN" sz="3000" b="1" dirty="0"/>
              <a:t>-</a:t>
            </a:r>
            <a:r>
              <a:rPr lang="zh-CN" altLang="en-US" sz="3000" b="1" dirty="0"/>
              <a:t>输入</a:t>
            </a:r>
            <a:r>
              <a:rPr lang="en-US" altLang="zh-CN" sz="3000" b="1" dirty="0"/>
              <a:t>URL</a:t>
            </a:r>
            <a:r>
              <a:rPr lang="zh-CN" altLang="en-US" sz="3000" b="1" dirty="0"/>
              <a:t>地址的文本框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4"/>
            <a:ext cx="8364103" cy="112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类型用于应该包含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地址的输入域。在提交表单时，会自动验证 </a:t>
            </a: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域的值。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Homepage: &lt;input type="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user_url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362" y="3948297"/>
            <a:ext cx="4109033" cy="11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4181" y="95250"/>
            <a:ext cx="550932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number-</a:t>
            </a:r>
            <a:r>
              <a:rPr lang="zh-CN" altLang="en-US" sz="3000" b="1" dirty="0"/>
              <a:t>输入数字的文本框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4"/>
            <a:ext cx="8364103" cy="112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类型用于应该包含数值的输入域。还能够设定对所接受的数字的限定：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Points: &lt;input type="number" name="points" min="1" max="10" /&gt;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360" y="3429000"/>
            <a:ext cx="3991640" cy="101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528884-A921-4C4A-AA32-1BC511F43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69"/>
              </p:ext>
            </p:extLst>
          </p:nvPr>
        </p:nvGraphicFramePr>
        <p:xfrm>
          <a:off x="349150" y="4719465"/>
          <a:ext cx="8151114" cy="1709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6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9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42863" marR="107156" marT="35719" marB="3571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2863" marR="107156" marT="35719" marB="3571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2863" marR="107156" marT="35719" marB="3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规定允许的最大值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规定允许的最小值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规定合法的数字间隔（如果 </a:t>
                      </a:r>
                      <a:r>
                        <a:rPr lang="en-US" altLang="zh-CN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step="3"</a:t>
                      </a:r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，则合法的数是 </a:t>
                      </a:r>
                      <a:r>
                        <a:rPr lang="en-US" altLang="zh-CN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-3,0,3,6 </a:t>
                      </a:r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等）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规定默认值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0626" y="85725"/>
            <a:ext cx="717619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range-</a:t>
            </a:r>
            <a:r>
              <a:rPr lang="zh-CN" altLang="en-US" sz="3000" b="1" dirty="0"/>
              <a:t>通过滑动条改变一定范围内的数字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522722" y="1399703"/>
            <a:ext cx="8364103" cy="150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类型用于应该包含一定范围内数字值的输入域。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类型显示为滑动条。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还能够设定对所接受的数字的限定：</a:t>
            </a: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type="range" name="points" min="1" max="10" /&gt;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82" y="3212987"/>
            <a:ext cx="3171137" cy="4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F4E63C-F93E-4F9D-ADFA-54B402F7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75702"/>
              </p:ext>
            </p:extLst>
          </p:nvPr>
        </p:nvGraphicFramePr>
        <p:xfrm>
          <a:off x="339104" y="4603426"/>
          <a:ext cx="8151114" cy="1709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6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9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42863" marR="107156" marT="35719" marB="3571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42863" marR="107156" marT="35719" marB="3571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2863" marR="107156" marT="35719" marB="3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规定允许的最大值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规定允许的最小值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规定合法的数字间隔（如果 </a:t>
                      </a:r>
                      <a:r>
                        <a:rPr lang="en-US" altLang="zh-CN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step="3"</a:t>
                      </a:r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，则合法的数是 </a:t>
                      </a:r>
                      <a:r>
                        <a:rPr lang="en-US" altLang="zh-CN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-3,0,3,6 </a:t>
                      </a:r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等）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 marL="42863" marR="107156" marT="42863" marB="42863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规定默认值</a:t>
                      </a:r>
                    </a:p>
                  </a:txBody>
                  <a:tcPr marL="42863" marR="107156" marT="42863" marB="428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501" y="76200"/>
            <a:ext cx="767149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date-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年、月、日、星期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6" y="2028354"/>
            <a:ext cx="8364103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16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拥有多个可供选取日期和时间的新输入类型：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选取日、月、年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month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选取月、年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选取周和年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选取时间（小时和分钟）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选取时间、日、月、年（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时间）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-local -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选取时间、日、月、年（本地时间）</a:t>
            </a: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1076" y="85725"/>
            <a:ext cx="764292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date-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年、月、日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Date: &lt;input type="date"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en-US" sz="13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290" y="2947142"/>
            <a:ext cx="3531722" cy="262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201" y="66675"/>
            <a:ext cx="629989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month-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年、月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Month: &lt;input type="month"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286" y="2976619"/>
            <a:ext cx="3684317" cy="263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7777" y="0"/>
            <a:ext cx="615702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week-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年、周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Week: &lt;input type="week"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en-US" sz="13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00" y="2886849"/>
            <a:ext cx="4284012" cy="278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431" y="66675"/>
            <a:ext cx="475684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time-</a:t>
            </a:r>
            <a:r>
              <a:rPr lang="zh-CN" altLang="en-US" sz="3000" b="1" dirty="0"/>
              <a:t>选择时间的文本框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Time: &lt;input type="time"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en-US" sz="13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20" y="3051414"/>
            <a:ext cx="2429823" cy="44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4876" y="0"/>
            <a:ext cx="761434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date-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年、月、日、星期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and time: &lt;input type="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892" y="3149232"/>
            <a:ext cx="4896878" cy="55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36096" y="2183509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564904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表单标签之前，首先需要理解表单的概念，表单是网页上用来收集用户信息的区域，由文本域、复选框、单选框、菜单、文件地址域、按钮等表单元素组成。最常见的表单应用有搜索引擎页面、用户登录页面、用户注册页面等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介绍表单</a:t>
            </a:r>
          </a:p>
        </p:txBody>
      </p:sp>
    </p:spTree>
    <p:extLst>
      <p:ext uri="{BB962C8B-B14F-4D97-AF65-F5344CB8AC3E}">
        <p14:creationId xmlns:p14="http://schemas.microsoft.com/office/powerpoint/2010/main" val="8772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963" y="152400"/>
            <a:ext cx="541407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date-</a:t>
            </a:r>
            <a:r>
              <a:rPr lang="zh-CN" altLang="en-US" sz="3000" b="1" dirty="0"/>
              <a:t>选择日期</a:t>
            </a:r>
            <a:r>
              <a:rPr lang="en-US" altLang="zh-CN" sz="3000" b="1" dirty="0"/>
              <a:t>+</a:t>
            </a:r>
            <a:r>
              <a:rPr lang="zh-CN" altLang="en-US" sz="3000" b="1" dirty="0"/>
              <a:t>时间的文本框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3"/>
            <a:ext cx="8364103" cy="74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and time: &lt;input type="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-local" name="</a:t>
            </a:r>
            <a:r>
              <a:rPr lang="en-US" altLang="zh-CN" sz="13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user_date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64" y="2866967"/>
            <a:ext cx="4948123" cy="294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352" y="95250"/>
            <a:ext cx="6709474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search-</a:t>
            </a:r>
            <a:r>
              <a:rPr lang="zh-CN" altLang="en-US" sz="3000" b="1" dirty="0"/>
              <a:t>输入搜索关键字操作的文本框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399473" y="1296476"/>
            <a:ext cx="8364103" cy="42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类型用于搜索域，比如站点搜索或 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搜索。</a:t>
            </a:r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域显示为常规的文本域。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C187614-C8E4-485C-99AA-E746A5164EA5}"/>
              </a:ext>
            </a:extLst>
          </p:cNvPr>
          <p:cNvSpPr txBox="1"/>
          <p:nvPr/>
        </p:nvSpPr>
        <p:spPr>
          <a:xfrm>
            <a:off x="779897" y="1934063"/>
            <a:ext cx="836410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Search:</a:t>
            </a:r>
          </a:p>
          <a:p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type="search"&gt;</a:t>
            </a:r>
            <a:endParaRPr lang="zh-CN" altLang="en-US" sz="13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1601" y="99505"/>
            <a:ext cx="3632899" cy="1001486"/>
          </a:xfrm>
        </p:spPr>
        <p:txBody>
          <a:bodyPr anchor="ctr">
            <a:normAutofit/>
          </a:bodyPr>
          <a:lstStyle/>
          <a:p>
            <a:r>
              <a:rPr lang="en-US" altLang="zh-CN" sz="3000" b="1" dirty="0"/>
              <a:t>Color-</a:t>
            </a:r>
            <a:r>
              <a:rPr lang="zh-CN" altLang="en-US" sz="3000" b="1" dirty="0"/>
              <a:t>颜色选择器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453325" y="2028354"/>
            <a:ext cx="8364103" cy="1129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这是颜色选择器控件，相当的给力。使用很简单。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type="color"/&gt;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522" y="3368407"/>
            <a:ext cx="4605524" cy="238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08720"/>
            <a:ext cx="247561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 datalist&gt;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40" name="矩形 39"/>
          <p:cNvSpPr/>
          <p:nvPr/>
        </p:nvSpPr>
        <p:spPr>
          <a:xfrm>
            <a:off x="1727007" y="2318222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68175" y="1575495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标签用于定义输入域的选项列表，即与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标签配合定义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标签可能的值。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列表通过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标签内的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&lt;option&gt;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标签创建，可以使用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属性引用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属性，具体用法如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3807743"/>
            <a:ext cx="4968552" cy="2380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195736" y="3807743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&lt;</a:t>
            </a:r>
            <a:r>
              <a:rPr lang="en-US" altLang="zh-CN" sz="1600" dirty="0"/>
              <a:t>input id="url" list="</a:t>
            </a:r>
            <a:r>
              <a:rPr lang="en-US" altLang="zh-CN" sz="1600" dirty="0">
                <a:solidFill>
                  <a:srgbClr val="FF0000"/>
                </a:solidFill>
              </a:rPr>
              <a:t>urlList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&lt;datalist id="</a:t>
            </a:r>
            <a:r>
              <a:rPr lang="en-US" altLang="zh-CN" sz="1600" dirty="0">
                <a:solidFill>
                  <a:srgbClr val="FF0000"/>
                </a:solidFill>
              </a:rPr>
              <a:t>urlList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value="www.baidu.com"&gt;</a:t>
            </a:r>
            <a:r>
              <a:rPr lang="zh-CN" altLang="zh-CN" sz="1600" dirty="0"/>
              <a:t>百度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value="www.sina.com"&gt;</a:t>
            </a:r>
            <a:r>
              <a:rPr lang="zh-CN" altLang="zh-CN" sz="1600" dirty="0"/>
              <a:t>新浪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value="www.itcast.cn"&gt;</a:t>
            </a:r>
            <a:r>
              <a:rPr lang="zh-CN" altLang="zh-CN" sz="1600" dirty="0"/>
              <a:t>传智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&lt;/</a:t>
            </a:r>
            <a:r>
              <a:rPr lang="en-US" altLang="zh-CN" sz="1600"/>
              <a:t>datalist&gt;</a:t>
            </a:r>
            <a:endParaRPr lang="zh-CN" altLang="zh-CN" sz="16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25382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268760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/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标签的具体使用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408" y="2224554"/>
            <a:ext cx="2676525" cy="12763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294408" y="4149080"/>
            <a:ext cx="2676525" cy="187642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 bwMode="auto">
          <a:xfrm>
            <a:off x="2538470" y="3717032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109381" y="3037026"/>
            <a:ext cx="797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单击此处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22942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55576" y="3283238"/>
            <a:ext cx="4176464" cy="3170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60388" y="818009"/>
            <a:ext cx="24240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 keygen&gt;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40" name="矩形 39"/>
          <p:cNvSpPr/>
          <p:nvPr/>
        </p:nvSpPr>
        <p:spPr>
          <a:xfrm>
            <a:off x="1438975" y="2935972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3283237"/>
            <a:ext cx="4248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/>
              <a:t>&lt;!DOCTYPE 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&lt;head lang="en"&gt;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&lt;meta charset="UTF-8"&gt;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&lt;title&gt;keygen&lt;/title&gt;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&lt;/head&gt;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&lt;form action="#" method="get"&gt;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用户名</a:t>
            </a:r>
            <a:r>
              <a:rPr lang="en-US" altLang="zh-CN" sz="1400" dirty="0"/>
              <a:t>: &lt;input type="text" name="usr_name"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加密强度</a:t>
            </a:r>
            <a:r>
              <a:rPr lang="en-US" altLang="zh-CN" sz="1400" dirty="0"/>
              <a:t>: &lt;keygen name="security"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type="submit"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&lt;/form&gt;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&lt;/html&gt;</a:t>
            </a:r>
            <a:endParaRPr lang="zh-CN" altLang="zh-CN" sz="1400" dirty="0"/>
          </a:p>
        </p:txBody>
      </p:sp>
      <p:sp>
        <p:nvSpPr>
          <p:cNvPr id="28" name="右箭头 27"/>
          <p:cNvSpPr/>
          <p:nvPr/>
        </p:nvSpPr>
        <p:spPr>
          <a:xfrm>
            <a:off x="5076056" y="3678991"/>
            <a:ext cx="288032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3803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单击加密强度的“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”按钮，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7040463" y="3473633"/>
            <a:ext cx="123825" cy="13335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5135570" y="4039031"/>
            <a:ext cx="3828918" cy="110058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96800" y="1332806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&lt;keygen&gt;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标签是密钥对生成器（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key-pair generator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）。当提交表单时，会生成两个键，一个是私钥，一个公钥。私钥（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private key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）存储于客户端，公钥（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）则被发送到服务器。公钥可用于之后验证用户的客户端证书（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client certificate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具体用法如下：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</p:spTree>
    <p:extLst>
      <p:ext uri="{BB962C8B-B14F-4D97-AF65-F5344CB8AC3E}">
        <p14:creationId xmlns:p14="http://schemas.microsoft.com/office/powerpoint/2010/main" val="15604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28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62025"/>
            <a:ext cx="240161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&lt; output&gt;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40" name="矩形 39"/>
          <p:cNvSpPr/>
          <p:nvPr/>
        </p:nvSpPr>
        <p:spPr>
          <a:xfrm>
            <a:off x="1727007" y="2371527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2742" y="2435235"/>
            <a:ext cx="6195833" cy="2898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/>
              <a:t>&lt;form </a:t>
            </a:r>
            <a:r>
              <a:rPr lang="en-US" altLang="zh-CN" sz="1600" dirty="0" err="1"/>
              <a:t>oninput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x.value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parseInt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)+</a:t>
            </a:r>
            <a:r>
              <a:rPr lang="en-US" altLang="zh-CN" sz="1600" dirty="0" err="1"/>
              <a:t>parseInt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b.value</a:t>
            </a:r>
            <a:r>
              <a:rPr lang="en-US" altLang="zh-CN" sz="1600" dirty="0"/>
              <a:t>)"&gt;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&lt;input type="number" id="a" value="50"&gt;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&lt;input type="number" id="b" value="50"&gt;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=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&lt;output name="x" for="a b"&gt;&lt;/output&gt;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&lt;/form&gt;</a:t>
            </a:r>
            <a:endParaRPr lang="zh-CN" altLang="zh-CN" sz="12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764854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output&gt;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标签用于定义不同类型的输出，如脚本输出的示例代码如下：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其他表单标签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643691-A450-4ED1-BF33-F7FB9A8E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67" y="5624512"/>
            <a:ext cx="61150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547664" y="2815768"/>
            <a:ext cx="6226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表单验证是一套系统，它为终端用户检测无效的数据并标记这些错误，让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应用更快的抛出错误，大大的优化了用户体验。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3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043274" y="1412776"/>
            <a:ext cx="7214601" cy="1152129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1129084" y="1484785"/>
            <a:ext cx="7331348" cy="936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表单验证是一套系统，它为终端用户检测无效的数据并标记这些错误，让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应用更快的抛出错误，大大的优化了用户体验。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自带表单验证功能有两种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7007" y="2299520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0948" y="2945113"/>
            <a:ext cx="7369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zh-CN" sz="1600" dirty="0"/>
              <a:t>通过</a:t>
            </a:r>
            <a:r>
              <a:rPr lang="en-US" altLang="zh-CN" sz="1600" dirty="0"/>
              <a:t>required</a:t>
            </a:r>
            <a:r>
              <a:rPr lang="zh-CN" altLang="zh-CN" sz="1600" dirty="0"/>
              <a:t>属性校验输入框填写内容不能为空，如果为空将弹出提示框，</a:t>
            </a:r>
            <a:endParaRPr lang="en-US" altLang="zh-CN" sz="1600" dirty="0"/>
          </a:p>
          <a:p>
            <a:r>
              <a:rPr lang="zh-CN" altLang="zh-CN" sz="1600" dirty="0"/>
              <a:t>并阻止表单提交。</a:t>
            </a:r>
          </a:p>
        </p:txBody>
      </p:sp>
      <p:sp>
        <p:nvSpPr>
          <p:cNvPr id="4" name="左大括号 3"/>
          <p:cNvSpPr/>
          <p:nvPr/>
        </p:nvSpPr>
        <p:spPr bwMode="auto">
          <a:xfrm>
            <a:off x="971600" y="2907521"/>
            <a:ext cx="432048" cy="2105655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761746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zh-CN" sz="1600" dirty="0"/>
              <a:t>通过</a:t>
            </a:r>
            <a:r>
              <a:rPr lang="en-US" altLang="zh-CN" sz="1600" dirty="0"/>
              <a:t>pattern </a:t>
            </a:r>
            <a:r>
              <a:rPr lang="zh-CN" altLang="zh-CN" sz="1600" dirty="0"/>
              <a:t>属性规定用于验证</a:t>
            </a:r>
            <a:r>
              <a:rPr lang="en-US" altLang="zh-CN" sz="1600" dirty="0"/>
              <a:t> input </a:t>
            </a:r>
            <a:r>
              <a:rPr lang="zh-CN" altLang="zh-CN" sz="1600" dirty="0"/>
              <a:t>域的模式（</a:t>
            </a:r>
            <a:r>
              <a:rPr lang="en-US" altLang="zh-CN" sz="1600" dirty="0"/>
              <a:t>pattern</a:t>
            </a:r>
            <a:r>
              <a:rPr lang="zh-CN" altLang="zh-CN" sz="1600" dirty="0"/>
              <a:t>），它接受一个正则表达式。表单提交时这个正则表达式会被用于验证表单内非空的值，如果控件的值不匹配这个正则表达就会弹出提示框，并阻止表单提交。那些</a:t>
            </a:r>
            <a:r>
              <a:rPr lang="en-US" altLang="zh-CN" sz="1600" dirty="0"/>
              <a:t>type</a:t>
            </a:r>
            <a:r>
              <a:rPr lang="zh-CN" altLang="zh-CN" sz="1600" dirty="0"/>
              <a:t>为</a:t>
            </a:r>
            <a:r>
              <a:rPr lang="en-US" altLang="zh-CN" sz="1600" dirty="0"/>
              <a:t>email</a:t>
            </a:r>
            <a:r>
              <a:rPr lang="zh-CN" altLang="zh-CN" sz="1600" dirty="0"/>
              <a:t>或</a:t>
            </a:r>
            <a:r>
              <a:rPr lang="en-US" altLang="zh-CN" sz="1600" dirty="0"/>
              <a:t>url</a:t>
            </a:r>
            <a:r>
              <a:rPr lang="zh-CN" altLang="zh-CN" sz="1600" dirty="0"/>
              <a:t>的输入控件内置相关正则表达式，如果</a:t>
            </a:r>
            <a:r>
              <a:rPr lang="en-US" altLang="zh-CN" sz="1600" dirty="0"/>
              <a:t>value</a:t>
            </a:r>
            <a:r>
              <a:rPr lang="zh-CN" altLang="zh-CN" sz="1600" dirty="0"/>
              <a:t>的值不符合其正则表达式，那表单将通不过验证，无法提交。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827584" y="5589240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4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E42F02-463C-4BDA-BB50-3A92FBD8DA9F}"/>
              </a:ext>
            </a:extLst>
          </p:cNvPr>
          <p:cNvSpPr txBox="1"/>
          <p:nvPr/>
        </p:nvSpPr>
        <p:spPr>
          <a:xfrm>
            <a:off x="161926" y="1519535"/>
            <a:ext cx="8982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正则表达式验证</a:t>
            </a:r>
            <a:endParaRPr lang="en-US" altLang="zh-CN" dirty="0"/>
          </a:p>
          <a:p>
            <a:r>
              <a:rPr lang="en-US" altLang="zh-CN" dirty="0"/>
              <a:t>&lt;input type="text" name="</a:t>
            </a:r>
            <a:r>
              <a:rPr lang="en-US" altLang="zh-CN" dirty="0" err="1"/>
              <a:t>country_code</a:t>
            </a:r>
            <a:r>
              <a:rPr lang="en-US" altLang="zh-CN" dirty="0"/>
              <a:t>" pattern="[A-z]{3}"title="</a:t>
            </a:r>
            <a:r>
              <a:rPr lang="zh-CN" altLang="en-US" dirty="0"/>
              <a:t>三个字母的国家代码</a:t>
            </a:r>
            <a:r>
              <a:rPr lang="en-US" altLang="zh-CN" dirty="0"/>
              <a:t>" /&gt;</a:t>
            </a:r>
          </a:p>
          <a:p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www.runoob.com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regexp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regexp-syntax.html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正则表达式在线生成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tool.chinaz.com</a:t>
            </a:r>
            <a:r>
              <a:rPr lang="en-US" altLang="zh-CN" dirty="0">
                <a:hlinkClick r:id="rId3"/>
              </a:rPr>
              <a:t>/Tools/</a:t>
            </a:r>
            <a:r>
              <a:rPr lang="en-US" altLang="zh-CN" dirty="0" err="1">
                <a:hlinkClick r:id="rId3"/>
              </a:rPr>
              <a:t>regexgenerate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1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63305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表单是网页上用来收集用户信息的区域，由文本域、复选框、单选框、菜单、文件地址域、按钮等表单元素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标签用于创建一个表单，其基本语法如下所示</a:t>
            </a:r>
            <a:r>
              <a:rPr lang="zh-CN" altLang="zh-CN" sz="1800"/>
              <a:t>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00449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  <a:latin typeface="+mn-lt"/>
                <a:ea typeface="+mn-ea"/>
              </a:rPr>
              <a:t>认识表单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3015655"/>
            <a:ext cx="6655788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&lt;form action="url</a:t>
            </a:r>
            <a:r>
              <a:rPr lang="zh-CN" altLang="zh-CN" sz="1600" dirty="0"/>
              <a:t>地址</a:t>
            </a:r>
            <a:r>
              <a:rPr lang="en-US" altLang="zh-CN" sz="1600" dirty="0"/>
              <a:t>" method="</a:t>
            </a:r>
            <a:r>
              <a:rPr lang="zh-CN" altLang="zh-CN" sz="1600" dirty="0"/>
              <a:t>提交方式</a:t>
            </a:r>
            <a:r>
              <a:rPr lang="en-US" altLang="zh-CN" sz="1600" dirty="0"/>
              <a:t>" name="</a:t>
            </a:r>
            <a:r>
              <a:rPr lang="zh-CN" altLang="zh-CN" sz="1600" dirty="0"/>
              <a:t>表单名称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zh-CN" sz="1600" dirty="0"/>
              <a:t>各种表单控件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&lt;/form&gt;</a:t>
            </a:r>
            <a:endParaRPr lang="zh-CN" altLang="zh-CN" sz="1600" dirty="0"/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13176" y="5846720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1187624" y="455163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在上面的语法中，</a:t>
            </a:r>
            <a:r>
              <a:rPr lang="en-US" altLang="zh-CN" dirty="0"/>
              <a:t>name</a:t>
            </a:r>
            <a:r>
              <a:rPr lang="zh-CN" altLang="zh-CN" dirty="0"/>
              <a:t>属性用来区分一个网页中的多个表单；</a:t>
            </a:r>
            <a:r>
              <a:rPr lang="en-US" altLang="zh-CN" dirty="0"/>
              <a:t>action</a:t>
            </a:r>
            <a:r>
              <a:rPr lang="zh-CN" altLang="zh-CN" dirty="0"/>
              <a:t>属性用于指定接收并处理表单数据的服务器</a:t>
            </a:r>
            <a:r>
              <a:rPr lang="en-US" altLang="zh-CN" dirty="0"/>
              <a:t>url</a:t>
            </a:r>
            <a:r>
              <a:rPr lang="zh-CN" altLang="zh-CN" dirty="0"/>
              <a:t>地址；</a:t>
            </a:r>
            <a:r>
              <a:rPr lang="en-US" altLang="zh-CN" dirty="0"/>
              <a:t>method</a:t>
            </a:r>
            <a:r>
              <a:rPr lang="zh-CN" altLang="zh-CN" dirty="0"/>
              <a:t>属性用于设置表单数据的提交方式，其取值可以为</a:t>
            </a:r>
            <a:r>
              <a:rPr lang="en-US" altLang="zh-CN" dirty="0"/>
              <a:t>get</a:t>
            </a:r>
            <a:r>
              <a:rPr lang="zh-CN" altLang="zh-CN" dirty="0"/>
              <a:t>或</a:t>
            </a:r>
            <a:r>
              <a:rPr lang="en-US" altLang="zh-CN" dirty="0"/>
              <a:t>post</a:t>
            </a:r>
            <a:r>
              <a:rPr lang="zh-CN" altLang="zh-CN" dirty="0"/>
              <a:t>，默认为</a:t>
            </a:r>
            <a:r>
              <a:rPr lang="en-US" altLang="zh-CN" dirty="0"/>
              <a:t>get</a:t>
            </a:r>
            <a:r>
              <a:rPr lang="zh-CN" altLang="en-US" dirty="0"/>
              <a:t>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484040" y="4536207"/>
            <a:ext cx="6462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87624" y="4383807"/>
            <a:ext cx="6462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43608" y="4383807"/>
            <a:ext cx="7056784" cy="1224136"/>
          </a:xfrm>
          <a:prstGeom prst="wedgeRoundRectCallout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介绍表单</a:t>
            </a:r>
          </a:p>
        </p:txBody>
      </p:sp>
    </p:spTree>
    <p:extLst>
      <p:ext uri="{BB962C8B-B14F-4D97-AF65-F5344CB8AC3E}">
        <p14:creationId xmlns:p14="http://schemas.microsoft.com/office/powerpoint/2010/main" val="10170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用户注册页面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95736" y="4869160"/>
            <a:ext cx="5904656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该页面主要由两部分构成，左侧是一个图片，右侧是一个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表单，两部分包含在一个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标签中。</a:t>
            </a: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711199" y="512707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639" y="51479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92470" y="5483092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07554" y="513799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499992" y="2819280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0" y="1772816"/>
            <a:ext cx="3888432" cy="2808312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964133"/>
            <a:ext cx="3939604" cy="2544987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9074" y="190730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</a:p>
        </p:txBody>
      </p:sp>
    </p:spTree>
    <p:extLst>
      <p:ext uri="{BB962C8B-B14F-4D97-AF65-F5344CB8AC3E}">
        <p14:creationId xmlns:p14="http://schemas.microsoft.com/office/powerpoint/2010/main" val="2079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113027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用户注册页面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 rot="574600">
            <a:off x="647648" y="469502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7088" y="4712865"/>
            <a:ext cx="3481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28919" y="5051657"/>
            <a:ext cx="7775529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4003" y="4659335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75520" y="1436666"/>
            <a:ext cx="5832648" cy="3539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&lt;ul&gt;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标签，这样会使多个表单控件成列表排列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使用绝对定位和相对定位控制图片和整个表单在页面上的位置。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每个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&lt;li&gt;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标签中嵌套表单控件，前面的文字使用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&lt;span&gt;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性别和兴趣爱好的选择按钮都使用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标签定义标注，点击文字时选择按钮可被选中。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项目中需要设置页面文字样式、各个表单控件的默认样式、未填写信息的提示样式，填写正确的样式等，其中“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 、“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”、“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”都是图片；最后对提交按钮进行样式控制。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当该元素获得焦点时，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input:focus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当该元素获取有效的填写内容时，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input:required:valid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当该元素获得焦点填写内容无效时，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input:focus:invalid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当鼠标悬停在提交按钮时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button:hover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743516" y="3425599"/>
            <a:ext cx="189865" cy="1898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462462" y="3359784"/>
            <a:ext cx="219075" cy="2190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5149664" y="3357738"/>
            <a:ext cx="228600" cy="209550"/>
          </a:xfrm>
          <a:prstGeom prst="rect">
            <a:avLst/>
          </a:prstGeom>
        </p:spPr>
      </p:pic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19074" y="190730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</a:p>
        </p:txBody>
      </p:sp>
    </p:spTree>
    <p:extLst>
      <p:ext uri="{BB962C8B-B14F-4D97-AF65-F5344CB8AC3E}">
        <p14:creationId xmlns:p14="http://schemas.microsoft.com/office/powerpoint/2010/main" val="31496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/>
      <p:bldP spid="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354944-0C74-4FB0-A161-99DCA7443A57}"/>
              </a:ext>
            </a:extLst>
          </p:cNvPr>
          <p:cNvSpPr txBox="1"/>
          <p:nvPr/>
        </p:nvSpPr>
        <p:spPr>
          <a:xfrm>
            <a:off x="1828800" y="435006"/>
            <a:ext cx="199747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ACCF1C-810E-4F0E-99A7-79982E1B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4" y="1151720"/>
            <a:ext cx="7859905" cy="1378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439DDF-FA04-4BEE-A9CE-6BEB5EB2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4" y="2675496"/>
            <a:ext cx="4929350" cy="24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8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36494-8F18-4F03-B763-F94F55388CCB}"/>
              </a:ext>
            </a:extLst>
          </p:cNvPr>
          <p:cNvSpPr txBox="1"/>
          <p:nvPr/>
        </p:nvSpPr>
        <p:spPr>
          <a:xfrm>
            <a:off x="1819922" y="488272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使用列表布局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B5F6AB-5519-4A01-89D5-286864DF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4" y="1106113"/>
            <a:ext cx="6977772" cy="26668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8C2A30-D505-409C-A915-D5914A04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53" y="3920924"/>
            <a:ext cx="3972543" cy="25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3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F236E-CFCE-404D-BF21-038C910C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9" y="0"/>
            <a:ext cx="6217357" cy="68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7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EDF906-F937-4AE2-9020-5A827263DC34}"/>
              </a:ext>
            </a:extLst>
          </p:cNvPr>
          <p:cNvSpPr txBox="1"/>
          <p:nvPr/>
        </p:nvSpPr>
        <p:spPr>
          <a:xfrm>
            <a:off x="1819922" y="417250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设置页面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EE439B-EA7D-403C-90E0-8B8363A9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2" y="950832"/>
            <a:ext cx="6452046" cy="59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60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9642B-491F-4DE4-B9C1-2C321B56F4A1}"/>
              </a:ext>
            </a:extLst>
          </p:cNvPr>
          <p:cNvSpPr txBox="1"/>
          <p:nvPr/>
        </p:nvSpPr>
        <p:spPr>
          <a:xfrm>
            <a:off x="1873187" y="470517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给各输入控件加入图形提示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29E4A-CE4B-4C92-A613-32838B8D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4" y="3156225"/>
            <a:ext cx="8268417" cy="53039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98CC17-028E-484E-9ABF-16DDE924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9" y="928010"/>
            <a:ext cx="8010161" cy="23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ACE19B-F9B6-4DCA-96C0-6311DD2EB600}"/>
              </a:ext>
            </a:extLst>
          </p:cNvPr>
          <p:cNvSpPr txBox="1"/>
          <p:nvPr/>
        </p:nvSpPr>
        <p:spPr>
          <a:xfrm>
            <a:off x="1811045" y="417250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设置获得焦点时的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DF795-4891-48C6-9E83-5A31A2E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6" y="1160362"/>
            <a:ext cx="6604600" cy="1795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33D016-9777-4A4A-B2AD-365662BD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6" y="3330044"/>
            <a:ext cx="522777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6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946964-0CFD-4B4E-B432-15EA09AE709F}"/>
              </a:ext>
            </a:extLst>
          </p:cNvPr>
          <p:cNvSpPr txBox="1"/>
          <p:nvPr/>
        </p:nvSpPr>
        <p:spPr>
          <a:xfrm>
            <a:off x="1926454" y="275208"/>
            <a:ext cx="33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填写内容有效</a:t>
            </a:r>
            <a:r>
              <a:rPr lang="en-US" altLang="zh-CN" dirty="0"/>
              <a:t>/</a:t>
            </a:r>
            <a:r>
              <a:rPr lang="zh-CN" altLang="en-US" dirty="0"/>
              <a:t>无效的</a:t>
            </a:r>
            <a:r>
              <a:rPr lang="en-US" altLang="zh-CN" dirty="0" err="1"/>
              <a:t>css</a:t>
            </a:r>
            <a:r>
              <a:rPr lang="zh-CN" altLang="en-US" dirty="0"/>
              <a:t>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E4BEB7-69C6-455D-B846-ED51404C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1" y="1076891"/>
            <a:ext cx="6726990" cy="2918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7A9569-7209-406D-A7D8-4A853D2F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1" y="4221979"/>
            <a:ext cx="4657330" cy="14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6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D08904-B988-4735-A943-FE7DBDAAA97A}"/>
              </a:ext>
            </a:extLst>
          </p:cNvPr>
          <p:cNvSpPr txBox="1"/>
          <p:nvPr/>
        </p:nvSpPr>
        <p:spPr>
          <a:xfrm>
            <a:off x="1908699" y="461639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修饰按钮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B71C7-5CB5-459C-A188-F836D6C8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123947"/>
            <a:ext cx="7245712" cy="53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autocomplete</a:t>
            </a:r>
            <a:r>
              <a:rPr lang="zh-CN" altLang="zh-CN" sz="1800" b="1" dirty="0"/>
              <a:t>属性</a:t>
            </a:r>
            <a:endParaRPr lang="en-US" altLang="zh-CN" sz="1800" b="1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sz="1800" kern="1200" dirty="0"/>
              <a:t>         </a:t>
            </a:r>
            <a:r>
              <a:rPr lang="en-US" altLang="zh-CN" sz="1900" dirty="0"/>
              <a:t>autocomplete</a:t>
            </a:r>
            <a:r>
              <a:rPr lang="zh-CN" altLang="zh-CN" sz="1900" dirty="0"/>
              <a:t>属性用于指定表单是否有自动完成功能，所谓“自动完成”是指将表单控件输入的内容记录下来，当再次输入时，会将输入的历史记录显示在一个下拉列表里，以实现自动完成输入。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35974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HTML5</a:t>
            </a:r>
            <a:r>
              <a:rPr lang="zh-CN" altLang="zh-CN" sz="2400" b="1" dirty="0">
                <a:solidFill>
                  <a:srgbClr val="0567A2"/>
                </a:solidFill>
              </a:rPr>
              <a:t>新增的表单属性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3113092"/>
            <a:ext cx="720080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autocomplete</a:t>
            </a:r>
            <a:r>
              <a:rPr lang="zh-CN" altLang="zh-CN" sz="1600" dirty="0"/>
              <a:t>属性有</a:t>
            </a:r>
            <a:r>
              <a:rPr lang="en-US" altLang="zh-CN" sz="1600" dirty="0"/>
              <a:t>2</a:t>
            </a:r>
            <a:r>
              <a:rPr lang="zh-CN" altLang="zh-CN" sz="1600" dirty="0"/>
              <a:t>个值，具体如下：</a:t>
            </a:r>
            <a:endParaRPr lang="en-US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 •  on</a:t>
            </a:r>
            <a:r>
              <a:rPr lang="zh-CN" altLang="zh-CN" sz="1600" dirty="0"/>
              <a:t>：表单有自动完成功能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 •  off</a:t>
            </a:r>
            <a:r>
              <a:rPr lang="zh-CN" altLang="zh-CN" sz="1600" dirty="0"/>
              <a:t>：表单无自动完成功能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332354-776D-491C-9C89-119C50CCCD04}"/>
              </a:ext>
            </a:extLst>
          </p:cNvPr>
          <p:cNvSpPr txBox="1"/>
          <p:nvPr/>
        </p:nvSpPr>
        <p:spPr>
          <a:xfrm>
            <a:off x="481013" y="5791111"/>
            <a:ext cx="797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autocomplete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标签，以及以下类型的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text, search,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telephone, email, password,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datepickers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range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8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955" y="1505292"/>
            <a:ext cx="380996" cy="3809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1269" y="1495735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请简要介绍表单的三个核心元素。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的表单验证功能，并列举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自带的两种验证方式。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99297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3FC505-DABD-4271-8A85-F189658C4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7"/>
            <a:ext cx="9144000" cy="420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9927B-1C30-495E-8294-D8149177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962"/>
            <a:ext cx="9144000" cy="4200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AC74CE-AF95-4F87-9E1B-1E8A489E7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9" y="2716019"/>
            <a:ext cx="8020462" cy="374669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A9E84D3-575F-4301-9FA0-F1B4DD57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1255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24224" y="2207493"/>
            <a:ext cx="2886075" cy="170497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autocomplete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属性的具体应用。</a:t>
            </a:r>
            <a:endParaRPr lang="zh-CN" altLang="en-US" sz="1800" dirty="0"/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介绍表单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90E75D3-6025-40E7-91A3-DA9107E443B4}"/>
              </a:ext>
            </a:extLst>
          </p:cNvPr>
          <p:cNvSpPr txBox="1"/>
          <p:nvPr/>
        </p:nvSpPr>
        <p:spPr>
          <a:xfrm>
            <a:off x="781001" y="4205038"/>
            <a:ext cx="111521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action="" method="get" autocomplete="on"&gt; 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&lt;input type="text" name="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fname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&lt;input type="submit" /&gt;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2951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D66F7B-EF56-4AB1-B6C5-27B59FC29683}"/>
              </a:ext>
            </a:extLst>
          </p:cNvPr>
          <p:cNvSpPr/>
          <p:nvPr/>
        </p:nvSpPr>
        <p:spPr>
          <a:xfrm>
            <a:off x="579439" y="1603603"/>
            <a:ext cx="77923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novalidate</a:t>
            </a:r>
            <a:r>
              <a:rPr lang="zh-CN" altLang="zh-CN" b="1" dirty="0"/>
              <a:t>属性</a:t>
            </a:r>
            <a:endParaRPr lang="en-US" altLang="zh-CN" b="1" dirty="0"/>
          </a:p>
          <a:p>
            <a:pPr lvl="1">
              <a:defRPr/>
            </a:pPr>
            <a:r>
              <a:rPr lang="en-US" altLang="zh-CN" dirty="0"/>
              <a:t>        novalidate</a:t>
            </a:r>
            <a:r>
              <a:rPr lang="zh-CN" altLang="zh-CN" dirty="0"/>
              <a:t>属性用于指定在提交表单时取消对表单进行有效的检查。为表单设置该属性时，可以关闭整个表单的验证，这样可以使</a:t>
            </a:r>
            <a:r>
              <a:rPr lang="en-US" altLang="zh-CN" dirty="0"/>
              <a:t>form</a:t>
            </a:r>
            <a:r>
              <a:rPr lang="zh-CN" altLang="zh-CN" dirty="0"/>
              <a:t>内的所有表单控件不被验证。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D10001-453D-46CE-83C8-B9A1D6949E50}"/>
              </a:ext>
            </a:extLst>
          </p:cNvPr>
          <p:cNvSpPr txBox="1"/>
          <p:nvPr/>
        </p:nvSpPr>
        <p:spPr>
          <a:xfrm>
            <a:off x="1238250" y="3122825"/>
            <a:ext cx="7639050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action="" method="get" 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novalidate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="true"&gt;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E-mail: &lt;input type="email" name="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user_email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&lt;input type="submit" /&gt;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546A7-B293-4DF6-BCE6-1AF54E2900F9}"/>
              </a:ext>
            </a:extLst>
          </p:cNvPr>
          <p:cNvSpPr txBox="1"/>
          <p:nvPr/>
        </p:nvSpPr>
        <p:spPr>
          <a:xfrm>
            <a:off x="390524" y="5371672"/>
            <a:ext cx="865822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novalidate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属性适用于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以及以下类型的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text, search,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telephone, email, password, date pickers, range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color.</a:t>
            </a:r>
          </a:p>
        </p:txBody>
      </p:sp>
    </p:spTree>
    <p:extLst>
      <p:ext uri="{BB962C8B-B14F-4D97-AF65-F5344CB8AC3E}">
        <p14:creationId xmlns:p14="http://schemas.microsoft.com/office/powerpoint/2010/main" val="3597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736304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743760"/>
            <a:ext cx="6226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表单中最为核心的就是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标签可以在表单中定义文本输入框、单选按钮、复选框、重置按钮等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 dirty="0" err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en-US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&lt;input&gt;</a:t>
            </a:r>
            <a:r>
              <a:rPr lang="zh-CN" altLang="zh-CN" sz="28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40512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93d3de957ebb96ff7fca7ebf294f4e4247c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4014</Words>
  <Application>Microsoft Office PowerPoint</Application>
  <PresentationFormat>全屏显示(4:3)</PresentationFormat>
  <Paragraphs>467</Paragraphs>
  <Slides>62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Helvetica Neue</vt:lpstr>
      <vt:lpstr>等线</vt:lpstr>
      <vt:lpstr>黑体</vt:lpstr>
      <vt:lpstr>楷体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新增input属性</vt:lpstr>
      <vt:lpstr>autocomplete</vt:lpstr>
      <vt:lpstr>autofocus</vt:lpstr>
      <vt:lpstr>required</vt:lpstr>
      <vt:lpstr>placeholder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新增input输入类型</vt:lpstr>
      <vt:lpstr>Email - 输入邮件地址的文本框</vt:lpstr>
      <vt:lpstr>url-输入URL地址的文本框</vt:lpstr>
      <vt:lpstr>number-输入数字的文本框</vt:lpstr>
      <vt:lpstr>range-通过滑动条改变一定范围内的数字</vt:lpstr>
      <vt:lpstr>date-选择日期(年、月、日、星期)的文本框</vt:lpstr>
      <vt:lpstr>date-选择日期(年、月、日)的文本框</vt:lpstr>
      <vt:lpstr>month-选择日期(年、月)的文本框</vt:lpstr>
      <vt:lpstr>week-选择日期(年、周)的文本框</vt:lpstr>
      <vt:lpstr>time-选择时间的文本框</vt:lpstr>
      <vt:lpstr>date-选择日期(年、月、日、星期)的文本框</vt:lpstr>
      <vt:lpstr>date-选择日期+时间的文本框</vt:lpstr>
      <vt:lpstr>search-输入搜索关键字操作的文本框</vt:lpstr>
      <vt:lpstr>Color-颜色选择器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fangfang</cp:lastModifiedBy>
  <cp:revision>47</cp:revision>
  <dcterms:created xsi:type="dcterms:W3CDTF">2016-08-25T05:15:17Z</dcterms:created>
  <dcterms:modified xsi:type="dcterms:W3CDTF">2020-10-11T09:26:21Z</dcterms:modified>
</cp:coreProperties>
</file>