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1" autoAdjust="0"/>
    <p:restoredTop sz="91001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karentseva-ao\Desktop\&#1058;&#1088;&#1077;&#1090;&#1100;&#1103;%20&#1074;&#1086;&#1083;&#1085;&#1072;_&#1063;&#1057;&#1054;\&#1052;&#1040;&#1057;&#1057;&#1048;&#1042;\&#1079;.&#1086;.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arentseva-ao\Desktop\&#1043;&#1086;&#1089;&#1047;&#1072;&#1076;&#1072;&#1085;&#1080;&#1077;%202017\&#1054;&#1058;&#1063;&#1045;&#1058;&#1067;\&#1088;&#1080;&#10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arentseva-ao\Desktop\&#1043;&#1086;&#1089;&#1047;&#1072;&#1076;&#1072;&#1085;&#1080;&#1077;%202017\&#1054;&#1058;&#1063;&#1045;&#1058;&#1067;\&#1088;&#1080;&#108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29310741803549"/>
          <c:y val="5.6136769584077574E-2"/>
          <c:w val="0.84019002810479415"/>
          <c:h val="0.7573959289791506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Лист9!$J$3:$J$68</c:f>
              <c:numCache>
                <c:formatCode>General</c:formatCode>
                <c:ptCount val="6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103</c:v>
                </c:pt>
              </c:numCache>
            </c:numRef>
          </c:cat>
          <c:val>
            <c:numRef>
              <c:f>Лист9!$K$3:$K$68</c:f>
              <c:numCache>
                <c:formatCode>###0</c:formatCode>
                <c:ptCount val="66"/>
                <c:pt idx="0">
                  <c:v>41.086444413718027</c:v>
                </c:pt>
                <c:pt idx="1">
                  <c:v>22.311363519864603</c:v>
                </c:pt>
                <c:pt idx="2">
                  <c:v>30.054121615733948</c:v>
                </c:pt>
                <c:pt idx="3">
                  <c:v>21.011657913914732</c:v>
                </c:pt>
                <c:pt idx="4">
                  <c:v>16.581978891441835</c:v>
                </c:pt>
                <c:pt idx="5">
                  <c:v>15.755636407732014</c:v>
                </c:pt>
                <c:pt idx="6">
                  <c:v>10.635031143668357</c:v>
                </c:pt>
                <c:pt idx="7">
                  <c:v>18.905301986117585</c:v>
                </c:pt>
                <c:pt idx="8">
                  <c:v>17.732735865736245</c:v>
                </c:pt>
                <c:pt idx="9">
                  <c:v>22.400269408046405</c:v>
                </c:pt>
                <c:pt idx="10">
                  <c:v>28.487685292437451</c:v>
                </c:pt>
                <c:pt idx="11">
                  <c:v>17.112757138227796</c:v>
                </c:pt>
                <c:pt idx="12">
                  <c:v>27.199106155135468</c:v>
                </c:pt>
                <c:pt idx="13">
                  <c:v>26.82935503502808</c:v>
                </c:pt>
                <c:pt idx="14">
                  <c:v>17.115292981993637</c:v>
                </c:pt>
                <c:pt idx="15">
                  <c:v>37.747806483845153</c:v>
                </c:pt>
                <c:pt idx="16">
                  <c:v>37.620405454719496</c:v>
                </c:pt>
                <c:pt idx="17">
                  <c:v>81.740462616001494</c:v>
                </c:pt>
                <c:pt idx="18">
                  <c:v>136.22989252422008</c:v>
                </c:pt>
                <c:pt idx="19">
                  <c:v>218.24714214127954</c:v>
                </c:pt>
                <c:pt idx="20">
                  <c:v>311.14128136971391</c:v>
                </c:pt>
                <c:pt idx="21">
                  <c:v>411.61396542134855</c:v>
                </c:pt>
                <c:pt idx="22">
                  <c:v>506.42620404904807</c:v>
                </c:pt>
                <c:pt idx="23">
                  <c:v>544.30601977504296</c:v>
                </c:pt>
                <c:pt idx="24">
                  <c:v>591.98982320146592</c:v>
                </c:pt>
                <c:pt idx="25">
                  <c:v>665.65866285443337</c:v>
                </c:pt>
                <c:pt idx="26">
                  <c:v>710.77823615042098</c:v>
                </c:pt>
                <c:pt idx="27">
                  <c:v>710.36262030464218</c:v>
                </c:pt>
                <c:pt idx="28">
                  <c:v>612.62473882269217</c:v>
                </c:pt>
                <c:pt idx="29">
                  <c:v>569.51323887806132</c:v>
                </c:pt>
                <c:pt idx="30">
                  <c:v>458.2353473109012</c:v>
                </c:pt>
                <c:pt idx="31">
                  <c:v>428.99599508684503</c:v>
                </c:pt>
                <c:pt idx="32">
                  <c:v>361.58981022097885</c:v>
                </c:pt>
                <c:pt idx="33">
                  <c:v>313.0415856662629</c:v>
                </c:pt>
                <c:pt idx="34">
                  <c:v>241.9692815609537</c:v>
                </c:pt>
                <c:pt idx="35">
                  <c:v>224.95753399844756</c:v>
                </c:pt>
                <c:pt idx="36">
                  <c:v>160.61111577292854</c:v>
                </c:pt>
                <c:pt idx="37">
                  <c:v>164.00158528881877</c:v>
                </c:pt>
                <c:pt idx="38">
                  <c:v>150.66191502990654</c:v>
                </c:pt>
                <c:pt idx="39">
                  <c:v>94.161926185026473</c:v>
                </c:pt>
                <c:pt idx="40">
                  <c:v>89.215370094704994</c:v>
                </c:pt>
                <c:pt idx="41">
                  <c:v>69.551384381287647</c:v>
                </c:pt>
                <c:pt idx="42">
                  <c:v>81.412942785484034</c:v>
                </c:pt>
                <c:pt idx="43">
                  <c:v>51.065440414294052</c:v>
                </c:pt>
                <c:pt idx="44">
                  <c:v>45.891201745798043</c:v>
                </c:pt>
                <c:pt idx="45">
                  <c:v>32.190811870874171</c:v>
                </c:pt>
                <c:pt idx="46">
                  <c:v>20.720966835572941</c:v>
                </c:pt>
                <c:pt idx="47">
                  <c:v>24.353123724109928</c:v>
                </c:pt>
                <c:pt idx="48">
                  <c:v>15.866401014285199</c:v>
                </c:pt>
                <c:pt idx="49">
                  <c:v>17.361856851772071</c:v>
                </c:pt>
                <c:pt idx="50">
                  <c:v>25.04678107480947</c:v>
                </c:pt>
                <c:pt idx="51">
                  <c:v>15.613577690167288</c:v>
                </c:pt>
                <c:pt idx="52">
                  <c:v>7.4259419279103938</c:v>
                </c:pt>
                <c:pt idx="53">
                  <c:v>3.5444283019800196</c:v>
                </c:pt>
                <c:pt idx="54">
                  <c:v>2.1905214760001708</c:v>
                </c:pt>
                <c:pt idx="55">
                  <c:v>4.5981903875799564</c:v>
                </c:pt>
                <c:pt idx="56">
                  <c:v>7.6636851465631466</c:v>
                </c:pt>
                <c:pt idx="57" formatCode="####">
                  <c:v>0.85987457949623614</c:v>
                </c:pt>
                <c:pt idx="58">
                  <c:v>1.3448337873257876</c:v>
                </c:pt>
                <c:pt idx="59">
                  <c:v>5.6994214783112174</c:v>
                </c:pt>
                <c:pt idx="60" formatCode="####">
                  <c:v>0.7523902570592067</c:v>
                </c:pt>
                <c:pt idx="61" formatCode="####">
                  <c:v>0.72196115490425539</c:v>
                </c:pt>
                <c:pt idx="62">
                  <c:v>1.1911192713620402</c:v>
                </c:pt>
                <c:pt idx="63" formatCode="####">
                  <c:v>0.99051928772494613</c:v>
                </c:pt>
                <c:pt idx="64" formatCode="####">
                  <c:v>0.8944018147736772</c:v>
                </c:pt>
                <c:pt idx="65" formatCode="####">
                  <c:v>0.8944018147736772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211568"/>
        <c:axId val="284206864"/>
      </c:lineChart>
      <c:catAx>
        <c:axId val="284211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минут</a:t>
                </a:r>
              </a:p>
            </c:rich>
          </c:tx>
          <c:layout>
            <c:manualLayout>
              <c:xMode val="edge"/>
              <c:yMode val="edge"/>
              <c:x val="0.45938988980940798"/>
              <c:y val="0.9173051492606303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206864"/>
        <c:crosses val="autoZero"/>
        <c:auto val="1"/>
        <c:lblAlgn val="ctr"/>
        <c:lblOffset val="100"/>
        <c:noMultiLvlLbl val="0"/>
      </c:catAx>
      <c:valAx>
        <c:axId val="2842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взято интервью</a:t>
                </a:r>
              </a:p>
            </c:rich>
          </c:tx>
          <c:layout>
            <c:manualLayout>
              <c:xMode val="edge"/>
              <c:yMode val="edge"/>
              <c:x val="8.5515766969535001E-3"/>
              <c:y val="0.19315308219797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21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За последние </a:t>
            </a:r>
            <a:r>
              <a:rPr lang="en-US" sz="1400"/>
              <a:t>3</a:t>
            </a:r>
            <a:r>
              <a:rPr lang="ru-RU" sz="1400"/>
              <a:t> года материальное положение вашей семьи улучшилось, ухудшилось или осталось без изменений?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244161787468874"/>
          <c:y val="0.26976851851851852"/>
          <c:w val="0.50957178095483213"/>
          <c:h val="0.6419287693205015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Улучшилось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Лист1!$B$1:$C$1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18.399999999999999</c:v>
                </c:pt>
                <c:pt idx="1">
                  <c:v>26.6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Ухудшилось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Лист1!$B$1:$C$1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31.9</c:v>
                </c:pt>
                <c:pt idx="1">
                  <c:v>26.5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Не изменилось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Лист1!$B$1:$C$1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49.1</c:v>
                </c:pt>
                <c:pt idx="1">
                  <c:v>46.2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З/о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Лист1!$B$1:$C$1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0.6</c:v>
                </c:pt>
                <c:pt idx="1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343034496"/>
        <c:axId val="343034888"/>
      </c:barChart>
      <c:catAx>
        <c:axId val="3430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3034888"/>
        <c:crosses val="autoZero"/>
        <c:auto val="1"/>
        <c:lblAlgn val="ctr"/>
        <c:lblOffset val="100"/>
        <c:noMultiLvlLbl val="0"/>
      </c:catAx>
      <c:valAx>
        <c:axId val="34303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30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591997285053448"/>
          <c:y val="0.27073673082531352"/>
          <c:w val="0.34356737599959913"/>
          <c:h val="0.69889336144859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За последние </a:t>
            </a:r>
            <a:r>
              <a:rPr lang="en-US" sz="1400"/>
              <a:t>3</a:t>
            </a:r>
            <a:r>
              <a:rPr lang="ru-RU" sz="1400"/>
              <a:t> года материальное положение вашей семьи улучшилось, ухудшилось или осталось без изменений?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244161787468874"/>
          <c:y val="0.26976851851851852"/>
          <c:w val="0.55296076451981968"/>
          <c:h val="0.6419287693205015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Лист1!$F$2</c:f>
              <c:strCache>
                <c:ptCount val="1"/>
                <c:pt idx="0">
                  <c:v>Улучшится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Лист1!$G$1:$H$1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Лист1!$G$2:$H$2</c:f>
              <c:numCache>
                <c:formatCode>General</c:formatCode>
                <c:ptCount val="2"/>
                <c:pt idx="0">
                  <c:v>28.4</c:v>
                </c:pt>
                <c:pt idx="1">
                  <c:v>36.4</c:v>
                </c:pt>
              </c:numCache>
            </c:numRef>
          </c:val>
        </c:ser>
        <c:ser>
          <c:idx val="1"/>
          <c:order val="1"/>
          <c:tx>
            <c:strRef>
              <c:f>Лист1!$F$3</c:f>
              <c:strCache>
                <c:ptCount val="1"/>
                <c:pt idx="0">
                  <c:v>Ухудшится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Лист1!$G$1:$H$1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Лист1!$G$3:$H$3</c:f>
              <c:numCache>
                <c:formatCode>General</c:formatCode>
                <c:ptCount val="2"/>
                <c:pt idx="0">
                  <c:v>24.3</c:v>
                </c:pt>
                <c:pt idx="1">
                  <c:v>19.399999999999999</c:v>
                </c:pt>
              </c:numCache>
            </c:numRef>
          </c:val>
        </c:ser>
        <c:ser>
          <c:idx val="2"/>
          <c:order val="2"/>
          <c:tx>
            <c:strRef>
              <c:f>Лист1!$F$4</c:f>
              <c:strCache>
                <c:ptCount val="1"/>
                <c:pt idx="0">
                  <c:v>Будет без изменений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Лист1!$G$1:$H$1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Лист1!$G$4:$H$4</c:f>
              <c:numCache>
                <c:formatCode>General</c:formatCode>
                <c:ptCount val="2"/>
                <c:pt idx="0">
                  <c:v>38.4</c:v>
                </c:pt>
                <c:pt idx="1">
                  <c:v>33.799999999999997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З/о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Лист1!$G$1:$H$1</c:f>
              <c:numCache>
                <c:formatCode>General</c:formatCode>
                <c:ptCount val="2"/>
                <c:pt idx="0">
                  <c:v>2017</c:v>
                </c:pt>
                <c:pt idx="1">
                  <c:v>2015</c:v>
                </c:pt>
              </c:numCache>
            </c:numRef>
          </c:cat>
          <c:val>
            <c:numRef>
              <c:f>Лист1!$G$5:$H$5</c:f>
              <c:numCache>
                <c:formatCode>General</c:formatCode>
                <c:ptCount val="2"/>
                <c:pt idx="0">
                  <c:v>8.9</c:v>
                </c:pt>
                <c:pt idx="1">
                  <c:v>10.5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279110424"/>
        <c:axId val="279108856"/>
      </c:barChart>
      <c:catAx>
        <c:axId val="27911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108856"/>
        <c:crosses val="autoZero"/>
        <c:auto val="1"/>
        <c:lblAlgn val="ctr"/>
        <c:lblOffset val="100"/>
        <c:noMultiLvlLbl val="0"/>
      </c:catAx>
      <c:valAx>
        <c:axId val="279108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110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83573717141577"/>
          <c:y val="0.26127857345352951"/>
          <c:w val="0.29865140199797202"/>
          <c:h val="0.716287656685124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CFE3E-9669-4E7F-B2A0-E27925DF4402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5A77-FEB6-4D99-92FB-9DFB5CDEE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20C5-343F-447E-95CE-BEBA09498CFE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2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20C5-343F-447E-95CE-BEBA09498CFE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10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20C5-343F-447E-95CE-BEBA09498CF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15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 ответов (RR) показывает долю полных интервью среди всех единиц наблюдения, удовлетворяющих критериям выборки. В стандарте AAPOR представлены шесть вариантов коэффициента ответов. Разница между вариантами определяется тем, как интерпретируются прерванные интервью и случаи, по которым отсутствует информация о соответствии или несоответствии критериям выборки.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 кооперации (COOP) ― это отношение опрошенных ко всем единицам наблюдения, удовлетворяющим условиям выборки, с которыми удалось связаться. В стандарте представлены четыре варианта коэффициента кооперации.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 отказов (REF) ― это отношение респондентов, которые отказались от участия в опросе, ко всем потенциально удовлетворяющим условиям выборки единицам наблюдения. В стандарте представлены три варианта коэффициента отказов, различающиеся в зависимости от интерпретации случаев, по которым отсутствует информация о соответствии критериям выборки.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 контактов (CON) ― отношение всех случаев, в которых удалось связаться с респондентом, ко всем попавшим в выборку единицам, удовлетворяющим заданным условиям. В стандарте предлагается три варианта коэффициента контактов.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5A77-FEB6-4D99-92FB-9DFB5CDEE9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6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Похожая картина по вопросам</a:t>
            </a:r>
            <a:r>
              <a:rPr lang="ru-RU" baseline="0" dirty="0" smtClean="0"/>
              <a:t> о допустимости развода в семьях с детьми и других. Много противоречивых ответов, низкая </a:t>
            </a:r>
            <a:r>
              <a:rPr lang="ru-RU" baseline="0" dirty="0" err="1" smtClean="0"/>
              <a:t>консистентность</a:t>
            </a:r>
            <a:r>
              <a:rPr lang="ru-RU" baseline="0" dirty="0" smtClean="0"/>
              <a:t> (когда женщине лучше выходить на работу).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5A77-FEB6-4D99-92FB-9DFB5CDEE9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7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немного выросли «негативные» ответы по вопросам о сбережениях; дальнейший</a:t>
            </a:r>
            <a:r>
              <a:rPr lang="ru-RU" baseline="0" dirty="0" smtClean="0"/>
              <a:t> расчет показателей бедности будет, ожидаем ее роста.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5A77-FEB6-4D99-92FB-9DFB5CDEE9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4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5A77-FEB6-4D99-92FB-9DFB5CDEE9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5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3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2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9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3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BA09-280E-4908-9F0C-D1CBBBCD273E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66A0-E1F4-4C99-9CFD-70078A81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6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2" y="1052164"/>
            <a:ext cx="2344620" cy="73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 flipH="1">
            <a:off x="-2" y="2701205"/>
            <a:ext cx="2842672" cy="1419457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62782"/>
            <a:endParaRPr lang="ru-RU" sz="1662" dirty="0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960699" y="1933610"/>
            <a:ext cx="5823843" cy="299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НАУЧНО-ИССЛЕДОВАТЕЛЬСКАЯ РАБОТА</a:t>
            </a:r>
          </a:p>
          <a:p>
            <a:r>
              <a:rPr lang="ru-RU" sz="20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теме:</a:t>
            </a:r>
          </a:p>
          <a:p>
            <a:r>
              <a:rPr lang="ru-RU" sz="2031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«</a:t>
            </a:r>
            <a:r>
              <a:rPr lang="ru-RU" sz="1846" dirty="0"/>
              <a:t>ПРОВЕДЕНИЕ ТРЕТЬЕЙ ВОЛНЫ РЕГУЛЯРНОГО ОБЩЕНАЦИОНАЛЬНОГО РЕПРЕЗЕНТАТИВНОГО ОБСЛЕДОВАНИЯ НАСЕЛЕНИЯ ПО ИЗУЧЕНИЮ ДЕМОГРАФИЧЕСКОГО, СОЦИАЛЬНОГО И ЭКОНОМИЧЕСКОГО ПОВЕДЕНИЯ “ЧЕЛОВЕК, СЕМЬЯ, ОБЩЕСТВО”</a:t>
            </a:r>
            <a:r>
              <a:rPr lang="ru-RU" sz="2031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03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108" dirty="0"/>
              <a:t> </a:t>
            </a:r>
          </a:p>
          <a:p>
            <a:r>
              <a:rPr lang="ru-RU" sz="1108" dirty="0"/>
              <a:t> </a:t>
            </a:r>
          </a:p>
          <a:p>
            <a:endParaRPr lang="ru-RU" sz="1108" dirty="0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39289" y="5517540"/>
            <a:ext cx="4009292" cy="60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Руководитель НИР: Макаренцева А.О., к.э.н., </a:t>
            </a:r>
            <a:r>
              <a:rPr lang="ru-RU" sz="1108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зав.лаб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Докладчик: 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Макаренцева А.О., к.э.н., </a:t>
            </a:r>
            <a:r>
              <a:rPr lang="ru-RU" sz="1108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зав.лаб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ru-RU" sz="1108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E-mail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makarentseva-ao@ranepa.ru</a:t>
            </a:r>
            <a:endParaRPr lang="ru-RU" sz="1108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108" y="1204131"/>
            <a:ext cx="257907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8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108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0118" y="5530977"/>
            <a:ext cx="3662624" cy="60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8" dirty="0"/>
              <a:t>НИР в рамках исполнения Государственного задания </a:t>
            </a:r>
            <a:r>
              <a:rPr lang="ru-RU" sz="1108" dirty="0"/>
              <a:t>РАНХиГС при Президенте Российской Федерации на </a:t>
            </a:r>
            <a:r>
              <a:rPr lang="ru-RU" sz="1108" dirty="0"/>
              <a:t>2017 год</a:t>
            </a:r>
            <a:endParaRPr lang="ru-RU" sz="1108" dirty="0"/>
          </a:p>
        </p:txBody>
      </p:sp>
    </p:spTree>
    <p:extLst>
      <p:ext uri="{BB962C8B-B14F-4D97-AF65-F5344CB8AC3E}">
        <p14:creationId xmlns:p14="http://schemas.microsoft.com/office/powerpoint/2010/main" val="33411345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9" y="3022613"/>
            <a:ext cx="2610169" cy="8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318965" y="263769"/>
            <a:ext cx="4825035" cy="6330462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62782"/>
            <a:endParaRPr lang="ru-RU" sz="1939"/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4318964" y="3186046"/>
            <a:ext cx="4825036" cy="49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585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58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3305" y="4937014"/>
            <a:ext cx="257907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8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108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49" y="662009"/>
            <a:ext cx="1074618" cy="33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" y="1368289"/>
            <a:ext cx="8607669" cy="55345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62782"/>
            <a:endParaRPr lang="ru-RU" sz="1939" dirty="0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" y="1457598"/>
            <a:ext cx="8607669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662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ОБЩИЕ СВЕДЕНИЯ О ВЫПОЛНЯЕМОЙ НАУЧНО-ИССЛЕДОВАТЕЛЬСКОЙ РАБОТЕ:</a:t>
            </a:r>
            <a:endParaRPr lang="ru-RU" sz="1662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6921" y="2195143"/>
            <a:ext cx="8479783" cy="323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Актуальность НИР:</a:t>
            </a:r>
          </a:p>
          <a:p>
            <a:pPr algn="l">
              <a:spcBef>
                <a:spcPct val="50000"/>
              </a:spcBef>
            </a:pPr>
            <a:r>
              <a:rPr lang="ru-RU" sz="1662" dirty="0"/>
              <a:t>Мониторинговый </a:t>
            </a:r>
            <a:r>
              <a:rPr lang="ru-RU" sz="1662" dirty="0"/>
              <a:t>опрос для решения актуальных </a:t>
            </a:r>
            <a:r>
              <a:rPr lang="ru-RU" sz="1662" dirty="0"/>
              <a:t>задач, </a:t>
            </a:r>
            <a:r>
              <a:rPr lang="ru-RU" sz="1662" dirty="0"/>
              <a:t>анализа </a:t>
            </a:r>
            <a:r>
              <a:rPr lang="ru-RU" sz="1662" dirty="0" err="1"/>
              <a:t>соц</a:t>
            </a:r>
            <a:r>
              <a:rPr lang="ru-RU" sz="1662" dirty="0"/>
              <a:t>-эк динамики </a:t>
            </a:r>
            <a:r>
              <a:rPr lang="ru-RU" sz="1662" dirty="0"/>
              <a:t>развития </a:t>
            </a:r>
            <a:r>
              <a:rPr lang="ru-RU" sz="1662" dirty="0"/>
              <a:t>общества, плюс вопросы оценки </a:t>
            </a:r>
            <a:r>
              <a:rPr lang="ru-RU" sz="1662" dirty="0"/>
              <a:t>населением проводимой политики стимулирования рождаемости, в </a:t>
            </a:r>
            <a:r>
              <a:rPr lang="ru-RU" sz="1662" dirty="0" err="1"/>
              <a:t>т.ч</a:t>
            </a:r>
            <a:r>
              <a:rPr lang="ru-RU" sz="1662" dirty="0"/>
              <a:t>. реформирования </a:t>
            </a:r>
            <a:r>
              <a:rPr lang="ru-RU" sz="1662" dirty="0"/>
              <a:t>программы </a:t>
            </a:r>
            <a:r>
              <a:rPr lang="ru-RU" sz="1662" dirty="0" err="1"/>
              <a:t>мат.капитала</a:t>
            </a:r>
            <a:endParaRPr lang="en-US" sz="1662" dirty="0"/>
          </a:p>
          <a:p>
            <a:pPr algn="l">
              <a:spcBef>
                <a:spcPct val="50000"/>
              </a:spcBef>
            </a:pPr>
            <a:endParaRPr lang="ru-RU" sz="1662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Цель </a:t>
            </a: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НИР:</a:t>
            </a:r>
          </a:p>
          <a:p>
            <a:pPr algn="l">
              <a:spcBef>
                <a:spcPct val="50000"/>
              </a:spcBef>
            </a:pPr>
            <a:r>
              <a:rPr lang="ru-RU" sz="1662" dirty="0"/>
              <a:t>первичный анализ эмпирических данных </a:t>
            </a:r>
            <a:r>
              <a:rPr lang="ru-RU" sz="1662" dirty="0"/>
              <a:t>опроса </a:t>
            </a:r>
            <a:r>
              <a:rPr lang="ru-RU" sz="1662" dirty="0"/>
              <a:t>по широкому кругу социально-демографических показателей – характеристик занятости и благосостояния, восприятия экономического кризиса и актуальной демографической политики, индивидуальных репродуктивных </a:t>
            </a:r>
            <a:r>
              <a:rPr lang="ru-RU" sz="1662" dirty="0"/>
              <a:t>биографий</a:t>
            </a:r>
            <a:endParaRPr lang="ru-RU" sz="1477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6871" y="662009"/>
            <a:ext cx="257907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8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108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49" y="662009"/>
            <a:ext cx="1074618" cy="33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" y="1368289"/>
            <a:ext cx="8607669" cy="55345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62782"/>
            <a:endParaRPr lang="ru-RU" sz="1939" dirty="0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" y="1457598"/>
            <a:ext cx="8607669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662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ОБЩИЕ СВЕДЕНИЯ О ВЫПОЛНЯЕМОЙ НАУЧНО-ИССЛЕДОВАТЕЛЬСКОЙ РАБОТЕ:</a:t>
            </a:r>
            <a:endParaRPr lang="ru-RU" sz="1662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54744" y="2091950"/>
            <a:ext cx="6650807" cy="366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Задачи (исследовательские гипотезы) НИР:</a:t>
            </a:r>
          </a:p>
          <a:p>
            <a:pPr marL="263776" indent="-263776">
              <a:spcBef>
                <a:spcPts val="554"/>
              </a:spcBef>
              <a:buFont typeface="Wingdings" panose="05000000000000000000" pitchFamily="2" charset="2"/>
              <a:buChar char="§"/>
            </a:pP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Доработать вопросный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инструментарий</a:t>
            </a:r>
            <a:endParaRPr lang="ru-RU" sz="1292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3776" indent="-263776">
              <a:spcBef>
                <a:spcPts val="554"/>
              </a:spcBef>
              <a:buFont typeface="Wingdings" panose="05000000000000000000" pitchFamily="2" charset="2"/>
              <a:buChar char="§"/>
            </a:pP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Обновить схему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репрезентативной выборки объемом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 менее 9500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респондентов</a:t>
            </a:r>
            <a:endParaRPr lang="ru-RU" sz="1292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3776" indent="-263776">
              <a:spcBef>
                <a:spcPts val="554"/>
              </a:spcBef>
              <a:buFont typeface="Wingdings" panose="05000000000000000000" pitchFamily="2" charset="2"/>
              <a:buChar char="§"/>
            </a:pP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Провести сбор эмпирической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информации</a:t>
            </a:r>
            <a:endParaRPr lang="ru-RU" sz="1292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3776" indent="-263776">
              <a:spcBef>
                <a:spcPts val="554"/>
              </a:spcBef>
              <a:buFont typeface="Wingdings" panose="05000000000000000000" pitchFamily="2" charset="2"/>
              <a:buChar char="§"/>
            </a:pP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Выполнить обработку и первичный анализ эмпирических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данных</a:t>
            </a:r>
            <a:endParaRPr lang="ru-RU" sz="1292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593" indent="-165593">
              <a:spcBef>
                <a:spcPct val="50000"/>
              </a:spcBef>
              <a:buClr>
                <a:srgbClr val="C00000"/>
              </a:buClr>
            </a:pPr>
            <a:endParaRPr lang="ru-RU" sz="1846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593" indent="-165593">
              <a:spcBef>
                <a:spcPct val="50000"/>
              </a:spcBef>
              <a:buClr>
                <a:srgbClr val="C00000"/>
              </a:buClr>
            </a:pP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Методы </a:t>
            </a: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 методология </a:t>
            </a:r>
            <a:r>
              <a:rPr lang="ru-RU" sz="1846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НИР</a:t>
            </a:r>
          </a:p>
          <a:p>
            <a:pPr marL="263776" indent="-263776">
              <a:spcBef>
                <a:spcPts val="554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Массовый опрос населения </a:t>
            </a:r>
            <a:r>
              <a:rPr lang="en-US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CATI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 стандартизированному инструментарию 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(9605 </a:t>
            </a:r>
            <a:r>
              <a:rPr lang="ru-RU" sz="129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респ</a:t>
            </a: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.)</a:t>
            </a:r>
          </a:p>
          <a:p>
            <a:pPr marL="263776" indent="-263776">
              <a:spcBef>
                <a:spcPts val="554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92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Методы социологического и статистического анализа данных</a:t>
            </a:r>
            <a:endParaRPr lang="en-US" sz="1292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593" indent="-165593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ru-RU" sz="1662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6871" y="662009"/>
            <a:ext cx="257907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8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108" dirty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108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Правая фигурная скобка 1"/>
          <p:cNvSpPr/>
          <p:nvPr/>
        </p:nvSpPr>
        <p:spPr bwMode="auto">
          <a:xfrm>
            <a:off x="6272913" y="2450656"/>
            <a:ext cx="306931" cy="9687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fontAlgn="base">
              <a:spcBef>
                <a:spcPct val="0"/>
              </a:spcBef>
              <a:spcAft>
                <a:spcPct val="0"/>
              </a:spcAft>
            </a:pPr>
            <a:endParaRPr lang="ru-RU" sz="2215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9611" y="2688777"/>
            <a:ext cx="1148071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77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выполнено</a:t>
            </a:r>
            <a:endParaRPr lang="ru-RU" sz="1477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272912" y="3294717"/>
            <a:ext cx="47935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829611" y="3138462"/>
            <a:ext cx="1271502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77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1477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прель 2017</a:t>
            </a:r>
            <a:endParaRPr lang="ru-RU" sz="1477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431426"/>
            <a:ext cx="1164169" cy="3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0" y="1196562"/>
            <a:ext cx="9000781" cy="599581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sz="2100" b="0" dirty="0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0" y="1173186"/>
            <a:ext cx="9000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ОСНОВНЫЕ ФУНДАМЕНТАЛЬНЫЕ И ПРИКЛАДНЫЕ РЕЗУЛЬТАТЫ (ВЫВОДЫ) НАУЧНО-ИССЛЕДОВАТЕЛЬСКОЙ РАБОТЫ</a:t>
            </a:r>
            <a:endParaRPr lang="ru-RU" sz="1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0777" y="431426"/>
            <a:ext cx="279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9593" y="3597037"/>
            <a:ext cx="171553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9 604 интервью</a:t>
            </a:r>
          </a:p>
          <a:p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(7,6%) 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0818" y="3597037"/>
            <a:ext cx="1755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126 763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звонков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032694" y="3730493"/>
            <a:ext cx="600421" cy="102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8387"/>
              </p:ext>
            </p:extLst>
          </p:nvPr>
        </p:nvGraphicFramePr>
        <p:xfrm>
          <a:off x="150818" y="1926672"/>
          <a:ext cx="4591941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905"/>
                <a:gridCol w="1983036"/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Результат последнего звонка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Доля телефонных номеров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Дозвонились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86%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взяли трубку, ошибка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Всего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100%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079668963"/>
              </p:ext>
            </p:extLst>
          </p:nvPr>
        </p:nvGraphicFramePr>
        <p:xfrm>
          <a:off x="4939907" y="1914948"/>
          <a:ext cx="4060873" cy="2487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431316" y="4438876"/>
            <a:ext cx="35694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 интервью по продолжительности</a:t>
            </a:r>
            <a:endParaRPr lang="ru-RU" sz="14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19166"/>
              </p:ext>
            </p:extLst>
          </p:nvPr>
        </p:nvGraphicFramePr>
        <p:xfrm>
          <a:off x="66102" y="5078508"/>
          <a:ext cx="8460953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709"/>
                <a:gridCol w="1472206"/>
                <a:gridCol w="1516203"/>
                <a:gridCol w="1258990"/>
                <a:gridCol w="1116845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Вся выборка ЧСО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Стационарные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Мобильные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Типичные значения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RR3 </a:t>
                      </a:r>
                      <a:r>
                        <a:rPr lang="ru-RU" sz="1600">
                          <a:effectLst/>
                        </a:rPr>
                        <a:t> (коэффициент ответов)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5,0%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5,9%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4,7%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5-10%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REF2 </a:t>
                      </a:r>
                      <a:r>
                        <a:rPr lang="ru-RU" sz="1600">
                          <a:effectLst/>
                        </a:rPr>
                        <a:t>(коэффициент отказов)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26,8%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37,6%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22,2%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20-30%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COOP1 (коэффициент кооперации)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16,3%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13,6%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17,4%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20-30%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CON2 </a:t>
                      </a:r>
                      <a:r>
                        <a:rPr lang="ru-RU" sz="1600">
                          <a:effectLst/>
                        </a:rPr>
                        <a:t>(коэффициент контактов)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31,8%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43,5%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26,8%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30-40%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50818" y="4622620"/>
            <a:ext cx="5068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достижимости в телефонном опросе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93594"/>
              </p:ext>
            </p:extLst>
          </p:nvPr>
        </p:nvGraphicFramePr>
        <p:xfrm>
          <a:off x="272144" y="3624942"/>
          <a:ext cx="8294912" cy="2826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3"/>
                <a:gridCol w="961586"/>
                <a:gridCol w="823849"/>
                <a:gridCol w="1162416"/>
                <a:gridCol w="541709"/>
                <a:gridCol w="1151131"/>
                <a:gridCol w="880276"/>
                <a:gridCol w="770976"/>
                <a:gridCol w="849085"/>
                <a:gridCol w="783771"/>
              </a:tblGrid>
              <a:tr h="360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/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ЧСО-2017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РиДМиЖ-2011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06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Скорее согласны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Скорее не согласны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З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о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Полностью согласны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Согласны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 b="1" dirty="0">
                          <a:effectLst/>
                        </a:rPr>
                        <a:t>И да, и нет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30370" algn="l"/>
                          <a:tab pos="4860925" algn="l"/>
                          <a:tab pos="5490845" algn="l"/>
                        </a:tabLst>
                      </a:pPr>
                      <a:r>
                        <a:rPr lang="ru-RU" sz="1400">
                          <a:effectLst/>
                        </a:rPr>
                        <a:t>Не согласны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0204" marR="2020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Совсем не согласны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/>
                </a:tc>
              </a:tr>
              <a:tr h="456220">
                <a:tc rowSpan="2">
                  <a:txBody>
                    <a:bodyPr/>
                    <a:lstStyle/>
                    <a:p>
                      <a:pPr marL="0" marR="7175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мужчины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vert="vert27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>
                          <a:effectLst/>
                        </a:rPr>
                        <a:t>Городская местность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04" marR="20204" marT="0" marB="0" anchor="b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66,7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24,2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9,1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15,9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27,8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31,2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19,8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5,4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</a:tr>
              <a:tr h="456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>
                          <a:effectLst/>
                        </a:rPr>
                        <a:t>Сельская местность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04" marR="20204" marT="0" marB="0" anchor="b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72,5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17,8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9,7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15,2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29,4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28,6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21,0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5,8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</a:tr>
              <a:tr h="456220">
                <a:tc rowSpan="2">
                  <a:txBody>
                    <a:bodyPr/>
                    <a:lstStyle/>
                    <a:p>
                      <a:pPr marL="0" marR="7175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женщины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vert="vert27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>
                          <a:effectLst/>
                        </a:rPr>
                        <a:t>Городская местность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04" marR="20204" marT="0" marB="0" anchor="b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56,4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35,8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7,8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16,1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23,3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26,4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26,4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7,9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</a:tr>
              <a:tr h="456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>
                          <a:effectLst/>
                        </a:rPr>
                        <a:t>Сельская местность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04" marR="20204" marT="0" marB="0" anchor="b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63,3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29,5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 dirty="0">
                          <a:effectLst/>
                        </a:rPr>
                        <a:t>7,2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15,5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23,5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27,3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>
                          <a:effectLst/>
                        </a:rPr>
                        <a:t>24,7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400" dirty="0">
                          <a:effectLst/>
                        </a:rPr>
                        <a:t>9,0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20204" marR="20204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371" y="2841172"/>
            <a:ext cx="731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«Аборты без медицинских показаний должны быть сильно ограничены </a:t>
            </a:r>
            <a:endParaRPr lang="ru-RU" dirty="0" smtClean="0"/>
          </a:p>
          <a:p>
            <a:r>
              <a:rPr lang="ru-RU" dirty="0" smtClean="0"/>
              <a:t>или </a:t>
            </a:r>
            <a:r>
              <a:rPr lang="ru-RU" dirty="0"/>
              <a:t>запрещены законодательно?» 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431426"/>
            <a:ext cx="1164169" cy="3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0" y="1196562"/>
            <a:ext cx="9000781" cy="599581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sz="2100" b="0" dirty="0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0" y="1173186"/>
            <a:ext cx="9000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ОСНОВНЫЕ ФУНДАМЕНТАЛЬНЫЕ И ПРИКЛАДНЫЕ РЕЗУЛЬТАТЫ (ВЫВОДЫ) НАУЧНО-ИССЛЕДОВАТЕЛЬСКОЙ РАБОТЫ</a:t>
            </a:r>
            <a:endParaRPr lang="ru-RU" sz="1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777" y="431426"/>
            <a:ext cx="221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219" y="1815589"/>
            <a:ext cx="8750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Сопоставление данных по брачно-партнерскому и репродуктивному поведению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3219" y="2328380"/>
            <a:ext cx="524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екоторое усиление консервативных ценностей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7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924" y="1812115"/>
            <a:ext cx="7142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Сопоставление данных по социально-экономическим блокам вопросов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431426"/>
            <a:ext cx="1164169" cy="3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0" y="1196562"/>
            <a:ext cx="9000781" cy="599581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sz="2100" b="0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0" y="1173186"/>
            <a:ext cx="9000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ОСНОВНЫЕ ФУНДАМЕНТАЛЬНЫЕ И ПРИКЛАДНЫЕ РЕЗУЛЬТАТЫ (ВЫВОДЫ) НАУЧНО-ИССЛЕДОВАТЕЛЬСКОЙ РАБОТЫ</a:t>
            </a:r>
            <a:endParaRPr lang="ru-RU" sz="1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0777" y="431426"/>
            <a:ext cx="221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28650" y="2904014"/>
          <a:ext cx="7886700" cy="1989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996"/>
                <a:gridCol w="2468537"/>
                <a:gridCol w="1271336"/>
                <a:gridCol w="1250831"/>
              </a:tblGrid>
              <a:tr h="0">
                <a:tc rowSpan="2"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2017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2015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Телефонный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Телефонный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На планшете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Улучшилось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18,4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26,6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21,8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Ухудшилось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31,9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26,5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27,4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Не изменилось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49,1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46,2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49,7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Затруднились с ответом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0,7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1,1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857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Итого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100,0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100,0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8577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100,0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5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923" y="1796726"/>
            <a:ext cx="7908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Сопоставление данных по социально-экономическим блокам вопросов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431426"/>
            <a:ext cx="1164169" cy="3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0" y="1196562"/>
            <a:ext cx="9000781" cy="599581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sz="2100" b="0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0" y="1173186"/>
            <a:ext cx="9000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ОСНОВНЫЕ ФУНДАМЕНТАЛЬНЫЕ И ПРИКЛАДНЫЕ РЕЗУЛЬТАТЫ (ВЫВОДЫ) НАУЧНО-ИССЛЕДОВАТЕЛЬСКОЙ РАБОТЫ</a:t>
            </a:r>
            <a:endParaRPr lang="ru-RU" sz="1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0777" y="431426"/>
            <a:ext cx="221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79481"/>
              </p:ext>
            </p:extLst>
          </p:nvPr>
        </p:nvGraphicFramePr>
        <p:xfrm>
          <a:off x="391556" y="2539313"/>
          <a:ext cx="4390510" cy="4133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22846"/>
              </p:ext>
            </p:extLst>
          </p:nvPr>
        </p:nvGraphicFramePr>
        <p:xfrm>
          <a:off x="4823402" y="2557849"/>
          <a:ext cx="4070227" cy="414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7004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923" y="1796726"/>
            <a:ext cx="7908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Сопоставление данных </a:t>
            </a:r>
            <a:r>
              <a:rPr lang="ru-RU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 </a:t>
            </a:r>
            <a:r>
              <a:rPr lang="ru-RU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здоровье населения и </a:t>
            </a:r>
            <a:r>
              <a:rPr lang="ru-RU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инвалидности</a:t>
            </a:r>
            <a:endParaRPr lang="ru-RU" altLang="ru-RU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431426"/>
            <a:ext cx="1164169" cy="3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0" y="1196562"/>
            <a:ext cx="9000781" cy="599581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sz="2100" b="0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0" y="1173186"/>
            <a:ext cx="9000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ОСНОВНЫЕ ФУНДАМЕНТАЛЬНЫЕ И ПРИКЛАДНЫЕ РЕЗУЛЬТАТЫ (ВЫВОДЫ) НАУЧНО-ИССЛЕДОВАТЕЛЬСКОЙ РАБОТЫ</a:t>
            </a:r>
            <a:endParaRPr lang="ru-RU" sz="1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0777" y="431426"/>
            <a:ext cx="221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5800"/>
              </p:ext>
            </p:extLst>
          </p:nvPr>
        </p:nvGraphicFramePr>
        <p:xfrm>
          <a:off x="157547" y="2495315"/>
          <a:ext cx="884323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252"/>
                <a:gridCol w="1416686"/>
                <a:gridCol w="1574218"/>
                <a:gridCol w="1400932"/>
                <a:gridCol w="1361203"/>
                <a:gridCol w="1524942"/>
              </a:tblGrid>
              <a:tr h="17399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ЧСО 2017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Обследование инвалидов 2014-2016 г.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49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Официальные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инвалиды</a:t>
                      </a:r>
                    </a:p>
                  </a:txBody>
                  <a:tcPr marL="68580" marR="68580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Инвалиды по определению ВГ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Инвалид по </a:t>
                      </a:r>
                      <a:r>
                        <a:rPr lang="ru-RU" sz="1600" dirty="0" smtClean="0">
                          <a:effectLst/>
                        </a:rPr>
                        <a:t>обоим определениям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Официальные инвалиды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Инвалиды по определению ВГ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 smtClean="0">
                          <a:effectLst/>
                        </a:rPr>
                        <a:t>Инвалид по обоим определениям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12,7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8,0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12,7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 smtClean="0">
                          <a:effectLst/>
                        </a:rPr>
                        <a:t>3,2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7546"/>
              </p:ext>
            </p:extLst>
          </p:nvPr>
        </p:nvGraphicFramePr>
        <p:xfrm>
          <a:off x="226923" y="5215154"/>
          <a:ext cx="8666705" cy="1469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761"/>
                <a:gridCol w="925992"/>
                <a:gridCol w="925992"/>
                <a:gridCol w="925992"/>
                <a:gridCol w="925992"/>
                <a:gridCol w="925992"/>
                <a:gridCol w="925992"/>
                <a:gridCol w="925992"/>
              </a:tblGrid>
              <a:tr h="59967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18-29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30-39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40-49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50-59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60-72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70-79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80 и старше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3684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ЧСО-2017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7,0%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10,8%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25,6%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49,8%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6329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Опрос инвалидов 2014-2016 гг.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5,2%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5,4%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9,7%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18,1%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25,6%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25,2%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10,9%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35923" y="4633182"/>
            <a:ext cx="41077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ctr">
              <a:lnSpc>
                <a:spcPct val="150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ru-RU" dirty="0"/>
              <a:t>Инвалиды по </a:t>
            </a:r>
            <a:r>
              <a:rPr lang="ru-RU" dirty="0" smtClean="0"/>
              <a:t>функциональному статусу</a:t>
            </a:r>
            <a:endParaRPr lang="ru-RU" sz="2400" dirty="0">
              <a:latin typeface="Times New Roman" panose="02020603050405020304" pitchFamily="18" charset="0"/>
              <a:ea typeface="Arial" panose="020B060402020202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431426"/>
            <a:ext cx="1164169" cy="3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0" y="1196562"/>
            <a:ext cx="9000781" cy="599581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sz="2100" b="0" dirty="0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0" y="1173186"/>
            <a:ext cx="9000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ОСНОВНЫЕ ФУНДАМЕНТАЛЬНЫЕ И ПРИКЛАДНЫЕ РЕЗУЛЬТАТЫ (ВЫВОДЫ) НАУЧНО-ИССЛЕДОВАТЕЛЬСКОЙ РАБОТЫ</a:t>
            </a:r>
            <a:endParaRPr lang="ru-RU" sz="1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0777" y="431426"/>
            <a:ext cx="221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ИнСАП</a:t>
            </a:r>
            <a:r>
              <a:rPr lang="ru-R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РАНХиГС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923" y="1796726"/>
            <a:ext cx="7908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Глубинные интервью с многодетными родителями (50 шт.)</a:t>
            </a:r>
            <a:endParaRPr lang="ru-RU" altLang="ru-RU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5923" y="2196836"/>
            <a:ext cx="9008077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lvl="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Стигматизация </a:t>
            </a:r>
            <a:r>
              <a:rPr lang="ru-RU" sz="1600" dirty="0"/>
              <a:t>многодетной семьи как «неблагополучной» </a:t>
            </a:r>
            <a:r>
              <a:rPr lang="ru-RU" sz="1600" dirty="0" smtClean="0"/>
              <a:t>снизилась. </a:t>
            </a:r>
            <a:r>
              <a:rPr lang="ru-RU" sz="1600" dirty="0"/>
              <a:t>Много реплик про то, что общество стало намного лучше относиться к семьям с несколькими детьми по сравнению с 10-20-40летней давностью.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Посторонний сюжет: чувствуются изменения в отношении общества к приемным детям и семьям с приемными детьми. Многие респонденты, как минимум, думали об этом; знают такие семьи; позитивно к этому относятся. Раньше стигматизация таких семей была сильная.</a:t>
            </a:r>
          </a:p>
          <a:p>
            <a:pPr marL="285750" lvl="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В </a:t>
            </a:r>
            <a:r>
              <a:rPr lang="ru-RU" sz="1600" dirty="0"/>
              <a:t>обществе продолжает циркулировать миф о том, что есть семьи, которые «рожают за деньги». Респонденты никогда не знают таковых лично, но уверены, что где-то там, за горизонтом их видимости такие семьи есть и их немало. Это последствия негативной информации из СМИ.</a:t>
            </a:r>
          </a:p>
          <a:p>
            <a:pPr marL="285750" lvl="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Многодетность не противоречит росту среднего возраста матери при рождении ребенка. Респонденты много говорят о том, что многодетность – это для зрелых людей, что даже первые дети могут появляться ближе к 30 годам, а период между 30 и 40 это пик репродуктивной активности у взрослых, самостоятельных людей.</a:t>
            </a:r>
          </a:p>
          <a:p>
            <a:pPr marL="285750" lvl="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«Пути к многодетности» очень разные, чаще решение иметь много детей приходит осознанно в довольно позднем возрасте; реже – результат выбора юности.</a:t>
            </a:r>
          </a:p>
          <a:p>
            <a:pPr marL="285750" lvl="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Много </a:t>
            </a:r>
            <a:r>
              <a:rPr lang="ru-RU" sz="1600" dirty="0"/>
              <a:t>позитивных реплик о действующей демографической программе: знают, одобряют, отмечают внимание государства</a:t>
            </a:r>
            <a:r>
              <a:rPr lang="ru-RU" sz="1600" dirty="0" smtClean="0"/>
              <a:t>.</a:t>
            </a:r>
          </a:p>
          <a:p>
            <a:pPr marL="285750" lvl="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Огромные претензии к медицине.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46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1084</Words>
  <Application>Microsoft Office PowerPoint</Application>
  <PresentationFormat>Экран (4:3)</PresentationFormat>
  <Paragraphs>231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MS Mincho</vt:lpstr>
      <vt:lpstr>Arial</vt:lpstr>
      <vt:lpstr>Calibri</vt:lpstr>
      <vt:lpstr>Calibri Light</vt:lpstr>
      <vt:lpstr>Tahoma</vt:lpstr>
      <vt:lpstr>Times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РАНХиГС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Макаренцева Алла Олеговна</dc:creator>
  <cp:lastModifiedBy>Макаренцева Алла Олеговна</cp:lastModifiedBy>
  <cp:revision>13</cp:revision>
  <dcterms:created xsi:type="dcterms:W3CDTF">2017-11-09T10:53:24Z</dcterms:created>
  <dcterms:modified xsi:type="dcterms:W3CDTF">2017-11-10T10:45:10Z</dcterms:modified>
</cp:coreProperties>
</file>