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swald Medium"/>
      <p:regular r:id="rId20"/>
      <p:bold r:id="rId21"/>
    </p:embeddedFont>
    <p:embeddedFont>
      <p:font typeface="Average"/>
      <p:regular r:id="rId22"/>
    </p:embeddedFont>
    <p:embeddedFont>
      <p:font typeface="Oswald SemiBold"/>
      <p:regular r:id="rId23"/>
      <p:bold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Medium-regular.fntdata"/><Relationship Id="rId22" Type="http://schemas.openxmlformats.org/officeDocument/2006/relationships/font" Target="fonts/Average-regular.fntdata"/><Relationship Id="rId21" Type="http://schemas.openxmlformats.org/officeDocument/2006/relationships/font" Target="fonts/OswaldMedium-bold.fntdata"/><Relationship Id="rId24" Type="http://schemas.openxmlformats.org/officeDocument/2006/relationships/font" Target="fonts/OswaldSemiBold-bold.fntdata"/><Relationship Id="rId23" Type="http://schemas.openxmlformats.org/officeDocument/2006/relationships/font" Target="fonts/Oswald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a0918cf9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7a0918cf9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a0918cf9a_0_2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7a0918cf9a_0_2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a0918cf9a_0_1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a0918cf9a_0_1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a0918cf9a_0_4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a0918cf9a_0_4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a0918cf9a_1_2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a0918cf9a_1_2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a0918cf9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7a0918cf9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a0918cf9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7a0918cf9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Sponsor: </a:t>
            </a:r>
            <a:r>
              <a:rPr lang="en"/>
              <a:t>The person who </a:t>
            </a:r>
            <a:r>
              <a:rPr b="1" i="1" lang="en"/>
              <a:t>initiates</a:t>
            </a:r>
            <a:r>
              <a:rPr lang="en"/>
              <a:t> the project.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Needs: The business </a:t>
            </a:r>
            <a:r>
              <a:rPr b="1" lang="en"/>
              <a:t>reasons </a:t>
            </a:r>
            <a:r>
              <a:rPr lang="en"/>
              <a:t>for initiating the system.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a0918cf9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a0918cf9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a0918cf9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a0918cf9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a0918cf9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a0918cf9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a0918cf9a_0_1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a0918cf9a_0_1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a0918cf9a_0_1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a0918cf9a_0_1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a0918cf9a_0_1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a0918cf9a_0_1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Phase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Ahmed Ashraf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Shahd Ahmed Taher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265500" y="2156100"/>
            <a:ext cx="40452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</a:t>
            </a:r>
            <a:endParaRPr/>
          </a:p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200"/>
              <a:t>Waterfall</a:t>
            </a:r>
            <a:endParaRPr sz="4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24"/>
          <p:cNvCxnSpPr>
            <a:stCxn id="127" idx="2"/>
            <a:endCxn id="128" idx="0"/>
          </p:cNvCxnSpPr>
          <p:nvPr/>
        </p:nvCxnSpPr>
        <p:spPr>
          <a:xfrm flipH="1" rot="-5400000">
            <a:off x="6002698" y="-1108975"/>
            <a:ext cx="647400" cy="35088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9" name="Google Shape;129;p24"/>
          <p:cNvCxnSpPr>
            <a:stCxn id="130" idx="0"/>
            <a:endCxn id="127" idx="2"/>
          </p:cNvCxnSpPr>
          <p:nvPr/>
        </p:nvCxnSpPr>
        <p:spPr>
          <a:xfrm rot="-5400000">
            <a:off x="2395140" y="-1233069"/>
            <a:ext cx="622200" cy="3731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1" name="Google Shape;131;p24"/>
          <p:cNvCxnSpPr>
            <a:stCxn id="130" idx="2"/>
            <a:endCxn id="132" idx="0"/>
          </p:cNvCxnSpPr>
          <p:nvPr/>
        </p:nvCxnSpPr>
        <p:spPr>
          <a:xfrm flipH="1" rot="-5400000">
            <a:off x="1281690" y="741981"/>
            <a:ext cx="467400" cy="13500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3" name="Google Shape;133;p24"/>
          <p:cNvCxnSpPr>
            <a:stCxn id="134" idx="0"/>
            <a:endCxn id="130" idx="2"/>
          </p:cNvCxnSpPr>
          <p:nvPr/>
        </p:nvCxnSpPr>
        <p:spPr>
          <a:xfrm rot="-5400000">
            <a:off x="497175" y="1300992"/>
            <a:ext cx="461100" cy="225600"/>
          </a:xfrm>
          <a:prstGeom prst="bentConnector3">
            <a:avLst>
              <a:gd fmla="val 50013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5" name="Google Shape;135;p24"/>
          <p:cNvCxnSpPr>
            <a:stCxn id="128" idx="2"/>
            <a:endCxn id="136" idx="0"/>
          </p:cNvCxnSpPr>
          <p:nvPr/>
        </p:nvCxnSpPr>
        <p:spPr>
          <a:xfrm flipH="1" rot="-5400000">
            <a:off x="8049513" y="1249179"/>
            <a:ext cx="480000" cy="4176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7" name="Google Shape;137;p24"/>
          <p:cNvCxnSpPr>
            <a:stCxn id="138" idx="0"/>
            <a:endCxn id="128" idx="2"/>
          </p:cNvCxnSpPr>
          <p:nvPr/>
        </p:nvCxnSpPr>
        <p:spPr>
          <a:xfrm rot="-5400000">
            <a:off x="7151922" y="775944"/>
            <a:ext cx="486600" cy="13707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7" name="Google Shape;127;p24"/>
          <p:cNvSpPr txBox="1"/>
          <p:nvPr/>
        </p:nvSpPr>
        <p:spPr>
          <a:xfrm>
            <a:off x="3961498" y="64625"/>
            <a:ext cx="1221000" cy="2571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Oswald Medium"/>
                <a:ea typeface="Oswald Medium"/>
                <a:cs typeface="Oswald Medium"/>
                <a:sym typeface="Oswald Medium"/>
              </a:rPr>
              <a:t>Project Manager</a:t>
            </a:r>
            <a:endParaRPr sz="1000">
              <a:solidFill>
                <a:srgbClr val="A72A1E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229440" y="943881"/>
            <a:ext cx="1221900" cy="2394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Oswald Medium"/>
                <a:ea typeface="Oswald Medium"/>
                <a:cs typeface="Oswald Medium"/>
                <a:sym typeface="Oswald Medium"/>
              </a:rPr>
              <a:t>Senior Data Scientist</a:t>
            </a:r>
            <a:endParaRPr sz="1000">
              <a:solidFill>
                <a:srgbClr val="A72A1E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7520013" y="968979"/>
            <a:ext cx="1121400" cy="2490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Oswald Medium"/>
                <a:ea typeface="Oswald Medium"/>
                <a:cs typeface="Oswald Medium"/>
                <a:sym typeface="Oswald Medium"/>
              </a:rPr>
              <a:t>Senior Developer</a:t>
            </a:r>
            <a:endParaRPr sz="1000">
              <a:solidFill>
                <a:srgbClr val="A72A1E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7937594" y="1697950"/>
            <a:ext cx="1121400" cy="2490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Oswald Medium"/>
                <a:ea typeface="Oswald Medium"/>
                <a:cs typeface="Oswald Medium"/>
                <a:sym typeface="Oswald Medium"/>
              </a:rPr>
              <a:t>Junior Developer</a:t>
            </a:r>
            <a:endParaRPr sz="1000">
              <a:solidFill>
                <a:srgbClr val="A72A1E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6149172" y="1704594"/>
            <a:ext cx="1121400" cy="2490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Oswald Medium"/>
                <a:ea typeface="Oswald Medium"/>
                <a:cs typeface="Oswald Medium"/>
                <a:sym typeface="Oswald Medium"/>
              </a:rPr>
              <a:t>Junior Developer</a:t>
            </a:r>
            <a:endParaRPr sz="1000">
              <a:solidFill>
                <a:srgbClr val="A72A1E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1579409" y="1650740"/>
            <a:ext cx="1221900" cy="2268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Oswald Medium"/>
                <a:ea typeface="Oswald Medium"/>
                <a:cs typeface="Oswald Medium"/>
                <a:sym typeface="Oswald Medium"/>
              </a:rPr>
              <a:t>Junior Data Engineer</a:t>
            </a:r>
            <a:endParaRPr sz="1000">
              <a:solidFill>
                <a:srgbClr val="A72A1E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975" y="1644342"/>
            <a:ext cx="1221900" cy="2268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Oswald Medium"/>
                <a:ea typeface="Oswald Medium"/>
                <a:cs typeface="Oswald Medium"/>
                <a:sym typeface="Oswald Medium"/>
              </a:rPr>
              <a:t>Junior Data Analyst</a:t>
            </a:r>
            <a:endParaRPr sz="1000">
              <a:solidFill>
                <a:srgbClr val="A72A1E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54225" y="2309825"/>
            <a:ext cx="1121400" cy="1796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258364" y="2907923"/>
            <a:ext cx="689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Data Discovery and Formation 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&amp;Model Building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" name="Google Shape;141;p24"/>
          <p:cNvSpPr/>
          <p:nvPr/>
        </p:nvSpPr>
        <p:spPr>
          <a:xfrm>
            <a:off x="1451153" y="3015025"/>
            <a:ext cx="1478400" cy="1001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1726403" y="3390135"/>
            <a:ext cx="927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Data Collection, Preparation, Warehousing</a:t>
            </a:r>
            <a:r>
              <a:rPr lang="en" sz="1000"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6097149" y="2328730"/>
            <a:ext cx="1225500" cy="1195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6308102" y="2776921"/>
            <a:ext cx="80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"/>
                <a:ea typeface="Oswald"/>
                <a:cs typeface="Oswald"/>
                <a:sym typeface="Oswald"/>
              </a:rPr>
              <a:t>Interactive Software Design and Build phase 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7994834" y="2426795"/>
            <a:ext cx="1007100" cy="1073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8050300" y="3061773"/>
            <a:ext cx="896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"/>
                <a:ea typeface="Oswald"/>
                <a:cs typeface="Oswald"/>
                <a:sym typeface="Oswald"/>
              </a:rPr>
              <a:t>Connecting the Backend</a:t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47" name="Google Shape;147;p24"/>
          <p:cNvCxnSpPr>
            <a:endCxn id="145" idx="0"/>
          </p:cNvCxnSpPr>
          <p:nvPr/>
        </p:nvCxnSpPr>
        <p:spPr>
          <a:xfrm flipH="1" rot="-5400000">
            <a:off x="8271884" y="2200295"/>
            <a:ext cx="452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4"/>
          <p:cNvSpPr txBox="1"/>
          <p:nvPr/>
        </p:nvSpPr>
        <p:spPr>
          <a:xfrm>
            <a:off x="3189869" y="948456"/>
            <a:ext cx="927900" cy="3387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Oswald Medium"/>
                <a:ea typeface="Oswald Medium"/>
                <a:cs typeface="Oswald Medium"/>
                <a:sym typeface="Oswald Medium"/>
              </a:rPr>
              <a:t>Senior Analyst</a:t>
            </a:r>
            <a:endParaRPr sz="1000">
              <a:solidFill>
                <a:srgbClr val="A72A1E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149" name="Google Shape;149;p24"/>
          <p:cNvCxnSpPr>
            <a:stCxn id="138" idx="2"/>
            <a:endCxn id="143" idx="0"/>
          </p:cNvCxnSpPr>
          <p:nvPr/>
        </p:nvCxnSpPr>
        <p:spPr>
          <a:xfrm>
            <a:off x="6709872" y="1953594"/>
            <a:ext cx="0" cy="3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4"/>
          <p:cNvCxnSpPr>
            <a:stCxn id="132" idx="2"/>
            <a:endCxn id="141" idx="0"/>
          </p:cNvCxnSpPr>
          <p:nvPr/>
        </p:nvCxnSpPr>
        <p:spPr>
          <a:xfrm>
            <a:off x="2190359" y="1877540"/>
            <a:ext cx="0" cy="11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4"/>
          <p:cNvSpPr txBox="1"/>
          <p:nvPr/>
        </p:nvSpPr>
        <p:spPr>
          <a:xfrm>
            <a:off x="4910284" y="969121"/>
            <a:ext cx="1007100" cy="3387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Oswald Medium"/>
                <a:ea typeface="Oswald Medium"/>
                <a:cs typeface="Oswald Medium"/>
                <a:sym typeface="Oswald Medium"/>
              </a:rPr>
              <a:t>Senior Designer </a:t>
            </a:r>
            <a:endParaRPr sz="1000">
              <a:solidFill>
                <a:srgbClr val="A72A1E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152" name="Google Shape;152;p24"/>
          <p:cNvCxnSpPr>
            <a:stCxn id="148" idx="0"/>
            <a:endCxn id="127" idx="2"/>
          </p:cNvCxnSpPr>
          <p:nvPr/>
        </p:nvCxnSpPr>
        <p:spPr>
          <a:xfrm rot="-5400000">
            <a:off x="3799619" y="175956"/>
            <a:ext cx="626700" cy="9183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4"/>
          <p:cNvCxnSpPr>
            <a:stCxn id="127" idx="2"/>
            <a:endCxn id="151" idx="0"/>
          </p:cNvCxnSpPr>
          <p:nvPr/>
        </p:nvCxnSpPr>
        <p:spPr>
          <a:xfrm flipH="1" rot="-5400000">
            <a:off x="4669198" y="224525"/>
            <a:ext cx="647400" cy="84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4"/>
          <p:cNvSpPr txBox="1"/>
          <p:nvPr/>
        </p:nvSpPr>
        <p:spPr>
          <a:xfrm>
            <a:off x="3189881" y="1913871"/>
            <a:ext cx="927900" cy="3387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Oswald Medium"/>
                <a:ea typeface="Oswald Medium"/>
                <a:cs typeface="Oswald Medium"/>
                <a:sym typeface="Oswald Medium"/>
              </a:rPr>
              <a:t>Junior </a:t>
            </a:r>
            <a:r>
              <a:rPr lang="en" sz="1000">
                <a:solidFill>
                  <a:srgbClr val="A72A1E"/>
                </a:solidFill>
                <a:latin typeface="Oswald Medium"/>
                <a:ea typeface="Oswald Medium"/>
                <a:cs typeface="Oswald Medium"/>
                <a:sym typeface="Oswald Medium"/>
              </a:rPr>
              <a:t>Analyst</a:t>
            </a:r>
            <a:endParaRPr sz="1000">
              <a:solidFill>
                <a:srgbClr val="A72A1E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155" name="Google Shape;155;p24"/>
          <p:cNvCxnSpPr>
            <a:stCxn id="148" idx="2"/>
            <a:endCxn id="154" idx="0"/>
          </p:cNvCxnSpPr>
          <p:nvPr/>
        </p:nvCxnSpPr>
        <p:spPr>
          <a:xfrm flipH="1" rot="-5400000">
            <a:off x="3340769" y="1600206"/>
            <a:ext cx="6267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4"/>
          <p:cNvCxnSpPr>
            <a:stCxn id="134" idx="2"/>
            <a:endCxn id="139" idx="0"/>
          </p:cNvCxnSpPr>
          <p:nvPr/>
        </p:nvCxnSpPr>
        <p:spPr>
          <a:xfrm flipH="1" rot="-5400000">
            <a:off x="395925" y="2090142"/>
            <a:ext cx="438600" cy="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4"/>
          <p:cNvSpPr/>
          <p:nvPr/>
        </p:nvSpPr>
        <p:spPr>
          <a:xfrm>
            <a:off x="2979126" y="2754726"/>
            <a:ext cx="1350000" cy="12912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8" name="Google Shape;158;p24"/>
          <p:cNvSpPr txBox="1"/>
          <p:nvPr/>
        </p:nvSpPr>
        <p:spPr>
          <a:xfrm>
            <a:off x="4908025" y="1758100"/>
            <a:ext cx="1011600" cy="3387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Oswald Medium"/>
                <a:ea typeface="Oswald Medium"/>
                <a:cs typeface="Oswald Medium"/>
                <a:sym typeface="Oswald Medium"/>
              </a:rPr>
              <a:t>Junior Designer</a:t>
            </a:r>
            <a:endParaRPr sz="1000">
              <a:solidFill>
                <a:srgbClr val="A72A1E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159" name="Google Shape;159;p24"/>
          <p:cNvCxnSpPr>
            <a:stCxn id="154" idx="2"/>
            <a:endCxn id="157" idx="0"/>
          </p:cNvCxnSpPr>
          <p:nvPr/>
        </p:nvCxnSpPr>
        <p:spPr>
          <a:xfrm flipH="1" rot="-5400000">
            <a:off x="3403031" y="2503371"/>
            <a:ext cx="502200" cy="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4"/>
          <p:cNvCxnSpPr>
            <a:stCxn id="151" idx="2"/>
            <a:endCxn id="158" idx="0"/>
          </p:cNvCxnSpPr>
          <p:nvPr/>
        </p:nvCxnSpPr>
        <p:spPr>
          <a:xfrm>
            <a:off x="5413834" y="1307821"/>
            <a:ext cx="0" cy="4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4"/>
          <p:cNvSpPr/>
          <p:nvPr/>
        </p:nvSpPr>
        <p:spPr>
          <a:xfrm>
            <a:off x="4738825" y="2657825"/>
            <a:ext cx="1350000" cy="1485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2" name="Google Shape;162;p24"/>
          <p:cNvSpPr txBox="1"/>
          <p:nvPr/>
        </p:nvSpPr>
        <p:spPr>
          <a:xfrm>
            <a:off x="3093413" y="3299325"/>
            <a:ext cx="1121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Analysis of the Phases and Requirement Determination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4853125" y="3343925"/>
            <a:ext cx="1121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Design </a:t>
            </a:r>
            <a:r>
              <a:rPr lang="en" sz="1000">
                <a:latin typeface="Oswald"/>
                <a:ea typeface="Oswald"/>
                <a:cs typeface="Oswald"/>
                <a:sym typeface="Oswald"/>
              </a:rPr>
              <a:t>of the Phases and </a:t>
            </a:r>
            <a:r>
              <a:rPr lang="en" sz="1000">
                <a:latin typeface="Oswald"/>
                <a:ea typeface="Oswald"/>
                <a:cs typeface="Oswald"/>
                <a:sym typeface="Oswald"/>
              </a:rPr>
              <a:t>determining </a:t>
            </a:r>
            <a:r>
              <a:rPr lang="en" sz="1000">
                <a:latin typeface="Oswald"/>
                <a:ea typeface="Oswald"/>
                <a:cs typeface="Oswald"/>
                <a:sym typeface="Oswald"/>
              </a:rPr>
              <a:t>the tasks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64" name="Google Shape;164;p24"/>
          <p:cNvCxnSpPr>
            <a:stCxn id="158" idx="2"/>
            <a:endCxn id="161" idx="0"/>
          </p:cNvCxnSpPr>
          <p:nvPr/>
        </p:nvCxnSpPr>
        <p:spPr>
          <a:xfrm>
            <a:off x="5413825" y="2096800"/>
            <a:ext cx="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 CHART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/>
        </p:nvSpPr>
        <p:spPr>
          <a:xfrm>
            <a:off x="950079" y="3286638"/>
            <a:ext cx="1971000" cy="9234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Data Discovery and Formation</a:t>
            </a:r>
            <a:endParaRPr sz="12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Start:	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Wed 11/30/22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End: 	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Tue 12/20/22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Dur: 	15 days</a:t>
            </a: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ID:12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3715075" y="3122773"/>
            <a:ext cx="1971000" cy="1168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Data Collection, Preparation, and Warehousing</a:t>
            </a:r>
            <a:br>
              <a:rPr b="1"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Start: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Wed 12/21/22</a:t>
            </a:r>
            <a:b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End:  	Wed 1/18/23</a:t>
            </a:r>
            <a:b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Dur:	21 days</a:t>
            </a:r>
            <a:r>
              <a:rPr b="1"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	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ID:22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3719413" y="1738717"/>
            <a:ext cx="1962300" cy="9558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Design The Model</a:t>
            </a:r>
            <a:r>
              <a:rPr b="1" lang="en" sz="1200">
                <a:solidFill>
                  <a:schemeClr val="dk1"/>
                </a:solidFill>
              </a:rPr>
              <a:t> 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Start:	Thu 1/19/23</a:t>
            </a:r>
            <a:b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End:	Thu 3/2/23</a:t>
            </a:r>
            <a:br>
              <a:rPr b="1" lang="en" sz="1100"/>
            </a:b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Dur:	31 days     	ID:27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3715086" y="372383"/>
            <a:ext cx="1971000" cy="938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Model Building</a:t>
            </a:r>
            <a:br>
              <a:rPr b="1" lang="en" sz="1100">
                <a:solidFill>
                  <a:schemeClr val="accent6"/>
                </a:solidFill>
              </a:rPr>
            </a:br>
            <a:r>
              <a:rPr lang="en" sz="11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Start:	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Fri 3/3/23</a:t>
            </a:r>
            <a:b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End:	Thu 4/13/23</a:t>
            </a:r>
            <a:br>
              <a:rPr b="1" lang="en" sz="1100"/>
            </a:br>
            <a:r>
              <a:rPr lang="en" sz="11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Dur: 	30 days    	ID:30</a:t>
            </a:r>
            <a:endParaRPr sz="11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6166786" y="372450"/>
            <a:ext cx="1962300" cy="1168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Interactive Software Design and Build phase</a:t>
            </a:r>
            <a:r>
              <a:rPr b="1" lang="en" sz="1200">
                <a:solidFill>
                  <a:schemeClr val="dk1"/>
                </a:solidFill>
              </a:rPr>
              <a:t> 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Start:	Fri 4/14/23</a:t>
            </a:r>
            <a:b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End:	Wed 6/7/23</a:t>
            </a:r>
            <a:b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Dur: 	39 days		ID:33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6166770" y="1903059"/>
            <a:ext cx="1962300" cy="938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Connecting The Backend </a:t>
            </a:r>
            <a:br>
              <a:rPr b="1" lang="en" sz="1100">
                <a:solidFill>
                  <a:schemeClr val="accent6"/>
                </a:solidFill>
              </a:rPr>
            </a:br>
            <a:r>
              <a:rPr lang="en" sz="11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Start:	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Thu 6/8/23</a:t>
            </a:r>
            <a:b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End:	Wed 7/19/23</a:t>
            </a:r>
            <a:br>
              <a:rPr b="1" lang="en" sz="1100"/>
            </a:br>
            <a:r>
              <a:rPr lang="en" sz="11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Dur: 	30 days		ID:37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6166772" y="3203538"/>
            <a:ext cx="1962300" cy="1006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Measure of </a:t>
            </a:r>
            <a:r>
              <a:rPr lang="en" sz="12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Performance</a:t>
            </a:r>
            <a:br>
              <a:rPr b="1"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Start:	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Thu 7/20/23</a:t>
            </a:r>
            <a:b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End:	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Wed 8/30/23</a:t>
            </a:r>
            <a:b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Dur: 	30 days	ID:41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950079" y="379763"/>
            <a:ext cx="1971000" cy="9234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Planning Phase</a:t>
            </a:r>
            <a:endParaRPr sz="12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Start:	Mon 10/24/22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End: 	Fri 11/11/22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Dur: 	15 days</a:t>
            </a: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ID:1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950079" y="1812475"/>
            <a:ext cx="1971000" cy="92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Analysis Phase</a:t>
            </a:r>
            <a:endParaRPr sz="12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Start:	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Mon 11/14/22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End: 	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Tue 11/29/22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Dur: 	12 days</a:t>
            </a: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ID:9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83" name="Google Shape;183;p26"/>
          <p:cNvCxnSpPr>
            <a:stCxn id="181" idx="2"/>
            <a:endCxn id="182" idx="0"/>
          </p:cNvCxnSpPr>
          <p:nvPr/>
        </p:nvCxnSpPr>
        <p:spPr>
          <a:xfrm>
            <a:off x="1935579" y="1303163"/>
            <a:ext cx="0" cy="5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6"/>
          <p:cNvCxnSpPr>
            <a:stCxn id="182" idx="2"/>
            <a:endCxn id="174" idx="0"/>
          </p:cNvCxnSpPr>
          <p:nvPr/>
        </p:nvCxnSpPr>
        <p:spPr>
          <a:xfrm>
            <a:off x="1935579" y="2735875"/>
            <a:ext cx="0" cy="5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6"/>
          <p:cNvCxnSpPr>
            <a:stCxn id="174" idx="2"/>
            <a:endCxn id="175" idx="2"/>
          </p:cNvCxnSpPr>
          <p:nvPr/>
        </p:nvCxnSpPr>
        <p:spPr>
          <a:xfrm flipH="1" rot="-5400000">
            <a:off x="3277629" y="2867988"/>
            <a:ext cx="81000" cy="2765100"/>
          </a:xfrm>
          <a:prstGeom prst="bentConnector3">
            <a:avLst>
              <a:gd fmla="val 3939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6"/>
          <p:cNvCxnSpPr>
            <a:stCxn id="175" idx="0"/>
            <a:endCxn id="176" idx="2"/>
          </p:cNvCxnSpPr>
          <p:nvPr/>
        </p:nvCxnSpPr>
        <p:spPr>
          <a:xfrm rot="10800000">
            <a:off x="4700575" y="2694373"/>
            <a:ext cx="0" cy="42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6"/>
          <p:cNvCxnSpPr>
            <a:stCxn id="176" idx="0"/>
            <a:endCxn id="177" idx="2"/>
          </p:cNvCxnSpPr>
          <p:nvPr/>
        </p:nvCxnSpPr>
        <p:spPr>
          <a:xfrm rot="10800000">
            <a:off x="4700563" y="1310617"/>
            <a:ext cx="0" cy="42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6"/>
          <p:cNvCxnSpPr>
            <a:stCxn id="178" idx="2"/>
            <a:endCxn id="179" idx="0"/>
          </p:cNvCxnSpPr>
          <p:nvPr/>
        </p:nvCxnSpPr>
        <p:spPr>
          <a:xfrm>
            <a:off x="7147936" y="1540650"/>
            <a:ext cx="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6"/>
          <p:cNvCxnSpPr>
            <a:stCxn id="177" idx="0"/>
            <a:endCxn id="178" idx="0"/>
          </p:cNvCxnSpPr>
          <p:nvPr/>
        </p:nvCxnSpPr>
        <p:spPr>
          <a:xfrm flipH="1" rot="-5400000">
            <a:off x="5923986" y="-851017"/>
            <a:ext cx="600" cy="24474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6"/>
          <p:cNvCxnSpPr>
            <a:stCxn id="179" idx="2"/>
            <a:endCxn id="180" idx="0"/>
          </p:cNvCxnSpPr>
          <p:nvPr/>
        </p:nvCxnSpPr>
        <p:spPr>
          <a:xfrm>
            <a:off x="7147920" y="2841159"/>
            <a:ext cx="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Request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Sponsor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Mid and Higher Management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Make informed decisions based on analyzed data of an under-specified problems.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Provide guidance on establishing supply chain movement, and sales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Requirement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Produce reports that project revenue, sales, and market share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Build an interactive software-based system to help decision makers.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</a:t>
            </a:r>
            <a:r>
              <a:rPr lang="en"/>
              <a:t>Management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Organization’s information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External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</a:t>
            </a:r>
            <a:r>
              <a:rPr lang="en"/>
              <a:t>ncrease the profits and market share of the company by at least 1%.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Increase the efficiency of the workflow as well as the productivity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Evaluation of past and new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Value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Study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</a:t>
            </a:r>
            <a:endParaRPr/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Experienced Engineers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</a:t>
            </a:r>
            <a:r>
              <a:rPr lang="en" sz="1700"/>
              <a:t>ardware and Computing Power</a:t>
            </a:r>
            <a:endParaRPr sz="17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Cloud Computing</a:t>
            </a:r>
            <a:endParaRPr sz="1300"/>
          </a:p>
          <a:p>
            <a:pPr indent="-3111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O</a:t>
            </a:r>
            <a:r>
              <a:rPr lang="en" sz="1300"/>
              <a:t>ffers flexibility, and the ability to scale the system.</a:t>
            </a:r>
            <a:endParaRPr sz="1300"/>
          </a:p>
          <a:p>
            <a:pPr indent="-3111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But in case of sensitive data an internal data center is preferred</a:t>
            </a:r>
            <a:endParaRPr sz="1300"/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	</a:t>
            </a:r>
            <a:endParaRPr/>
          </a:p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conservative budget of the system is around $50,000 threshold.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project increase in market share by 1%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the operation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Produce projection of the current state of the organization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</a:t>
            </a:r>
            <a:endParaRPr/>
          </a:p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 interface of the interactive software is going to be kept simple and clean.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reports that can reach the management and improve the management process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Minimum time needed for all the process is about 6.5 months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