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6" r:id="rId10"/>
    <p:sldId id="268" r:id="rId11"/>
    <p:sldId id="270" r:id="rId12"/>
    <p:sldId id="271" r:id="rId13"/>
    <p:sldId id="273" r:id="rId14"/>
    <p:sldId id="274" r:id="rId15"/>
    <p:sldId id="280" r:id="rId16"/>
    <p:sldId id="281" r:id="rId17"/>
    <p:sldId id="282" r:id="rId18"/>
    <p:sldId id="283" r:id="rId19"/>
    <p:sldId id="285" r:id="rId20"/>
    <p:sldId id="286" r:id="rId21"/>
    <p:sldId id="269" r:id="rId22"/>
    <p:sldId id="287" r:id="rId23"/>
    <p:sldId id="275" r:id="rId24"/>
    <p:sldId id="276" r:id="rId25"/>
    <p:sldId id="277" r:id="rId26"/>
    <p:sldId id="288" r:id="rId27"/>
    <p:sldId id="278" r:id="rId28"/>
    <p:sldId id="27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Sysytem%20Analysis%20Project.doc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System Analysis</a:t>
            </a:r>
            <a:endParaRPr lang="ar-EG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29147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Identification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Its divide project into subtasks and each subtask into subtasks and so on.</a:t>
            </a:r>
          </a:p>
          <a:p>
            <a:endParaRPr lang="ar-E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73624"/>
              </p:ext>
            </p:extLst>
          </p:nvPr>
        </p:nvGraphicFramePr>
        <p:xfrm>
          <a:off x="1371600" y="2743200"/>
          <a:ext cx="6096000" cy="354076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Example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Task Information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Economic Feasibility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Name of Task</a:t>
                      </a:r>
                      <a:endParaRPr lang="ar-E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16-2-2015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Start Date</a:t>
                      </a:r>
                      <a:endParaRPr lang="ar-E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20-2-2015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End Date</a:t>
                      </a:r>
                      <a:endParaRPr lang="ar-E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Mohamed </a:t>
                      </a:r>
                      <a:r>
                        <a:rPr lang="en-US" dirty="0" err="1"/>
                        <a:t>Gaber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Person assigned to task</a:t>
                      </a:r>
                      <a:endParaRPr lang="ar-E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High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Priority</a:t>
                      </a:r>
                      <a:endParaRPr lang="ar-E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Microsoft Word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Resources</a:t>
                      </a:r>
                      <a:r>
                        <a:rPr lang="en-US" sz="2000" baseline="0" dirty="0"/>
                        <a:t> Needed</a:t>
                      </a:r>
                      <a:endParaRPr lang="ar-E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</a:t>
                      </a:r>
                      <a:r>
                        <a:rPr lang="en-US" baseline="0" dirty="0"/>
                        <a:t> Hours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Estimated Time</a:t>
                      </a:r>
                      <a:endParaRPr lang="ar-E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 Hours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Actual</a:t>
                      </a:r>
                      <a:r>
                        <a:rPr lang="en-US" sz="2000" baseline="0" dirty="0"/>
                        <a:t> Time</a:t>
                      </a:r>
                      <a:endParaRPr lang="ar-E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43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 Diagram (Example 1)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the list of four activities for planning phase:-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250000"/>
              </a:lnSpc>
            </a:pPr>
            <a:r>
              <a:rPr lang="en-US" dirty="0"/>
              <a:t>Draw the Pert Diagram?</a:t>
            </a:r>
          </a:p>
          <a:p>
            <a:endParaRPr lang="ar-E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77089"/>
              </p:ext>
            </p:extLst>
          </p:nvPr>
        </p:nvGraphicFramePr>
        <p:xfrm>
          <a:off x="838200" y="2819400"/>
          <a:ext cx="7467600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Predecessors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Feasibility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Time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37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 Diagram Example 1 Solution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ar-E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82679"/>
              </p:ext>
            </p:extLst>
          </p:nvPr>
        </p:nvGraphicFramePr>
        <p:xfrm>
          <a:off x="914400" y="1447800"/>
          <a:ext cx="7467600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Predecessors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Feasibility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Time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62000" y="43434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438400" y="56007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419600" y="43434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43434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0" name="Straight Arrow Connector 9"/>
          <p:cNvCxnSpPr>
            <a:stCxn id="5" idx="6"/>
            <a:endCxn id="7" idx="2"/>
          </p:cNvCxnSpPr>
          <p:nvPr/>
        </p:nvCxnSpPr>
        <p:spPr>
          <a:xfrm>
            <a:off x="1524000" y="46863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6" idx="1"/>
          </p:cNvCxnSpPr>
          <p:nvPr/>
        </p:nvCxnSpPr>
        <p:spPr>
          <a:xfrm>
            <a:off x="1412408" y="4928767"/>
            <a:ext cx="1137584" cy="77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7" idx="4"/>
          </p:cNvCxnSpPr>
          <p:nvPr/>
        </p:nvCxnSpPr>
        <p:spPr>
          <a:xfrm flipV="1">
            <a:off x="3200400" y="5029200"/>
            <a:ext cx="16002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8" idx="2"/>
          </p:cNvCxnSpPr>
          <p:nvPr/>
        </p:nvCxnSpPr>
        <p:spPr>
          <a:xfrm>
            <a:off x="5181600" y="46863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9400" y="4343400"/>
            <a:ext cx="54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01884" y="5410200"/>
            <a:ext cx="53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C, 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4028" y="5343285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B, 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31129" y="4316968"/>
            <a:ext cx="54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3</a:t>
            </a:r>
          </a:p>
        </p:txBody>
      </p:sp>
    </p:spTree>
    <p:extLst>
      <p:ext uri="{BB962C8B-B14F-4D97-AF65-F5344CB8AC3E}">
        <p14:creationId xmlns:p14="http://schemas.microsoft.com/office/powerpoint/2010/main" val="346070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 Diagram (Example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Consider the list of following activities for planning phase:-</a:t>
            </a:r>
          </a:p>
          <a:p>
            <a:pPr algn="jus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98594"/>
              </p:ext>
            </p:extLst>
          </p:nvPr>
        </p:nvGraphicFramePr>
        <p:xfrm>
          <a:off x="838200" y="2819400"/>
          <a:ext cx="7467600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Predecessors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Feasibility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Time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Task 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Pert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Gantt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D, E,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71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 Diagram Example 2 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55425"/>
              </p:ext>
            </p:extLst>
          </p:nvPr>
        </p:nvGraphicFramePr>
        <p:xfrm>
          <a:off x="6553200" y="1371600"/>
          <a:ext cx="24003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8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Predecessors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D, E,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57200" y="19050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4675909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2133600" y="19050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4114800" y="19050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5638800" y="32004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590800" y="3962400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4267200" y="4675909"/>
            <a:ext cx="7620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>
          <a:xfrm>
            <a:off x="1219200" y="2286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  <a:endCxn id="8" idx="0"/>
          </p:cNvCxnSpPr>
          <p:nvPr/>
        </p:nvCxnSpPr>
        <p:spPr>
          <a:xfrm>
            <a:off x="838200" y="2667000"/>
            <a:ext cx="381000" cy="2008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12" idx="2"/>
          </p:cNvCxnSpPr>
          <p:nvPr/>
        </p:nvCxnSpPr>
        <p:spPr>
          <a:xfrm flipV="1">
            <a:off x="1600200" y="4343400"/>
            <a:ext cx="990600" cy="713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  <a:endCxn id="10" idx="2"/>
          </p:cNvCxnSpPr>
          <p:nvPr/>
        </p:nvCxnSpPr>
        <p:spPr>
          <a:xfrm>
            <a:off x="2895600" y="2286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7"/>
            <a:endCxn id="10" idx="3"/>
          </p:cNvCxnSpPr>
          <p:nvPr/>
        </p:nvCxnSpPr>
        <p:spPr>
          <a:xfrm flipV="1">
            <a:off x="3241208" y="2555408"/>
            <a:ext cx="985184" cy="1518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6"/>
            <a:endCxn id="13" idx="1"/>
          </p:cNvCxnSpPr>
          <p:nvPr/>
        </p:nvCxnSpPr>
        <p:spPr>
          <a:xfrm>
            <a:off x="3352800" y="4343400"/>
            <a:ext cx="1025992" cy="444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0"/>
            <a:endCxn id="10" idx="4"/>
          </p:cNvCxnSpPr>
          <p:nvPr/>
        </p:nvCxnSpPr>
        <p:spPr>
          <a:xfrm flipH="1" flipV="1">
            <a:off x="4495800" y="2667000"/>
            <a:ext cx="152400" cy="2008909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5"/>
            <a:endCxn id="11" idx="1"/>
          </p:cNvCxnSpPr>
          <p:nvPr/>
        </p:nvCxnSpPr>
        <p:spPr>
          <a:xfrm>
            <a:off x="4765208" y="2555408"/>
            <a:ext cx="985184" cy="75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stCxn id="12" idx="0"/>
            <a:endCxn id="9" idx="4"/>
          </p:cNvCxnSpPr>
          <p:nvPr/>
        </p:nvCxnSpPr>
        <p:spPr>
          <a:xfrm flipH="1" flipV="1">
            <a:off x="2514600" y="2667000"/>
            <a:ext cx="457200" cy="12954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8" name="TextBox 1027"/>
          <p:cNvSpPr txBox="1"/>
          <p:nvPr/>
        </p:nvSpPr>
        <p:spPr>
          <a:xfrm>
            <a:off x="1447800" y="1905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02607" y="28954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06938" y="418919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5884" y="43065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4339" y="33021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93942" y="19166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81600" y="2514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7182" y="3094120"/>
            <a:ext cx="9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Dummy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68648" y="3352800"/>
            <a:ext cx="9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Dummy</a:t>
            </a:r>
          </a:p>
        </p:txBody>
      </p:sp>
    </p:spTree>
    <p:extLst>
      <p:ext uri="{BB962C8B-B14F-4D97-AF65-F5344CB8AC3E}">
        <p14:creationId xmlns:p14="http://schemas.microsoft.com/office/powerpoint/2010/main" val="253410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028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 Chart (Example 1)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the list of four activities for planning phase:-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250000"/>
              </a:lnSpc>
            </a:pPr>
            <a:r>
              <a:rPr lang="en-US" dirty="0"/>
              <a:t>Draw the Gant Chart?</a:t>
            </a:r>
          </a:p>
          <a:p>
            <a:endParaRPr lang="ar-E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71393"/>
              </p:ext>
            </p:extLst>
          </p:nvPr>
        </p:nvGraphicFramePr>
        <p:xfrm>
          <a:off x="838200" y="2819400"/>
          <a:ext cx="7467600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Predecessors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Feasibility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Time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89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 Chart Example 1 Solution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ar-E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58052"/>
              </p:ext>
            </p:extLst>
          </p:nvPr>
        </p:nvGraphicFramePr>
        <p:xfrm>
          <a:off x="914400" y="1447800"/>
          <a:ext cx="7467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Predecessors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System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Feasibility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Time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295400" y="3505200"/>
            <a:ext cx="0" cy="2362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5400" y="5867400"/>
            <a:ext cx="6553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95400" y="3733800"/>
            <a:ext cx="720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95400" y="4267200"/>
            <a:ext cx="1440000" cy="304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3200" y="4724400"/>
            <a:ext cx="1800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58800" y="5257800"/>
            <a:ext cx="1080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75855" y="3669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5855" y="4202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5855" y="4724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5855" y="5257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015400" y="3733800"/>
            <a:ext cx="0" cy="213360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35400" y="4267200"/>
            <a:ext cx="0" cy="160020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43200" y="4724400"/>
            <a:ext cx="0" cy="114300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38800" y="5257800"/>
            <a:ext cx="0" cy="60960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56542" y="601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6542" y="6031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84342" y="6052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79942" y="60589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7690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5" grpId="0" animBg="1"/>
      <p:bldP spid="26" grpId="0" animBg="1"/>
      <p:bldP spid="45" grpId="0"/>
      <p:bldP spid="46" grpId="0"/>
      <p:bldP spid="47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 Chart Example 1 Solution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ar-E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00885"/>
              </p:ext>
            </p:extLst>
          </p:nvPr>
        </p:nvGraphicFramePr>
        <p:xfrm>
          <a:off x="914400" y="1447800"/>
          <a:ext cx="7467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Predecessors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System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Feasibility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Time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295400" y="3505200"/>
            <a:ext cx="0" cy="2362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5400" y="5867400"/>
            <a:ext cx="6553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95400" y="3733800"/>
            <a:ext cx="720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95400" y="4267200"/>
            <a:ext cx="1440000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3200" y="4724400"/>
            <a:ext cx="1800000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58800" y="5257800"/>
            <a:ext cx="1080000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75855" y="3669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5855" y="4202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5855" y="4724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5855" y="5257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015400" y="3733800"/>
            <a:ext cx="0" cy="213360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35400" y="4267200"/>
            <a:ext cx="0" cy="160020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43200" y="4724400"/>
            <a:ext cx="0" cy="114300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38800" y="5257800"/>
            <a:ext cx="0" cy="60960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56542" y="601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6542" y="6031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84342" y="6052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79942" y="60589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" name="Explosion 1 4"/>
          <p:cNvSpPr/>
          <p:nvPr/>
        </p:nvSpPr>
        <p:spPr>
          <a:xfrm>
            <a:off x="5098800" y="3505200"/>
            <a:ext cx="3359400" cy="15240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Critical Path</a:t>
            </a:r>
          </a:p>
          <a:p>
            <a:pPr algn="ctr"/>
            <a:r>
              <a:rPr lang="en-US" sz="2000" b="1" dirty="0"/>
              <a:t>B </a:t>
            </a:r>
            <a:r>
              <a:rPr lang="en-US" sz="2000" b="1" dirty="0">
                <a:sym typeface="Wingdings" pitchFamily="2" charset="2"/>
              </a:rPr>
              <a:t> C  D</a:t>
            </a:r>
            <a:endParaRPr lang="en-US" sz="2000" b="1" dirty="0"/>
          </a:p>
        </p:txBody>
      </p:sp>
      <p:sp>
        <p:nvSpPr>
          <p:cNvPr id="6" name="Explosion 1 5"/>
          <p:cNvSpPr/>
          <p:nvPr/>
        </p:nvSpPr>
        <p:spPr>
          <a:xfrm>
            <a:off x="1655400" y="1295400"/>
            <a:ext cx="4516800" cy="19050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Minimum Duration Time = 12</a:t>
            </a:r>
          </a:p>
        </p:txBody>
      </p:sp>
    </p:spTree>
    <p:extLst>
      <p:ext uri="{BB962C8B-B14F-4D97-AF65-F5344CB8AC3E}">
        <p14:creationId xmlns:p14="http://schemas.microsoft.com/office/powerpoint/2010/main" val="233617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 Chart (Example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Consider the list of following activities for planning phase:-</a:t>
            </a:r>
          </a:p>
          <a:p>
            <a:pPr algn="jus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47472"/>
              </p:ext>
            </p:extLst>
          </p:nvPr>
        </p:nvGraphicFramePr>
        <p:xfrm>
          <a:off x="838200" y="2819400"/>
          <a:ext cx="7467600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Predecessors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Feasibility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Time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Task 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Pert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Gantt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D, E,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8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 Chart Example 2 Solution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ar-EG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" y="1371600"/>
            <a:ext cx="0" cy="4495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5867400"/>
            <a:ext cx="7239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9600" y="1556266"/>
            <a:ext cx="720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9600" y="2089666"/>
            <a:ext cx="1440000" cy="304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49600" y="2590800"/>
            <a:ext cx="720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69600" y="3156466"/>
            <a:ext cx="1080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2400" y="1524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400" y="2057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" y="2590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31242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329600" y="1556266"/>
            <a:ext cx="0" cy="4311134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9600" y="2092036"/>
            <a:ext cx="0" cy="3775364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769600" y="2590800"/>
            <a:ext cx="0" cy="327660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849600" y="3156466"/>
            <a:ext cx="0" cy="2710934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8757" y="601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98757" y="6031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8757" y="6010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98757" y="6040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60522"/>
              </p:ext>
            </p:extLst>
          </p:nvPr>
        </p:nvGraphicFramePr>
        <p:xfrm>
          <a:off x="5334000" y="1300480"/>
          <a:ext cx="3707029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Predecessors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D, E,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52400" y="3657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" y="4800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2400" y="42349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751018" y="3722132"/>
            <a:ext cx="7200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3471018" y="3722132"/>
            <a:ext cx="0" cy="2145268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55914" y="603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43200" y="4267200"/>
            <a:ext cx="1800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43200" y="4234934"/>
            <a:ext cx="0" cy="163830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92357" y="6040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24600" y="4876800"/>
            <a:ext cx="720000" cy="304800"/>
          </a:xfrm>
          <a:prstGeom prst="rect">
            <a:avLst/>
          </a:prstGeom>
          <a:solidFill>
            <a:srgbClr val="0066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5244600" y="4876800"/>
            <a:ext cx="0" cy="102870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35248" y="60312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568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5" grpId="0" animBg="1"/>
      <p:bldP spid="26" grpId="0" animBg="1"/>
      <p:bldP spid="45" grpId="0"/>
      <p:bldP spid="46" grpId="0"/>
      <p:bldP spid="47" grpId="0"/>
      <p:bldP spid="48" grpId="0"/>
      <p:bldP spid="36" grpId="0" animBg="1"/>
      <p:bldP spid="39" grpId="0"/>
      <p:bldP spid="40" grpId="0" animBg="1"/>
      <p:bldP spid="43" grpId="0"/>
      <p:bldP spid="49" grpId="0" animBg="1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From Previous Section</a:t>
            </a:r>
            <a:endParaRPr lang="ar-E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3048000" y="2667000"/>
            <a:ext cx="2286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/>
              <a:t>Planning</a:t>
            </a:r>
            <a:endParaRPr lang="ar-EG" sz="2400" dirty="0"/>
          </a:p>
        </p:txBody>
      </p:sp>
      <p:sp>
        <p:nvSpPr>
          <p:cNvPr id="5" name="Rectangle 4"/>
          <p:cNvSpPr/>
          <p:nvPr/>
        </p:nvSpPr>
        <p:spPr>
          <a:xfrm>
            <a:off x="3048000" y="3657600"/>
            <a:ext cx="2286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/>
              <a:t>Analysis</a:t>
            </a:r>
            <a:endParaRPr lang="ar-EG" sz="2400" dirty="0"/>
          </a:p>
        </p:txBody>
      </p:sp>
      <p:sp>
        <p:nvSpPr>
          <p:cNvPr id="6" name="Rectangle 5"/>
          <p:cNvSpPr/>
          <p:nvPr/>
        </p:nvSpPr>
        <p:spPr>
          <a:xfrm>
            <a:off x="3048000" y="4648200"/>
            <a:ext cx="2286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/>
              <a:t>Design</a:t>
            </a:r>
            <a:endParaRPr lang="ar-EG" sz="2400" dirty="0"/>
          </a:p>
        </p:txBody>
      </p:sp>
      <p:sp>
        <p:nvSpPr>
          <p:cNvPr id="7" name="Rectangle 6"/>
          <p:cNvSpPr/>
          <p:nvPr/>
        </p:nvSpPr>
        <p:spPr>
          <a:xfrm>
            <a:off x="3048000" y="5638800"/>
            <a:ext cx="2286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/>
              <a:t>Implementation</a:t>
            </a:r>
            <a:endParaRPr lang="ar-EG" sz="2400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191000" y="3352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91000" y="4343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533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43600" y="1600200"/>
            <a:ext cx="3110147" cy="286232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System Request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Feasibility Study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b="1" dirty="0"/>
              <a:t>Project Plan</a:t>
            </a:r>
          </a:p>
          <a:p>
            <a:pPr marL="800100" lvl="1" indent="-342900">
              <a:buAutoNum type="arabicPeriod"/>
            </a:pPr>
            <a:r>
              <a:rPr lang="en-US" sz="2000" b="1" dirty="0"/>
              <a:t>Methodology</a:t>
            </a:r>
          </a:p>
          <a:p>
            <a:pPr marL="800100" lvl="1" indent="-342900">
              <a:buAutoNum type="arabicPeriod"/>
            </a:pPr>
            <a:r>
              <a:rPr lang="en-US" sz="2000" b="1" dirty="0"/>
              <a:t>Time Estimation</a:t>
            </a:r>
          </a:p>
          <a:p>
            <a:pPr marL="800100" lvl="1" indent="-342900">
              <a:buAutoNum type="arabicPeriod"/>
            </a:pPr>
            <a:r>
              <a:rPr lang="en-US" sz="2000" b="1" dirty="0"/>
              <a:t>Task Identification</a:t>
            </a:r>
          </a:p>
          <a:p>
            <a:pPr marL="800100" lvl="1" indent="-342900">
              <a:buAutoNum type="arabicPeriod"/>
            </a:pPr>
            <a:r>
              <a:rPr lang="en-US" sz="2000" b="1" dirty="0"/>
              <a:t>Pert Chart</a:t>
            </a:r>
          </a:p>
          <a:p>
            <a:pPr marL="800100" lvl="1" indent="-342900">
              <a:buAutoNum type="arabicPeriod"/>
            </a:pPr>
            <a:r>
              <a:rPr lang="en-US" sz="2000" b="1" dirty="0"/>
              <a:t>Gantt Chart</a:t>
            </a:r>
          </a:p>
          <a:p>
            <a:pPr marL="800100" lvl="1" indent="-342900">
              <a:buAutoNum type="arabicPeriod"/>
            </a:pPr>
            <a:r>
              <a:rPr lang="en-US" sz="2000" b="1" dirty="0"/>
              <a:t>Scope Management</a:t>
            </a:r>
            <a:endParaRPr lang="ar-EG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2819400"/>
            <a:ext cx="2546082" cy="224676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Interview</a:t>
            </a:r>
          </a:p>
          <a:p>
            <a:pPr marL="342900" indent="-342900">
              <a:buAutoNum type="arabicPeriod"/>
            </a:pPr>
            <a:r>
              <a:rPr lang="en-US" sz="2000" b="1" dirty="0"/>
              <a:t>JAD Session</a:t>
            </a:r>
          </a:p>
          <a:p>
            <a:pPr marL="342900" indent="-342900">
              <a:buAutoNum type="arabicPeriod"/>
            </a:pPr>
            <a:r>
              <a:rPr lang="en-US" sz="2000" b="1" dirty="0"/>
              <a:t>Questionnaire</a:t>
            </a:r>
          </a:p>
          <a:p>
            <a:pPr marL="342900" indent="-342900">
              <a:buAutoNum type="arabicPeriod"/>
            </a:pPr>
            <a:r>
              <a:rPr lang="en-US" sz="2000" b="1" dirty="0"/>
              <a:t>Use Case</a:t>
            </a:r>
          </a:p>
          <a:p>
            <a:pPr marL="342900" indent="-342900">
              <a:buAutoNum type="arabicPeriod"/>
            </a:pPr>
            <a:r>
              <a:rPr lang="en-US" sz="2000" b="1" dirty="0"/>
              <a:t>Data Flow Diagram</a:t>
            </a:r>
          </a:p>
          <a:p>
            <a:pPr marL="342900" indent="-342900">
              <a:buAutoNum type="arabicPeriod"/>
            </a:pPr>
            <a:r>
              <a:rPr lang="en-US" sz="2000" b="1" dirty="0"/>
              <a:t>Entity Relationship</a:t>
            </a:r>
          </a:p>
          <a:p>
            <a:pPr marL="342900" indent="-342900">
              <a:buAutoNum type="arabicPeriod"/>
            </a:pPr>
            <a:r>
              <a:rPr lang="en-US" sz="2000" b="1" dirty="0"/>
              <a:t>Normalization</a:t>
            </a:r>
          </a:p>
        </p:txBody>
      </p:sp>
      <p:sp>
        <p:nvSpPr>
          <p:cNvPr id="8" name="Right Brace 7"/>
          <p:cNvSpPr/>
          <p:nvPr/>
        </p:nvSpPr>
        <p:spPr>
          <a:xfrm>
            <a:off x="2438400" y="2743200"/>
            <a:ext cx="533400" cy="2374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0" name="Left Brace 19"/>
          <p:cNvSpPr/>
          <p:nvPr/>
        </p:nvSpPr>
        <p:spPr>
          <a:xfrm>
            <a:off x="5486400" y="1600200"/>
            <a:ext cx="381000" cy="2819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4" name="Multiply 23"/>
          <p:cNvSpPr/>
          <p:nvPr/>
        </p:nvSpPr>
        <p:spPr>
          <a:xfrm>
            <a:off x="3200400" y="4572000"/>
            <a:ext cx="1981200" cy="838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5" name="Multiply 24"/>
          <p:cNvSpPr/>
          <p:nvPr/>
        </p:nvSpPr>
        <p:spPr>
          <a:xfrm>
            <a:off x="3189514" y="5562600"/>
            <a:ext cx="1981200" cy="838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4769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 Chart Example 2 Solution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ar-EG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" y="1371600"/>
            <a:ext cx="0" cy="4495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5867400"/>
            <a:ext cx="7239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9600" y="1556266"/>
            <a:ext cx="720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9600" y="2089666"/>
            <a:ext cx="1440000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49600" y="2590800"/>
            <a:ext cx="720000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69600" y="3156466"/>
            <a:ext cx="1080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2400" y="1524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400" y="2057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" y="2590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31242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329600" y="1556266"/>
            <a:ext cx="0" cy="4311134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9600" y="2092036"/>
            <a:ext cx="0" cy="3775364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769600" y="2590800"/>
            <a:ext cx="0" cy="327660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849600" y="3156466"/>
            <a:ext cx="0" cy="2710934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8757" y="601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98757" y="6031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8757" y="6010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98757" y="6040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409181"/>
              </p:ext>
            </p:extLst>
          </p:nvPr>
        </p:nvGraphicFramePr>
        <p:xfrm>
          <a:off x="5334000" y="1300480"/>
          <a:ext cx="3707029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Predecessors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D, E,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52400" y="3657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" y="4800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2400" y="42349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751018" y="3722132"/>
            <a:ext cx="7200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3471018" y="3722132"/>
            <a:ext cx="0" cy="2145268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55914" y="603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43200" y="4267200"/>
            <a:ext cx="1800000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43200" y="4234934"/>
            <a:ext cx="0" cy="163830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92357" y="6040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24600" y="4876800"/>
            <a:ext cx="720000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5244600" y="4876800"/>
            <a:ext cx="0" cy="102870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35248" y="60312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" name="Explosion 1 3"/>
          <p:cNvSpPr/>
          <p:nvPr/>
        </p:nvSpPr>
        <p:spPr>
          <a:xfrm>
            <a:off x="4687800" y="1383268"/>
            <a:ext cx="4456200" cy="2502932"/>
          </a:xfrm>
          <a:prstGeom prst="irregularSeal1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Critical Path</a:t>
            </a:r>
          </a:p>
          <a:p>
            <a:pPr algn="ctr"/>
            <a:r>
              <a:rPr lang="en-US" sz="2400" b="1" dirty="0"/>
              <a:t>B </a:t>
            </a:r>
            <a:r>
              <a:rPr lang="en-US" sz="2400" b="1" dirty="0">
                <a:sym typeface="Wingdings" pitchFamily="2" charset="2"/>
              </a:rPr>
              <a:t> C  F  G</a:t>
            </a:r>
            <a:endParaRPr lang="en-US" sz="2400" b="1" dirty="0"/>
          </a:p>
        </p:txBody>
      </p:sp>
      <p:sp>
        <p:nvSpPr>
          <p:cNvPr id="5" name="Explosion 1 4"/>
          <p:cNvSpPr/>
          <p:nvPr/>
        </p:nvSpPr>
        <p:spPr>
          <a:xfrm>
            <a:off x="152400" y="533400"/>
            <a:ext cx="4390800" cy="2426732"/>
          </a:xfrm>
          <a:prstGeom prst="irregularSeal1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Minimum Duration Time = 13</a:t>
            </a:r>
          </a:p>
        </p:txBody>
      </p:sp>
    </p:spTree>
    <p:extLst>
      <p:ext uri="{BB962C8B-B14F-4D97-AF65-F5344CB8AC3E}">
        <p14:creationId xmlns:p14="http://schemas.microsoft.com/office/powerpoint/2010/main" val="178381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Management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will responsible for who?</a:t>
            </a:r>
          </a:p>
          <a:p>
            <a:endParaRPr lang="ar-EG" dirty="0"/>
          </a:p>
        </p:txBody>
      </p:sp>
      <p:sp>
        <p:nvSpPr>
          <p:cNvPr id="4" name="Rounded Rectangle 3"/>
          <p:cNvSpPr/>
          <p:nvPr/>
        </p:nvSpPr>
        <p:spPr>
          <a:xfrm>
            <a:off x="2743200" y="2362200"/>
            <a:ext cx="2743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Project Manager</a:t>
            </a:r>
            <a:endParaRPr lang="ar-EG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086100" y="3505200"/>
            <a:ext cx="20574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Senior Analyst</a:t>
            </a:r>
            <a:endParaRPr lang="ar-EG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086100" y="4572000"/>
            <a:ext cx="20574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Senior Designer</a:t>
            </a:r>
            <a:endParaRPr lang="ar-EG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086100" y="5715000"/>
            <a:ext cx="20574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Senior Developer</a:t>
            </a:r>
            <a:endParaRPr lang="ar-EG" b="1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114800" y="3124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4114800" y="4191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4114800" y="5257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43600" y="2438400"/>
            <a:ext cx="1600200" cy="76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Junior Analyst</a:t>
            </a:r>
            <a:endParaRPr lang="ar-EG" dirty="0"/>
          </a:p>
        </p:txBody>
      </p:sp>
      <p:sp>
        <p:nvSpPr>
          <p:cNvPr id="16" name="Oval 15"/>
          <p:cNvSpPr/>
          <p:nvPr/>
        </p:nvSpPr>
        <p:spPr>
          <a:xfrm>
            <a:off x="5943600" y="3657600"/>
            <a:ext cx="1600200" cy="76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Junior Analyst</a:t>
            </a:r>
            <a:endParaRPr lang="ar-EG" dirty="0"/>
          </a:p>
        </p:txBody>
      </p:sp>
      <p:sp>
        <p:nvSpPr>
          <p:cNvPr id="17" name="Oval 16"/>
          <p:cNvSpPr/>
          <p:nvPr/>
        </p:nvSpPr>
        <p:spPr>
          <a:xfrm>
            <a:off x="990600" y="4800600"/>
            <a:ext cx="1600200" cy="76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Junior Designer</a:t>
            </a:r>
            <a:endParaRPr lang="ar-EG" dirty="0"/>
          </a:p>
        </p:txBody>
      </p:sp>
      <p:sp>
        <p:nvSpPr>
          <p:cNvPr id="18" name="Oval 17"/>
          <p:cNvSpPr/>
          <p:nvPr/>
        </p:nvSpPr>
        <p:spPr>
          <a:xfrm>
            <a:off x="990600" y="3657600"/>
            <a:ext cx="1600200" cy="76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Junior Designer</a:t>
            </a:r>
            <a:endParaRPr lang="ar-EG" dirty="0"/>
          </a:p>
        </p:txBody>
      </p:sp>
      <p:sp>
        <p:nvSpPr>
          <p:cNvPr id="19" name="Oval 18"/>
          <p:cNvSpPr/>
          <p:nvPr/>
        </p:nvSpPr>
        <p:spPr>
          <a:xfrm>
            <a:off x="5943600" y="4724400"/>
            <a:ext cx="1752600" cy="76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Junior Developer</a:t>
            </a:r>
            <a:endParaRPr lang="ar-EG" dirty="0"/>
          </a:p>
        </p:txBody>
      </p:sp>
      <p:sp>
        <p:nvSpPr>
          <p:cNvPr id="20" name="Oval 19"/>
          <p:cNvSpPr/>
          <p:nvPr/>
        </p:nvSpPr>
        <p:spPr>
          <a:xfrm>
            <a:off x="5947228" y="5867400"/>
            <a:ext cx="1748971" cy="76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Junior Developer</a:t>
            </a:r>
            <a:endParaRPr lang="ar-EG" dirty="0"/>
          </a:p>
        </p:txBody>
      </p:sp>
      <p:cxnSp>
        <p:nvCxnSpPr>
          <p:cNvPr id="22" name="Curved Connector 21"/>
          <p:cNvCxnSpPr>
            <a:stCxn id="5" idx="3"/>
            <a:endCxn id="15" idx="2"/>
          </p:cNvCxnSpPr>
          <p:nvPr/>
        </p:nvCxnSpPr>
        <p:spPr>
          <a:xfrm flipV="1">
            <a:off x="5143500" y="2819400"/>
            <a:ext cx="800100" cy="1028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3"/>
            <a:endCxn id="16" idx="2"/>
          </p:cNvCxnSpPr>
          <p:nvPr/>
        </p:nvCxnSpPr>
        <p:spPr>
          <a:xfrm>
            <a:off x="5143500" y="3848100"/>
            <a:ext cx="800100" cy="1905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18" idx="6"/>
          </p:cNvCxnSpPr>
          <p:nvPr/>
        </p:nvCxnSpPr>
        <p:spPr>
          <a:xfrm rot="10800000">
            <a:off x="2590800" y="4038600"/>
            <a:ext cx="495300" cy="8763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" idx="1"/>
            <a:endCxn id="17" idx="6"/>
          </p:cNvCxnSpPr>
          <p:nvPr/>
        </p:nvCxnSpPr>
        <p:spPr>
          <a:xfrm rot="10800000" flipV="1">
            <a:off x="2590800" y="4914900"/>
            <a:ext cx="495300" cy="266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3"/>
            <a:endCxn id="19" idx="2"/>
          </p:cNvCxnSpPr>
          <p:nvPr/>
        </p:nvCxnSpPr>
        <p:spPr>
          <a:xfrm flipV="1">
            <a:off x="5143500" y="5105400"/>
            <a:ext cx="800100" cy="9525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endCxn id="20" idx="2"/>
          </p:cNvCxnSpPr>
          <p:nvPr/>
        </p:nvCxnSpPr>
        <p:spPr>
          <a:xfrm>
            <a:off x="5143500" y="6057900"/>
            <a:ext cx="803728" cy="1905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>
            <a:off x="8007096" y="1905000"/>
            <a:ext cx="679704" cy="4572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4" name="Isosceles Triangle 33"/>
          <p:cNvSpPr/>
          <p:nvPr/>
        </p:nvSpPr>
        <p:spPr>
          <a:xfrm>
            <a:off x="8007096" y="2492829"/>
            <a:ext cx="679704" cy="4572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5" name="Isosceles Triangle 34"/>
          <p:cNvSpPr/>
          <p:nvPr/>
        </p:nvSpPr>
        <p:spPr>
          <a:xfrm>
            <a:off x="8007096" y="3257550"/>
            <a:ext cx="679704" cy="4572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6" name="Isosceles Triangle 35"/>
          <p:cNvSpPr/>
          <p:nvPr/>
        </p:nvSpPr>
        <p:spPr>
          <a:xfrm>
            <a:off x="8007096" y="3824515"/>
            <a:ext cx="679704" cy="4572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7" name="Isosceles Triangle 36"/>
          <p:cNvSpPr/>
          <p:nvPr/>
        </p:nvSpPr>
        <p:spPr>
          <a:xfrm>
            <a:off x="8060218" y="4457700"/>
            <a:ext cx="679704" cy="4572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8" name="Isosceles Triangle 37"/>
          <p:cNvSpPr/>
          <p:nvPr/>
        </p:nvSpPr>
        <p:spPr>
          <a:xfrm>
            <a:off x="8077200" y="5048250"/>
            <a:ext cx="679704" cy="4572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9" name="Isosceles Triangle 38"/>
          <p:cNvSpPr/>
          <p:nvPr/>
        </p:nvSpPr>
        <p:spPr>
          <a:xfrm>
            <a:off x="8077200" y="5638800"/>
            <a:ext cx="679704" cy="4572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0" name="Isosceles Triangle 39"/>
          <p:cNvSpPr/>
          <p:nvPr/>
        </p:nvSpPr>
        <p:spPr>
          <a:xfrm>
            <a:off x="8083296" y="6241143"/>
            <a:ext cx="679704" cy="4572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1" name="Isosceles Triangle 40"/>
          <p:cNvSpPr/>
          <p:nvPr/>
        </p:nvSpPr>
        <p:spPr>
          <a:xfrm>
            <a:off x="152400" y="5410200"/>
            <a:ext cx="679704" cy="4572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2" name="Isosceles Triangle 41"/>
          <p:cNvSpPr/>
          <p:nvPr/>
        </p:nvSpPr>
        <p:spPr>
          <a:xfrm>
            <a:off x="152400" y="4724400"/>
            <a:ext cx="679704" cy="4572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3" name="Isosceles Triangle 42"/>
          <p:cNvSpPr/>
          <p:nvPr/>
        </p:nvSpPr>
        <p:spPr>
          <a:xfrm>
            <a:off x="152400" y="4114800"/>
            <a:ext cx="679704" cy="4572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4" name="Isosceles Triangle 43"/>
          <p:cNvSpPr/>
          <p:nvPr/>
        </p:nvSpPr>
        <p:spPr>
          <a:xfrm>
            <a:off x="152400" y="3352800"/>
            <a:ext cx="679704" cy="4572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46" name="Curved Connector 45"/>
          <p:cNvCxnSpPr>
            <a:stCxn id="18" idx="1"/>
            <a:endCxn id="44" idx="5"/>
          </p:cNvCxnSpPr>
          <p:nvPr/>
        </p:nvCxnSpPr>
        <p:spPr>
          <a:xfrm rot="16200000" flipV="1">
            <a:off x="849665" y="3393913"/>
            <a:ext cx="187792" cy="56276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8" idx="3"/>
            <a:endCxn id="43" idx="5"/>
          </p:cNvCxnSpPr>
          <p:nvPr/>
        </p:nvCxnSpPr>
        <p:spPr>
          <a:xfrm rot="5400000">
            <a:off x="925865" y="4044321"/>
            <a:ext cx="35392" cy="562766"/>
          </a:xfrm>
          <a:prstGeom prst="curvedConnector4">
            <a:avLst>
              <a:gd name="adj1" fmla="val 645909"/>
              <a:gd name="adj2" fmla="val 5572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7" idx="1"/>
            <a:endCxn id="42" idx="5"/>
          </p:cNvCxnSpPr>
          <p:nvPr/>
        </p:nvCxnSpPr>
        <p:spPr>
          <a:xfrm rot="16200000" flipH="1" flipV="1">
            <a:off x="923157" y="4651213"/>
            <a:ext cx="40808" cy="562766"/>
          </a:xfrm>
          <a:prstGeom prst="curvedConnector4">
            <a:avLst>
              <a:gd name="adj1" fmla="val -560184"/>
              <a:gd name="adj2" fmla="val 5572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17" idx="3"/>
            <a:endCxn id="41" idx="5"/>
          </p:cNvCxnSpPr>
          <p:nvPr/>
        </p:nvCxnSpPr>
        <p:spPr>
          <a:xfrm rot="5400000">
            <a:off x="849665" y="5263521"/>
            <a:ext cx="187792" cy="56276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5" idx="7"/>
            <a:endCxn id="33" idx="1"/>
          </p:cNvCxnSpPr>
          <p:nvPr/>
        </p:nvCxnSpPr>
        <p:spPr>
          <a:xfrm rot="5400000" flipH="1" flipV="1">
            <a:off x="7535043" y="1908013"/>
            <a:ext cx="416392" cy="86756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15" idx="5"/>
            <a:endCxn id="34" idx="1"/>
          </p:cNvCxnSpPr>
          <p:nvPr/>
        </p:nvCxnSpPr>
        <p:spPr>
          <a:xfrm rot="5400000" flipH="1" flipV="1">
            <a:off x="7559549" y="2471336"/>
            <a:ext cx="367379" cy="867566"/>
          </a:xfrm>
          <a:prstGeom prst="curvedConnector4">
            <a:avLst>
              <a:gd name="adj1" fmla="val -62225"/>
              <a:gd name="adj2" fmla="val 5371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16" idx="7"/>
            <a:endCxn id="35" idx="1"/>
          </p:cNvCxnSpPr>
          <p:nvPr/>
        </p:nvCxnSpPr>
        <p:spPr>
          <a:xfrm rot="5400000" flipH="1" flipV="1">
            <a:off x="7601718" y="3193888"/>
            <a:ext cx="283042" cy="86756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16" idx="5"/>
            <a:endCxn id="36" idx="1"/>
          </p:cNvCxnSpPr>
          <p:nvPr/>
        </p:nvCxnSpPr>
        <p:spPr>
          <a:xfrm rot="5400000" flipH="1" flipV="1">
            <a:off x="7615792" y="3746779"/>
            <a:ext cx="254893" cy="867566"/>
          </a:xfrm>
          <a:prstGeom prst="curvedConnector4">
            <a:avLst>
              <a:gd name="adj1" fmla="val -89685"/>
              <a:gd name="adj2" fmla="val 5371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19" idx="7"/>
            <a:endCxn id="37" idx="1"/>
          </p:cNvCxnSpPr>
          <p:nvPr/>
        </p:nvCxnSpPr>
        <p:spPr>
          <a:xfrm rot="5400000" flipH="1" flipV="1">
            <a:off x="7759995" y="4365843"/>
            <a:ext cx="149692" cy="79060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9" idx="5"/>
            <a:endCxn id="38" idx="1"/>
          </p:cNvCxnSpPr>
          <p:nvPr/>
        </p:nvCxnSpPr>
        <p:spPr>
          <a:xfrm rot="5400000" flipH="1" flipV="1">
            <a:off x="7794353" y="4922035"/>
            <a:ext cx="97958" cy="807588"/>
          </a:xfrm>
          <a:prstGeom prst="curvedConnector4">
            <a:avLst>
              <a:gd name="adj1" fmla="val -233365"/>
              <a:gd name="adj2" fmla="val 553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20" idx="7"/>
            <a:endCxn id="39" idx="1"/>
          </p:cNvCxnSpPr>
          <p:nvPr/>
        </p:nvCxnSpPr>
        <p:spPr>
          <a:xfrm rot="5400000" flipH="1" flipV="1">
            <a:off x="7787801" y="5519667"/>
            <a:ext cx="111592" cy="807058"/>
          </a:xfrm>
          <a:prstGeom prst="curvedConnector4">
            <a:avLst>
              <a:gd name="adj1" fmla="val 204853"/>
              <a:gd name="adj2" fmla="val 5534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0" idx="5"/>
            <a:endCxn id="40" idx="1"/>
          </p:cNvCxnSpPr>
          <p:nvPr/>
        </p:nvCxnSpPr>
        <p:spPr>
          <a:xfrm rot="5400000" flipH="1" flipV="1">
            <a:off x="7822612" y="6087199"/>
            <a:ext cx="48065" cy="813154"/>
          </a:xfrm>
          <a:prstGeom prst="curvedConnector4">
            <a:avLst>
              <a:gd name="adj1" fmla="val -475606"/>
              <a:gd name="adj2" fmla="val 553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55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SDLC</a:t>
            </a:r>
            <a:endParaRPr lang="ar-E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3048000" y="2667000"/>
            <a:ext cx="2286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/>
              <a:t>Planning</a:t>
            </a:r>
            <a:endParaRPr lang="ar-EG" sz="2400" dirty="0"/>
          </a:p>
        </p:txBody>
      </p:sp>
      <p:sp>
        <p:nvSpPr>
          <p:cNvPr id="5" name="Rectangle 4"/>
          <p:cNvSpPr/>
          <p:nvPr/>
        </p:nvSpPr>
        <p:spPr>
          <a:xfrm>
            <a:off x="3048000" y="3657600"/>
            <a:ext cx="2286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/>
              <a:t>Analysis</a:t>
            </a:r>
            <a:endParaRPr lang="ar-EG" sz="2400" dirty="0"/>
          </a:p>
        </p:txBody>
      </p:sp>
      <p:sp>
        <p:nvSpPr>
          <p:cNvPr id="6" name="Rectangle 5"/>
          <p:cNvSpPr/>
          <p:nvPr/>
        </p:nvSpPr>
        <p:spPr>
          <a:xfrm>
            <a:off x="3048000" y="4648200"/>
            <a:ext cx="2286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/>
              <a:t>Design</a:t>
            </a:r>
            <a:endParaRPr lang="ar-EG" sz="2400" dirty="0"/>
          </a:p>
        </p:txBody>
      </p:sp>
      <p:sp>
        <p:nvSpPr>
          <p:cNvPr id="7" name="Rectangle 6"/>
          <p:cNvSpPr/>
          <p:nvPr/>
        </p:nvSpPr>
        <p:spPr>
          <a:xfrm>
            <a:off x="3048000" y="5638800"/>
            <a:ext cx="2286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/>
              <a:t>Implementation</a:t>
            </a:r>
            <a:endParaRPr lang="ar-EG" sz="2400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191000" y="3352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91000" y="4343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533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43600" y="1600200"/>
            <a:ext cx="3110147" cy="286232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System Request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Feasibility Study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Project Plan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Methodology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Time Estimation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Task Identification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Pert Chart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Gantt Chart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Scope Management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2819400"/>
            <a:ext cx="2546082" cy="224676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Interview</a:t>
            </a:r>
          </a:p>
          <a:p>
            <a:pPr marL="342900" indent="-342900">
              <a:buAutoNum type="arabicPeriod"/>
            </a:pPr>
            <a:r>
              <a:rPr lang="en-US" sz="2000" b="1" dirty="0"/>
              <a:t>JAD Session</a:t>
            </a:r>
          </a:p>
          <a:p>
            <a:pPr marL="342900" indent="-342900">
              <a:buAutoNum type="arabicPeriod"/>
            </a:pPr>
            <a:r>
              <a:rPr lang="en-US" sz="2000" b="1" dirty="0"/>
              <a:t>Questionnaire</a:t>
            </a:r>
          </a:p>
          <a:p>
            <a:pPr marL="342900" indent="-342900">
              <a:buAutoNum type="arabicPeriod"/>
            </a:pPr>
            <a:r>
              <a:rPr lang="en-US" sz="2000" b="1" dirty="0"/>
              <a:t>Use Case</a:t>
            </a:r>
          </a:p>
          <a:p>
            <a:pPr marL="342900" indent="-342900">
              <a:buAutoNum type="arabicPeriod"/>
            </a:pPr>
            <a:r>
              <a:rPr lang="en-US" sz="2000" b="1" dirty="0"/>
              <a:t>Data Flow Diagram</a:t>
            </a:r>
          </a:p>
          <a:p>
            <a:pPr marL="342900" indent="-342900">
              <a:buAutoNum type="arabicPeriod"/>
            </a:pPr>
            <a:r>
              <a:rPr lang="en-US" sz="2000" b="1" dirty="0"/>
              <a:t>Entity Relationship</a:t>
            </a:r>
          </a:p>
          <a:p>
            <a:pPr marL="342900" indent="-342900">
              <a:buAutoNum type="arabicPeriod"/>
            </a:pPr>
            <a:r>
              <a:rPr lang="en-US" sz="2000" b="1" dirty="0"/>
              <a:t>Normalization</a:t>
            </a:r>
          </a:p>
        </p:txBody>
      </p:sp>
      <p:sp>
        <p:nvSpPr>
          <p:cNvPr id="8" name="Right Brace 7"/>
          <p:cNvSpPr/>
          <p:nvPr/>
        </p:nvSpPr>
        <p:spPr>
          <a:xfrm>
            <a:off x="2438400" y="2743200"/>
            <a:ext cx="533400" cy="2374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0" name="Left Brace 19"/>
          <p:cNvSpPr/>
          <p:nvPr/>
        </p:nvSpPr>
        <p:spPr>
          <a:xfrm>
            <a:off x="5486400" y="1600200"/>
            <a:ext cx="381000" cy="2819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4" name="Multiply 23"/>
          <p:cNvSpPr/>
          <p:nvPr/>
        </p:nvSpPr>
        <p:spPr>
          <a:xfrm>
            <a:off x="3200400" y="4572000"/>
            <a:ext cx="1981200" cy="838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5" name="Multiply 24"/>
          <p:cNvSpPr/>
          <p:nvPr/>
        </p:nvSpPr>
        <p:spPr>
          <a:xfrm>
            <a:off x="3189514" y="5562600"/>
            <a:ext cx="1981200" cy="838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10654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(Solved)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Pert diagram for the following activities:-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60020"/>
              </p:ext>
            </p:extLst>
          </p:nvPr>
        </p:nvGraphicFramePr>
        <p:xfrm>
          <a:off x="2209800" y="2286000"/>
          <a:ext cx="4419600" cy="3962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Predecessor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B, C,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G,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97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Draw Pert diagram for the following activities:-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3805"/>
              </p:ext>
            </p:extLst>
          </p:nvPr>
        </p:nvGraphicFramePr>
        <p:xfrm>
          <a:off x="2209800" y="1981200"/>
          <a:ext cx="4419600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Activity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Predecessor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B,</a:t>
                      </a:r>
                      <a:r>
                        <a:rPr lang="en-US" sz="1800" b="1" baseline="0" dirty="0"/>
                        <a:t> D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E,</a:t>
                      </a:r>
                      <a:r>
                        <a:rPr lang="en-US" sz="1800" b="1" baseline="0" dirty="0"/>
                        <a:t> 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G,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E,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693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800" dirty="0"/>
              <a:t>Draw Pert diagram and gant chart for the following activities and find minimum duration for execution:-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44996"/>
              </p:ext>
            </p:extLst>
          </p:nvPr>
        </p:nvGraphicFramePr>
        <p:xfrm>
          <a:off x="1524000" y="2346960"/>
          <a:ext cx="5943600" cy="4358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Duration</a:t>
                      </a:r>
                      <a:r>
                        <a:rPr lang="en-US" sz="1600" b="1" baseline="0" dirty="0"/>
                        <a:t> (Days)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Predecessor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T2 , 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T1 , 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T3, 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T5 , T7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252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71E3-B870-4814-9EB3-3B5AA8A1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Taske4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F62B-22CC-46B7-AA06-280914C3C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project has been defined to contain the following list of tasks along with their completing duration. </a:t>
            </a:r>
          </a:p>
          <a:p>
            <a:pPr marL="0" indent="0">
              <a:buNone/>
            </a:pPr>
            <a:r>
              <a:rPr lang="en-GB" sz="1600" b="1" dirty="0"/>
              <a:t>             Draw a Pert chart ii. Show the critical path.</a:t>
            </a:r>
            <a:endParaRPr lang="en-GB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F7DCC-554C-46CC-B008-2DBBD3DEA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3040439"/>
            <a:ext cx="77247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86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Complete Your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52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indent="0">
              <a:buNone/>
            </a:pPr>
            <a:endParaRPr 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9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ar-EG" sz="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38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Project methodology is an approach that describes how to implement SDLC.</a:t>
            </a:r>
          </a:p>
          <a:p>
            <a:r>
              <a:rPr lang="en-US" dirty="0"/>
              <a:t>Examples of Methodology:</a:t>
            </a:r>
          </a:p>
          <a:p>
            <a:pPr lvl="1"/>
            <a:r>
              <a:rPr lang="en-US" dirty="0"/>
              <a:t>Waterfall Method.</a:t>
            </a:r>
          </a:p>
          <a:p>
            <a:pPr lvl="1"/>
            <a:r>
              <a:rPr lang="en-US" dirty="0"/>
              <a:t>Parallel Method.</a:t>
            </a:r>
          </a:p>
          <a:p>
            <a:pPr lvl="1"/>
            <a:r>
              <a:rPr lang="en-US" dirty="0"/>
              <a:t>Rapid Application Development (RAD)</a:t>
            </a:r>
          </a:p>
          <a:p>
            <a:pPr lvl="2"/>
            <a:r>
              <a:rPr lang="en-US" dirty="0"/>
              <a:t>Iterative Method.</a:t>
            </a:r>
          </a:p>
          <a:p>
            <a:pPr lvl="2"/>
            <a:r>
              <a:rPr lang="en-US" dirty="0"/>
              <a:t>System Prototyping.</a:t>
            </a:r>
          </a:p>
          <a:p>
            <a:pPr lvl="1"/>
            <a:r>
              <a:rPr lang="en-US" dirty="0"/>
              <a:t>Agile Development.</a:t>
            </a:r>
          </a:p>
          <a:p>
            <a:endParaRPr lang="ar-EG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6934200" y="3657600"/>
            <a:ext cx="1752600" cy="22860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080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Method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76200" y="1524000"/>
            <a:ext cx="1905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Planning</a:t>
            </a:r>
            <a:endParaRPr lang="ar-EG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447800" y="2514600"/>
            <a:ext cx="1905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Analysis</a:t>
            </a:r>
            <a:endParaRPr lang="ar-EG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743200" y="3510643"/>
            <a:ext cx="1905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Design</a:t>
            </a:r>
            <a:endParaRPr lang="ar-EG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810000" y="4572000"/>
            <a:ext cx="23622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Implementation</a:t>
            </a:r>
            <a:endParaRPr lang="ar-EG" sz="2400" b="1" dirty="0"/>
          </a:p>
        </p:txBody>
      </p:sp>
      <p:sp>
        <p:nvSpPr>
          <p:cNvPr id="9" name="Oval 8"/>
          <p:cNvSpPr/>
          <p:nvPr/>
        </p:nvSpPr>
        <p:spPr>
          <a:xfrm>
            <a:off x="5410200" y="5493657"/>
            <a:ext cx="2362200" cy="1066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System</a:t>
            </a:r>
            <a:endParaRPr lang="ar-EG" sz="2800" b="1" dirty="0"/>
          </a:p>
        </p:txBody>
      </p:sp>
      <p:cxnSp>
        <p:nvCxnSpPr>
          <p:cNvPr id="11" name="Curved Connector 10"/>
          <p:cNvCxnSpPr>
            <a:stCxn id="4" idx="3"/>
            <a:endCxn id="6" idx="0"/>
          </p:cNvCxnSpPr>
          <p:nvPr/>
        </p:nvCxnSpPr>
        <p:spPr>
          <a:xfrm>
            <a:off x="1981200" y="1866900"/>
            <a:ext cx="419100" cy="6477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3"/>
            <a:endCxn id="7" idx="0"/>
          </p:cNvCxnSpPr>
          <p:nvPr/>
        </p:nvCxnSpPr>
        <p:spPr>
          <a:xfrm>
            <a:off x="3352800" y="2857500"/>
            <a:ext cx="342900" cy="653143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8" idx="0"/>
          </p:cNvCxnSpPr>
          <p:nvPr/>
        </p:nvCxnSpPr>
        <p:spPr>
          <a:xfrm>
            <a:off x="4648200" y="3853543"/>
            <a:ext cx="342900" cy="718457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8" idx="3"/>
            <a:endCxn id="9" idx="0"/>
          </p:cNvCxnSpPr>
          <p:nvPr/>
        </p:nvCxnSpPr>
        <p:spPr>
          <a:xfrm>
            <a:off x="6172200" y="4914900"/>
            <a:ext cx="419100" cy="578757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Folded Corner 17"/>
          <p:cNvSpPr/>
          <p:nvPr/>
        </p:nvSpPr>
        <p:spPr>
          <a:xfrm>
            <a:off x="5410200" y="1524000"/>
            <a:ext cx="2819400" cy="1986643"/>
          </a:xfrm>
          <a:prstGeom prst="folded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just"/>
            <a:r>
              <a:rPr lang="en-US" sz="2400" dirty="0"/>
              <a:t>Analysts and users proceed sequentially from one phase to the next.</a:t>
            </a:r>
          </a:p>
        </p:txBody>
      </p:sp>
    </p:spTree>
    <p:extLst>
      <p:ext uri="{BB962C8B-B14F-4D97-AF65-F5344CB8AC3E}">
        <p14:creationId xmlns:p14="http://schemas.microsoft.com/office/powerpoint/2010/main" val="318166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Method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76200" y="1295400"/>
            <a:ext cx="1524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/>
              <a:t>Planning</a:t>
            </a:r>
            <a:endParaRPr lang="ar-EG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533400" y="2362200"/>
            <a:ext cx="12954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/>
              <a:t>Analysis</a:t>
            </a:r>
            <a:endParaRPr lang="ar-EG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1143000" y="3352800"/>
            <a:ext cx="12954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/>
              <a:t>Design</a:t>
            </a:r>
            <a:endParaRPr lang="ar-EG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5236029" y="4495800"/>
            <a:ext cx="1545771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/>
              <a:t>Implementation</a:t>
            </a:r>
            <a:endParaRPr lang="ar-EG" sz="1600" b="1" dirty="0"/>
          </a:p>
        </p:txBody>
      </p:sp>
      <p:sp>
        <p:nvSpPr>
          <p:cNvPr id="9" name="Oval 8"/>
          <p:cNvSpPr/>
          <p:nvPr/>
        </p:nvSpPr>
        <p:spPr>
          <a:xfrm>
            <a:off x="6738258" y="5334000"/>
            <a:ext cx="2362200" cy="1066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System</a:t>
            </a:r>
            <a:endParaRPr lang="ar-EG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3200400" y="2362200"/>
            <a:ext cx="12954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/>
              <a:t>Design</a:t>
            </a:r>
            <a:endParaRPr lang="ar-EG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3200400" y="3352800"/>
            <a:ext cx="12954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/>
              <a:t>Design</a:t>
            </a:r>
            <a:endParaRPr lang="ar-EG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200400" y="4464957"/>
            <a:ext cx="12954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/>
              <a:t>Design</a:t>
            </a:r>
            <a:endParaRPr lang="ar-EG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5181600" y="2362200"/>
            <a:ext cx="1545772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/>
              <a:t>Implementation</a:t>
            </a:r>
            <a:endParaRPr lang="ar-EG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7239000" y="3352800"/>
            <a:ext cx="16764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/>
              <a:t>Implementation</a:t>
            </a:r>
            <a:endParaRPr lang="ar-EG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5181600" y="3352800"/>
            <a:ext cx="1545771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/>
              <a:t>Implementation</a:t>
            </a:r>
            <a:endParaRPr lang="ar-EG" sz="1600" b="1" dirty="0"/>
          </a:p>
        </p:txBody>
      </p:sp>
      <p:cxnSp>
        <p:nvCxnSpPr>
          <p:cNvPr id="12" name="Curved Connector 11"/>
          <p:cNvCxnSpPr>
            <a:stCxn id="4" idx="2"/>
            <a:endCxn id="6" idx="1"/>
          </p:cNvCxnSpPr>
          <p:nvPr/>
        </p:nvCxnSpPr>
        <p:spPr>
          <a:xfrm rot="5400000">
            <a:off x="323850" y="2190750"/>
            <a:ext cx="723900" cy="304800"/>
          </a:xfrm>
          <a:prstGeom prst="curvedConnector4">
            <a:avLst>
              <a:gd name="adj1" fmla="val 26316"/>
              <a:gd name="adj2" fmla="val 175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2"/>
            <a:endCxn id="7" idx="1"/>
          </p:cNvCxnSpPr>
          <p:nvPr/>
        </p:nvCxnSpPr>
        <p:spPr>
          <a:xfrm rot="5400000">
            <a:off x="838200" y="3352800"/>
            <a:ext cx="647700" cy="38100"/>
          </a:xfrm>
          <a:prstGeom prst="curvedConnector4">
            <a:avLst>
              <a:gd name="adj1" fmla="val 23529"/>
              <a:gd name="adj2" fmla="val 7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7" idx="3"/>
            <a:endCxn id="16" idx="1"/>
          </p:cNvCxnSpPr>
          <p:nvPr/>
        </p:nvCxnSpPr>
        <p:spPr>
          <a:xfrm flipV="1">
            <a:off x="2438400" y="2705100"/>
            <a:ext cx="762000" cy="9906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3"/>
            <a:endCxn id="20" idx="1"/>
          </p:cNvCxnSpPr>
          <p:nvPr/>
        </p:nvCxnSpPr>
        <p:spPr>
          <a:xfrm>
            <a:off x="2438400" y="3695700"/>
            <a:ext cx="762000" cy="1112157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3"/>
            <a:endCxn id="19" idx="1"/>
          </p:cNvCxnSpPr>
          <p:nvPr/>
        </p:nvCxnSpPr>
        <p:spPr>
          <a:xfrm>
            <a:off x="2438400" y="3695700"/>
            <a:ext cx="762000" cy="12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6" idx="3"/>
            <a:endCxn id="21" idx="1"/>
          </p:cNvCxnSpPr>
          <p:nvPr/>
        </p:nvCxnSpPr>
        <p:spPr>
          <a:xfrm>
            <a:off x="4495800" y="2705100"/>
            <a:ext cx="685800" cy="12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0" idx="3"/>
            <a:endCxn id="8" idx="1"/>
          </p:cNvCxnSpPr>
          <p:nvPr/>
        </p:nvCxnSpPr>
        <p:spPr>
          <a:xfrm>
            <a:off x="4495800" y="4807857"/>
            <a:ext cx="740229" cy="3084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9" idx="3"/>
            <a:endCxn id="23" idx="1"/>
          </p:cNvCxnSpPr>
          <p:nvPr/>
        </p:nvCxnSpPr>
        <p:spPr>
          <a:xfrm>
            <a:off x="4495800" y="3695700"/>
            <a:ext cx="685800" cy="12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1" idx="3"/>
            <a:endCxn id="22" idx="1"/>
          </p:cNvCxnSpPr>
          <p:nvPr/>
        </p:nvCxnSpPr>
        <p:spPr>
          <a:xfrm>
            <a:off x="6727372" y="2705100"/>
            <a:ext cx="511628" cy="9906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3" idx="3"/>
            <a:endCxn id="22" idx="1"/>
          </p:cNvCxnSpPr>
          <p:nvPr/>
        </p:nvCxnSpPr>
        <p:spPr>
          <a:xfrm>
            <a:off x="6727371" y="3695700"/>
            <a:ext cx="511629" cy="12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8" idx="3"/>
            <a:endCxn id="22" idx="1"/>
          </p:cNvCxnSpPr>
          <p:nvPr/>
        </p:nvCxnSpPr>
        <p:spPr>
          <a:xfrm flipV="1">
            <a:off x="6781800" y="3695700"/>
            <a:ext cx="457200" cy="11430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22" idx="3"/>
            <a:endCxn id="9" idx="0"/>
          </p:cNvCxnSpPr>
          <p:nvPr/>
        </p:nvCxnSpPr>
        <p:spPr>
          <a:xfrm flipH="1">
            <a:off x="7919358" y="3695700"/>
            <a:ext cx="996042" cy="1638300"/>
          </a:xfrm>
          <a:prstGeom prst="curvedConnector4">
            <a:avLst>
              <a:gd name="adj1" fmla="val -22951"/>
              <a:gd name="adj2" fmla="val 6046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Folded Corner 17"/>
          <p:cNvSpPr/>
          <p:nvPr/>
        </p:nvSpPr>
        <p:spPr>
          <a:xfrm>
            <a:off x="2449286" y="2140403"/>
            <a:ext cx="4401457" cy="2462893"/>
          </a:xfrm>
          <a:prstGeom prst="foldedCorne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just"/>
            <a:r>
              <a:rPr lang="en-US" sz="2800" dirty="0"/>
              <a:t>The project is divided into a series of subprojects that can be designed and implemented in parallel</a:t>
            </a:r>
          </a:p>
        </p:txBody>
      </p:sp>
    </p:spTree>
    <p:extLst>
      <p:ext uri="{BB962C8B-B14F-4D97-AF65-F5344CB8AC3E}">
        <p14:creationId xmlns:p14="http://schemas.microsoft.com/office/powerpoint/2010/main" val="15120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Iterative Method (RAD)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1295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Planning</a:t>
            </a:r>
            <a:endParaRPr lang="ar-EG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21342" y="2373086"/>
            <a:ext cx="1378857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Analysis</a:t>
            </a:r>
            <a:endParaRPr lang="ar-EG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390900" y="3012621"/>
            <a:ext cx="11430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200" b="1" dirty="0"/>
              <a:t>Design</a:t>
            </a:r>
            <a:endParaRPr lang="ar-EG" sz="2200" b="1" dirty="0"/>
          </a:p>
        </p:txBody>
      </p:sp>
      <p:sp>
        <p:nvSpPr>
          <p:cNvPr id="9" name="Rectangle 8"/>
          <p:cNvSpPr/>
          <p:nvPr/>
        </p:nvSpPr>
        <p:spPr>
          <a:xfrm>
            <a:off x="5029200" y="2971800"/>
            <a:ext cx="2194381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200" b="1" dirty="0"/>
              <a:t>Implementation</a:t>
            </a:r>
            <a:endParaRPr lang="ar-EG" sz="2200" b="1" dirty="0"/>
          </a:p>
        </p:txBody>
      </p:sp>
      <p:sp>
        <p:nvSpPr>
          <p:cNvPr id="10" name="Rectangle 9"/>
          <p:cNvSpPr/>
          <p:nvPr/>
        </p:nvSpPr>
        <p:spPr>
          <a:xfrm>
            <a:off x="1712686" y="3053442"/>
            <a:ext cx="11430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200" b="1" dirty="0"/>
              <a:t>Analysis</a:t>
            </a:r>
            <a:endParaRPr lang="ar-EG" sz="2200" b="1" dirty="0"/>
          </a:p>
        </p:txBody>
      </p:sp>
      <p:sp>
        <p:nvSpPr>
          <p:cNvPr id="11" name="Oval 10"/>
          <p:cNvSpPr/>
          <p:nvPr/>
        </p:nvSpPr>
        <p:spPr>
          <a:xfrm>
            <a:off x="7620000" y="2667000"/>
            <a:ext cx="1371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System Version 1</a:t>
            </a:r>
            <a:endParaRPr lang="ar-EG" b="1" dirty="0"/>
          </a:p>
        </p:txBody>
      </p:sp>
      <p:sp>
        <p:nvSpPr>
          <p:cNvPr id="12" name="Rectangle 11"/>
          <p:cNvSpPr/>
          <p:nvPr/>
        </p:nvSpPr>
        <p:spPr>
          <a:xfrm>
            <a:off x="3429000" y="4183743"/>
            <a:ext cx="1143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200" b="1" dirty="0"/>
              <a:t>Design</a:t>
            </a:r>
            <a:endParaRPr lang="ar-EG" sz="2200" b="1" dirty="0"/>
          </a:p>
        </p:txBody>
      </p:sp>
      <p:sp>
        <p:nvSpPr>
          <p:cNvPr id="13" name="Rectangle 12"/>
          <p:cNvSpPr/>
          <p:nvPr/>
        </p:nvSpPr>
        <p:spPr>
          <a:xfrm>
            <a:off x="5029199" y="4183743"/>
            <a:ext cx="2057401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200" b="1" dirty="0"/>
              <a:t>Implementation</a:t>
            </a:r>
            <a:endParaRPr lang="ar-EG" sz="2200" b="1" dirty="0"/>
          </a:p>
        </p:txBody>
      </p:sp>
      <p:sp>
        <p:nvSpPr>
          <p:cNvPr id="14" name="Rectangle 13"/>
          <p:cNvSpPr/>
          <p:nvPr/>
        </p:nvSpPr>
        <p:spPr>
          <a:xfrm>
            <a:off x="1792515" y="4191000"/>
            <a:ext cx="1143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200" b="1" dirty="0"/>
              <a:t>Analysis</a:t>
            </a:r>
            <a:endParaRPr lang="ar-EG" sz="2200" b="1" dirty="0"/>
          </a:p>
        </p:txBody>
      </p:sp>
      <p:sp>
        <p:nvSpPr>
          <p:cNvPr id="15" name="Oval 14"/>
          <p:cNvSpPr/>
          <p:nvPr/>
        </p:nvSpPr>
        <p:spPr>
          <a:xfrm>
            <a:off x="7543800" y="3886200"/>
            <a:ext cx="1371600" cy="990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System Version 2</a:t>
            </a:r>
            <a:endParaRPr lang="ar-EG" b="1" dirty="0"/>
          </a:p>
        </p:txBody>
      </p:sp>
      <p:sp>
        <p:nvSpPr>
          <p:cNvPr id="16" name="Rectangle 15"/>
          <p:cNvSpPr/>
          <p:nvPr/>
        </p:nvSpPr>
        <p:spPr>
          <a:xfrm>
            <a:off x="3429000" y="5707743"/>
            <a:ext cx="11430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200" b="1" dirty="0"/>
              <a:t>Design</a:t>
            </a:r>
            <a:endParaRPr lang="ar-EG" sz="2200" b="1" dirty="0"/>
          </a:p>
        </p:txBody>
      </p:sp>
      <p:sp>
        <p:nvSpPr>
          <p:cNvPr id="17" name="Rectangle 16"/>
          <p:cNvSpPr/>
          <p:nvPr/>
        </p:nvSpPr>
        <p:spPr>
          <a:xfrm>
            <a:off x="5029199" y="5707743"/>
            <a:ext cx="2194381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200" b="1" dirty="0"/>
              <a:t>Implementation</a:t>
            </a:r>
            <a:endParaRPr lang="ar-EG" sz="2200" b="1" dirty="0"/>
          </a:p>
        </p:txBody>
      </p:sp>
      <p:sp>
        <p:nvSpPr>
          <p:cNvPr id="18" name="Rectangle 17"/>
          <p:cNvSpPr/>
          <p:nvPr/>
        </p:nvSpPr>
        <p:spPr>
          <a:xfrm>
            <a:off x="1828800" y="5715000"/>
            <a:ext cx="11430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200" b="1" dirty="0"/>
              <a:t>Analysis</a:t>
            </a:r>
            <a:endParaRPr lang="ar-EG" sz="2200" b="1" dirty="0"/>
          </a:p>
        </p:txBody>
      </p:sp>
      <p:sp>
        <p:nvSpPr>
          <p:cNvPr id="19" name="Oval 18"/>
          <p:cNvSpPr/>
          <p:nvPr/>
        </p:nvSpPr>
        <p:spPr>
          <a:xfrm>
            <a:off x="7620000" y="5410200"/>
            <a:ext cx="1371600" cy="990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System Version 3</a:t>
            </a:r>
            <a:endParaRPr lang="ar-EG" b="1" dirty="0"/>
          </a:p>
        </p:txBody>
      </p:sp>
      <p:cxnSp>
        <p:nvCxnSpPr>
          <p:cNvPr id="21" name="Curved Connector 20"/>
          <p:cNvCxnSpPr>
            <a:stCxn id="4" idx="2"/>
            <a:endCxn id="6" idx="0"/>
          </p:cNvCxnSpPr>
          <p:nvPr/>
        </p:nvCxnSpPr>
        <p:spPr>
          <a:xfrm rot="5400000">
            <a:off x="735693" y="2156279"/>
            <a:ext cx="391886" cy="4172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2"/>
            <a:endCxn id="10" idx="1"/>
          </p:cNvCxnSpPr>
          <p:nvPr/>
        </p:nvCxnSpPr>
        <p:spPr>
          <a:xfrm rot="16200000" flipH="1">
            <a:off x="1085850" y="2655206"/>
            <a:ext cx="451756" cy="80191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0" idx="3"/>
            <a:endCxn id="7" idx="1"/>
          </p:cNvCxnSpPr>
          <p:nvPr/>
        </p:nvCxnSpPr>
        <p:spPr>
          <a:xfrm flipV="1">
            <a:off x="2855686" y="3241221"/>
            <a:ext cx="535214" cy="4082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3"/>
            <a:endCxn id="9" idx="1"/>
          </p:cNvCxnSpPr>
          <p:nvPr/>
        </p:nvCxnSpPr>
        <p:spPr>
          <a:xfrm flipV="1">
            <a:off x="4533900" y="3200400"/>
            <a:ext cx="495300" cy="4082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9" idx="3"/>
            <a:endCxn id="11" idx="2"/>
          </p:cNvCxnSpPr>
          <p:nvPr/>
        </p:nvCxnSpPr>
        <p:spPr>
          <a:xfrm flipV="1">
            <a:off x="7223581" y="3162300"/>
            <a:ext cx="396419" cy="381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4" idx="3"/>
            <a:endCxn id="12" idx="1"/>
          </p:cNvCxnSpPr>
          <p:nvPr/>
        </p:nvCxnSpPr>
        <p:spPr>
          <a:xfrm flipV="1">
            <a:off x="2935515" y="4412343"/>
            <a:ext cx="493485" cy="72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2" idx="3"/>
            <a:endCxn id="13" idx="1"/>
          </p:cNvCxnSpPr>
          <p:nvPr/>
        </p:nvCxnSpPr>
        <p:spPr>
          <a:xfrm>
            <a:off x="4572000" y="4412343"/>
            <a:ext cx="457199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3" idx="3"/>
            <a:endCxn id="15" idx="2"/>
          </p:cNvCxnSpPr>
          <p:nvPr/>
        </p:nvCxnSpPr>
        <p:spPr>
          <a:xfrm flipV="1">
            <a:off x="7086600" y="4381500"/>
            <a:ext cx="457200" cy="3084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8" idx="3"/>
            <a:endCxn id="16" idx="1"/>
          </p:cNvCxnSpPr>
          <p:nvPr/>
        </p:nvCxnSpPr>
        <p:spPr>
          <a:xfrm flipV="1">
            <a:off x="2971800" y="5936343"/>
            <a:ext cx="457200" cy="72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6" idx="3"/>
            <a:endCxn id="17" idx="1"/>
          </p:cNvCxnSpPr>
          <p:nvPr/>
        </p:nvCxnSpPr>
        <p:spPr>
          <a:xfrm>
            <a:off x="4572000" y="5936343"/>
            <a:ext cx="457199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7" idx="3"/>
            <a:endCxn id="19" idx="2"/>
          </p:cNvCxnSpPr>
          <p:nvPr/>
        </p:nvCxnSpPr>
        <p:spPr>
          <a:xfrm flipV="1">
            <a:off x="7223580" y="5905500"/>
            <a:ext cx="396420" cy="3084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11" idx="4"/>
            <a:endCxn id="14" idx="1"/>
          </p:cNvCxnSpPr>
          <p:nvPr/>
        </p:nvCxnSpPr>
        <p:spPr>
          <a:xfrm rot="5400000">
            <a:off x="4668158" y="781958"/>
            <a:ext cx="762000" cy="6513285"/>
          </a:xfrm>
          <a:prstGeom prst="curvedConnector4">
            <a:avLst>
              <a:gd name="adj1" fmla="val 35000"/>
              <a:gd name="adj2" fmla="val 10351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5" idx="4"/>
            <a:endCxn id="18" idx="1"/>
          </p:cNvCxnSpPr>
          <p:nvPr/>
        </p:nvCxnSpPr>
        <p:spPr>
          <a:xfrm rot="5400000">
            <a:off x="4495800" y="2209800"/>
            <a:ext cx="1066800" cy="6400800"/>
          </a:xfrm>
          <a:prstGeom prst="curvedConnector4">
            <a:avLst>
              <a:gd name="adj1" fmla="val 39286"/>
              <a:gd name="adj2" fmla="val 10357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Folded Corner 66"/>
          <p:cNvSpPr/>
          <p:nvPr/>
        </p:nvSpPr>
        <p:spPr>
          <a:xfrm>
            <a:off x="2364015" y="1981200"/>
            <a:ext cx="4116614" cy="2275114"/>
          </a:xfrm>
          <a:prstGeom prst="folded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just"/>
            <a:r>
              <a:rPr lang="en-US" sz="2800" dirty="0"/>
              <a:t>Breaks the overall projects into a series of versions that are developed sequentially.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103294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133600" y="2667000"/>
            <a:ext cx="2057400" cy="22098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Prototyping (RAD)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685800" y="1828800"/>
            <a:ext cx="17526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Planning</a:t>
            </a:r>
            <a:endParaRPr lang="ar-EG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209800" y="2743200"/>
            <a:ext cx="19050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Analysis</a:t>
            </a:r>
            <a:endParaRPr lang="ar-EG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209800" y="3429000"/>
            <a:ext cx="19050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Design</a:t>
            </a:r>
            <a:endParaRPr lang="ar-EG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209800" y="4085771"/>
            <a:ext cx="19050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Implementation</a:t>
            </a:r>
            <a:endParaRPr lang="ar-EG" sz="2000" b="1" dirty="0"/>
          </a:p>
        </p:txBody>
      </p:sp>
      <p:sp>
        <p:nvSpPr>
          <p:cNvPr id="8" name="Oval 7"/>
          <p:cNvSpPr/>
          <p:nvPr/>
        </p:nvSpPr>
        <p:spPr>
          <a:xfrm>
            <a:off x="4572000" y="3300185"/>
            <a:ext cx="1905000" cy="90351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System Prototype</a:t>
            </a:r>
            <a:endParaRPr lang="ar-EG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6858000" y="3352800"/>
            <a:ext cx="1905000" cy="7982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Implementation</a:t>
            </a:r>
            <a:endParaRPr lang="ar-EG" sz="2000" b="1" dirty="0"/>
          </a:p>
        </p:txBody>
      </p:sp>
      <p:sp>
        <p:nvSpPr>
          <p:cNvPr id="10" name="Oval 9"/>
          <p:cNvSpPr/>
          <p:nvPr/>
        </p:nvSpPr>
        <p:spPr>
          <a:xfrm>
            <a:off x="6858000" y="4800600"/>
            <a:ext cx="1905000" cy="903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System</a:t>
            </a:r>
            <a:endParaRPr lang="ar-EG" sz="2000" b="1" dirty="0"/>
          </a:p>
        </p:txBody>
      </p:sp>
      <p:cxnSp>
        <p:nvCxnSpPr>
          <p:cNvPr id="12" name="Curved Connector 11"/>
          <p:cNvCxnSpPr>
            <a:stCxn id="4" idx="3"/>
            <a:endCxn id="29" idx="0"/>
          </p:cNvCxnSpPr>
          <p:nvPr/>
        </p:nvCxnSpPr>
        <p:spPr>
          <a:xfrm>
            <a:off x="2438400" y="2133600"/>
            <a:ext cx="723900" cy="533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>
            <a:off x="7810500" y="4151085"/>
            <a:ext cx="0" cy="649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3"/>
            <a:endCxn id="8" idx="2"/>
          </p:cNvCxnSpPr>
          <p:nvPr/>
        </p:nvCxnSpPr>
        <p:spPr>
          <a:xfrm flipV="1">
            <a:off x="4191000" y="3751942"/>
            <a:ext cx="381000" cy="19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9" idx="1"/>
          </p:cNvCxnSpPr>
          <p:nvPr/>
        </p:nvCxnSpPr>
        <p:spPr>
          <a:xfrm>
            <a:off x="6477000" y="3751942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4"/>
          </p:cNvCxnSpPr>
          <p:nvPr/>
        </p:nvCxnSpPr>
        <p:spPr>
          <a:xfrm rot="5400000">
            <a:off x="3593192" y="3772807"/>
            <a:ext cx="1500417" cy="2362200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9" idx="2"/>
          </p:cNvCxnSpPr>
          <p:nvPr/>
        </p:nvCxnSpPr>
        <p:spPr>
          <a:xfrm flipV="1">
            <a:off x="3162300" y="4876800"/>
            <a:ext cx="0" cy="827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Folded Corner 43"/>
          <p:cNvSpPr/>
          <p:nvPr/>
        </p:nvSpPr>
        <p:spPr>
          <a:xfrm>
            <a:off x="2133600" y="1905000"/>
            <a:ext cx="4953000" cy="3799114"/>
          </a:xfrm>
          <a:prstGeom prst="folded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just"/>
            <a:r>
              <a:rPr lang="en-US" sz="2800" dirty="0"/>
              <a:t>Performs analysis, design and implementation concurrently in order to quickly develop a simplified version of the proposed system and give it to users for evaluation and feedback.</a:t>
            </a:r>
          </a:p>
        </p:txBody>
      </p:sp>
    </p:spTree>
    <p:extLst>
      <p:ext uri="{BB962C8B-B14F-4D97-AF65-F5344CB8AC3E}">
        <p14:creationId xmlns:p14="http://schemas.microsoft.com/office/powerpoint/2010/main" val="323663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133600" y="2667000"/>
            <a:ext cx="2057400" cy="22098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685800" y="1828800"/>
            <a:ext cx="17526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Planning</a:t>
            </a:r>
            <a:endParaRPr lang="ar-EG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209800" y="2743200"/>
            <a:ext cx="19050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Analysis</a:t>
            </a:r>
            <a:endParaRPr lang="ar-EG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209800" y="3429000"/>
            <a:ext cx="19050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Design</a:t>
            </a:r>
            <a:endParaRPr lang="ar-EG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209800" y="4085771"/>
            <a:ext cx="19050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Implementation</a:t>
            </a:r>
            <a:endParaRPr lang="ar-EG" sz="2000" b="1" dirty="0"/>
          </a:p>
        </p:txBody>
      </p:sp>
      <p:sp>
        <p:nvSpPr>
          <p:cNvPr id="8" name="Oval 7"/>
          <p:cNvSpPr/>
          <p:nvPr/>
        </p:nvSpPr>
        <p:spPr>
          <a:xfrm>
            <a:off x="4572000" y="3300185"/>
            <a:ext cx="1905000" cy="90351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System</a:t>
            </a:r>
            <a:endParaRPr lang="ar-EG" sz="2000" b="1" dirty="0"/>
          </a:p>
        </p:txBody>
      </p:sp>
      <p:cxnSp>
        <p:nvCxnSpPr>
          <p:cNvPr id="12" name="Curved Connector 11"/>
          <p:cNvCxnSpPr>
            <a:stCxn id="4" idx="3"/>
          </p:cNvCxnSpPr>
          <p:nvPr/>
        </p:nvCxnSpPr>
        <p:spPr>
          <a:xfrm>
            <a:off x="2438400" y="2133600"/>
            <a:ext cx="457200" cy="533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2"/>
          </p:cNvCxnSpPr>
          <p:nvPr/>
        </p:nvCxnSpPr>
        <p:spPr>
          <a:xfrm rot="16200000" flipH="1">
            <a:off x="3946071" y="4093028"/>
            <a:ext cx="827314" cy="2394857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557157" y="4203699"/>
            <a:ext cx="0" cy="1500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0"/>
            <a:endCxn id="29" idx="0"/>
          </p:cNvCxnSpPr>
          <p:nvPr/>
        </p:nvCxnSpPr>
        <p:spPr>
          <a:xfrm rot="16200000" flipV="1">
            <a:off x="4026808" y="1802493"/>
            <a:ext cx="633185" cy="2362200"/>
          </a:xfrm>
          <a:prstGeom prst="curvedConnector3">
            <a:avLst>
              <a:gd name="adj1" fmla="val 20487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Folded Corner 31"/>
          <p:cNvSpPr/>
          <p:nvPr/>
        </p:nvSpPr>
        <p:spPr>
          <a:xfrm>
            <a:off x="2247900" y="2730501"/>
            <a:ext cx="5143500" cy="1536699"/>
          </a:xfrm>
          <a:prstGeom prst="folded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Face-to-Face communication in each phase.</a:t>
            </a:r>
          </a:p>
        </p:txBody>
      </p:sp>
    </p:spTree>
    <p:extLst>
      <p:ext uri="{BB962C8B-B14F-4D97-AF65-F5344CB8AC3E}">
        <p14:creationId xmlns:p14="http://schemas.microsoft.com/office/powerpoint/2010/main" val="123133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  <p:bldP spid="5" grpId="0" animBg="1"/>
      <p:bldP spid="6" grpId="0" animBg="1"/>
      <p:bldP spid="7" grpId="0" animBg="1"/>
      <p:bldP spid="8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Estimation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know total project time, use planning time to predict the time required for the entire project.</a:t>
            </a:r>
          </a:p>
          <a:p>
            <a:pPr algn="just"/>
            <a:r>
              <a:rPr lang="en-US" dirty="0"/>
              <a:t>The percentage of phases time are:</a:t>
            </a:r>
          </a:p>
          <a:p>
            <a:pPr lvl="1" algn="just"/>
            <a:r>
              <a:rPr lang="en-US" dirty="0"/>
              <a:t>Planning </a:t>
            </a:r>
            <a:r>
              <a:rPr lang="en-US" dirty="0">
                <a:sym typeface="Wingdings" pitchFamily="2" charset="2"/>
              </a:rPr>
              <a:t> 15%</a:t>
            </a:r>
          </a:p>
          <a:p>
            <a:pPr lvl="1" algn="just"/>
            <a:r>
              <a:rPr lang="en-US" dirty="0">
                <a:sym typeface="Wingdings" pitchFamily="2" charset="2"/>
              </a:rPr>
              <a:t>Analysis  20%</a:t>
            </a:r>
          </a:p>
          <a:p>
            <a:pPr lvl="1" algn="just"/>
            <a:r>
              <a:rPr lang="en-US" dirty="0">
                <a:sym typeface="Wingdings" pitchFamily="2" charset="2"/>
              </a:rPr>
              <a:t>Design  35%</a:t>
            </a:r>
          </a:p>
          <a:p>
            <a:pPr lvl="1" algn="just"/>
            <a:r>
              <a:rPr lang="en-US" dirty="0">
                <a:sym typeface="Wingdings" pitchFamily="2" charset="2"/>
              </a:rPr>
              <a:t>Implementation  30%</a:t>
            </a:r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819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1077</Words>
  <Application>Microsoft Office PowerPoint</Application>
  <PresentationFormat>On-screen Show (4:3)</PresentationFormat>
  <Paragraphs>573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System Analysis</vt:lpstr>
      <vt:lpstr>From Previous Section</vt:lpstr>
      <vt:lpstr>Project Methodology</vt:lpstr>
      <vt:lpstr>Waterfall Method</vt:lpstr>
      <vt:lpstr>Parallel Method</vt:lpstr>
      <vt:lpstr>Iterative Method (RAD)</vt:lpstr>
      <vt:lpstr>System Prototyping (RAD)</vt:lpstr>
      <vt:lpstr>Agile Development</vt:lpstr>
      <vt:lpstr>Time Estimation</vt:lpstr>
      <vt:lpstr>Task Identification</vt:lpstr>
      <vt:lpstr>Pert Diagram (Example 1)</vt:lpstr>
      <vt:lpstr>Pert Diagram Example 1 Solution</vt:lpstr>
      <vt:lpstr>Pert Diagram (Example 2)</vt:lpstr>
      <vt:lpstr>Pert Diagram Example 2 Solution</vt:lpstr>
      <vt:lpstr>Gant Chart (Example 1)</vt:lpstr>
      <vt:lpstr>Gant Chart Example 1 Solution</vt:lpstr>
      <vt:lpstr>Gant Chart Example 1 Solution</vt:lpstr>
      <vt:lpstr>Gant Chart (Example 2)</vt:lpstr>
      <vt:lpstr>Gant Chart Example 2 Solution</vt:lpstr>
      <vt:lpstr>Gant Chart Example 2 Solution</vt:lpstr>
      <vt:lpstr>Scope Management</vt:lpstr>
      <vt:lpstr>SDLC</vt:lpstr>
      <vt:lpstr>Task 1 (Solved)</vt:lpstr>
      <vt:lpstr>Task 2</vt:lpstr>
      <vt:lpstr>Task 3</vt:lpstr>
      <vt:lpstr>Taske4</vt:lpstr>
      <vt:lpstr>Task 5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</dc:title>
  <dc:creator>Mados</dc:creator>
  <cp:lastModifiedBy>nagla2@icloud.com</cp:lastModifiedBy>
  <cp:revision>56</cp:revision>
  <dcterms:created xsi:type="dcterms:W3CDTF">2006-08-16T00:00:00Z</dcterms:created>
  <dcterms:modified xsi:type="dcterms:W3CDTF">2020-11-05T21:29:15Z</dcterms:modified>
</cp:coreProperties>
</file>