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1" r:id="rId3"/>
    <p:sldId id="257" r:id="rId4"/>
    <p:sldId id="272" r:id="rId5"/>
    <p:sldId id="258" r:id="rId6"/>
    <p:sldId id="259" r:id="rId7"/>
    <p:sldId id="273" r:id="rId8"/>
    <p:sldId id="274" r:id="rId9"/>
    <p:sldId id="261" r:id="rId10"/>
    <p:sldId id="262" r:id="rId11"/>
    <p:sldId id="263" r:id="rId12"/>
    <p:sldId id="264" r:id="rId13"/>
    <p:sldId id="265" r:id="rId14"/>
    <p:sldId id="266" r:id="rId15"/>
    <p:sldId id="267" r:id="rId16"/>
    <p:sldId id="268" r:id="rId17"/>
    <p:sldId id="269" r:id="rId18"/>
    <p:sldId id="275" r:id="rId19"/>
    <p:sldId id="270"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9774" autoAdjust="0"/>
  </p:normalViewPr>
  <p:slideViewPr>
    <p:cSldViewPr>
      <p:cViewPr varScale="1">
        <p:scale>
          <a:sx n="57" d="100"/>
          <a:sy n="57" d="100"/>
        </p:scale>
        <p:origin x="167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ECFD3-FDB1-4072-B176-6FD0E1FE09E3}" type="datetimeFigureOut">
              <a:rPr lang="en-US" smtClean="0"/>
              <a:t>10/3/2022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87EAB-1B6E-4CA8-BCCF-DDC114CF0ADB}" type="slidenum">
              <a:rPr lang="en-US" smtClean="0"/>
              <a:t>‹#›</a:t>
            </a:fld>
            <a:endParaRPr lang="en-US"/>
          </a:p>
        </p:txBody>
      </p:sp>
    </p:spTree>
    <p:extLst>
      <p:ext uri="{BB962C8B-B14F-4D97-AF65-F5344CB8AC3E}">
        <p14:creationId xmlns:p14="http://schemas.microsoft.com/office/powerpoint/2010/main" val="221022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87EAB-1B6E-4CA8-BCCF-DDC114CF0ADB}" type="slidenum">
              <a:rPr lang="en-US" smtClean="0"/>
              <a:t>2</a:t>
            </a:fld>
            <a:endParaRPr lang="en-US"/>
          </a:p>
        </p:txBody>
      </p:sp>
    </p:spTree>
    <p:extLst>
      <p:ext uri="{BB962C8B-B14F-4D97-AF65-F5344CB8AC3E}">
        <p14:creationId xmlns:p14="http://schemas.microsoft.com/office/powerpoint/2010/main" val="171637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organization may also be described as a system where all staff interact with each other to become as a functional unit. •</a:t>
            </a:r>
          </a:p>
          <a:p>
            <a:r>
              <a:rPr lang="en-GB" dirty="0"/>
              <a:t> The organization also communicate with their clients to make a complete business system. </a:t>
            </a:r>
          </a:p>
          <a:p>
            <a:r>
              <a:rPr lang="en-GB" dirty="0"/>
              <a:t>• All businesses system have varied objectives to be achieved. </a:t>
            </a:r>
          </a:p>
          <a:p>
            <a:r>
              <a:rPr lang="en-GB" dirty="0"/>
              <a:t>• These systems have data and information to maintain.</a:t>
            </a:r>
          </a:p>
        </p:txBody>
      </p:sp>
      <p:sp>
        <p:nvSpPr>
          <p:cNvPr id="4" name="Slide Number Placeholder 3"/>
          <p:cNvSpPr>
            <a:spLocks noGrp="1"/>
          </p:cNvSpPr>
          <p:nvPr>
            <p:ph type="sldNum" sz="quarter" idx="5"/>
          </p:nvPr>
        </p:nvSpPr>
        <p:spPr/>
        <p:txBody>
          <a:bodyPr/>
          <a:lstStyle/>
          <a:p>
            <a:fld id="{9CA87EAB-1B6E-4CA8-BCCF-DDC114CF0ADB}" type="slidenum">
              <a:rPr lang="en-US" smtClean="0"/>
              <a:t>3</a:t>
            </a:fld>
            <a:endParaRPr lang="en-US"/>
          </a:p>
        </p:txBody>
      </p:sp>
    </p:spTree>
    <p:extLst>
      <p:ext uri="{BB962C8B-B14F-4D97-AF65-F5344CB8AC3E}">
        <p14:creationId xmlns:p14="http://schemas.microsoft.com/office/powerpoint/2010/main" val="239549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A87EAB-1B6E-4CA8-BCCF-DDC114CF0ADB}" type="slidenum">
              <a:rPr lang="en-US" smtClean="0"/>
              <a:t>4</a:t>
            </a:fld>
            <a:endParaRPr lang="en-US"/>
          </a:p>
        </p:txBody>
      </p:sp>
    </p:spTree>
    <p:extLst>
      <p:ext uri="{BB962C8B-B14F-4D97-AF65-F5344CB8AC3E}">
        <p14:creationId xmlns:p14="http://schemas.microsoft.com/office/powerpoint/2010/main" val="826299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t>Design phase: </a:t>
            </a:r>
          </a:p>
          <a:p>
            <a:pPr eaLnBrk="1" hangingPunct="1"/>
            <a:r>
              <a:rPr lang="en-US" dirty="0"/>
              <a:t>   Architectural design</a:t>
            </a:r>
          </a:p>
          <a:p>
            <a:pPr lvl="1" eaLnBrk="1" hangingPunct="1"/>
            <a:r>
              <a:rPr lang="en-US" b="1" dirty="0"/>
              <a:t>Hardware</a:t>
            </a:r>
          </a:p>
          <a:p>
            <a:pPr lvl="1" eaLnBrk="1" hangingPunct="1"/>
            <a:r>
              <a:rPr lang="en-US" b="1" dirty="0"/>
              <a:t>Software</a:t>
            </a:r>
          </a:p>
          <a:p>
            <a:pPr lvl="1" eaLnBrk="1" hangingPunct="1"/>
            <a:r>
              <a:rPr lang="en-US" b="1" dirty="0"/>
              <a:t>Network</a:t>
            </a:r>
            <a:r>
              <a:rPr lang="en-US" dirty="0"/>
              <a:t> infrastructure</a:t>
            </a:r>
          </a:p>
          <a:p>
            <a:pPr eaLnBrk="1" hangingPunct="1"/>
            <a:r>
              <a:rPr lang="en-US" dirty="0"/>
              <a:t>   Interface design</a:t>
            </a:r>
          </a:p>
          <a:p>
            <a:pPr eaLnBrk="1" hangingPunct="1"/>
            <a:r>
              <a:rPr lang="en-US" dirty="0"/>
              <a:t>   Database and file design</a:t>
            </a:r>
          </a:p>
          <a:p>
            <a:pPr eaLnBrk="1" hangingPunct="1"/>
            <a:r>
              <a:rPr lang="en-US" dirty="0"/>
              <a:t>   Program design</a:t>
            </a:r>
          </a:p>
          <a:p>
            <a:pPr eaLnBrk="1" hangingPunct="1"/>
            <a:r>
              <a:rPr lang="en-US" dirty="0"/>
              <a:t>--------------------------------</a:t>
            </a:r>
          </a:p>
          <a:p>
            <a:pPr eaLnBrk="1" hangingPunct="1"/>
            <a:r>
              <a:rPr lang="en-US" b="1" dirty="0"/>
              <a:t>Implementation phase: </a:t>
            </a:r>
          </a:p>
          <a:p>
            <a:pPr eaLnBrk="1" hangingPunct="1"/>
            <a:r>
              <a:rPr lang="en-US" b="1" dirty="0"/>
              <a:t>   Construction</a:t>
            </a:r>
          </a:p>
          <a:p>
            <a:pPr lvl="1" eaLnBrk="1" hangingPunct="1"/>
            <a:r>
              <a:rPr lang="en-US" dirty="0"/>
              <a:t>Writing programs</a:t>
            </a:r>
          </a:p>
          <a:p>
            <a:pPr lvl="1" eaLnBrk="1" hangingPunct="1"/>
            <a:r>
              <a:rPr lang="en-US" dirty="0"/>
              <a:t>Testing</a:t>
            </a:r>
          </a:p>
          <a:p>
            <a:pPr eaLnBrk="1" hangingPunct="1"/>
            <a:r>
              <a:rPr lang="en-US" b="1" dirty="0"/>
              <a:t>   Installation</a:t>
            </a:r>
          </a:p>
          <a:p>
            <a:pPr lvl="1" eaLnBrk="1" hangingPunct="1"/>
            <a:r>
              <a:rPr lang="en-US" dirty="0"/>
              <a:t>Replace old with new system</a:t>
            </a:r>
          </a:p>
          <a:p>
            <a:pPr lvl="1" eaLnBrk="1" hangingPunct="1"/>
            <a:r>
              <a:rPr lang="en-US" dirty="0"/>
              <a:t>Training users</a:t>
            </a:r>
          </a:p>
          <a:p>
            <a:pPr eaLnBrk="1" hangingPunct="1"/>
            <a:r>
              <a:rPr lang="en-US" dirty="0"/>
              <a:t>   Support Plan</a:t>
            </a:r>
          </a:p>
          <a:p>
            <a:pPr lvl="1" eaLnBrk="1" hangingPunct="1"/>
            <a:endParaRPr lang="en-US" dirty="0"/>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9CA87EAB-1B6E-4CA8-BCCF-DDC114CF0ADB}" type="slidenum">
              <a:rPr lang="en-US" smtClean="0"/>
              <a:t>7</a:t>
            </a:fld>
            <a:endParaRPr lang="en-US"/>
          </a:p>
        </p:txBody>
      </p:sp>
    </p:spTree>
    <p:extLst>
      <p:ext uri="{BB962C8B-B14F-4D97-AF65-F5344CB8AC3E}">
        <p14:creationId xmlns:p14="http://schemas.microsoft.com/office/powerpoint/2010/main" val="303753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
            </a:r>
            <a:r>
              <a:rPr lang="en-US" sz="1200" dirty="0"/>
              <a:t>A </a:t>
            </a:r>
            <a:r>
              <a:rPr lang="en-US" sz="1200" b="1" dirty="0"/>
              <a:t>system request </a:t>
            </a:r>
            <a:r>
              <a:rPr lang="en-US" sz="1200" dirty="0"/>
              <a:t>must pass a series of </a:t>
            </a:r>
            <a:r>
              <a:rPr lang="en-US" sz="1200" b="1" dirty="0"/>
              <a:t>tests</a:t>
            </a:r>
          </a:p>
          <a:p>
            <a:pPr lvl="1"/>
            <a:r>
              <a:rPr lang="en-US" sz="1200" dirty="0"/>
              <a:t>The </a:t>
            </a:r>
            <a:r>
              <a:rPr lang="en-US" sz="1200" b="1" dirty="0"/>
              <a:t>results</a:t>
            </a:r>
            <a:r>
              <a:rPr lang="en-US" sz="1200" dirty="0"/>
              <a:t> of these </a:t>
            </a:r>
            <a:r>
              <a:rPr lang="en-US" sz="1200" b="1" dirty="0"/>
              <a:t>tests</a:t>
            </a:r>
            <a:r>
              <a:rPr lang="en-US" sz="1200" dirty="0"/>
              <a:t> form the ‘</a:t>
            </a:r>
            <a:r>
              <a:rPr lang="en-US" sz="1200" b="1" dirty="0"/>
              <a:t>Feasibility study</a:t>
            </a:r>
            <a:r>
              <a:rPr lang="en-US" sz="1200" dirty="0"/>
              <a:t>’</a:t>
            </a:r>
          </a:p>
          <a:p>
            <a:pPr lvl="1"/>
            <a:r>
              <a:rPr lang="en-US" sz="1200" dirty="0"/>
              <a:t>The feasibility study will </a:t>
            </a:r>
            <a:r>
              <a:rPr lang="en-US" sz="1200" b="1" u="sng" dirty="0"/>
              <a:t>help</a:t>
            </a:r>
            <a:r>
              <a:rPr lang="en-US" sz="1200" dirty="0"/>
              <a:t> to decide </a:t>
            </a:r>
            <a:r>
              <a:rPr lang="en-US" sz="1200" b="1" dirty="0"/>
              <a:t>whether to proceed or not</a:t>
            </a:r>
            <a:r>
              <a:rPr lang="en-US" sz="1200" dirty="0"/>
              <a:t>.</a:t>
            </a:r>
          </a:p>
          <a:p>
            <a:pPr lvl="1"/>
            <a:r>
              <a:rPr lang="en-US" sz="1200" dirty="0"/>
              <a:t>Feasibility is divides into: </a:t>
            </a:r>
            <a:endParaRPr lang="en-GB" sz="1200" dirty="0"/>
          </a:p>
          <a:p>
            <a:endParaRPr lang="en-GB" dirty="0"/>
          </a:p>
        </p:txBody>
      </p:sp>
      <p:sp>
        <p:nvSpPr>
          <p:cNvPr id="4" name="Slide Number Placeholder 3"/>
          <p:cNvSpPr>
            <a:spLocks noGrp="1"/>
          </p:cNvSpPr>
          <p:nvPr>
            <p:ph type="sldNum" sz="quarter" idx="5"/>
          </p:nvPr>
        </p:nvSpPr>
        <p:spPr/>
        <p:txBody>
          <a:bodyPr/>
          <a:lstStyle/>
          <a:p>
            <a:fld id="{9CA87EAB-1B6E-4CA8-BCCF-DDC114CF0ADB}" type="slidenum">
              <a:rPr lang="en-US" smtClean="0"/>
              <a:t>14</a:t>
            </a:fld>
            <a:endParaRPr lang="en-US"/>
          </a:p>
        </p:txBody>
      </p:sp>
    </p:spTree>
    <p:extLst>
      <p:ext uri="{BB962C8B-B14F-4D97-AF65-F5344CB8AC3E}">
        <p14:creationId xmlns:p14="http://schemas.microsoft.com/office/powerpoint/2010/main" val="397983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Can We Build It?</a:t>
            </a:r>
          </a:p>
          <a:p>
            <a:pPr lvl="1" algn="just"/>
            <a:r>
              <a:rPr lang="en-US" dirty="0"/>
              <a:t>Familiarity with application: Less familiarity generates more risk.</a:t>
            </a:r>
          </a:p>
          <a:p>
            <a:pPr lvl="1" algn="just"/>
            <a:r>
              <a:rPr lang="en-US" dirty="0"/>
              <a:t>Familiarity with technology: Less familiarity generates more risk.</a:t>
            </a:r>
          </a:p>
          <a:p>
            <a:pPr lvl="1" algn="just"/>
            <a:r>
              <a:rPr lang="en-US" dirty="0"/>
              <a:t>Project size: Large projects have more risk.</a:t>
            </a:r>
          </a:p>
          <a:p>
            <a:pPr lvl="1" algn="just"/>
            <a:r>
              <a:rPr lang="en-US" dirty="0"/>
              <a:t>Compatibility: The harder it is to integrate the system with the company’s existing technology, the higher the risk will be.</a:t>
            </a:r>
          </a:p>
          <a:p>
            <a:endParaRPr lang="en-GB" dirty="0"/>
          </a:p>
        </p:txBody>
      </p:sp>
      <p:sp>
        <p:nvSpPr>
          <p:cNvPr id="4" name="Slide Number Placeholder 3"/>
          <p:cNvSpPr>
            <a:spLocks noGrp="1"/>
          </p:cNvSpPr>
          <p:nvPr>
            <p:ph type="sldNum" sz="quarter" idx="5"/>
          </p:nvPr>
        </p:nvSpPr>
        <p:spPr/>
        <p:txBody>
          <a:bodyPr/>
          <a:lstStyle/>
          <a:p>
            <a:fld id="{9CA87EAB-1B6E-4CA8-BCCF-DDC114CF0ADB}" type="slidenum">
              <a:rPr lang="en-US" smtClean="0"/>
              <a:t>15</a:t>
            </a:fld>
            <a:endParaRPr lang="en-US"/>
          </a:p>
        </p:txBody>
      </p:sp>
    </p:spTree>
    <p:extLst>
      <p:ext uri="{BB962C8B-B14F-4D97-AF65-F5344CB8AC3E}">
        <p14:creationId xmlns:p14="http://schemas.microsoft.com/office/powerpoint/2010/main" val="143030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Should We Build It?</a:t>
            </a:r>
          </a:p>
          <a:p>
            <a:pPr lvl="1"/>
            <a:r>
              <a:rPr lang="en-US" dirty="0"/>
              <a:t>Development costs</a:t>
            </a:r>
          </a:p>
          <a:p>
            <a:pPr lvl="1"/>
            <a:r>
              <a:rPr lang="en-US" dirty="0"/>
              <a:t>Annual operating costs</a:t>
            </a:r>
          </a:p>
          <a:p>
            <a:pPr lvl="1"/>
            <a:r>
              <a:rPr lang="en-US" dirty="0"/>
              <a:t>Annual benefits</a:t>
            </a:r>
          </a:p>
          <a:p>
            <a:endParaRPr lang="en-GB" dirty="0"/>
          </a:p>
        </p:txBody>
      </p:sp>
      <p:sp>
        <p:nvSpPr>
          <p:cNvPr id="4" name="Slide Number Placeholder 3"/>
          <p:cNvSpPr>
            <a:spLocks noGrp="1"/>
          </p:cNvSpPr>
          <p:nvPr>
            <p:ph type="sldNum" sz="quarter" idx="5"/>
          </p:nvPr>
        </p:nvSpPr>
        <p:spPr/>
        <p:txBody>
          <a:bodyPr/>
          <a:lstStyle/>
          <a:p>
            <a:fld id="{9CA87EAB-1B6E-4CA8-BCCF-DDC114CF0ADB}" type="slidenum">
              <a:rPr lang="en-US" smtClean="0"/>
              <a:t>16</a:t>
            </a:fld>
            <a:endParaRPr lang="en-US"/>
          </a:p>
        </p:txBody>
      </p:sp>
    </p:spTree>
    <p:extLst>
      <p:ext uri="{BB962C8B-B14F-4D97-AF65-F5344CB8AC3E}">
        <p14:creationId xmlns:p14="http://schemas.microsoft.com/office/powerpoint/2010/main" val="337669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If We Build It, Will They use it?</a:t>
            </a:r>
          </a:p>
          <a:p>
            <a:pPr lvl="1"/>
            <a:r>
              <a:rPr lang="en-US" dirty="0"/>
              <a:t>Senior management</a:t>
            </a:r>
          </a:p>
          <a:p>
            <a:pPr lvl="1"/>
            <a:r>
              <a:rPr lang="en-US" dirty="0"/>
              <a:t>Users</a:t>
            </a:r>
          </a:p>
          <a:p>
            <a:pPr lvl="1"/>
            <a:r>
              <a:rPr lang="en-US" dirty="0"/>
              <a:t>Other stakeholders</a:t>
            </a:r>
          </a:p>
          <a:p>
            <a:endParaRPr lang="en-GB" dirty="0"/>
          </a:p>
        </p:txBody>
      </p:sp>
      <p:sp>
        <p:nvSpPr>
          <p:cNvPr id="4" name="Slide Number Placeholder 3"/>
          <p:cNvSpPr>
            <a:spLocks noGrp="1"/>
          </p:cNvSpPr>
          <p:nvPr>
            <p:ph type="sldNum" sz="quarter" idx="5"/>
          </p:nvPr>
        </p:nvSpPr>
        <p:spPr/>
        <p:txBody>
          <a:bodyPr/>
          <a:lstStyle/>
          <a:p>
            <a:fld id="{9CA87EAB-1B6E-4CA8-BCCF-DDC114CF0ADB}" type="slidenum">
              <a:rPr lang="en-US" smtClean="0"/>
              <a:t>17</a:t>
            </a:fld>
            <a:endParaRPr lang="en-US"/>
          </a:p>
        </p:txBody>
      </p:sp>
    </p:spTree>
    <p:extLst>
      <p:ext uri="{BB962C8B-B14F-4D97-AF65-F5344CB8AC3E}">
        <p14:creationId xmlns:p14="http://schemas.microsoft.com/office/powerpoint/2010/main" val="329387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Sysytem%20Analysis%20Project.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a:ln w="11430"/>
                <a:solidFill>
                  <a:srgbClr val="00B050"/>
                </a:solidFill>
                <a:effectLst>
                  <a:outerShdw blurRad="76200" dist="50800" dir="5400000" algn="tl" rotWithShape="0">
                    <a:srgbClr val="000000">
                      <a:alpha val="65000"/>
                    </a:srgbClr>
                  </a:outerShdw>
                </a:effectLst>
              </a:rPr>
              <a:t>System</a:t>
            </a:r>
            <a:r>
              <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6000" b="1" spc="50" dirty="0">
                <a:ln w="11430"/>
                <a:solidFill>
                  <a:srgbClr val="00B050"/>
                </a:solidFill>
                <a:effectLst>
                  <a:outerShdw blurRad="76200" dist="50800" dir="5400000" algn="tl" rotWithShape="0">
                    <a:srgbClr val="000000">
                      <a:alpha val="65000"/>
                    </a:srgbClr>
                  </a:outerShdw>
                </a:effectLst>
              </a:rPr>
              <a:t>Analysis &amp; design</a:t>
            </a:r>
            <a:endParaRPr lang="ar-EG" sz="6000" b="1" spc="50" dirty="0">
              <a:ln w="11430"/>
              <a:solidFill>
                <a:srgbClr val="00B050"/>
              </a:solidFill>
              <a:effectLst>
                <a:outerShdw blurRad="76200" dist="50800" dir="5400000" algn="tl" rotWithShape="0">
                  <a:srgbClr val="000000">
                    <a:alpha val="65000"/>
                  </a:srgbClr>
                </a:outerShdw>
              </a:effectLst>
            </a:endParaRPr>
          </a:p>
        </p:txBody>
      </p:sp>
      <p:sp>
        <p:nvSpPr>
          <p:cNvPr id="3" name="Subtitle 2"/>
          <p:cNvSpPr>
            <a:spLocks noGrp="1"/>
          </p:cNvSpPr>
          <p:nvPr>
            <p:ph type="subTitle" idx="1"/>
          </p:nvPr>
        </p:nvSpPr>
        <p:spPr/>
        <p:txBody>
          <a:bodyPr/>
          <a:lstStyle/>
          <a:p>
            <a:r>
              <a:rPr lang="en-US" dirty="0"/>
              <a:t>Section 1</a:t>
            </a:r>
          </a:p>
        </p:txBody>
      </p:sp>
    </p:spTree>
    <p:extLst>
      <p:ext uri="{BB962C8B-B14F-4D97-AF65-F5344CB8AC3E}">
        <p14:creationId xmlns:p14="http://schemas.microsoft.com/office/powerpoint/2010/main" val="20190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sz="3300" dirty="0"/>
              <a:t>The planning phase is the fundamental process of understanding </a:t>
            </a:r>
            <a:r>
              <a:rPr lang="en-US" sz="3300" b="1" u="sng" dirty="0"/>
              <a:t>why the system should be built </a:t>
            </a:r>
            <a:r>
              <a:rPr lang="en-US" sz="3300" dirty="0"/>
              <a:t>and </a:t>
            </a:r>
            <a:r>
              <a:rPr lang="en-US" sz="3300" b="1" u="sng" dirty="0"/>
              <a:t>describes how the project team will go about developing the system</a:t>
            </a:r>
            <a:r>
              <a:rPr lang="en-US" sz="3300" dirty="0"/>
              <a:t>.</a:t>
            </a:r>
          </a:p>
          <a:p>
            <a:pPr>
              <a:buFont typeface="Arial" pitchFamily="34" charset="0"/>
              <a:buAutoNum type="arabicPeriod"/>
            </a:pPr>
            <a:endParaRPr lang="en-US" sz="2400" b="1" dirty="0"/>
          </a:p>
          <a:p>
            <a:pPr>
              <a:buAutoNum type="arabicPeriod"/>
            </a:pPr>
            <a:r>
              <a:rPr lang="en-US" sz="2400" b="1" dirty="0"/>
              <a:t>System Request.</a:t>
            </a:r>
          </a:p>
          <a:p>
            <a:pPr>
              <a:buAutoNum type="arabicPeriod"/>
            </a:pPr>
            <a:r>
              <a:rPr lang="en-US" sz="2400" b="1" dirty="0"/>
              <a:t>Feasibility Study</a:t>
            </a:r>
          </a:p>
          <a:p>
            <a:pPr>
              <a:buAutoNum type="arabicPeriod"/>
            </a:pPr>
            <a:r>
              <a:rPr lang="en-US" sz="2400" b="1" dirty="0"/>
              <a:t>Project Plan</a:t>
            </a:r>
          </a:p>
          <a:p>
            <a:pPr marL="800100" lvl="1" indent="-342900">
              <a:buAutoNum type="arabicPeriod"/>
            </a:pPr>
            <a:r>
              <a:rPr lang="en-US" sz="2400" b="1" dirty="0"/>
              <a:t>Methodology</a:t>
            </a:r>
          </a:p>
          <a:p>
            <a:pPr marL="800100" lvl="1" indent="-342900">
              <a:buAutoNum type="arabicPeriod"/>
            </a:pPr>
            <a:r>
              <a:rPr lang="en-US" sz="2400" b="1" dirty="0"/>
              <a:t>Time Estimation</a:t>
            </a:r>
          </a:p>
          <a:p>
            <a:pPr marL="800100" lvl="1" indent="-342900">
              <a:buAutoNum type="arabicPeriod"/>
            </a:pPr>
            <a:r>
              <a:rPr lang="en-US" sz="2400" b="1" dirty="0"/>
              <a:t>Task Identification</a:t>
            </a:r>
          </a:p>
          <a:p>
            <a:pPr marL="800100" lvl="1" indent="-342900">
              <a:buAutoNum type="arabicPeriod"/>
            </a:pPr>
            <a:r>
              <a:rPr lang="en-US" sz="2400" b="1" dirty="0"/>
              <a:t>Pert Chart</a:t>
            </a:r>
          </a:p>
          <a:p>
            <a:pPr marL="800100" lvl="1" indent="-342900">
              <a:buAutoNum type="arabicPeriod"/>
            </a:pPr>
            <a:r>
              <a:rPr lang="en-US" sz="2400" b="1" dirty="0"/>
              <a:t>Gantt Chart</a:t>
            </a:r>
          </a:p>
          <a:p>
            <a:pPr marL="800100" lvl="1" indent="-342900">
              <a:buAutoNum type="arabicPeriod"/>
            </a:pPr>
            <a:r>
              <a:rPr lang="en-US" sz="2400" b="1" dirty="0"/>
              <a:t>Scope Management</a:t>
            </a:r>
            <a:endParaRPr lang="ar-EG" sz="2400" b="1" dirty="0"/>
          </a:p>
          <a:p>
            <a:pPr algn="just"/>
            <a:endParaRPr lang="ar-EG" sz="3600" dirty="0"/>
          </a:p>
        </p:txBody>
      </p:sp>
      <p:sp>
        <p:nvSpPr>
          <p:cNvPr id="6" name="Rectangle 5"/>
          <p:cNvSpPr/>
          <p:nvPr/>
        </p:nvSpPr>
        <p:spPr>
          <a:xfrm>
            <a:off x="3200400" y="4572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1. </a:t>
            </a:r>
            <a:r>
              <a:rPr lang="en-US" sz="2400" dirty="0"/>
              <a:t>Planning</a:t>
            </a:r>
            <a:endParaRPr lang="ar-EG" sz="2400" dirty="0"/>
          </a:p>
        </p:txBody>
      </p:sp>
    </p:spTree>
    <p:extLst>
      <p:ext uri="{BB962C8B-B14F-4D97-AF65-F5344CB8AC3E}">
        <p14:creationId xmlns:p14="http://schemas.microsoft.com/office/powerpoint/2010/main" val="75072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endParaRPr lang="ar-EG" dirty="0"/>
          </a:p>
        </p:txBody>
      </p:sp>
      <p:sp>
        <p:nvSpPr>
          <p:cNvPr id="4" name="Oval 3"/>
          <p:cNvSpPr/>
          <p:nvPr/>
        </p:nvSpPr>
        <p:spPr>
          <a:xfrm>
            <a:off x="228600" y="2438400"/>
            <a:ext cx="2133600" cy="2971800"/>
          </a:xfrm>
          <a:prstGeom prst="ellipse">
            <a:avLst/>
          </a:prstGeom>
        </p:spPr>
        <p:style>
          <a:lnRef idx="1">
            <a:schemeClr val="accent6"/>
          </a:lnRef>
          <a:fillRef idx="2">
            <a:schemeClr val="accent6"/>
          </a:fillRef>
          <a:effectRef idx="1">
            <a:schemeClr val="accent6"/>
          </a:effectRef>
          <a:fontRef idx="minor">
            <a:schemeClr val="dk1"/>
          </a:fontRef>
        </p:style>
        <p:txBody>
          <a:bodyPr rtlCol="1" anchor="ctr"/>
          <a:lstStyle/>
          <a:p>
            <a:pPr algn="ctr"/>
            <a:endParaRPr lang="en-US" b="1" dirty="0"/>
          </a:p>
          <a:p>
            <a:pPr algn="ctr"/>
            <a:endParaRPr lang="en-US" b="1" dirty="0"/>
          </a:p>
          <a:p>
            <a:pPr algn="ctr"/>
            <a:endParaRPr lang="en-US" b="1" dirty="0"/>
          </a:p>
          <a:p>
            <a:pPr algn="ctr"/>
            <a:r>
              <a:rPr lang="en-US" b="1" dirty="0"/>
              <a:t>Organization</a:t>
            </a:r>
            <a:endParaRPr lang="ar-EG" b="1" dirty="0"/>
          </a:p>
        </p:txBody>
      </p:sp>
      <p:sp>
        <p:nvSpPr>
          <p:cNvPr id="5" name="Oval 4"/>
          <p:cNvSpPr/>
          <p:nvPr/>
        </p:nvSpPr>
        <p:spPr>
          <a:xfrm>
            <a:off x="5791200" y="2438400"/>
            <a:ext cx="2133600" cy="2971800"/>
          </a:xfrm>
          <a:prstGeom prst="ellipse">
            <a:avLst/>
          </a:prstGeom>
        </p:spPr>
        <p:style>
          <a:lnRef idx="1">
            <a:schemeClr val="accent6"/>
          </a:lnRef>
          <a:fillRef idx="2">
            <a:schemeClr val="accent6"/>
          </a:fillRef>
          <a:effectRef idx="1">
            <a:schemeClr val="accent6"/>
          </a:effectRef>
          <a:fontRef idx="minor">
            <a:schemeClr val="dk1"/>
          </a:fontRef>
        </p:style>
        <p:txBody>
          <a:bodyPr rtlCol="1" anchor="ctr"/>
          <a:lstStyle/>
          <a:p>
            <a:pPr algn="ctr"/>
            <a:endParaRPr lang="en-US" b="1" dirty="0"/>
          </a:p>
          <a:p>
            <a:pPr algn="ctr"/>
            <a:endParaRPr lang="en-US" b="1" dirty="0"/>
          </a:p>
          <a:p>
            <a:pPr algn="ctr"/>
            <a:endParaRPr lang="en-US" b="1" dirty="0"/>
          </a:p>
          <a:p>
            <a:pPr algn="ctr"/>
            <a:r>
              <a:rPr lang="en-US" b="1" dirty="0"/>
              <a:t>Software </a:t>
            </a:r>
          </a:p>
          <a:p>
            <a:pPr algn="ctr"/>
            <a:r>
              <a:rPr lang="en-US" b="1" dirty="0"/>
              <a:t>Company</a:t>
            </a:r>
            <a:endParaRPr lang="ar-EG" b="1" dirty="0"/>
          </a:p>
        </p:txBody>
      </p:sp>
      <p:sp>
        <p:nvSpPr>
          <p:cNvPr id="6" name="Isosceles Triangle 5"/>
          <p:cNvSpPr/>
          <p:nvPr/>
        </p:nvSpPr>
        <p:spPr>
          <a:xfrm>
            <a:off x="1143000" y="2895600"/>
            <a:ext cx="381000" cy="381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a:off x="3237901" y="2514600"/>
            <a:ext cx="1867499" cy="400110"/>
          </a:xfrm>
          <a:prstGeom prst="rect">
            <a:avLst/>
          </a:prstGeom>
          <a:noFill/>
        </p:spPr>
        <p:txBody>
          <a:bodyPr wrap="none" rtlCol="1">
            <a:spAutoFit/>
          </a:bodyPr>
          <a:lstStyle/>
          <a:p>
            <a:r>
              <a:rPr lang="en-US" sz="2000" b="1" dirty="0"/>
              <a:t>System Request</a:t>
            </a:r>
            <a:endParaRPr lang="ar-EG" sz="2000" b="1" dirty="0"/>
          </a:p>
        </p:txBody>
      </p:sp>
      <p:sp>
        <p:nvSpPr>
          <p:cNvPr id="27" name="Oval 26"/>
          <p:cNvSpPr/>
          <p:nvPr/>
        </p:nvSpPr>
        <p:spPr>
          <a:xfrm>
            <a:off x="914400" y="2647891"/>
            <a:ext cx="838200" cy="100971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1" anchor="ctr"/>
          <a:lstStyle/>
          <a:p>
            <a:pPr algn="ctr"/>
            <a:endParaRPr lang="ar-EG"/>
          </a:p>
        </p:txBody>
      </p:sp>
      <p:sp>
        <p:nvSpPr>
          <p:cNvPr id="28" name="Snip Same Side Corner Rectangle 27"/>
          <p:cNvSpPr/>
          <p:nvPr/>
        </p:nvSpPr>
        <p:spPr>
          <a:xfrm>
            <a:off x="6762750" y="3048000"/>
            <a:ext cx="476250" cy="2286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42" name="Elbow Connector 41"/>
          <p:cNvCxnSpPr>
            <a:endCxn id="28" idx="3"/>
          </p:cNvCxnSpPr>
          <p:nvPr/>
        </p:nvCxnSpPr>
        <p:spPr>
          <a:xfrm>
            <a:off x="1333500" y="2895600"/>
            <a:ext cx="5667375" cy="152400"/>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79951" y="2819400"/>
            <a:ext cx="1920141" cy="400110"/>
          </a:xfrm>
          <a:prstGeom prst="rect">
            <a:avLst/>
          </a:prstGeom>
          <a:noFill/>
        </p:spPr>
        <p:txBody>
          <a:bodyPr wrap="none" rtlCol="1">
            <a:spAutoFit/>
          </a:bodyPr>
          <a:lstStyle/>
          <a:p>
            <a:r>
              <a:rPr lang="en-US" sz="2000" b="1" dirty="0"/>
              <a:t>Feasibility Study</a:t>
            </a:r>
            <a:endParaRPr lang="ar-EG" sz="2000" b="1" dirty="0"/>
          </a:p>
        </p:txBody>
      </p:sp>
      <p:cxnSp>
        <p:nvCxnSpPr>
          <p:cNvPr id="54" name="Elbow Connector 53"/>
          <p:cNvCxnSpPr>
            <a:stCxn id="27" idx="4"/>
            <a:endCxn id="28" idx="1"/>
          </p:cNvCxnSpPr>
          <p:nvPr/>
        </p:nvCxnSpPr>
        <p:spPr>
          <a:xfrm rot="5400000" flipH="1" flipV="1">
            <a:off x="3976686" y="633413"/>
            <a:ext cx="381001" cy="5667375"/>
          </a:xfrm>
          <a:prstGeom prst="bentConnector3">
            <a:avLst>
              <a:gd name="adj1" fmla="val -60000"/>
            </a:avLst>
          </a:prstGeom>
          <a:ln>
            <a:tailEnd type="arrow"/>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3276600" y="3505200"/>
            <a:ext cx="1915909" cy="400110"/>
          </a:xfrm>
          <a:prstGeom prst="rect">
            <a:avLst/>
          </a:prstGeom>
          <a:noFill/>
        </p:spPr>
        <p:txBody>
          <a:bodyPr wrap="none" rtlCol="1">
            <a:spAutoFit/>
          </a:bodyPr>
          <a:lstStyle/>
          <a:p>
            <a:r>
              <a:rPr lang="en-US" sz="2000" b="1" dirty="0"/>
              <a:t>Accept or Reject</a:t>
            </a:r>
            <a:endParaRPr lang="ar-EG" sz="2000" b="1" dirty="0"/>
          </a:p>
        </p:txBody>
      </p:sp>
      <p:sp>
        <p:nvSpPr>
          <p:cNvPr id="56" name="TextBox 55"/>
          <p:cNvSpPr txBox="1"/>
          <p:nvPr/>
        </p:nvSpPr>
        <p:spPr>
          <a:xfrm>
            <a:off x="7532483" y="3505200"/>
            <a:ext cx="1459117" cy="400110"/>
          </a:xfrm>
          <a:prstGeom prst="rect">
            <a:avLst/>
          </a:prstGeom>
        </p:spPr>
        <p:style>
          <a:lnRef idx="2">
            <a:schemeClr val="accent2"/>
          </a:lnRef>
          <a:fillRef idx="1">
            <a:schemeClr val="lt1"/>
          </a:fillRef>
          <a:effectRef idx="0">
            <a:schemeClr val="accent2"/>
          </a:effectRef>
          <a:fontRef idx="minor">
            <a:schemeClr val="dk1"/>
          </a:fontRef>
        </p:style>
        <p:txBody>
          <a:bodyPr wrap="none" rtlCol="1">
            <a:spAutoFit/>
          </a:bodyPr>
          <a:lstStyle/>
          <a:p>
            <a:r>
              <a:rPr lang="en-US" sz="2000" b="1" dirty="0"/>
              <a:t>Project Plan</a:t>
            </a:r>
            <a:endParaRPr lang="ar-EG" sz="2000" b="1" dirty="0"/>
          </a:p>
        </p:txBody>
      </p:sp>
      <p:cxnSp>
        <p:nvCxnSpPr>
          <p:cNvPr id="58" name="Straight Arrow Connector 57"/>
          <p:cNvCxnSpPr>
            <a:stCxn id="28" idx="0"/>
            <a:endCxn id="56" idx="0"/>
          </p:cNvCxnSpPr>
          <p:nvPr/>
        </p:nvCxnSpPr>
        <p:spPr>
          <a:xfrm>
            <a:off x="7239000" y="3162300"/>
            <a:ext cx="1023042" cy="3429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a:endCxn id="63" idx="2"/>
          </p:cNvCxnSpPr>
          <p:nvPr/>
        </p:nvCxnSpPr>
        <p:spPr>
          <a:xfrm flipH="1" flipV="1">
            <a:off x="1047749" y="1520371"/>
            <a:ext cx="285751" cy="163237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3" name="TextBox 62"/>
          <p:cNvSpPr txBox="1"/>
          <p:nvPr/>
        </p:nvSpPr>
        <p:spPr>
          <a:xfrm>
            <a:off x="116212" y="1120261"/>
            <a:ext cx="1863074" cy="400110"/>
          </a:xfrm>
          <a:prstGeom prst="rect">
            <a:avLst/>
          </a:prstGeom>
          <a:noFill/>
        </p:spPr>
        <p:txBody>
          <a:bodyPr wrap="none" rtlCol="1">
            <a:spAutoFit/>
          </a:bodyPr>
          <a:lstStyle/>
          <a:p>
            <a:r>
              <a:rPr lang="en-US" sz="2000" b="1" dirty="0"/>
              <a:t>Project Sponsor</a:t>
            </a:r>
            <a:endParaRPr lang="ar-EG" sz="2000" b="1" dirty="0"/>
          </a:p>
        </p:txBody>
      </p:sp>
      <p:cxnSp>
        <p:nvCxnSpPr>
          <p:cNvPr id="66" name="Straight Arrow Connector 65"/>
          <p:cNvCxnSpPr/>
          <p:nvPr/>
        </p:nvCxnSpPr>
        <p:spPr>
          <a:xfrm flipV="1">
            <a:off x="1333500" y="1905000"/>
            <a:ext cx="1028700" cy="914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7" name="TextBox 66"/>
          <p:cNvSpPr txBox="1"/>
          <p:nvPr/>
        </p:nvSpPr>
        <p:spPr>
          <a:xfrm>
            <a:off x="1371600" y="1504890"/>
            <a:ext cx="2447080" cy="400110"/>
          </a:xfrm>
          <a:prstGeom prst="rect">
            <a:avLst/>
          </a:prstGeom>
          <a:noFill/>
        </p:spPr>
        <p:txBody>
          <a:bodyPr wrap="none" rtlCol="1">
            <a:spAutoFit/>
          </a:bodyPr>
          <a:lstStyle/>
          <a:p>
            <a:r>
              <a:rPr lang="en-US" sz="2000" b="1" dirty="0"/>
              <a:t>Approval Committee </a:t>
            </a:r>
            <a:endParaRPr lang="ar-EG" sz="2000" b="1" dirty="0"/>
          </a:p>
        </p:txBody>
      </p:sp>
      <p:cxnSp>
        <p:nvCxnSpPr>
          <p:cNvPr id="69" name="Straight Arrow Connector 68"/>
          <p:cNvCxnSpPr/>
          <p:nvPr/>
        </p:nvCxnSpPr>
        <p:spPr>
          <a:xfrm flipV="1">
            <a:off x="7000875" y="1905000"/>
            <a:ext cx="923925" cy="12573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70" name="TextBox 69"/>
          <p:cNvSpPr txBox="1"/>
          <p:nvPr/>
        </p:nvSpPr>
        <p:spPr>
          <a:xfrm>
            <a:off x="7029795" y="1457235"/>
            <a:ext cx="1735027" cy="400110"/>
          </a:xfrm>
          <a:prstGeom prst="rect">
            <a:avLst/>
          </a:prstGeom>
          <a:noFill/>
        </p:spPr>
        <p:txBody>
          <a:bodyPr wrap="none" rtlCol="1">
            <a:spAutoFit/>
          </a:bodyPr>
          <a:lstStyle/>
          <a:p>
            <a:r>
              <a:rPr lang="en-US" sz="2000" b="1" dirty="0"/>
              <a:t>Planning Team</a:t>
            </a:r>
            <a:endParaRPr lang="ar-EG" sz="2000" b="1" dirty="0"/>
          </a:p>
        </p:txBody>
      </p:sp>
      <p:cxnSp>
        <p:nvCxnSpPr>
          <p:cNvPr id="72" name="Straight Arrow Connector 71"/>
          <p:cNvCxnSpPr>
            <a:stCxn id="27" idx="6"/>
            <a:endCxn id="28" idx="2"/>
          </p:cNvCxnSpPr>
          <p:nvPr/>
        </p:nvCxnSpPr>
        <p:spPr>
          <a:xfrm>
            <a:off x="1752600" y="3152746"/>
            <a:ext cx="5010150" cy="955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3200400" y="4572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1. </a:t>
            </a:r>
            <a:r>
              <a:rPr lang="en-US" sz="2400" dirty="0"/>
              <a:t>Planning</a:t>
            </a:r>
            <a:endParaRPr lang="ar-EG" sz="2400" dirty="0"/>
          </a:p>
        </p:txBody>
      </p:sp>
    </p:spTree>
    <p:extLst>
      <p:ext uri="{BB962C8B-B14F-4D97-AF65-F5344CB8AC3E}">
        <p14:creationId xmlns:p14="http://schemas.microsoft.com/office/powerpoint/2010/main" val="361233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barn(inVertical)">
                                      <p:cBhvr>
                                        <p:cTn id="15" dur="500"/>
                                        <p:tgtEl>
                                          <p:spTgt spid="7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arn(inVertical)">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barn(inVertical)">
                                      <p:cBhvr>
                                        <p:cTn id="23" dur="500"/>
                                        <p:tgtEl>
                                          <p:spTgt spid="5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arn(inVertical)">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barn(inVertical)">
                                      <p:cBhvr>
                                        <p:cTn id="31" dur="500"/>
                                        <p:tgtEl>
                                          <p:spTgt spid="5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barn(inVertical)">
                                      <p:cBhvr>
                                        <p:cTn id="3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2" grpId="0"/>
      <p:bldP spid="55" grpId="0"/>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System Request</a:t>
            </a:r>
            <a:endParaRPr lang="ar-EG" dirty="0"/>
          </a:p>
        </p:txBody>
      </p:sp>
      <p:sp>
        <p:nvSpPr>
          <p:cNvPr id="3" name="Content Placeholder 2"/>
          <p:cNvSpPr>
            <a:spLocks noGrp="1"/>
          </p:cNvSpPr>
          <p:nvPr>
            <p:ph idx="1"/>
          </p:nvPr>
        </p:nvSpPr>
        <p:spPr>
          <a:xfrm>
            <a:off x="457200" y="1646237"/>
            <a:ext cx="8229600" cy="4525963"/>
          </a:xfrm>
        </p:spPr>
        <p:txBody>
          <a:bodyPr>
            <a:normAutofit fontScale="92500" lnSpcReduction="10000"/>
          </a:bodyPr>
          <a:lstStyle/>
          <a:p>
            <a:pPr algn="just"/>
            <a:r>
              <a:rPr lang="en-US" dirty="0"/>
              <a:t>A </a:t>
            </a:r>
            <a:r>
              <a:rPr lang="en-US" b="1" dirty="0"/>
              <a:t>system request </a:t>
            </a:r>
          </a:p>
          <a:p>
            <a:pPr lvl="1" algn="just"/>
            <a:r>
              <a:rPr lang="en-US" dirty="0"/>
              <a:t>is a document that </a:t>
            </a:r>
            <a:r>
              <a:rPr lang="en-US" b="1" dirty="0"/>
              <a:t>describes</a:t>
            </a:r>
            <a:r>
              <a:rPr lang="en-US" dirty="0"/>
              <a:t> </a:t>
            </a:r>
          </a:p>
          <a:p>
            <a:pPr marL="1371600" lvl="2" indent="-457200" algn="just">
              <a:buFont typeface="+mj-lt"/>
              <a:buAutoNum type="arabicPeriod"/>
            </a:pPr>
            <a:r>
              <a:rPr lang="en-US" b="1" u="sng" dirty="0"/>
              <a:t>organization reasons </a:t>
            </a:r>
            <a:r>
              <a:rPr lang="en-US" dirty="0"/>
              <a:t>for </a:t>
            </a:r>
            <a:r>
              <a:rPr lang="en-US" b="1" dirty="0"/>
              <a:t>building</a:t>
            </a:r>
            <a:r>
              <a:rPr lang="en-US" dirty="0"/>
              <a:t> a system </a:t>
            </a:r>
          </a:p>
          <a:p>
            <a:pPr marL="1371600" lvl="2" indent="-457200" algn="just">
              <a:buFont typeface="+mj-lt"/>
              <a:buAutoNum type="arabicPeriod"/>
            </a:pPr>
            <a:r>
              <a:rPr lang="en-US" b="1" u="sng" dirty="0"/>
              <a:t>value</a:t>
            </a:r>
            <a:r>
              <a:rPr lang="en-US" dirty="0"/>
              <a:t> that the system is expected to provide. </a:t>
            </a:r>
          </a:p>
          <a:p>
            <a:pPr algn="just"/>
            <a:r>
              <a:rPr lang="en-US" dirty="0"/>
              <a:t>Most </a:t>
            </a:r>
            <a:r>
              <a:rPr lang="en-US" b="1" dirty="0"/>
              <a:t>system requests </a:t>
            </a:r>
            <a:r>
              <a:rPr lang="en-US" dirty="0"/>
              <a:t>include </a:t>
            </a:r>
            <a:r>
              <a:rPr lang="en-US" b="1" dirty="0"/>
              <a:t>five</a:t>
            </a:r>
            <a:r>
              <a:rPr lang="en-US" dirty="0"/>
              <a:t> elements:</a:t>
            </a:r>
          </a:p>
          <a:p>
            <a:pPr marL="971550" lvl="1" indent="-514350" algn="just">
              <a:buFont typeface="+mj-lt"/>
              <a:buAutoNum type="arabicPeriod"/>
            </a:pPr>
            <a:r>
              <a:rPr lang="en-US" b="1" dirty="0">
                <a:solidFill>
                  <a:srgbClr val="00B050"/>
                </a:solidFill>
              </a:rPr>
              <a:t>Project sponsor</a:t>
            </a:r>
            <a:endParaRPr lang="en-US" dirty="0">
              <a:solidFill>
                <a:srgbClr val="00B050"/>
              </a:solidFill>
            </a:endParaRPr>
          </a:p>
          <a:p>
            <a:pPr marL="971550" lvl="1" indent="-514350" algn="just">
              <a:buFont typeface="+mj-lt"/>
              <a:buAutoNum type="arabicPeriod"/>
            </a:pPr>
            <a:r>
              <a:rPr lang="en-US" b="1" dirty="0">
                <a:solidFill>
                  <a:srgbClr val="00B050"/>
                </a:solidFill>
              </a:rPr>
              <a:t>business need</a:t>
            </a:r>
            <a:endParaRPr lang="en-US" dirty="0">
              <a:solidFill>
                <a:srgbClr val="00B050"/>
              </a:solidFill>
            </a:endParaRPr>
          </a:p>
          <a:p>
            <a:pPr marL="971550" lvl="1" indent="-514350" algn="just">
              <a:buFont typeface="+mj-lt"/>
              <a:buAutoNum type="arabicPeriod"/>
            </a:pPr>
            <a:r>
              <a:rPr lang="en-US" b="1" dirty="0">
                <a:solidFill>
                  <a:srgbClr val="00B050"/>
                </a:solidFill>
              </a:rPr>
              <a:t>business requirements</a:t>
            </a:r>
            <a:endParaRPr lang="en-US" dirty="0">
              <a:solidFill>
                <a:srgbClr val="00B050"/>
              </a:solidFill>
            </a:endParaRPr>
          </a:p>
          <a:p>
            <a:pPr marL="971550" lvl="1" indent="-514350" algn="just">
              <a:buFont typeface="+mj-lt"/>
              <a:buAutoNum type="arabicPeriod"/>
            </a:pPr>
            <a:r>
              <a:rPr lang="en-US" b="1" dirty="0">
                <a:solidFill>
                  <a:srgbClr val="00B050"/>
                </a:solidFill>
              </a:rPr>
              <a:t>business value</a:t>
            </a:r>
            <a:endParaRPr lang="en-US" dirty="0">
              <a:solidFill>
                <a:srgbClr val="00B050"/>
              </a:solidFill>
            </a:endParaRPr>
          </a:p>
          <a:p>
            <a:pPr marL="971550" lvl="1" indent="-514350" algn="just">
              <a:buFont typeface="+mj-lt"/>
              <a:buAutoNum type="arabicPeriod"/>
            </a:pPr>
            <a:r>
              <a:rPr lang="en-US" b="1" dirty="0">
                <a:solidFill>
                  <a:srgbClr val="00B050"/>
                </a:solidFill>
              </a:rPr>
              <a:t>special issues</a:t>
            </a:r>
            <a:endParaRPr lang="en-US" dirty="0">
              <a:solidFill>
                <a:srgbClr val="00B050"/>
              </a:solidFill>
            </a:endParaRPr>
          </a:p>
          <a:p>
            <a:endParaRPr lang="ar-EG" dirty="0"/>
          </a:p>
        </p:txBody>
      </p:sp>
    </p:spTree>
    <p:extLst>
      <p:ext uri="{BB962C8B-B14F-4D97-AF65-F5344CB8AC3E}">
        <p14:creationId xmlns:p14="http://schemas.microsoft.com/office/powerpoint/2010/main" val="280422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System Request</a:t>
            </a:r>
            <a:endParaRPr lang="ar-EG" dirty="0"/>
          </a:p>
        </p:txBody>
      </p:sp>
      <p:sp>
        <p:nvSpPr>
          <p:cNvPr id="3" name="Content Placeholder 2"/>
          <p:cNvSpPr>
            <a:spLocks noGrp="1"/>
          </p:cNvSpPr>
          <p:nvPr>
            <p:ph idx="1"/>
          </p:nvPr>
        </p:nvSpPr>
        <p:spPr/>
        <p:txBody>
          <a:bodyPr/>
          <a:lstStyle/>
          <a:p>
            <a:pPr marL="0" indent="0">
              <a:buNone/>
            </a:pPr>
            <a:r>
              <a:rPr lang="en-US" dirty="0"/>
              <a:t>  </a:t>
            </a:r>
            <a:endParaRPr lang="ar-EG" dirty="0"/>
          </a:p>
        </p:txBody>
      </p:sp>
      <p:graphicFrame>
        <p:nvGraphicFramePr>
          <p:cNvPr id="14" name="Table 13"/>
          <p:cNvGraphicFramePr>
            <a:graphicFrameLocks noGrp="1"/>
          </p:cNvGraphicFramePr>
          <p:nvPr>
            <p:extLst>
              <p:ext uri="{D42A27DB-BD31-4B8C-83A1-F6EECF244321}">
                <p14:modId xmlns:p14="http://schemas.microsoft.com/office/powerpoint/2010/main" val="3439248678"/>
              </p:ext>
            </p:extLst>
          </p:nvPr>
        </p:nvGraphicFramePr>
        <p:xfrm>
          <a:off x="304800" y="1397000"/>
          <a:ext cx="8458200" cy="5354320"/>
        </p:xfrm>
        <a:graphic>
          <a:graphicData uri="http://schemas.openxmlformats.org/drawingml/2006/table">
            <a:tbl>
              <a:tblPr rtl="1" firstRow="1" bandRow="1">
                <a:tableStyleId>{5C22544A-7EE6-4342-B048-85BDC9FD1C3A}</a:tableStyleId>
              </a:tblPr>
              <a:tblGrid>
                <a:gridCol w="3403600">
                  <a:extLst>
                    <a:ext uri="{9D8B030D-6E8A-4147-A177-3AD203B41FA5}">
                      <a16:colId xmlns:a16="http://schemas.microsoft.com/office/drawing/2014/main" val="20000"/>
                    </a:ext>
                  </a:extLst>
                </a:gridCol>
                <a:gridCol w="3265714">
                  <a:extLst>
                    <a:ext uri="{9D8B030D-6E8A-4147-A177-3AD203B41FA5}">
                      <a16:colId xmlns:a16="http://schemas.microsoft.com/office/drawing/2014/main" val="20001"/>
                    </a:ext>
                  </a:extLst>
                </a:gridCol>
                <a:gridCol w="1788886">
                  <a:extLst>
                    <a:ext uri="{9D8B030D-6E8A-4147-A177-3AD203B41FA5}">
                      <a16:colId xmlns:a16="http://schemas.microsoft.com/office/drawing/2014/main" val="20002"/>
                    </a:ext>
                  </a:extLst>
                </a:gridCol>
              </a:tblGrid>
              <a:tr h="508000">
                <a:tc>
                  <a:txBody>
                    <a:bodyPr/>
                    <a:lstStyle/>
                    <a:p>
                      <a:pPr algn="ctr" rtl="1"/>
                      <a:r>
                        <a:rPr lang="en-US" dirty="0"/>
                        <a:t>Example</a:t>
                      </a:r>
                      <a:endParaRPr lang="ar-EG" dirty="0"/>
                    </a:p>
                  </a:txBody>
                  <a:tcPr/>
                </a:tc>
                <a:tc>
                  <a:txBody>
                    <a:bodyPr/>
                    <a:lstStyle/>
                    <a:p>
                      <a:pPr algn="ctr" rtl="0"/>
                      <a:r>
                        <a:rPr lang="en-US" dirty="0"/>
                        <a:t>Description</a:t>
                      </a:r>
                      <a:endParaRPr lang="ar-EG" dirty="0"/>
                    </a:p>
                  </a:txBody>
                  <a:tcPr/>
                </a:tc>
                <a:tc>
                  <a:txBody>
                    <a:bodyPr/>
                    <a:lstStyle/>
                    <a:p>
                      <a:pPr algn="ctr" rtl="1"/>
                      <a:r>
                        <a:rPr lang="en-US" dirty="0"/>
                        <a:t>Element</a:t>
                      </a:r>
                      <a:endParaRPr lang="ar-EG" dirty="0"/>
                    </a:p>
                  </a:txBody>
                  <a:tcPr/>
                </a:tc>
                <a:extLst>
                  <a:ext uri="{0D108BD9-81ED-4DB2-BD59-A6C34878D82A}">
                    <a16:rowId xmlns:a16="http://schemas.microsoft.com/office/drawing/2014/main" val="10000"/>
                  </a:ext>
                </a:extLst>
              </a:tr>
              <a:tr h="795867">
                <a:tc>
                  <a:txBody>
                    <a:bodyPr/>
                    <a:lstStyle/>
                    <a:p>
                      <a:pPr marL="285750" indent="-285750" algn="l" rtl="0">
                        <a:buFont typeface="Wingdings" pitchFamily="2" charset="2"/>
                        <a:buChar char="§"/>
                      </a:pPr>
                      <a:r>
                        <a:rPr lang="en-US" dirty="0"/>
                        <a:t>IT Manager</a:t>
                      </a:r>
                    </a:p>
                    <a:p>
                      <a:pPr marL="285750" indent="-285750" algn="l" rtl="0">
                        <a:buFont typeface="Wingdings" pitchFamily="2" charset="2"/>
                        <a:buChar char="§"/>
                      </a:pPr>
                      <a:r>
                        <a:rPr lang="en-US"/>
                        <a:t>Marketing </a:t>
                      </a:r>
                      <a:r>
                        <a:rPr lang="en-US" dirty="0"/>
                        <a:t>Manager</a:t>
                      </a:r>
                      <a:endParaRPr lang="ar-EG"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The person who </a:t>
                      </a:r>
                      <a:r>
                        <a:rPr lang="en-US" b="1" dirty="0">
                          <a:solidFill>
                            <a:schemeClr val="dk1"/>
                          </a:solidFill>
                        </a:rPr>
                        <a:t>initiates</a:t>
                      </a:r>
                      <a:r>
                        <a:rPr lang="en-US" dirty="0">
                          <a:solidFill>
                            <a:schemeClr val="dk1"/>
                          </a:solidFill>
                        </a:rPr>
                        <a:t> the project.</a:t>
                      </a:r>
                      <a:endParaRPr lang="ar-EG" dirty="0"/>
                    </a:p>
                    <a:p>
                      <a:pPr algn="just" rtl="0"/>
                      <a:endParaRPr lang="ar-EG" dirty="0"/>
                    </a:p>
                  </a:txBody>
                  <a:tcPr/>
                </a:tc>
                <a:tc>
                  <a:txBody>
                    <a:bodyPr/>
                    <a:lstStyle/>
                    <a:p>
                      <a:pPr rtl="1"/>
                      <a:r>
                        <a:rPr lang="en-US" b="0" dirty="0">
                          <a:solidFill>
                            <a:srgbClr val="00B050"/>
                          </a:solidFill>
                        </a:rPr>
                        <a:t>Project Sponsor</a:t>
                      </a:r>
                      <a:endParaRPr lang="ar-EG" b="0" dirty="0">
                        <a:solidFill>
                          <a:srgbClr val="00B050"/>
                        </a:solidFill>
                      </a:endParaRPr>
                    </a:p>
                  </a:txBody>
                  <a:tcPr/>
                </a:tc>
                <a:extLst>
                  <a:ext uri="{0D108BD9-81ED-4DB2-BD59-A6C34878D82A}">
                    <a16:rowId xmlns:a16="http://schemas.microsoft.com/office/drawing/2014/main" val="10001"/>
                  </a:ext>
                </a:extLst>
              </a:tr>
              <a:tr h="795867">
                <a:tc>
                  <a:txBody>
                    <a:bodyPr/>
                    <a:lstStyle/>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Increase sales</a:t>
                      </a:r>
                    </a:p>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Improve access to information</a:t>
                      </a:r>
                    </a:p>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Improve customer service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The business </a:t>
                      </a:r>
                      <a:r>
                        <a:rPr lang="en-US" b="1" dirty="0">
                          <a:solidFill>
                            <a:schemeClr val="dk1"/>
                          </a:solidFill>
                        </a:rPr>
                        <a:t>reasons</a:t>
                      </a:r>
                      <a:r>
                        <a:rPr lang="en-US" dirty="0">
                          <a:solidFill>
                            <a:schemeClr val="dk1"/>
                          </a:solidFill>
                        </a:rPr>
                        <a:t> for </a:t>
                      </a:r>
                      <a:r>
                        <a:rPr lang="en-US" b="1" dirty="0">
                          <a:solidFill>
                            <a:schemeClr val="dk1"/>
                          </a:solidFill>
                        </a:rPr>
                        <a:t>initiating</a:t>
                      </a:r>
                      <a:r>
                        <a:rPr lang="en-US" dirty="0">
                          <a:solidFill>
                            <a:schemeClr val="dk1"/>
                          </a:solidFill>
                        </a:rPr>
                        <a:t> the system.</a:t>
                      </a:r>
                      <a:endParaRPr lang="ar-EG" dirty="0"/>
                    </a:p>
                  </a:txBody>
                  <a:tcPr/>
                </a:tc>
                <a:tc>
                  <a:txBody>
                    <a:bodyPr/>
                    <a:lstStyle/>
                    <a:p>
                      <a:pPr rtl="1"/>
                      <a:r>
                        <a:rPr lang="en-US" dirty="0">
                          <a:solidFill>
                            <a:srgbClr val="00B050"/>
                          </a:solidFill>
                        </a:rPr>
                        <a:t>Business Needs</a:t>
                      </a:r>
                      <a:endParaRPr lang="ar-EG" dirty="0">
                        <a:solidFill>
                          <a:srgbClr val="00B050"/>
                        </a:solidFill>
                      </a:endParaRPr>
                    </a:p>
                  </a:txBody>
                  <a:tcPr/>
                </a:tc>
                <a:extLst>
                  <a:ext uri="{0D108BD9-81ED-4DB2-BD59-A6C34878D82A}">
                    <a16:rowId xmlns:a16="http://schemas.microsoft.com/office/drawing/2014/main" val="10002"/>
                  </a:ext>
                </a:extLst>
              </a:tr>
              <a:tr h="795867">
                <a:tc>
                  <a:txBody>
                    <a:bodyPr/>
                    <a:lstStyle/>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Provide on-</a:t>
                      </a:r>
                      <a:r>
                        <a:rPr lang="en-US" sz="1800" b="0" i="0" u="none" strike="noStrike" kern="1200" baseline="0" dirty="0" err="1">
                          <a:solidFill>
                            <a:schemeClr val="dk1"/>
                          </a:solidFill>
                          <a:latin typeface="+mn-lt"/>
                          <a:ea typeface="+mn-ea"/>
                          <a:cs typeface="+mn-cs"/>
                        </a:rPr>
                        <a:t>Iine</a:t>
                      </a:r>
                      <a:r>
                        <a:rPr lang="en-US" sz="1800" b="0" i="0" u="none" strike="noStrike" kern="1200" baseline="0" dirty="0">
                          <a:solidFill>
                            <a:schemeClr val="dk1"/>
                          </a:solidFill>
                          <a:latin typeface="+mn-lt"/>
                          <a:ea typeface="+mn-ea"/>
                          <a:cs typeface="+mn-cs"/>
                        </a:rPr>
                        <a:t> access</a:t>
                      </a:r>
                    </a:p>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Capture customer information</a:t>
                      </a:r>
                    </a:p>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Produce management reports</a:t>
                      </a:r>
                    </a:p>
                    <a:p>
                      <a:pPr marL="285750" marR="0" indent="-285750" algn="l" defTabSz="914400" rtl="1" eaLnBrk="1" fontAlgn="auto" latinLnBrk="0" hangingPunct="1">
                        <a:lnSpc>
                          <a:spcPct val="100000"/>
                        </a:lnSpc>
                        <a:spcBef>
                          <a:spcPts val="0"/>
                        </a:spcBef>
                        <a:spcAft>
                          <a:spcPts val="0"/>
                        </a:spcAft>
                        <a:buClrTx/>
                        <a:buSzTx/>
                        <a:buFont typeface="Wingdings" pitchFamily="2" charset="2"/>
                        <a:buChar char="§"/>
                        <a:tabLst/>
                        <a:defRPr/>
                      </a:pP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The business </a:t>
                      </a:r>
                      <a:r>
                        <a:rPr lang="en-US" b="1" dirty="0">
                          <a:solidFill>
                            <a:schemeClr val="dk1"/>
                          </a:solidFill>
                        </a:rPr>
                        <a:t>capabilities</a:t>
                      </a:r>
                      <a:r>
                        <a:rPr lang="en-US" dirty="0">
                          <a:solidFill>
                            <a:schemeClr val="dk1"/>
                          </a:solidFill>
                        </a:rPr>
                        <a:t> that the system will </a:t>
                      </a:r>
                      <a:r>
                        <a:rPr lang="en-US" b="1" dirty="0">
                          <a:solidFill>
                            <a:schemeClr val="dk1"/>
                          </a:solidFill>
                        </a:rPr>
                        <a:t>provide</a:t>
                      </a:r>
                      <a:endParaRPr lang="en-US" b="1" dirty="0"/>
                    </a:p>
                  </a:txBody>
                  <a:tcPr/>
                </a:tc>
                <a:tc>
                  <a:txBody>
                    <a:bodyPr/>
                    <a:lstStyle/>
                    <a:p>
                      <a:pPr rtl="1"/>
                      <a:r>
                        <a:rPr lang="en-US" dirty="0">
                          <a:solidFill>
                            <a:srgbClr val="00B050"/>
                          </a:solidFill>
                        </a:rPr>
                        <a:t>Business Requirements</a:t>
                      </a:r>
                      <a:endParaRPr lang="ar-EG" dirty="0">
                        <a:solidFill>
                          <a:srgbClr val="00B050"/>
                        </a:solidFill>
                      </a:endParaRPr>
                    </a:p>
                  </a:txBody>
                  <a:tcPr/>
                </a:tc>
                <a:extLst>
                  <a:ext uri="{0D108BD9-81ED-4DB2-BD59-A6C34878D82A}">
                    <a16:rowId xmlns:a16="http://schemas.microsoft.com/office/drawing/2014/main" val="10003"/>
                  </a:ext>
                </a:extLst>
              </a:tr>
              <a:tr h="795867">
                <a:tc>
                  <a:txBody>
                    <a:bodyPr/>
                    <a:lstStyle/>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3% increase in sales</a:t>
                      </a:r>
                    </a:p>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1% increase in market share</a:t>
                      </a:r>
                    </a:p>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$200,000 cost savings </a:t>
                      </a:r>
                      <a:endParaRPr lang="ar-EG" dirty="0"/>
                    </a:p>
                  </a:txBody>
                  <a:tcPr/>
                </a:tc>
                <a:tc>
                  <a:txBody>
                    <a:bodyPr/>
                    <a:lstStyle/>
                    <a:p>
                      <a:pPr algn="just" rtl="0"/>
                      <a:r>
                        <a:rPr lang="en-US" dirty="0">
                          <a:solidFill>
                            <a:schemeClr val="dk1"/>
                          </a:solidFill>
                        </a:rPr>
                        <a:t>The </a:t>
                      </a:r>
                      <a:r>
                        <a:rPr lang="en-US" b="1" dirty="0">
                          <a:solidFill>
                            <a:schemeClr val="dk1"/>
                          </a:solidFill>
                        </a:rPr>
                        <a:t>benefits</a:t>
                      </a:r>
                      <a:r>
                        <a:rPr lang="en-US" dirty="0">
                          <a:solidFill>
                            <a:schemeClr val="dk1"/>
                          </a:solidFill>
                        </a:rPr>
                        <a:t> that the system will</a:t>
                      </a:r>
                      <a:r>
                        <a:rPr lang="en-US" baseline="0" dirty="0">
                          <a:solidFill>
                            <a:schemeClr val="dk1"/>
                          </a:solidFill>
                        </a:rPr>
                        <a:t> </a:t>
                      </a:r>
                      <a:r>
                        <a:rPr lang="en-US" dirty="0">
                          <a:solidFill>
                            <a:schemeClr val="dk1"/>
                          </a:solidFill>
                        </a:rPr>
                        <a:t>create for the organization</a:t>
                      </a:r>
                      <a:endParaRPr lang="en-US" dirty="0"/>
                    </a:p>
                    <a:p>
                      <a:pPr algn="just" rtl="0"/>
                      <a:endParaRPr lang="ar-EG" dirty="0"/>
                    </a:p>
                  </a:txBody>
                  <a:tcPr/>
                </a:tc>
                <a:tc>
                  <a:txBody>
                    <a:bodyPr/>
                    <a:lstStyle/>
                    <a:p>
                      <a:pPr rtl="1"/>
                      <a:r>
                        <a:rPr lang="en-US" dirty="0">
                          <a:solidFill>
                            <a:srgbClr val="00B050"/>
                          </a:solidFill>
                        </a:rPr>
                        <a:t>Business Value</a:t>
                      </a:r>
                      <a:endParaRPr lang="ar-EG" dirty="0">
                        <a:solidFill>
                          <a:srgbClr val="00B050"/>
                        </a:solidFill>
                      </a:endParaRPr>
                    </a:p>
                  </a:txBody>
                  <a:tcPr/>
                </a:tc>
                <a:extLst>
                  <a:ext uri="{0D108BD9-81ED-4DB2-BD59-A6C34878D82A}">
                    <a16:rowId xmlns:a16="http://schemas.microsoft.com/office/drawing/2014/main" val="10004"/>
                  </a:ext>
                </a:extLst>
              </a:tr>
              <a:tr h="795867">
                <a:tc>
                  <a:txBody>
                    <a:bodyPr/>
                    <a:lstStyle/>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deadline in May 30</a:t>
                      </a:r>
                    </a:p>
                    <a:p>
                      <a:pPr marL="285750" indent="-285750" algn="just">
                        <a:buFont typeface="Wingdings" pitchFamily="2" charset="2"/>
                        <a:buChar char="§"/>
                      </a:pPr>
                      <a:r>
                        <a:rPr lang="en-US" sz="1800" b="0" i="0" u="none" strike="noStrike" kern="1200" baseline="0" dirty="0">
                          <a:solidFill>
                            <a:schemeClr val="dk1"/>
                          </a:solidFill>
                          <a:latin typeface="+mn-lt"/>
                          <a:ea typeface="+mn-ea"/>
                          <a:cs typeface="+mn-cs"/>
                        </a:rPr>
                        <a:t>Top-level security with data</a:t>
                      </a:r>
                      <a:endParaRPr lang="en-US" dirty="0"/>
                    </a:p>
                    <a:p>
                      <a:pPr marL="285750" marR="0" indent="-285750" algn="l" defTabSz="914400" rtl="1" eaLnBrk="1" fontAlgn="auto" latinLnBrk="0" hangingPunct="1">
                        <a:lnSpc>
                          <a:spcPct val="100000"/>
                        </a:lnSpc>
                        <a:spcBef>
                          <a:spcPts val="0"/>
                        </a:spcBef>
                        <a:spcAft>
                          <a:spcPts val="0"/>
                        </a:spcAft>
                        <a:buClrTx/>
                        <a:buSzTx/>
                        <a:buFont typeface="Wingdings" pitchFamily="2" charset="2"/>
                        <a:buChar char="§"/>
                        <a:tabLst/>
                        <a:defRPr/>
                      </a:pPr>
                      <a:endParaRPr lang="ar-EG"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a:solidFill>
                            <a:schemeClr val="dk1"/>
                          </a:solidFill>
                        </a:rPr>
                        <a:t>Constraints</a:t>
                      </a:r>
                      <a:r>
                        <a:rPr lang="en-US" dirty="0">
                          <a:solidFill>
                            <a:schemeClr val="dk1"/>
                          </a:solidFill>
                        </a:rPr>
                        <a:t> on system</a:t>
                      </a:r>
                      <a:endParaRPr lang="ar-EG" dirty="0"/>
                    </a:p>
                  </a:txBody>
                  <a:tcPr/>
                </a:tc>
                <a:tc>
                  <a:txBody>
                    <a:bodyPr/>
                    <a:lstStyle/>
                    <a:p>
                      <a:pPr rtl="1"/>
                      <a:r>
                        <a:rPr lang="en-US" dirty="0">
                          <a:solidFill>
                            <a:srgbClr val="00B050"/>
                          </a:solidFill>
                        </a:rPr>
                        <a:t>Special Issue</a:t>
                      </a:r>
                      <a:endParaRPr lang="ar-EG" dirty="0">
                        <a:solidFill>
                          <a:srgbClr val="00B05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330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Feasibility Study</a:t>
            </a:r>
            <a:endParaRPr lang="ar-EG" dirty="0"/>
          </a:p>
        </p:txBody>
      </p:sp>
      <p:sp>
        <p:nvSpPr>
          <p:cNvPr id="3" name="Content Placeholder 2"/>
          <p:cNvSpPr>
            <a:spLocks noGrp="1"/>
          </p:cNvSpPr>
          <p:nvPr>
            <p:ph idx="1"/>
          </p:nvPr>
        </p:nvSpPr>
        <p:spPr/>
        <p:txBody>
          <a:bodyPr>
            <a:normAutofit lnSpcReduction="10000"/>
          </a:bodyPr>
          <a:lstStyle/>
          <a:p>
            <a:pPr marL="0" indent="0" algn="just">
              <a:buNone/>
            </a:pPr>
            <a:r>
              <a:rPr lang="en-US" dirty="0"/>
              <a:t>Feasibility analysis guides the organization in determining whether to proceed with the project and identifies the important risks associated with the project that must be managed if the project is approved.</a:t>
            </a:r>
          </a:p>
          <a:p>
            <a:pPr algn="just"/>
            <a:r>
              <a:rPr lang="en-US" dirty="0"/>
              <a:t>It consists of three parts:</a:t>
            </a:r>
          </a:p>
          <a:p>
            <a:pPr lvl="1" algn="just"/>
            <a:r>
              <a:rPr lang="en-US" dirty="0"/>
              <a:t>Technical Feasibility</a:t>
            </a:r>
          </a:p>
          <a:p>
            <a:pPr lvl="1" algn="just"/>
            <a:r>
              <a:rPr lang="en-US" dirty="0"/>
              <a:t>Economic Feasibility</a:t>
            </a:r>
          </a:p>
          <a:p>
            <a:pPr lvl="1" algn="just"/>
            <a:r>
              <a:rPr lang="en-US" dirty="0"/>
              <a:t>Organizational Feasibility</a:t>
            </a:r>
          </a:p>
        </p:txBody>
      </p:sp>
      <p:pic>
        <p:nvPicPr>
          <p:cNvPr id="4" name="Picture 5" descr="proj2/43F02-1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985" y="3809999"/>
            <a:ext cx="3490015" cy="301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06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Feasibility Study: </a:t>
            </a:r>
            <a:r>
              <a:rPr lang="en-US" b="1" dirty="0"/>
              <a:t>Technical</a:t>
            </a:r>
            <a:endParaRPr lang="ar-EG" b="1" dirty="0"/>
          </a:p>
        </p:txBody>
      </p:sp>
      <p:sp>
        <p:nvSpPr>
          <p:cNvPr id="3" name="Content Placeholder 2"/>
          <p:cNvSpPr>
            <a:spLocks noGrp="1"/>
          </p:cNvSpPr>
          <p:nvPr>
            <p:ph idx="1"/>
          </p:nvPr>
        </p:nvSpPr>
        <p:spPr/>
        <p:txBody>
          <a:bodyPr>
            <a:normAutofit/>
          </a:bodyPr>
          <a:lstStyle/>
          <a:p>
            <a:pPr marL="457200" lvl="1" indent="-457200" algn="just">
              <a:buFont typeface="Wingdings" pitchFamily="2" charset="2"/>
              <a:buChar char="v"/>
            </a:pPr>
            <a:r>
              <a:rPr lang="en-US" b="1" dirty="0"/>
              <a:t>Technical</a:t>
            </a:r>
            <a:r>
              <a:rPr lang="en-US" dirty="0"/>
              <a:t> Feasibility:</a:t>
            </a:r>
            <a:endParaRPr lang="en-US" dirty="0">
              <a:cs typeface="Arial" charset="0"/>
            </a:endParaRPr>
          </a:p>
          <a:p>
            <a:pPr lvl="1"/>
            <a:r>
              <a:rPr lang="en-US" dirty="0"/>
              <a:t>refers to the </a:t>
            </a:r>
            <a:r>
              <a:rPr lang="en-US" b="1" dirty="0"/>
              <a:t>technical resources </a:t>
            </a:r>
            <a:r>
              <a:rPr lang="en-US" dirty="0"/>
              <a:t>needed to </a:t>
            </a:r>
            <a:r>
              <a:rPr lang="en-US" b="1" dirty="0"/>
              <a:t>develop</a:t>
            </a:r>
            <a:r>
              <a:rPr lang="en-US" dirty="0"/>
              <a:t>, </a:t>
            </a:r>
            <a:r>
              <a:rPr lang="en-US" b="1" dirty="0"/>
              <a:t>purchase</a:t>
            </a:r>
            <a:r>
              <a:rPr lang="en-US" dirty="0"/>
              <a:t>, </a:t>
            </a:r>
            <a:r>
              <a:rPr lang="en-US" b="1" dirty="0"/>
              <a:t>install</a:t>
            </a:r>
            <a:r>
              <a:rPr lang="en-US" dirty="0"/>
              <a:t> or </a:t>
            </a:r>
            <a:r>
              <a:rPr lang="en-US" b="1" dirty="0"/>
              <a:t>operate</a:t>
            </a:r>
            <a:r>
              <a:rPr lang="en-US" dirty="0"/>
              <a:t> the new </a:t>
            </a:r>
            <a:r>
              <a:rPr lang="en-US" b="1" dirty="0"/>
              <a:t>system</a:t>
            </a:r>
            <a:r>
              <a:rPr lang="en-US" dirty="0"/>
              <a:t>.</a:t>
            </a:r>
          </a:p>
          <a:p>
            <a:pPr lvl="1"/>
            <a:r>
              <a:rPr lang="en-US" sz="2400" b="1" u="sng" dirty="0"/>
              <a:t>Questions</a:t>
            </a:r>
            <a:r>
              <a:rPr lang="en-US" sz="2400" u="sng" dirty="0"/>
              <a:t>:</a:t>
            </a:r>
          </a:p>
          <a:p>
            <a:pPr lvl="2"/>
            <a:r>
              <a:rPr lang="en-US" dirty="0"/>
              <a:t>Does the company have the necessary </a:t>
            </a:r>
            <a:r>
              <a:rPr lang="en-US" b="1" dirty="0"/>
              <a:t>hardware</a:t>
            </a:r>
            <a:r>
              <a:rPr lang="en-US" dirty="0"/>
              <a:t>, </a:t>
            </a:r>
            <a:r>
              <a:rPr lang="en-US" b="1" dirty="0"/>
              <a:t>software</a:t>
            </a:r>
            <a:r>
              <a:rPr lang="en-US" dirty="0"/>
              <a:t> and </a:t>
            </a:r>
            <a:r>
              <a:rPr lang="en-US" b="1" dirty="0"/>
              <a:t>network</a:t>
            </a:r>
            <a:r>
              <a:rPr lang="en-US" dirty="0"/>
              <a:t> resources?</a:t>
            </a:r>
          </a:p>
          <a:p>
            <a:pPr lvl="2"/>
            <a:r>
              <a:rPr lang="en-US" dirty="0"/>
              <a:t>Does the company have the </a:t>
            </a:r>
            <a:r>
              <a:rPr lang="en-US" b="1" dirty="0"/>
              <a:t>needed technical expertise</a:t>
            </a:r>
            <a:r>
              <a:rPr lang="en-US" dirty="0"/>
              <a:t>?</a:t>
            </a:r>
            <a:endParaRPr lang="en-GB" dirty="0"/>
          </a:p>
          <a:p>
            <a:pPr lvl="3"/>
            <a:endParaRPr lang="en-US" sz="1600" dirty="0"/>
          </a:p>
          <a:p>
            <a:endParaRPr lang="en-US" dirty="0"/>
          </a:p>
        </p:txBody>
      </p:sp>
    </p:spTree>
    <p:extLst>
      <p:ext uri="{BB962C8B-B14F-4D97-AF65-F5344CB8AC3E}">
        <p14:creationId xmlns:p14="http://schemas.microsoft.com/office/powerpoint/2010/main" val="311904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Feasibility Study: </a:t>
            </a:r>
            <a:r>
              <a:rPr lang="en-US" b="1" dirty="0"/>
              <a:t>Economic</a:t>
            </a:r>
            <a:endParaRPr lang="ar-EG" b="1" dirty="0"/>
          </a:p>
        </p:txBody>
      </p:sp>
      <p:sp>
        <p:nvSpPr>
          <p:cNvPr id="3" name="Content Placeholder 2"/>
          <p:cNvSpPr>
            <a:spLocks noGrp="1"/>
          </p:cNvSpPr>
          <p:nvPr>
            <p:ph idx="1"/>
          </p:nvPr>
        </p:nvSpPr>
        <p:spPr/>
        <p:txBody>
          <a:bodyPr>
            <a:normAutofit/>
          </a:bodyPr>
          <a:lstStyle/>
          <a:p>
            <a:r>
              <a:rPr lang="en-US" b="1" dirty="0"/>
              <a:t>Economic feasibility: </a:t>
            </a:r>
            <a:endParaRPr lang="en-US" dirty="0"/>
          </a:p>
          <a:p>
            <a:pPr lvl="1"/>
            <a:r>
              <a:rPr lang="en-US" dirty="0"/>
              <a:t>means that the </a:t>
            </a:r>
            <a:r>
              <a:rPr lang="en-US" b="1" dirty="0"/>
              <a:t>projected benefits </a:t>
            </a:r>
            <a:r>
              <a:rPr lang="en-US" dirty="0"/>
              <a:t>will </a:t>
            </a:r>
            <a:r>
              <a:rPr lang="en-US" b="1" u="sng" dirty="0"/>
              <a:t>outweigh</a:t>
            </a:r>
            <a:r>
              <a:rPr lang="en-US" dirty="0"/>
              <a:t> the </a:t>
            </a:r>
            <a:r>
              <a:rPr lang="en-US" b="1" dirty="0"/>
              <a:t>estimated costs </a:t>
            </a:r>
            <a:r>
              <a:rPr lang="en-US" dirty="0"/>
              <a:t>of the project.</a:t>
            </a:r>
          </a:p>
          <a:p>
            <a:pPr lvl="1"/>
            <a:r>
              <a:rPr lang="en-US" b="1" u="sng" dirty="0"/>
              <a:t>Questions: </a:t>
            </a:r>
          </a:p>
          <a:p>
            <a:pPr lvl="2"/>
            <a:r>
              <a:rPr lang="en-US" sz="2000" i="1" dirty="0"/>
              <a:t>What is </a:t>
            </a:r>
            <a:r>
              <a:rPr lang="en-US" sz="2000" b="1" i="1" dirty="0"/>
              <a:t>the cost of developing/not developing the system</a:t>
            </a:r>
            <a:r>
              <a:rPr lang="en-US" sz="2000" i="1" dirty="0"/>
              <a:t>?</a:t>
            </a:r>
          </a:p>
          <a:p>
            <a:pPr lvl="2"/>
            <a:r>
              <a:rPr lang="en-US" sz="2000" i="1" dirty="0"/>
              <a:t>What are the </a:t>
            </a:r>
            <a:r>
              <a:rPr lang="en-US" sz="2000" b="1" i="1" dirty="0"/>
              <a:t>tangible benefits</a:t>
            </a:r>
            <a:r>
              <a:rPr lang="en-US" sz="2000" i="1" dirty="0"/>
              <a:t>?</a:t>
            </a:r>
          </a:p>
          <a:p>
            <a:pPr lvl="2"/>
            <a:r>
              <a:rPr lang="en-US" sz="2000" i="1" dirty="0"/>
              <a:t>What are the </a:t>
            </a:r>
            <a:r>
              <a:rPr lang="en-US" sz="2000" b="1" i="1" dirty="0"/>
              <a:t>intangible benefits?</a:t>
            </a:r>
            <a:endParaRPr lang="en-GB" sz="2000" b="1" i="1" dirty="0"/>
          </a:p>
          <a:p>
            <a:pPr lvl="3"/>
            <a:endParaRPr lang="en-US" dirty="0"/>
          </a:p>
        </p:txBody>
      </p:sp>
    </p:spTree>
    <p:extLst>
      <p:ext uri="{BB962C8B-B14F-4D97-AF65-F5344CB8AC3E}">
        <p14:creationId xmlns:p14="http://schemas.microsoft.com/office/powerpoint/2010/main" val="3905570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Feasibility Study: </a:t>
            </a:r>
            <a:r>
              <a:rPr lang="en-US" b="1" dirty="0"/>
              <a:t>Operational</a:t>
            </a:r>
            <a:endParaRPr lang="ar-EG" b="1" dirty="0"/>
          </a:p>
        </p:txBody>
      </p:sp>
      <p:sp>
        <p:nvSpPr>
          <p:cNvPr id="3" name="Content Placeholder 2"/>
          <p:cNvSpPr>
            <a:spLocks noGrp="1"/>
          </p:cNvSpPr>
          <p:nvPr>
            <p:ph idx="1"/>
          </p:nvPr>
        </p:nvSpPr>
        <p:spPr/>
        <p:txBody>
          <a:bodyPr>
            <a:normAutofit/>
          </a:bodyPr>
          <a:lstStyle/>
          <a:p>
            <a:r>
              <a:rPr lang="en-US" b="1" dirty="0"/>
              <a:t>Operational feasibility: </a:t>
            </a:r>
          </a:p>
          <a:p>
            <a:pPr lvl="1"/>
            <a:r>
              <a:rPr lang="en-US" i="1" dirty="0"/>
              <a:t>means that the </a:t>
            </a:r>
            <a:r>
              <a:rPr lang="en-US" b="1" i="1" dirty="0"/>
              <a:t>proposed (new) system </a:t>
            </a:r>
            <a:r>
              <a:rPr lang="en-US" i="1" dirty="0"/>
              <a:t>will be used </a:t>
            </a:r>
            <a:r>
              <a:rPr lang="en-US" b="1" i="1" dirty="0"/>
              <a:t>effectively</a:t>
            </a:r>
            <a:r>
              <a:rPr lang="en-US" i="1" dirty="0"/>
              <a:t> after it has been developed.</a:t>
            </a:r>
          </a:p>
          <a:p>
            <a:pPr lvl="1"/>
            <a:r>
              <a:rPr lang="en-US" b="1" i="1" u="sng" dirty="0"/>
              <a:t>Questions:</a:t>
            </a:r>
          </a:p>
          <a:p>
            <a:pPr lvl="2"/>
            <a:r>
              <a:rPr lang="en-US" i="1" dirty="0"/>
              <a:t>Will </a:t>
            </a:r>
            <a:r>
              <a:rPr lang="en-US" b="1" i="1" dirty="0"/>
              <a:t>users</a:t>
            </a:r>
            <a:r>
              <a:rPr lang="en-US" i="1" dirty="0"/>
              <a:t> have </a:t>
            </a:r>
            <a:r>
              <a:rPr lang="en-US" b="1" i="1" dirty="0"/>
              <a:t>difficulty</a:t>
            </a:r>
            <a:r>
              <a:rPr lang="en-US" i="1" dirty="0"/>
              <a:t> with the new system?</a:t>
            </a:r>
          </a:p>
          <a:p>
            <a:pPr lvl="2"/>
            <a:r>
              <a:rPr lang="en-US" i="1" dirty="0"/>
              <a:t>Will it </a:t>
            </a:r>
            <a:r>
              <a:rPr lang="en-US" b="1" i="1" dirty="0"/>
              <a:t>provide</a:t>
            </a:r>
            <a:r>
              <a:rPr lang="en-US" i="1" dirty="0"/>
              <a:t> the expected </a:t>
            </a:r>
            <a:r>
              <a:rPr lang="en-US" b="1" i="1" dirty="0"/>
              <a:t>benefits</a:t>
            </a:r>
            <a:r>
              <a:rPr lang="en-US" i="1" dirty="0"/>
              <a:t>?</a:t>
            </a:r>
          </a:p>
        </p:txBody>
      </p:sp>
    </p:spTree>
    <p:extLst>
      <p:ext uri="{BB962C8B-B14F-4D97-AF65-F5344CB8AC3E}">
        <p14:creationId xmlns:p14="http://schemas.microsoft.com/office/powerpoint/2010/main" val="385700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Feasibility Study: </a:t>
            </a:r>
            <a:r>
              <a:rPr lang="en-US" b="1" dirty="0"/>
              <a:t>Schedule</a:t>
            </a:r>
            <a:r>
              <a:rPr lang="en-US" dirty="0"/>
              <a:t> </a:t>
            </a:r>
            <a:endParaRPr lang="ar-EG" b="1" dirty="0"/>
          </a:p>
        </p:txBody>
      </p:sp>
      <p:sp>
        <p:nvSpPr>
          <p:cNvPr id="3" name="Content Placeholder 2"/>
          <p:cNvSpPr>
            <a:spLocks noGrp="1"/>
          </p:cNvSpPr>
          <p:nvPr>
            <p:ph idx="1"/>
          </p:nvPr>
        </p:nvSpPr>
        <p:spPr/>
        <p:txBody>
          <a:bodyPr>
            <a:normAutofit/>
          </a:bodyPr>
          <a:lstStyle/>
          <a:p>
            <a:r>
              <a:rPr lang="en-US" b="1" dirty="0"/>
              <a:t>Schedule feasibility: </a:t>
            </a:r>
          </a:p>
          <a:p>
            <a:pPr lvl="1"/>
            <a:r>
              <a:rPr lang="en-US" dirty="0"/>
              <a:t>means that the project can be </a:t>
            </a:r>
            <a:r>
              <a:rPr lang="en-US" b="1" dirty="0"/>
              <a:t>implemented</a:t>
            </a:r>
            <a:r>
              <a:rPr lang="en-US" dirty="0"/>
              <a:t> in an </a:t>
            </a:r>
            <a:r>
              <a:rPr lang="en-US" b="1" dirty="0"/>
              <a:t>acceptable time</a:t>
            </a:r>
            <a:r>
              <a:rPr lang="en-US" dirty="0"/>
              <a:t>.</a:t>
            </a:r>
          </a:p>
          <a:p>
            <a:pPr lvl="1"/>
            <a:r>
              <a:rPr lang="en-US" sz="2400" b="1" u="sng" dirty="0"/>
              <a:t>Questions</a:t>
            </a:r>
            <a:r>
              <a:rPr lang="en-US" sz="2400" u="sng" dirty="0"/>
              <a:t>:</a:t>
            </a:r>
          </a:p>
          <a:p>
            <a:pPr lvl="2"/>
            <a:r>
              <a:rPr lang="en-US" sz="2000" dirty="0"/>
              <a:t>Has management established a </a:t>
            </a:r>
            <a:r>
              <a:rPr lang="en-US" sz="2000" b="1" dirty="0"/>
              <a:t>firm timetable </a:t>
            </a:r>
            <a:r>
              <a:rPr lang="en-US" sz="2000" dirty="0"/>
              <a:t>for the project?</a:t>
            </a:r>
          </a:p>
          <a:p>
            <a:pPr lvl="2"/>
            <a:r>
              <a:rPr lang="en-US" sz="2000" dirty="0"/>
              <a:t>Will an </a:t>
            </a:r>
            <a:r>
              <a:rPr lang="en-US" sz="2000" b="1" dirty="0"/>
              <a:t>accelerated schedule </a:t>
            </a:r>
            <a:r>
              <a:rPr lang="en-US" sz="2000" dirty="0"/>
              <a:t>pose any </a:t>
            </a:r>
            <a:r>
              <a:rPr lang="en-US" sz="2000" b="1" dirty="0"/>
              <a:t>risks</a:t>
            </a:r>
            <a:r>
              <a:rPr lang="en-US" sz="2000" dirty="0"/>
              <a:t>?</a:t>
            </a:r>
          </a:p>
          <a:p>
            <a:pPr lvl="2"/>
            <a:r>
              <a:rPr lang="en-US" sz="2000" dirty="0"/>
              <a:t>Might these </a:t>
            </a:r>
            <a:r>
              <a:rPr lang="en-US" sz="2000" b="1" dirty="0"/>
              <a:t>risks</a:t>
            </a:r>
            <a:r>
              <a:rPr lang="en-US" sz="2000" dirty="0"/>
              <a:t> be </a:t>
            </a:r>
            <a:r>
              <a:rPr lang="en-US" sz="2000" b="1" dirty="0"/>
              <a:t>acceptable</a:t>
            </a:r>
            <a:r>
              <a:rPr lang="en-US" sz="2000" dirty="0"/>
              <a:t>?</a:t>
            </a:r>
            <a:endParaRPr lang="en-GB" sz="2000" dirty="0"/>
          </a:p>
        </p:txBody>
      </p:sp>
    </p:spTree>
    <p:extLst>
      <p:ext uri="{BB962C8B-B14F-4D97-AF65-F5344CB8AC3E}">
        <p14:creationId xmlns:p14="http://schemas.microsoft.com/office/powerpoint/2010/main" val="168695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Required</a:t>
            </a:r>
            <a:endParaRPr lang="ar-EG" sz="5400" b="1" dirty="0">
              <a:solidFill>
                <a:srgbClr val="FF0000"/>
              </a:solidFill>
            </a:endParaRPr>
          </a:p>
        </p:txBody>
      </p:sp>
      <p:sp>
        <p:nvSpPr>
          <p:cNvPr id="3" name="Content Placeholder 2"/>
          <p:cNvSpPr>
            <a:spLocks noGrp="1"/>
          </p:cNvSpPr>
          <p:nvPr>
            <p:ph idx="1"/>
          </p:nvPr>
        </p:nvSpPr>
        <p:spPr/>
        <p:txBody>
          <a:bodyPr/>
          <a:lstStyle/>
          <a:p>
            <a:r>
              <a:rPr lang="en-US" dirty="0">
                <a:hlinkClick r:id="rId2" action="ppaction://hlinkfile"/>
              </a:rPr>
              <a:t>Report</a:t>
            </a:r>
            <a:r>
              <a:rPr lang="en-US" dirty="0"/>
              <a:t>: </a:t>
            </a:r>
          </a:p>
          <a:p>
            <a:pPr marL="971550" lvl="1" indent="-514350">
              <a:buFont typeface="+mj-lt"/>
              <a:buAutoNum type="arabicPeriod"/>
            </a:pPr>
            <a:r>
              <a:rPr lang="en-US" dirty="0"/>
              <a:t>System request</a:t>
            </a:r>
          </a:p>
          <a:p>
            <a:pPr marL="971550" lvl="1" indent="-514350">
              <a:buFont typeface="+mj-lt"/>
              <a:buAutoNum type="arabicPeriod"/>
            </a:pPr>
            <a:r>
              <a:rPr lang="en-US" dirty="0"/>
              <a:t>Feasibility study</a:t>
            </a:r>
          </a:p>
          <a:p>
            <a:pPr marL="571500" indent="-514350">
              <a:buFont typeface="Wingdings" pitchFamily="2" charset="2"/>
              <a:buChar char="ü"/>
            </a:pPr>
            <a:r>
              <a:rPr lang="en-US" dirty="0"/>
              <a:t>Report </a:t>
            </a:r>
            <a:r>
              <a:rPr lang="en-US" b="1" dirty="0">
                <a:solidFill>
                  <a:srgbClr val="FF0000"/>
                </a:solidFill>
              </a:rPr>
              <a:t>deadline</a:t>
            </a:r>
            <a:r>
              <a:rPr lang="en-US" dirty="0"/>
              <a:t>: the next section</a:t>
            </a:r>
            <a:endParaRPr lang="ar-EG" dirty="0"/>
          </a:p>
        </p:txBody>
      </p:sp>
    </p:spTree>
    <p:extLst>
      <p:ext uri="{BB962C8B-B14F-4D97-AF65-F5344CB8AC3E}">
        <p14:creationId xmlns:p14="http://schemas.microsoft.com/office/powerpoint/2010/main" val="201860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plan</a:t>
            </a:r>
          </a:p>
        </p:txBody>
      </p:sp>
      <p:sp>
        <p:nvSpPr>
          <p:cNvPr id="3" name="Content Placeholder 2"/>
          <p:cNvSpPr>
            <a:spLocks noGrp="1"/>
          </p:cNvSpPr>
          <p:nvPr>
            <p:ph idx="1"/>
          </p:nvPr>
        </p:nvSpPr>
        <p:spPr/>
        <p:txBody>
          <a:bodyPr/>
          <a:lstStyle/>
          <a:p>
            <a:r>
              <a:rPr lang="en-US" b="1" dirty="0"/>
              <a:t>Project</a:t>
            </a:r>
          </a:p>
          <a:p>
            <a:pPr lvl="1"/>
            <a:r>
              <a:rPr lang="en-US" dirty="0"/>
              <a:t>We will work on the project from </a:t>
            </a:r>
            <a:r>
              <a:rPr lang="en-US" b="1" dirty="0"/>
              <a:t>section 1</a:t>
            </a:r>
          </a:p>
          <a:p>
            <a:pPr lvl="1"/>
            <a:r>
              <a:rPr lang="en-US" b="1" dirty="0"/>
              <a:t>Each</a:t>
            </a:r>
            <a:r>
              <a:rPr lang="en-US" dirty="0"/>
              <a:t> section discusses </a:t>
            </a:r>
            <a:r>
              <a:rPr lang="en-US" b="1" dirty="0"/>
              <a:t>part of </a:t>
            </a:r>
            <a:r>
              <a:rPr lang="en-US" dirty="0"/>
              <a:t>it </a:t>
            </a:r>
          </a:p>
          <a:p>
            <a:pPr lvl="1"/>
            <a:r>
              <a:rPr lang="en-US" dirty="0"/>
              <a:t>Team: 1 – 3</a:t>
            </a:r>
          </a:p>
        </p:txBody>
      </p:sp>
    </p:spTree>
    <p:extLst>
      <p:ext uri="{BB962C8B-B14F-4D97-AF65-F5344CB8AC3E}">
        <p14:creationId xmlns:p14="http://schemas.microsoft.com/office/powerpoint/2010/main" val="160296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6B05-DE8D-46BA-AC2C-CB075F05C317}"/>
              </a:ext>
            </a:extLst>
          </p:cNvPr>
          <p:cNvSpPr>
            <a:spLocks noGrp="1"/>
          </p:cNvSpPr>
          <p:nvPr>
            <p:ph type="title"/>
          </p:nvPr>
        </p:nvSpPr>
        <p:spPr/>
        <p:txBody>
          <a:bodyPr/>
          <a:lstStyle/>
          <a:p>
            <a:r>
              <a:rPr lang="en-US" dirty="0"/>
              <a:t>Activity</a:t>
            </a:r>
            <a:endParaRPr lang="en-GB" dirty="0"/>
          </a:p>
        </p:txBody>
      </p:sp>
      <p:sp>
        <p:nvSpPr>
          <p:cNvPr id="3" name="Content Placeholder 2">
            <a:extLst>
              <a:ext uri="{FF2B5EF4-FFF2-40B4-BE49-F238E27FC236}">
                <a16:creationId xmlns:a16="http://schemas.microsoft.com/office/drawing/2014/main" id="{CF3BE110-5736-4642-A378-69202E891EED}"/>
              </a:ext>
            </a:extLst>
          </p:cNvPr>
          <p:cNvSpPr>
            <a:spLocks noGrp="1"/>
          </p:cNvSpPr>
          <p:nvPr>
            <p:ph idx="1"/>
          </p:nvPr>
        </p:nvSpPr>
        <p:spPr/>
        <p:txBody>
          <a:bodyPr>
            <a:normAutofit fontScale="85000" lnSpcReduction="10000"/>
          </a:bodyPr>
          <a:lstStyle/>
          <a:p>
            <a:pPr marL="514350" indent="-514350">
              <a:buFont typeface="+mj-lt"/>
              <a:buAutoNum type="arabicPeriod"/>
            </a:pPr>
            <a:r>
              <a:rPr lang="en-GB" dirty="0"/>
              <a:t>What are the various components of a system?</a:t>
            </a:r>
          </a:p>
          <a:p>
            <a:pPr marL="514350" indent="-514350">
              <a:buFont typeface="+mj-lt"/>
              <a:buAutoNum type="arabicPeriod"/>
            </a:pPr>
            <a:r>
              <a:rPr lang="en-GB" dirty="0"/>
              <a:t> Describe two systems in your environment. </a:t>
            </a:r>
          </a:p>
          <a:p>
            <a:pPr marL="514350" indent="-514350">
              <a:buFont typeface="+mj-lt"/>
              <a:buAutoNum type="arabicPeriod"/>
            </a:pPr>
            <a:r>
              <a:rPr lang="en-GB" dirty="0"/>
              <a:t>Main goal of an information system is to process -------</a:t>
            </a:r>
          </a:p>
          <a:p>
            <a:pPr marL="514350" indent="-514350">
              <a:buFont typeface="+mj-lt"/>
              <a:buAutoNum type="arabicPeriod"/>
            </a:pPr>
            <a:r>
              <a:rPr lang="en-GB" dirty="0"/>
              <a:t> Which is NOT true for systems analysts? . </a:t>
            </a:r>
          </a:p>
          <a:p>
            <a:pPr marL="914400" lvl="1" indent="-514350">
              <a:buFont typeface="+mj-lt"/>
              <a:buAutoNum type="alphaUcPeriod"/>
            </a:pPr>
            <a:r>
              <a:rPr lang="en-GB" dirty="0"/>
              <a:t>They create value for an organization</a:t>
            </a:r>
          </a:p>
          <a:p>
            <a:pPr marL="914400" lvl="1" indent="-514350">
              <a:buFont typeface="+mj-lt"/>
              <a:buAutoNum type="alphaUcPeriod"/>
            </a:pPr>
            <a:r>
              <a:rPr lang="en-GB" dirty="0"/>
              <a:t> enable the organization to perform work better</a:t>
            </a:r>
          </a:p>
          <a:p>
            <a:pPr marL="914400" lvl="1" indent="-514350">
              <a:buFont typeface="+mj-lt"/>
              <a:buAutoNum type="alphaUcPeriod"/>
            </a:pPr>
            <a:r>
              <a:rPr lang="en-GB" dirty="0"/>
              <a:t>They do things and challenge the current way that an organization works </a:t>
            </a:r>
          </a:p>
          <a:p>
            <a:pPr marL="914400" lvl="1" indent="-514350">
              <a:buFont typeface="+mj-lt"/>
              <a:buAutoNum type="alphaUcPeriod"/>
            </a:pPr>
            <a:r>
              <a:rPr lang="en-GB" dirty="0"/>
              <a:t>They play a key role in information systems development projects</a:t>
            </a:r>
          </a:p>
          <a:p>
            <a:pPr marL="914400" lvl="1" indent="-514350">
              <a:buFont typeface="+mj-lt"/>
              <a:buAutoNum type="alphaUcPeriod"/>
            </a:pPr>
            <a:r>
              <a:rPr lang="en-GB" dirty="0"/>
              <a:t> They are the project sponsors for system proposals </a:t>
            </a:r>
          </a:p>
        </p:txBody>
      </p:sp>
    </p:spTree>
    <p:extLst>
      <p:ext uri="{BB962C8B-B14F-4D97-AF65-F5344CB8AC3E}">
        <p14:creationId xmlns:p14="http://schemas.microsoft.com/office/powerpoint/2010/main" val="365064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3504-6C3B-4504-B928-EFBD5F07B1E0}"/>
              </a:ext>
            </a:extLst>
          </p:cNvPr>
          <p:cNvSpPr>
            <a:spLocks noGrp="1"/>
          </p:cNvSpPr>
          <p:nvPr>
            <p:ph type="title"/>
          </p:nvPr>
        </p:nvSpPr>
        <p:spPr/>
        <p:txBody>
          <a:bodyPr/>
          <a:lstStyle/>
          <a:p>
            <a:r>
              <a:rPr lang="en-US" dirty="0"/>
              <a:t>Activity</a:t>
            </a:r>
            <a:endParaRPr lang="en-GB" dirty="0"/>
          </a:p>
        </p:txBody>
      </p:sp>
      <p:sp>
        <p:nvSpPr>
          <p:cNvPr id="3" name="Content Placeholder 2">
            <a:extLst>
              <a:ext uri="{FF2B5EF4-FFF2-40B4-BE49-F238E27FC236}">
                <a16:creationId xmlns:a16="http://schemas.microsoft.com/office/drawing/2014/main" id="{D30609B9-E1BC-4785-A12C-C9689452C710}"/>
              </a:ext>
            </a:extLst>
          </p:cNvPr>
          <p:cNvSpPr>
            <a:spLocks noGrp="1"/>
          </p:cNvSpPr>
          <p:nvPr>
            <p:ph idx="1"/>
          </p:nvPr>
        </p:nvSpPr>
        <p:spPr/>
        <p:txBody>
          <a:bodyPr>
            <a:normAutofit fontScale="62500" lnSpcReduction="20000"/>
          </a:bodyPr>
          <a:lstStyle/>
          <a:p>
            <a:pPr marL="0" indent="0">
              <a:buNone/>
            </a:pPr>
            <a:r>
              <a:rPr lang="en-GB" dirty="0"/>
              <a:t>5.  The _______ is generated by the department or person that has an idea for new information system </a:t>
            </a:r>
          </a:p>
          <a:p>
            <a:pPr marL="0" indent="0">
              <a:buNone/>
            </a:pPr>
            <a:endParaRPr lang="en-GB" dirty="0"/>
          </a:p>
          <a:p>
            <a:pPr marL="914400" lvl="1" indent="-514350">
              <a:buAutoNum type="alphaLcPeriod"/>
            </a:pPr>
            <a:r>
              <a:rPr lang="en-GB" dirty="0"/>
              <a:t>Feasibility analysis</a:t>
            </a:r>
          </a:p>
          <a:p>
            <a:pPr marL="914400" lvl="1" indent="-514350">
              <a:buAutoNum type="alphaLcPeriod"/>
            </a:pPr>
            <a:r>
              <a:rPr lang="en-GB" dirty="0"/>
              <a:t>Gradual refinement </a:t>
            </a:r>
          </a:p>
          <a:p>
            <a:pPr marL="914400" lvl="1" indent="-514350">
              <a:buAutoNum type="alphaLcPeriod"/>
            </a:pPr>
            <a:r>
              <a:rPr lang="en-GB" dirty="0"/>
              <a:t>Project sponsor </a:t>
            </a:r>
          </a:p>
          <a:p>
            <a:pPr marL="914400" lvl="1" indent="-514350">
              <a:buAutoNum type="alphaLcPeriod"/>
            </a:pPr>
            <a:r>
              <a:rPr lang="en-GB" dirty="0"/>
              <a:t>System request</a:t>
            </a:r>
          </a:p>
          <a:p>
            <a:pPr marL="400050" lvl="1" indent="0">
              <a:buNone/>
            </a:pPr>
            <a:endParaRPr lang="en-GB" dirty="0"/>
          </a:p>
          <a:p>
            <a:pPr marL="0" indent="0">
              <a:buNone/>
            </a:pPr>
            <a:r>
              <a:rPr lang="en-GB" dirty="0"/>
              <a:t>6.  The functionality of the system or what the information system will do is called as _____ of the system </a:t>
            </a:r>
          </a:p>
          <a:p>
            <a:endParaRPr lang="en-GB" dirty="0"/>
          </a:p>
          <a:p>
            <a:pPr marL="400050" lvl="1" indent="0">
              <a:buNone/>
            </a:pPr>
            <a:r>
              <a:rPr lang="en-GB" dirty="0"/>
              <a:t>a. Business need</a:t>
            </a:r>
          </a:p>
          <a:p>
            <a:pPr marL="400050" lvl="1" indent="0">
              <a:buNone/>
            </a:pPr>
            <a:r>
              <a:rPr lang="en-GB" dirty="0"/>
              <a:t>b. Intangibles </a:t>
            </a:r>
          </a:p>
          <a:p>
            <a:pPr marL="400050" lvl="1" indent="0">
              <a:buNone/>
            </a:pPr>
            <a:r>
              <a:rPr lang="en-GB" dirty="0"/>
              <a:t>c. Requirements </a:t>
            </a:r>
          </a:p>
          <a:p>
            <a:pPr marL="400050" lvl="1" indent="0">
              <a:buNone/>
            </a:pPr>
            <a:r>
              <a:rPr lang="en-GB" dirty="0"/>
              <a:t>d. Sponsors</a:t>
            </a:r>
          </a:p>
        </p:txBody>
      </p:sp>
    </p:spTree>
    <p:extLst>
      <p:ext uri="{BB962C8B-B14F-4D97-AF65-F5344CB8AC3E}">
        <p14:creationId xmlns:p14="http://schemas.microsoft.com/office/powerpoint/2010/main" val="47972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a:t>
            </a:r>
            <a:endParaRPr lang="ar-EG" dirty="0"/>
          </a:p>
        </p:txBody>
      </p:sp>
      <p:sp>
        <p:nvSpPr>
          <p:cNvPr id="3" name="Content Placeholder 2"/>
          <p:cNvSpPr>
            <a:spLocks noGrp="1"/>
          </p:cNvSpPr>
          <p:nvPr>
            <p:ph idx="1"/>
          </p:nvPr>
        </p:nvSpPr>
        <p:spPr>
          <a:xfrm>
            <a:off x="457200" y="1600200"/>
            <a:ext cx="8229600" cy="5181600"/>
          </a:xfrm>
        </p:spPr>
        <p:txBody>
          <a:bodyPr>
            <a:normAutofit fontScale="32500" lnSpcReduction="20000"/>
          </a:bodyPr>
          <a:lstStyle/>
          <a:p>
            <a:pPr algn="just"/>
            <a:r>
              <a:rPr lang="en-US" sz="6700" dirty="0"/>
              <a:t>System is designed to perform specific </a:t>
            </a:r>
            <a:r>
              <a:rPr lang="en-US" sz="6700" b="1" dirty="0"/>
              <a:t>goals</a:t>
            </a:r>
            <a:r>
              <a:rPr lang="en-US" sz="6700" dirty="0"/>
              <a:t> and </a:t>
            </a:r>
            <a:r>
              <a:rPr lang="en-US" sz="6700" b="1" dirty="0"/>
              <a:t>objectives </a:t>
            </a:r>
            <a:r>
              <a:rPr lang="en-US" sz="6700" dirty="0"/>
              <a:t>to an organization or business.</a:t>
            </a:r>
          </a:p>
          <a:p>
            <a:pPr algn="just"/>
            <a:endParaRPr lang="en-US" sz="6700" dirty="0"/>
          </a:p>
          <a:p>
            <a:pPr algn="just"/>
            <a:endParaRPr lang="en-US" dirty="0"/>
          </a:p>
          <a:p>
            <a:pPr marL="0" indent="0"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sz="6200" dirty="0"/>
              <a:t>Any system consists of a number of process that convert </a:t>
            </a:r>
            <a:r>
              <a:rPr lang="en-US" sz="6200" b="1" dirty="0">
                <a:solidFill>
                  <a:schemeClr val="accent2">
                    <a:lumMod val="75000"/>
                  </a:schemeClr>
                </a:solidFill>
              </a:rPr>
              <a:t>input</a:t>
            </a:r>
            <a:r>
              <a:rPr lang="en-US" sz="6200" dirty="0"/>
              <a:t> to </a:t>
            </a:r>
            <a:r>
              <a:rPr lang="en-US" sz="6200" b="1" dirty="0">
                <a:solidFill>
                  <a:schemeClr val="accent2">
                    <a:lumMod val="75000"/>
                  </a:schemeClr>
                </a:solidFill>
              </a:rPr>
              <a:t>output</a:t>
            </a:r>
            <a:r>
              <a:rPr lang="en-US" sz="6200" dirty="0"/>
              <a:t>.</a:t>
            </a:r>
          </a:p>
          <a:p>
            <a:pPr algn="just"/>
            <a:r>
              <a:rPr lang="en-GB" sz="6200" dirty="0"/>
              <a:t>A system consist of components working together to make its objective achieve. Basic components of the system are:</a:t>
            </a:r>
          </a:p>
          <a:p>
            <a:pPr algn="just"/>
            <a:r>
              <a:rPr lang="en-GB" sz="6200" dirty="0"/>
              <a:t> a. Resources </a:t>
            </a:r>
          </a:p>
          <a:p>
            <a:pPr algn="just"/>
            <a:r>
              <a:rPr lang="en-GB" sz="6200" dirty="0"/>
              <a:t>b. Procedures/Rules </a:t>
            </a:r>
          </a:p>
          <a:p>
            <a:pPr algn="just"/>
            <a:r>
              <a:rPr lang="en-GB" sz="6200" dirty="0"/>
              <a:t>c. Data/ Information </a:t>
            </a:r>
          </a:p>
          <a:p>
            <a:pPr algn="just"/>
            <a:r>
              <a:rPr lang="en-GB" sz="6200" dirty="0"/>
              <a:t>d. Processes/Function</a:t>
            </a:r>
            <a:endParaRPr lang="ar-EG" sz="6200" dirty="0"/>
          </a:p>
        </p:txBody>
      </p:sp>
      <p:sp>
        <p:nvSpPr>
          <p:cNvPr id="4" name="Rectangle 3"/>
          <p:cNvSpPr/>
          <p:nvPr/>
        </p:nvSpPr>
        <p:spPr>
          <a:xfrm>
            <a:off x="3124200" y="28194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System</a:t>
            </a:r>
            <a:endParaRPr lang="ar-EG" sz="3200" b="1" dirty="0"/>
          </a:p>
        </p:txBody>
      </p:sp>
      <p:cxnSp>
        <p:nvCxnSpPr>
          <p:cNvPr id="6" name="Straight Arrow Connector 5"/>
          <p:cNvCxnSpPr>
            <a:endCxn id="4" idx="1"/>
          </p:cNvCxnSpPr>
          <p:nvPr/>
        </p:nvCxnSpPr>
        <p:spPr>
          <a:xfrm>
            <a:off x="1676400" y="3505200"/>
            <a:ext cx="1447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5486400" y="3505200"/>
            <a:ext cx="1447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7200" y="3274366"/>
            <a:ext cx="1175657" cy="461665"/>
          </a:xfrm>
          <a:prstGeom prst="rect">
            <a:avLst/>
          </a:prstGeom>
          <a:noFill/>
        </p:spPr>
        <p:txBody>
          <a:bodyPr wrap="square" rtlCol="1">
            <a:spAutoFit/>
          </a:bodyPr>
          <a:lstStyle/>
          <a:p>
            <a:pPr algn="ctr"/>
            <a:r>
              <a:rPr lang="en-US" sz="2400" dirty="0"/>
              <a:t>Input</a:t>
            </a:r>
            <a:endParaRPr lang="ar-EG" sz="2400" dirty="0"/>
          </a:p>
        </p:txBody>
      </p:sp>
      <p:sp>
        <p:nvSpPr>
          <p:cNvPr id="10" name="TextBox 9"/>
          <p:cNvSpPr txBox="1"/>
          <p:nvPr/>
        </p:nvSpPr>
        <p:spPr>
          <a:xfrm>
            <a:off x="6934200" y="3274367"/>
            <a:ext cx="1295400" cy="461665"/>
          </a:xfrm>
          <a:prstGeom prst="rect">
            <a:avLst/>
          </a:prstGeom>
          <a:noFill/>
        </p:spPr>
        <p:txBody>
          <a:bodyPr wrap="square" rtlCol="1">
            <a:spAutoFit/>
          </a:bodyPr>
          <a:lstStyle/>
          <a:p>
            <a:pPr algn="ctr"/>
            <a:r>
              <a:rPr lang="en-US" sz="2400" dirty="0"/>
              <a:t>Output</a:t>
            </a:r>
            <a:endParaRPr lang="ar-EG" sz="2400" dirty="0"/>
          </a:p>
        </p:txBody>
      </p:sp>
      <p:sp>
        <p:nvSpPr>
          <p:cNvPr id="12" name="Oval Callout 11"/>
          <p:cNvSpPr/>
          <p:nvPr/>
        </p:nvSpPr>
        <p:spPr>
          <a:xfrm>
            <a:off x="6019800" y="990600"/>
            <a:ext cx="2933700" cy="1978967"/>
          </a:xfrm>
          <a:prstGeom prst="wedgeEllipseCallout">
            <a:avLst>
              <a:gd name="adj1" fmla="val 936"/>
              <a:gd name="adj2" fmla="val 67634"/>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Its compared with goals and objectives</a:t>
            </a:r>
            <a:endParaRPr lang="ar-EG" dirty="0"/>
          </a:p>
        </p:txBody>
      </p:sp>
    </p:spTree>
    <p:extLst>
      <p:ext uri="{BB962C8B-B14F-4D97-AF65-F5344CB8AC3E}">
        <p14:creationId xmlns:p14="http://schemas.microsoft.com/office/powerpoint/2010/main" val="227920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animEffect transition="in" filter="barn(inVertical)">
                                      <p:cBhvr>
                                        <p:cTn id="13" dur="500"/>
                                        <p:tgtEl>
                                          <p:spTgt spid="3">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5" end="15"/>
                                            </p:txEl>
                                          </p:spTgt>
                                        </p:tgtEl>
                                        <p:attrNameLst>
                                          <p:attrName>style.visibility</p:attrName>
                                        </p:attrNameLst>
                                      </p:cBhvr>
                                      <p:to>
                                        <p:strVal val="visible"/>
                                      </p:to>
                                    </p:set>
                                    <p:animEffect transition="in" filter="barn(inVertical)">
                                      <p:cBhvr>
                                        <p:cTn id="18" dur="500"/>
                                        <p:tgtEl>
                                          <p:spTgt spid="3">
                                            <p:txEl>
                                              <p:pRg st="15" end="1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animEffect transition="in" filter="barn(inVertical)">
                                      <p:cBhvr>
                                        <p:cTn id="23" dur="500"/>
                                        <p:tgtEl>
                                          <p:spTgt spid="3">
                                            <p:txEl>
                                              <p:pRg st="16" end="1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17" end="17"/>
                                            </p:txEl>
                                          </p:spTgt>
                                        </p:tgtEl>
                                        <p:attrNameLst>
                                          <p:attrName>style.visibility</p:attrName>
                                        </p:attrNameLst>
                                      </p:cBhvr>
                                      <p:to>
                                        <p:strVal val="visible"/>
                                      </p:to>
                                    </p:set>
                                    <p:animEffect transition="in" filter="barn(inVertical)">
                                      <p:cBhvr>
                                        <p:cTn id="28" dur="500"/>
                                        <p:tgtEl>
                                          <p:spTgt spid="3">
                                            <p:txEl>
                                              <p:pRg st="17" end="1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barn(inVertical)">
                                      <p:cBhvr>
                                        <p:cTn id="33" dur="500"/>
                                        <p:tgtEl>
                                          <p:spTgt spid="3">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19" end="19"/>
                                            </p:txEl>
                                          </p:spTgt>
                                        </p:tgtEl>
                                        <p:attrNameLst>
                                          <p:attrName>style.visibility</p:attrName>
                                        </p:attrNameLst>
                                      </p:cBhvr>
                                      <p:to>
                                        <p:strVal val="visible"/>
                                      </p:to>
                                    </p:set>
                                    <p:animEffect transition="in" filter="barn(inVertical)">
                                      <p:cBhvr>
                                        <p:cTn id="38"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a:bodyPr>
          <a:lstStyle/>
          <a:p>
            <a:r>
              <a:rPr lang="en-US" b="1" dirty="0">
                <a:solidFill>
                  <a:srgbClr val="0070C0"/>
                </a:solidFill>
              </a:rPr>
              <a:t>Systems Analysis &amp; Design:</a:t>
            </a:r>
            <a:endParaRPr lang="en-US" dirty="0">
              <a:solidFill>
                <a:srgbClr val="0070C0"/>
              </a:solidFill>
            </a:endParaRPr>
          </a:p>
          <a:p>
            <a:pPr lvl="1"/>
            <a:r>
              <a:rPr lang="en-US" b="1" dirty="0"/>
              <a:t>What? </a:t>
            </a:r>
          </a:p>
          <a:p>
            <a:pPr lvl="2"/>
            <a:r>
              <a:rPr lang="en-US" dirty="0"/>
              <a:t>is a </a:t>
            </a:r>
            <a:r>
              <a:rPr lang="en-US" b="1" dirty="0"/>
              <a:t>method</a:t>
            </a:r>
            <a:r>
              <a:rPr lang="en-US" dirty="0"/>
              <a:t> </a:t>
            </a:r>
            <a:r>
              <a:rPr lang="en-US" b="1" dirty="0"/>
              <a:t>used</a:t>
            </a:r>
            <a:r>
              <a:rPr lang="en-US" dirty="0"/>
              <a:t> by software development </a:t>
            </a:r>
            <a:r>
              <a:rPr lang="en-US" b="1" dirty="0"/>
              <a:t>companies</a:t>
            </a:r>
            <a:r>
              <a:rPr lang="en-US" dirty="0"/>
              <a:t> </a:t>
            </a:r>
          </a:p>
          <a:p>
            <a:pPr lvl="1"/>
            <a:r>
              <a:rPr lang="en-US" b="1" dirty="0"/>
              <a:t>Purpose</a:t>
            </a:r>
            <a:r>
              <a:rPr lang="en-US" dirty="0"/>
              <a:t>:</a:t>
            </a:r>
          </a:p>
          <a:p>
            <a:pPr lvl="2"/>
            <a:r>
              <a:rPr lang="en-US" dirty="0"/>
              <a:t> to </a:t>
            </a:r>
            <a:r>
              <a:rPr lang="en-US" b="1" dirty="0"/>
              <a:t>create</a:t>
            </a:r>
            <a:r>
              <a:rPr lang="en-US" dirty="0"/>
              <a:t> and </a:t>
            </a:r>
            <a:r>
              <a:rPr lang="en-US" b="1" dirty="0"/>
              <a:t>maintain</a:t>
            </a:r>
            <a:r>
              <a:rPr lang="en-US" dirty="0"/>
              <a:t> information </a:t>
            </a:r>
            <a:r>
              <a:rPr lang="en-US" b="1" dirty="0"/>
              <a:t>systems</a:t>
            </a:r>
            <a:r>
              <a:rPr lang="en-US" dirty="0"/>
              <a:t> (software)</a:t>
            </a:r>
          </a:p>
          <a:p>
            <a:pPr lvl="2"/>
            <a:r>
              <a:rPr lang="en-US" dirty="0"/>
              <a:t>This information </a:t>
            </a:r>
            <a:r>
              <a:rPr lang="en-US" b="1" dirty="0"/>
              <a:t>systems</a:t>
            </a:r>
            <a:r>
              <a:rPr lang="en-US" dirty="0"/>
              <a:t> perform basic </a:t>
            </a:r>
            <a:r>
              <a:rPr lang="en-US" b="1" dirty="0"/>
              <a:t>business functions (</a:t>
            </a:r>
            <a:r>
              <a:rPr lang="en-US" dirty="0"/>
              <a:t>keeping </a:t>
            </a:r>
            <a:r>
              <a:rPr lang="en-US" b="1" dirty="0"/>
              <a:t>track</a:t>
            </a:r>
            <a:r>
              <a:rPr lang="en-US" dirty="0"/>
              <a:t> of customer names and addresses, </a:t>
            </a:r>
            <a:r>
              <a:rPr lang="en-US" b="1" dirty="0"/>
              <a:t>processing</a:t>
            </a:r>
            <a:r>
              <a:rPr lang="en-US" dirty="0"/>
              <a:t> orders, and </a:t>
            </a:r>
            <a:r>
              <a:rPr lang="en-US" b="1" dirty="0"/>
              <a:t>paying</a:t>
            </a:r>
            <a:r>
              <a:rPr lang="en-US" dirty="0"/>
              <a:t> employees).</a:t>
            </a:r>
          </a:p>
          <a:p>
            <a:endParaRPr lang="en-US" dirty="0"/>
          </a:p>
        </p:txBody>
      </p:sp>
      <p:sp>
        <p:nvSpPr>
          <p:cNvPr id="4" name="Rectangle 3"/>
          <p:cNvSpPr/>
          <p:nvPr/>
        </p:nvSpPr>
        <p:spPr>
          <a:xfrm>
            <a:off x="3124200" y="5638800"/>
            <a:ext cx="256032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System analysis + design </a:t>
            </a:r>
            <a:endParaRPr lang="ar-EG" sz="2800" b="1" dirty="0"/>
          </a:p>
        </p:txBody>
      </p:sp>
      <p:cxnSp>
        <p:nvCxnSpPr>
          <p:cNvPr id="5" name="Straight Arrow Connector 4"/>
          <p:cNvCxnSpPr>
            <a:endCxn id="4" idx="1"/>
          </p:cNvCxnSpPr>
          <p:nvPr/>
        </p:nvCxnSpPr>
        <p:spPr>
          <a:xfrm>
            <a:off x="1676400" y="6187440"/>
            <a:ext cx="1447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5715000" y="6159731"/>
            <a:ext cx="128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304800" y="5679608"/>
            <a:ext cx="1328057" cy="1015663"/>
          </a:xfrm>
          <a:prstGeom prst="rect">
            <a:avLst/>
          </a:prstGeom>
          <a:noFill/>
        </p:spPr>
        <p:txBody>
          <a:bodyPr wrap="square" rtlCol="1">
            <a:spAutoFit/>
          </a:bodyPr>
          <a:lstStyle/>
          <a:p>
            <a:pPr algn="ctr"/>
            <a:r>
              <a:rPr lang="en-US" sz="2000" dirty="0"/>
              <a:t>System</a:t>
            </a:r>
          </a:p>
          <a:p>
            <a:pPr algn="ctr"/>
            <a:r>
              <a:rPr lang="en-US" sz="2000" dirty="0"/>
              <a:t>(project idea)</a:t>
            </a:r>
            <a:endParaRPr lang="ar-EG" sz="2000" dirty="0"/>
          </a:p>
        </p:txBody>
      </p:sp>
      <p:sp>
        <p:nvSpPr>
          <p:cNvPr id="8" name="TextBox 7"/>
          <p:cNvSpPr txBox="1"/>
          <p:nvPr/>
        </p:nvSpPr>
        <p:spPr>
          <a:xfrm>
            <a:off x="7086600" y="5689937"/>
            <a:ext cx="1905000" cy="1015663"/>
          </a:xfrm>
          <a:prstGeom prst="rect">
            <a:avLst/>
          </a:prstGeom>
          <a:noFill/>
        </p:spPr>
        <p:txBody>
          <a:bodyPr wrap="square" rtlCol="1">
            <a:spAutoFit/>
          </a:bodyPr>
          <a:lstStyle/>
          <a:p>
            <a:pPr algn="ctr"/>
            <a:r>
              <a:rPr lang="en-US" sz="2000" dirty="0"/>
              <a:t>Documentation</a:t>
            </a:r>
          </a:p>
          <a:p>
            <a:pPr algn="ctr"/>
            <a:r>
              <a:rPr lang="en-US" sz="2000" dirty="0"/>
              <a:t>+</a:t>
            </a:r>
          </a:p>
          <a:p>
            <a:pPr algn="ctr"/>
            <a:r>
              <a:rPr lang="en-US" sz="2000" dirty="0"/>
              <a:t>Application  </a:t>
            </a:r>
            <a:endParaRPr lang="ar-EG" sz="2000" dirty="0"/>
          </a:p>
        </p:txBody>
      </p:sp>
    </p:spTree>
    <p:extLst>
      <p:ext uri="{BB962C8B-B14F-4D97-AF65-F5344CB8AC3E}">
        <p14:creationId xmlns:p14="http://schemas.microsoft.com/office/powerpoint/2010/main" val="327986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b="1" dirty="0"/>
              <a:t>build</a:t>
            </a:r>
            <a:r>
              <a:rPr lang="en-US" dirty="0"/>
              <a:t> a system?</a:t>
            </a:r>
            <a:endParaRPr lang="ar-EG" dirty="0"/>
          </a:p>
        </p:txBody>
      </p:sp>
      <p:sp>
        <p:nvSpPr>
          <p:cNvPr id="3" name="Content Placeholder 2"/>
          <p:cNvSpPr>
            <a:spLocks noGrp="1"/>
          </p:cNvSpPr>
          <p:nvPr>
            <p:ph idx="1"/>
          </p:nvPr>
        </p:nvSpPr>
        <p:spPr/>
        <p:txBody>
          <a:bodyPr>
            <a:normAutofit fontScale="85000" lnSpcReduction="10000"/>
          </a:bodyPr>
          <a:lstStyle/>
          <a:p>
            <a:pPr algn="just"/>
            <a:r>
              <a:rPr lang="en-US" dirty="0"/>
              <a:t>The </a:t>
            </a:r>
            <a:r>
              <a:rPr lang="en-US" b="1" dirty="0"/>
              <a:t>Systems Development Life Cycle</a:t>
            </a:r>
            <a:r>
              <a:rPr lang="en-US" dirty="0"/>
              <a:t> (</a:t>
            </a:r>
            <a:r>
              <a:rPr lang="en-US" b="1" dirty="0">
                <a:solidFill>
                  <a:srgbClr val="FF0000"/>
                </a:solidFill>
              </a:rPr>
              <a:t>SDLC</a:t>
            </a:r>
            <a:r>
              <a:rPr lang="en-US" dirty="0"/>
              <a:t>)</a:t>
            </a:r>
          </a:p>
          <a:p>
            <a:pPr lvl="1" algn="just"/>
            <a:r>
              <a:rPr lang="en-US" dirty="0"/>
              <a:t> describes the </a:t>
            </a:r>
            <a:r>
              <a:rPr lang="en-US" b="1" dirty="0"/>
              <a:t>steps of phases</a:t>
            </a:r>
            <a:r>
              <a:rPr lang="en-US" dirty="0"/>
              <a:t> needed for </a:t>
            </a:r>
            <a:r>
              <a:rPr lang="en-US" b="1" dirty="0"/>
              <a:t>designing</a:t>
            </a:r>
            <a:r>
              <a:rPr lang="en-US" dirty="0"/>
              <a:t> and </a:t>
            </a:r>
            <a:r>
              <a:rPr lang="en-US" b="1" dirty="0"/>
              <a:t>building</a:t>
            </a:r>
            <a:r>
              <a:rPr lang="en-US" dirty="0"/>
              <a:t> new </a:t>
            </a:r>
            <a:r>
              <a:rPr lang="en-US" b="1" dirty="0"/>
              <a:t>systems</a:t>
            </a:r>
            <a:r>
              <a:rPr lang="en-US" dirty="0"/>
              <a:t> or upgrading an existing systems.</a:t>
            </a:r>
          </a:p>
          <a:p>
            <a:r>
              <a:rPr lang="en-US" b="1" dirty="0">
                <a:solidFill>
                  <a:srgbClr val="FF0000"/>
                </a:solidFill>
              </a:rPr>
              <a:t>SDLC </a:t>
            </a:r>
            <a:r>
              <a:rPr lang="en-US" b="1" dirty="0"/>
              <a:t>phases</a:t>
            </a:r>
            <a:r>
              <a:rPr lang="en-US" b="1" dirty="0">
                <a:solidFill>
                  <a:srgbClr val="FF0000"/>
                </a:solidFill>
              </a:rPr>
              <a:t>:</a:t>
            </a:r>
          </a:p>
          <a:p>
            <a:pPr marL="971550" lvl="1" indent="-514350">
              <a:buFont typeface="+mj-lt"/>
              <a:buAutoNum type="arabicPeriod"/>
            </a:pPr>
            <a:r>
              <a:rPr lang="en-US" dirty="0">
                <a:solidFill>
                  <a:srgbClr val="FF0000"/>
                </a:solidFill>
              </a:rPr>
              <a:t>Planning</a:t>
            </a:r>
          </a:p>
          <a:p>
            <a:pPr lvl="2"/>
            <a:r>
              <a:rPr lang="en-US" sz="2000" b="1" dirty="0"/>
              <a:t>Why</a:t>
            </a:r>
            <a:r>
              <a:rPr lang="en-US" sz="2000" dirty="0"/>
              <a:t> build the system?</a:t>
            </a:r>
          </a:p>
          <a:p>
            <a:pPr marL="971550" lvl="1" indent="-514350">
              <a:buFont typeface="+mj-lt"/>
              <a:buAutoNum type="arabicPeriod"/>
            </a:pPr>
            <a:r>
              <a:rPr lang="en-US" dirty="0">
                <a:solidFill>
                  <a:srgbClr val="FF0000"/>
                </a:solidFill>
              </a:rPr>
              <a:t>Analysis</a:t>
            </a:r>
          </a:p>
          <a:p>
            <a:pPr lvl="2"/>
            <a:r>
              <a:rPr lang="en-US" sz="2000" b="1" dirty="0"/>
              <a:t>Who</a:t>
            </a:r>
            <a:r>
              <a:rPr lang="en-US" sz="2000" dirty="0"/>
              <a:t>, </a:t>
            </a:r>
            <a:r>
              <a:rPr lang="en-US" sz="2000" b="1" dirty="0"/>
              <a:t>what</a:t>
            </a:r>
            <a:r>
              <a:rPr lang="en-US" sz="2000" dirty="0"/>
              <a:t>, </a:t>
            </a:r>
            <a:r>
              <a:rPr lang="en-US" sz="2000" b="1" dirty="0"/>
              <a:t>when</a:t>
            </a:r>
            <a:r>
              <a:rPr lang="en-US" sz="2000" dirty="0"/>
              <a:t>, </a:t>
            </a:r>
            <a:r>
              <a:rPr lang="en-US" sz="2000" b="1" dirty="0"/>
              <a:t>where</a:t>
            </a:r>
            <a:r>
              <a:rPr lang="en-US" sz="2000" dirty="0"/>
              <a:t> will the system be?</a:t>
            </a:r>
          </a:p>
          <a:p>
            <a:pPr marL="971550" lvl="1" indent="-514350">
              <a:buFont typeface="+mj-lt"/>
              <a:buAutoNum type="arabicPeriod"/>
            </a:pPr>
            <a:r>
              <a:rPr lang="en-US" dirty="0">
                <a:solidFill>
                  <a:srgbClr val="FF0000"/>
                </a:solidFill>
              </a:rPr>
              <a:t>Design</a:t>
            </a:r>
          </a:p>
          <a:p>
            <a:pPr lvl="2"/>
            <a:r>
              <a:rPr lang="en-US" sz="2000" b="1" dirty="0"/>
              <a:t>How</a:t>
            </a:r>
            <a:r>
              <a:rPr lang="en-US" sz="2000" dirty="0"/>
              <a:t> will the system work?</a:t>
            </a:r>
          </a:p>
          <a:p>
            <a:pPr marL="971550" lvl="1" indent="-514350">
              <a:buFont typeface="+mj-lt"/>
              <a:buAutoNum type="arabicPeriod"/>
            </a:pPr>
            <a:r>
              <a:rPr lang="en-US" dirty="0">
                <a:solidFill>
                  <a:srgbClr val="FF0000"/>
                </a:solidFill>
              </a:rPr>
              <a:t>Implementation</a:t>
            </a:r>
          </a:p>
          <a:p>
            <a:pPr lvl="2"/>
            <a:r>
              <a:rPr lang="en-US" dirty="0"/>
              <a:t>System delivery</a:t>
            </a:r>
          </a:p>
          <a:p>
            <a:pPr lvl="2" algn="just"/>
            <a:endParaRPr lang="en-US" dirty="0"/>
          </a:p>
          <a:p>
            <a:endParaRPr lang="ar-EG" dirty="0"/>
          </a:p>
        </p:txBody>
      </p:sp>
    </p:spTree>
    <p:extLst>
      <p:ext uri="{BB962C8B-B14F-4D97-AF65-F5344CB8AC3E}">
        <p14:creationId xmlns:p14="http://schemas.microsoft.com/office/powerpoint/2010/main" val="424945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SDLC</a:t>
            </a:r>
            <a:endParaRPr lang="ar-EG" sz="4800" dirty="0"/>
          </a:p>
        </p:txBody>
      </p:sp>
      <p:sp>
        <p:nvSpPr>
          <p:cNvPr id="3" name="Content Placeholder 2"/>
          <p:cNvSpPr>
            <a:spLocks noGrp="1"/>
          </p:cNvSpPr>
          <p:nvPr>
            <p:ph idx="1"/>
          </p:nvPr>
        </p:nvSpPr>
        <p:spPr/>
        <p:txBody>
          <a:bodyPr/>
          <a:lstStyle/>
          <a:p>
            <a:pPr marL="0" indent="0">
              <a:buNone/>
            </a:pPr>
            <a:r>
              <a:rPr lang="en-US" dirty="0"/>
              <a:t> </a:t>
            </a:r>
            <a:endParaRPr lang="ar-EG" dirty="0"/>
          </a:p>
        </p:txBody>
      </p:sp>
      <p:sp>
        <p:nvSpPr>
          <p:cNvPr id="4" name="Rectangle 3"/>
          <p:cNvSpPr/>
          <p:nvPr/>
        </p:nvSpPr>
        <p:spPr>
          <a:xfrm>
            <a:off x="3668110" y="15240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1. </a:t>
            </a:r>
            <a:r>
              <a:rPr lang="en-US" sz="2400" dirty="0"/>
              <a:t>Planning</a:t>
            </a:r>
            <a:endParaRPr lang="ar-EG" sz="2400" dirty="0"/>
          </a:p>
        </p:txBody>
      </p:sp>
      <p:sp>
        <p:nvSpPr>
          <p:cNvPr id="5" name="Rectangle 4"/>
          <p:cNvSpPr/>
          <p:nvPr/>
        </p:nvSpPr>
        <p:spPr>
          <a:xfrm>
            <a:off x="3668110" y="25146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2. </a:t>
            </a:r>
            <a:r>
              <a:rPr lang="en-US" sz="2400" dirty="0"/>
              <a:t>Analysis</a:t>
            </a:r>
            <a:endParaRPr lang="ar-EG" sz="2400" dirty="0"/>
          </a:p>
        </p:txBody>
      </p:sp>
      <p:sp>
        <p:nvSpPr>
          <p:cNvPr id="6" name="Rectangle 5"/>
          <p:cNvSpPr/>
          <p:nvPr/>
        </p:nvSpPr>
        <p:spPr>
          <a:xfrm>
            <a:off x="3668110" y="35052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3. </a:t>
            </a:r>
            <a:r>
              <a:rPr lang="en-US" sz="2400" dirty="0"/>
              <a:t>Design</a:t>
            </a:r>
            <a:endParaRPr lang="ar-EG" sz="2400" dirty="0"/>
          </a:p>
        </p:txBody>
      </p:sp>
      <p:sp>
        <p:nvSpPr>
          <p:cNvPr id="7" name="Rectangle 6"/>
          <p:cNvSpPr/>
          <p:nvPr/>
        </p:nvSpPr>
        <p:spPr>
          <a:xfrm>
            <a:off x="3668110" y="44958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000" dirty="0">
                <a:solidFill>
                  <a:srgbClr val="0070C0"/>
                </a:solidFill>
              </a:rPr>
              <a:t>4.</a:t>
            </a:r>
            <a:r>
              <a:rPr lang="en-US" sz="2000" dirty="0"/>
              <a:t>Implementation</a:t>
            </a:r>
            <a:endParaRPr lang="ar-EG" sz="2000" dirty="0"/>
          </a:p>
        </p:txBody>
      </p:sp>
      <p:cxnSp>
        <p:nvCxnSpPr>
          <p:cNvPr id="9" name="Straight Arrow Connector 8"/>
          <p:cNvCxnSpPr>
            <a:stCxn id="4" idx="2"/>
            <a:endCxn id="5" idx="0"/>
          </p:cNvCxnSpPr>
          <p:nvPr/>
        </p:nvCxnSpPr>
        <p:spPr>
          <a:xfrm>
            <a:off x="4811110" y="22098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4811110" y="32004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811110" y="4191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632888" y="1752600"/>
            <a:ext cx="1741951" cy="369332"/>
          </a:xfrm>
          <a:prstGeom prst="rect">
            <a:avLst/>
          </a:prstGeom>
          <a:noFill/>
          <a:ln>
            <a:solidFill>
              <a:schemeClr val="accent2"/>
            </a:solidFill>
          </a:ln>
        </p:spPr>
        <p:txBody>
          <a:bodyPr wrap="none" rtlCol="1">
            <a:spAutoFit/>
          </a:bodyPr>
          <a:lstStyle/>
          <a:p>
            <a:r>
              <a:rPr lang="en-US" dirty="0"/>
              <a:t>Project Manager</a:t>
            </a:r>
            <a:endParaRPr lang="ar-EG" dirty="0"/>
          </a:p>
        </p:txBody>
      </p:sp>
      <p:sp>
        <p:nvSpPr>
          <p:cNvPr id="14" name="TextBox 13"/>
          <p:cNvSpPr txBox="1"/>
          <p:nvPr/>
        </p:nvSpPr>
        <p:spPr>
          <a:xfrm>
            <a:off x="1610710" y="3733800"/>
            <a:ext cx="1731180" cy="369332"/>
          </a:xfrm>
          <a:prstGeom prst="rect">
            <a:avLst/>
          </a:prstGeom>
          <a:noFill/>
          <a:ln>
            <a:solidFill>
              <a:srgbClr val="C00000"/>
            </a:solidFill>
          </a:ln>
        </p:spPr>
        <p:txBody>
          <a:bodyPr wrap="none" rtlCol="1">
            <a:spAutoFit/>
          </a:bodyPr>
          <a:lstStyle/>
          <a:p>
            <a:r>
              <a:rPr lang="en-US" dirty="0"/>
              <a:t>System Designer</a:t>
            </a:r>
            <a:endParaRPr lang="ar-EG" dirty="0"/>
          </a:p>
        </p:txBody>
      </p:sp>
      <p:sp>
        <p:nvSpPr>
          <p:cNvPr id="15" name="TextBox 14"/>
          <p:cNvSpPr txBox="1"/>
          <p:nvPr/>
        </p:nvSpPr>
        <p:spPr>
          <a:xfrm>
            <a:off x="2174126" y="4736068"/>
            <a:ext cx="1151084" cy="369332"/>
          </a:xfrm>
          <a:prstGeom prst="rect">
            <a:avLst/>
          </a:prstGeom>
          <a:noFill/>
          <a:ln>
            <a:solidFill>
              <a:srgbClr val="C00000"/>
            </a:solidFill>
          </a:ln>
        </p:spPr>
        <p:txBody>
          <a:bodyPr wrap="none" rtlCol="1">
            <a:spAutoFit/>
          </a:bodyPr>
          <a:lstStyle/>
          <a:p>
            <a:r>
              <a:rPr lang="en-US" dirty="0"/>
              <a:t>Developer</a:t>
            </a:r>
            <a:endParaRPr lang="ar-EG" dirty="0"/>
          </a:p>
        </p:txBody>
      </p:sp>
      <p:sp>
        <p:nvSpPr>
          <p:cNvPr id="19" name="TextBox 18"/>
          <p:cNvSpPr txBox="1"/>
          <p:nvPr/>
        </p:nvSpPr>
        <p:spPr>
          <a:xfrm>
            <a:off x="6155597" y="4654034"/>
            <a:ext cx="636713" cy="369332"/>
          </a:xfrm>
          <a:prstGeom prst="rect">
            <a:avLst/>
          </a:prstGeom>
          <a:noFill/>
        </p:spPr>
        <p:txBody>
          <a:bodyPr wrap="none" rtlCol="1">
            <a:spAutoFit/>
          </a:bodyPr>
          <a:lstStyle/>
          <a:p>
            <a:r>
              <a:rPr lang="en-US" dirty="0"/>
              <a:t>30 %</a:t>
            </a:r>
            <a:endParaRPr lang="ar-EG" dirty="0"/>
          </a:p>
        </p:txBody>
      </p:sp>
      <p:sp>
        <p:nvSpPr>
          <p:cNvPr id="21" name="Right Brace 20"/>
          <p:cNvSpPr/>
          <p:nvPr/>
        </p:nvSpPr>
        <p:spPr>
          <a:xfrm>
            <a:off x="6172197" y="1682234"/>
            <a:ext cx="762003" cy="2508766"/>
          </a:xfrm>
          <a:prstGeom prst="rightBrace">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EG"/>
          </a:p>
        </p:txBody>
      </p:sp>
      <p:sp>
        <p:nvSpPr>
          <p:cNvPr id="22" name="TextBox 21"/>
          <p:cNvSpPr txBox="1"/>
          <p:nvPr/>
        </p:nvSpPr>
        <p:spPr>
          <a:xfrm>
            <a:off x="7070835" y="2751951"/>
            <a:ext cx="1382110" cy="369332"/>
          </a:xfrm>
          <a:prstGeom prst="rect">
            <a:avLst/>
          </a:prstGeom>
          <a:noFill/>
        </p:spPr>
        <p:txBody>
          <a:bodyPr wrap="none" rtlCol="1">
            <a:spAutoFit/>
          </a:bodyPr>
          <a:lstStyle/>
          <a:p>
            <a:r>
              <a:rPr lang="en-US" b="1" dirty="0"/>
              <a:t>70 % of time</a:t>
            </a:r>
            <a:endParaRPr lang="ar-EG" b="1" dirty="0"/>
          </a:p>
        </p:txBody>
      </p:sp>
      <p:sp>
        <p:nvSpPr>
          <p:cNvPr id="23" name="Right Brace 22"/>
          <p:cNvSpPr/>
          <p:nvPr/>
        </p:nvSpPr>
        <p:spPr>
          <a:xfrm rot="10800000">
            <a:off x="2677506" y="1600200"/>
            <a:ext cx="762003" cy="3581400"/>
          </a:xfrm>
          <a:prstGeom prst="rightBrace">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EG"/>
          </a:p>
        </p:txBody>
      </p:sp>
      <p:sp>
        <p:nvSpPr>
          <p:cNvPr id="24" name="TextBox 23"/>
          <p:cNvSpPr txBox="1"/>
          <p:nvPr/>
        </p:nvSpPr>
        <p:spPr>
          <a:xfrm>
            <a:off x="1088865" y="3200400"/>
            <a:ext cx="1629228" cy="369332"/>
          </a:xfrm>
          <a:prstGeom prst="rect">
            <a:avLst/>
          </a:prstGeom>
          <a:noFill/>
        </p:spPr>
        <p:txBody>
          <a:bodyPr wrap="none" rtlCol="1">
            <a:spAutoFit/>
          </a:bodyPr>
          <a:lstStyle/>
          <a:p>
            <a:r>
              <a:rPr lang="en-US" b="1" dirty="0">
                <a:solidFill>
                  <a:srgbClr val="0070C0"/>
                </a:solidFill>
              </a:rPr>
              <a:t>System Analyst</a:t>
            </a:r>
            <a:endParaRPr lang="ar-EG" b="1" dirty="0">
              <a:solidFill>
                <a:srgbClr val="0070C0"/>
              </a:solidFill>
            </a:endParaRPr>
          </a:p>
        </p:txBody>
      </p:sp>
      <p:sp>
        <p:nvSpPr>
          <p:cNvPr id="8" name="Plus 7"/>
          <p:cNvSpPr/>
          <p:nvPr/>
        </p:nvSpPr>
        <p:spPr>
          <a:xfrm>
            <a:off x="3363305" y="1862886"/>
            <a:ext cx="228605" cy="184666"/>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Plus 24"/>
          <p:cNvSpPr/>
          <p:nvPr/>
        </p:nvSpPr>
        <p:spPr>
          <a:xfrm>
            <a:off x="3363305" y="4853831"/>
            <a:ext cx="228605" cy="184666"/>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Plus 25"/>
          <p:cNvSpPr/>
          <p:nvPr/>
        </p:nvSpPr>
        <p:spPr>
          <a:xfrm>
            <a:off x="3358375" y="3858491"/>
            <a:ext cx="228605" cy="184666"/>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0" y="5435101"/>
            <a:ext cx="9075881" cy="1323439"/>
          </a:xfrm>
          <a:prstGeom prst="rect">
            <a:avLst/>
          </a:prstGeom>
          <a:noFill/>
          <a:ln>
            <a:solidFill>
              <a:srgbClr val="00B050"/>
            </a:solidFill>
          </a:ln>
        </p:spPr>
        <p:txBody>
          <a:bodyPr wrap="none" rtlCol="1">
            <a:spAutoFit/>
          </a:bodyPr>
          <a:lstStyle/>
          <a:p>
            <a:pPr marL="285750" indent="-285750">
              <a:buFont typeface="Wingdings" pitchFamily="2" charset="2"/>
              <a:buChar char="ü"/>
            </a:pPr>
            <a:r>
              <a:rPr lang="en-US" sz="2000" dirty="0"/>
              <a:t>System analyst (</a:t>
            </a:r>
            <a:r>
              <a:rPr lang="en-US" sz="2000" b="1" dirty="0"/>
              <a:t>analyst</a:t>
            </a:r>
            <a:r>
              <a:rPr lang="en-US" sz="2000" dirty="0"/>
              <a:t>) represents a </a:t>
            </a:r>
            <a:r>
              <a:rPr lang="en-US" sz="2000" b="1" dirty="0"/>
              <a:t>key</a:t>
            </a:r>
            <a:r>
              <a:rPr lang="en-US" sz="2000" dirty="0"/>
              <a:t> person in </a:t>
            </a:r>
            <a:r>
              <a:rPr lang="en-US" sz="2000" b="1" dirty="0"/>
              <a:t>SDLC</a:t>
            </a:r>
          </a:p>
          <a:p>
            <a:pPr marL="285750" indent="-285750">
              <a:buFont typeface="Wingdings" pitchFamily="2" charset="2"/>
              <a:buChar char="ü"/>
            </a:pPr>
            <a:r>
              <a:rPr lang="en-US" sz="2000" dirty="0"/>
              <a:t>So, he/she should have this </a:t>
            </a:r>
            <a:r>
              <a:rPr lang="en-US" sz="2000" b="1" u="sng" dirty="0"/>
              <a:t>skills</a:t>
            </a:r>
            <a:r>
              <a:rPr lang="en-US" sz="2000" dirty="0"/>
              <a:t>: </a:t>
            </a:r>
            <a:r>
              <a:rPr lang="en-US" sz="2000" b="1" dirty="0"/>
              <a:t>Technical</a:t>
            </a:r>
            <a:r>
              <a:rPr lang="en-US" sz="2000" dirty="0"/>
              <a:t>, </a:t>
            </a:r>
            <a:r>
              <a:rPr lang="en-US" sz="2000" b="1" dirty="0"/>
              <a:t>Business</a:t>
            </a:r>
            <a:r>
              <a:rPr lang="en-US" sz="2000" dirty="0"/>
              <a:t>, </a:t>
            </a:r>
            <a:r>
              <a:rPr lang="en-US" sz="2000" b="1" dirty="0"/>
              <a:t>Analytical</a:t>
            </a:r>
            <a:r>
              <a:rPr lang="en-US" sz="2000" dirty="0"/>
              <a:t>, </a:t>
            </a:r>
            <a:r>
              <a:rPr lang="en-US" sz="2000" b="1" dirty="0"/>
              <a:t>Communication</a:t>
            </a:r>
            <a:r>
              <a:rPr lang="en-US" sz="2000" dirty="0"/>
              <a:t>,</a:t>
            </a:r>
          </a:p>
          <a:p>
            <a:pPr lvl="1" algn="just"/>
            <a:r>
              <a:rPr lang="en-US" sz="2000" dirty="0"/>
              <a:t>   </a:t>
            </a:r>
            <a:r>
              <a:rPr lang="en-US" sz="2000" b="1" dirty="0"/>
              <a:t>Management</a:t>
            </a:r>
            <a:r>
              <a:rPr lang="en-US" sz="2000" dirty="0"/>
              <a:t>, </a:t>
            </a:r>
            <a:r>
              <a:rPr lang="en-US" sz="2000" b="1" dirty="0"/>
              <a:t>Ethical</a:t>
            </a:r>
          </a:p>
          <a:p>
            <a:endParaRPr lang="ar-EG" sz="2000" dirty="0"/>
          </a:p>
        </p:txBody>
      </p:sp>
    </p:spTree>
    <p:extLst>
      <p:ext uri="{BB962C8B-B14F-4D97-AF65-F5344CB8AC3E}">
        <p14:creationId xmlns:p14="http://schemas.microsoft.com/office/powerpoint/2010/main" val="340544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inVertic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arn(inVertical)">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9" grpId="0"/>
      <p:bldP spid="21" grpId="0" animBg="1"/>
      <p:bldP spid="22" grpId="0"/>
      <p:bldP spid="23" grpId="0" animBg="1"/>
      <p:bldP spid="24" grpId="0"/>
      <p:bldP spid="8" grpId="0" animBg="1"/>
      <p:bldP spid="25"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SDLC</a:t>
            </a:r>
            <a:endParaRPr lang="ar-EG" sz="4800" dirty="0"/>
          </a:p>
        </p:txBody>
      </p:sp>
      <p:sp>
        <p:nvSpPr>
          <p:cNvPr id="3" name="Content Placeholder 2"/>
          <p:cNvSpPr>
            <a:spLocks noGrp="1"/>
          </p:cNvSpPr>
          <p:nvPr>
            <p:ph idx="1"/>
          </p:nvPr>
        </p:nvSpPr>
        <p:spPr/>
        <p:txBody>
          <a:bodyPr/>
          <a:lstStyle/>
          <a:p>
            <a:pPr marL="0" indent="0">
              <a:buNone/>
            </a:pPr>
            <a:r>
              <a:rPr lang="en-US" dirty="0"/>
              <a:t> </a:t>
            </a:r>
            <a:endParaRPr lang="ar-EG" dirty="0"/>
          </a:p>
        </p:txBody>
      </p:sp>
      <p:sp>
        <p:nvSpPr>
          <p:cNvPr id="4" name="Rectangle 3"/>
          <p:cNvSpPr/>
          <p:nvPr/>
        </p:nvSpPr>
        <p:spPr>
          <a:xfrm>
            <a:off x="3048000" y="18288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1</a:t>
            </a:r>
            <a:r>
              <a:rPr lang="en-US" sz="2400" dirty="0"/>
              <a:t>. Planning</a:t>
            </a:r>
            <a:endParaRPr lang="ar-EG" sz="2400" dirty="0"/>
          </a:p>
        </p:txBody>
      </p:sp>
      <p:sp>
        <p:nvSpPr>
          <p:cNvPr id="5" name="Rectangle 4"/>
          <p:cNvSpPr/>
          <p:nvPr/>
        </p:nvSpPr>
        <p:spPr>
          <a:xfrm>
            <a:off x="3048000" y="28194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2. </a:t>
            </a:r>
            <a:r>
              <a:rPr lang="en-US" sz="2400" dirty="0"/>
              <a:t>Analysis</a:t>
            </a:r>
            <a:endParaRPr lang="ar-EG" sz="2400" dirty="0"/>
          </a:p>
        </p:txBody>
      </p:sp>
      <p:sp>
        <p:nvSpPr>
          <p:cNvPr id="6" name="Rectangle 5"/>
          <p:cNvSpPr/>
          <p:nvPr/>
        </p:nvSpPr>
        <p:spPr>
          <a:xfrm>
            <a:off x="3048000" y="38100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3. </a:t>
            </a:r>
            <a:r>
              <a:rPr lang="en-US" sz="2400" dirty="0"/>
              <a:t>Design</a:t>
            </a:r>
            <a:endParaRPr lang="ar-EG" sz="2400" dirty="0"/>
          </a:p>
        </p:txBody>
      </p:sp>
      <p:sp>
        <p:nvSpPr>
          <p:cNvPr id="7" name="Rectangle 6"/>
          <p:cNvSpPr/>
          <p:nvPr/>
        </p:nvSpPr>
        <p:spPr>
          <a:xfrm>
            <a:off x="3048000" y="48006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000" dirty="0">
                <a:solidFill>
                  <a:srgbClr val="0070C0"/>
                </a:solidFill>
              </a:rPr>
              <a:t>4. </a:t>
            </a:r>
            <a:r>
              <a:rPr lang="en-US" sz="2000" dirty="0"/>
              <a:t>Implementation</a:t>
            </a:r>
            <a:endParaRPr lang="ar-EG" sz="2000" dirty="0"/>
          </a:p>
        </p:txBody>
      </p:sp>
      <p:cxnSp>
        <p:nvCxnSpPr>
          <p:cNvPr id="9" name="Straight Arrow Connector 8"/>
          <p:cNvCxnSpPr>
            <a:stCxn id="4" idx="2"/>
            <a:endCxn id="5" idx="0"/>
          </p:cNvCxnSpPr>
          <p:nvPr/>
        </p:nvCxnSpPr>
        <p:spPr>
          <a:xfrm>
            <a:off x="4191000" y="25146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4191000" y="35052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191000" y="44958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943600" y="762000"/>
            <a:ext cx="3110147" cy="2862322"/>
          </a:xfrm>
          <a:prstGeom prst="rect">
            <a:avLst/>
          </a:prstGeom>
          <a:noFill/>
        </p:spPr>
        <p:txBody>
          <a:bodyPr wrap="none" rtlCol="1">
            <a:spAutoFit/>
          </a:bodyPr>
          <a:lstStyle/>
          <a:p>
            <a:pPr marL="342900" indent="-342900">
              <a:buAutoNum type="arabicPeriod"/>
            </a:pPr>
            <a:r>
              <a:rPr lang="en-US" sz="2000" b="1" dirty="0"/>
              <a:t>System Request.</a:t>
            </a:r>
          </a:p>
          <a:p>
            <a:pPr marL="342900" indent="-342900">
              <a:buAutoNum type="arabicPeriod"/>
            </a:pPr>
            <a:r>
              <a:rPr lang="en-US" sz="2000" b="1" dirty="0"/>
              <a:t>Feasibility Study</a:t>
            </a:r>
          </a:p>
          <a:p>
            <a:pPr marL="342900" indent="-342900">
              <a:buAutoNum type="arabicPeriod"/>
            </a:pPr>
            <a:r>
              <a:rPr lang="en-US" sz="2000" b="1" dirty="0"/>
              <a:t>Project Plan</a:t>
            </a:r>
          </a:p>
          <a:p>
            <a:pPr marL="800100" lvl="1" indent="-342900">
              <a:buAutoNum type="arabicPeriod"/>
            </a:pPr>
            <a:r>
              <a:rPr lang="en-US" sz="2000" b="1" dirty="0"/>
              <a:t>Methodology</a:t>
            </a:r>
          </a:p>
          <a:p>
            <a:pPr marL="800100" lvl="1" indent="-342900">
              <a:buAutoNum type="arabicPeriod"/>
            </a:pPr>
            <a:r>
              <a:rPr lang="en-US" sz="2000" b="1" dirty="0"/>
              <a:t>Time Estimation</a:t>
            </a:r>
          </a:p>
          <a:p>
            <a:pPr marL="800100" lvl="1" indent="-342900">
              <a:buAutoNum type="arabicPeriod"/>
            </a:pPr>
            <a:r>
              <a:rPr lang="en-US" sz="2000" b="1" dirty="0"/>
              <a:t>Task Identification</a:t>
            </a:r>
          </a:p>
          <a:p>
            <a:pPr marL="800100" lvl="1" indent="-342900">
              <a:buAutoNum type="arabicPeriod"/>
            </a:pPr>
            <a:r>
              <a:rPr lang="en-US" sz="2000" b="1" dirty="0"/>
              <a:t>Pert Chart</a:t>
            </a:r>
          </a:p>
          <a:p>
            <a:pPr marL="800100" lvl="1" indent="-342900">
              <a:buAutoNum type="arabicPeriod"/>
            </a:pPr>
            <a:r>
              <a:rPr lang="en-US" sz="2000" b="1" dirty="0"/>
              <a:t>Gantt Chart</a:t>
            </a:r>
          </a:p>
          <a:p>
            <a:pPr marL="800100" lvl="1" indent="-342900">
              <a:buAutoNum type="arabicPeriod"/>
            </a:pPr>
            <a:r>
              <a:rPr lang="en-US" sz="2000" b="1" dirty="0"/>
              <a:t>Scope Management</a:t>
            </a:r>
            <a:endParaRPr lang="ar-EG" sz="2000" b="1" dirty="0"/>
          </a:p>
        </p:txBody>
      </p:sp>
      <p:sp>
        <p:nvSpPr>
          <p:cNvPr id="23" name="TextBox 22"/>
          <p:cNvSpPr txBox="1"/>
          <p:nvPr/>
        </p:nvSpPr>
        <p:spPr>
          <a:xfrm>
            <a:off x="152400" y="1981200"/>
            <a:ext cx="2546082" cy="2246769"/>
          </a:xfrm>
          <a:prstGeom prst="rect">
            <a:avLst/>
          </a:prstGeom>
          <a:noFill/>
        </p:spPr>
        <p:txBody>
          <a:bodyPr wrap="none" rtlCol="1">
            <a:spAutoFit/>
          </a:bodyPr>
          <a:lstStyle/>
          <a:p>
            <a:pPr marL="342900" indent="-342900">
              <a:buAutoNum type="arabicPeriod"/>
            </a:pPr>
            <a:r>
              <a:rPr lang="en-US" sz="2000" b="1" dirty="0"/>
              <a:t>Interview</a:t>
            </a:r>
          </a:p>
          <a:p>
            <a:pPr marL="342900" indent="-342900">
              <a:buAutoNum type="arabicPeriod"/>
            </a:pPr>
            <a:r>
              <a:rPr lang="en-US" sz="2000" b="1" dirty="0"/>
              <a:t>JAD Session</a:t>
            </a:r>
          </a:p>
          <a:p>
            <a:pPr marL="342900" indent="-342900">
              <a:buAutoNum type="arabicPeriod"/>
            </a:pPr>
            <a:r>
              <a:rPr lang="en-US" sz="2000" b="1" dirty="0"/>
              <a:t>Questionnaire</a:t>
            </a:r>
          </a:p>
          <a:p>
            <a:pPr marL="342900" indent="-342900">
              <a:buAutoNum type="arabicPeriod"/>
            </a:pPr>
            <a:r>
              <a:rPr lang="en-US" sz="2000" b="1" dirty="0"/>
              <a:t>Use Case</a:t>
            </a:r>
          </a:p>
          <a:p>
            <a:pPr marL="342900" indent="-342900">
              <a:buAutoNum type="arabicPeriod"/>
            </a:pPr>
            <a:r>
              <a:rPr lang="en-US" sz="2000" b="1" dirty="0"/>
              <a:t>Data Flow Diagram</a:t>
            </a:r>
          </a:p>
          <a:p>
            <a:pPr marL="342900" indent="-342900">
              <a:buAutoNum type="arabicPeriod"/>
            </a:pPr>
            <a:r>
              <a:rPr lang="en-US" sz="2000" b="1" dirty="0"/>
              <a:t>Entity Relationship</a:t>
            </a:r>
          </a:p>
          <a:p>
            <a:pPr marL="342900" indent="-342900">
              <a:buAutoNum type="arabicPeriod"/>
            </a:pPr>
            <a:r>
              <a:rPr lang="en-US" sz="2000" b="1" dirty="0"/>
              <a:t>Normalization</a:t>
            </a:r>
          </a:p>
        </p:txBody>
      </p:sp>
      <p:sp>
        <p:nvSpPr>
          <p:cNvPr id="8" name="Right Brace 7"/>
          <p:cNvSpPr/>
          <p:nvPr/>
        </p:nvSpPr>
        <p:spPr>
          <a:xfrm>
            <a:off x="2438400" y="1905000"/>
            <a:ext cx="533400" cy="237422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20" name="Left Brace 19"/>
          <p:cNvSpPr/>
          <p:nvPr/>
        </p:nvSpPr>
        <p:spPr>
          <a:xfrm>
            <a:off x="5486400" y="762000"/>
            <a:ext cx="381000" cy="28194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13" name="Rounded Rectangle 12"/>
          <p:cNvSpPr/>
          <p:nvPr/>
        </p:nvSpPr>
        <p:spPr>
          <a:xfrm>
            <a:off x="2971800" y="1676400"/>
            <a:ext cx="2514600" cy="20116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Callout 13"/>
          <p:cNvSpPr/>
          <p:nvPr/>
        </p:nvSpPr>
        <p:spPr>
          <a:xfrm>
            <a:off x="1246119" y="381000"/>
            <a:ext cx="2384559" cy="1143000"/>
          </a:xfrm>
          <a:prstGeom prst="cloudCallout">
            <a:avLst>
              <a:gd name="adj1" fmla="val 27391"/>
              <a:gd name="adj2" fmla="val 6371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t>
            </a:r>
            <a:r>
              <a:rPr lang="en-US" b="1" dirty="0">
                <a:solidFill>
                  <a:schemeClr val="tx1"/>
                </a:solidFill>
              </a:rPr>
              <a:t>focus</a:t>
            </a:r>
            <a:r>
              <a:rPr lang="en-US" dirty="0">
                <a:solidFill>
                  <a:schemeClr val="tx1"/>
                </a:solidFill>
              </a:rPr>
              <a:t> in this course</a:t>
            </a:r>
          </a:p>
        </p:txBody>
      </p:sp>
      <p:sp>
        <p:nvSpPr>
          <p:cNvPr id="21" name="Rounded Rectangle 20"/>
          <p:cNvSpPr/>
          <p:nvPr/>
        </p:nvSpPr>
        <p:spPr>
          <a:xfrm>
            <a:off x="2917959" y="3733800"/>
            <a:ext cx="2514600" cy="20116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loud Callout 26"/>
          <p:cNvSpPr/>
          <p:nvPr/>
        </p:nvSpPr>
        <p:spPr>
          <a:xfrm>
            <a:off x="6306393" y="4173681"/>
            <a:ext cx="2384559" cy="1143000"/>
          </a:xfrm>
          <a:prstGeom prst="cloudCallout">
            <a:avLst>
              <a:gd name="adj1" fmla="val -84163"/>
              <a:gd name="adj2" fmla="val 200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Previously </a:t>
            </a:r>
            <a:r>
              <a:rPr lang="en-US" b="1" dirty="0">
                <a:solidFill>
                  <a:schemeClr val="tx1"/>
                </a:solidFill>
              </a:rPr>
              <a:t>taught</a:t>
            </a:r>
            <a:r>
              <a:rPr lang="en-US" dirty="0">
                <a:solidFill>
                  <a:schemeClr val="tx1"/>
                </a:solidFill>
              </a:rPr>
              <a:t> </a:t>
            </a:r>
          </a:p>
        </p:txBody>
      </p:sp>
      <p:sp>
        <p:nvSpPr>
          <p:cNvPr id="19" name="Multiply 23">
            <a:extLst>
              <a:ext uri="{FF2B5EF4-FFF2-40B4-BE49-F238E27FC236}">
                <a16:creationId xmlns:a16="http://schemas.microsoft.com/office/drawing/2014/main" id="{494355C4-161C-4C63-93DE-E0577DEFA696}"/>
              </a:ext>
            </a:extLst>
          </p:cNvPr>
          <p:cNvSpPr/>
          <p:nvPr/>
        </p:nvSpPr>
        <p:spPr>
          <a:xfrm>
            <a:off x="3200400" y="3733800"/>
            <a:ext cx="1981200" cy="838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4" name="Multiply 23">
            <a:extLst>
              <a:ext uri="{FF2B5EF4-FFF2-40B4-BE49-F238E27FC236}">
                <a16:creationId xmlns:a16="http://schemas.microsoft.com/office/drawing/2014/main" id="{58C4C947-0ECB-480A-AFFB-E08E9162FEE4}"/>
              </a:ext>
            </a:extLst>
          </p:cNvPr>
          <p:cNvSpPr/>
          <p:nvPr/>
        </p:nvSpPr>
        <p:spPr>
          <a:xfrm>
            <a:off x="3076978" y="4658644"/>
            <a:ext cx="1981200" cy="838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165175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circle(in)">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8" grpId="0" animBg="1"/>
      <p:bldP spid="20" grpId="0" animBg="1"/>
      <p:bldP spid="13" grpId="0" animBg="1"/>
      <p:bldP spid="14" grpId="0" animBg="1"/>
      <p:bldP spid="21" grpId="0" animBg="1"/>
      <p:bldP spid="27" grpId="0" animBg="1"/>
      <p:bldP spid="19"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SDLC</a:t>
            </a:r>
            <a:endParaRPr lang="ar-EG" sz="4800" dirty="0"/>
          </a:p>
        </p:txBody>
      </p:sp>
      <p:sp>
        <p:nvSpPr>
          <p:cNvPr id="3" name="Content Placeholder 2"/>
          <p:cNvSpPr>
            <a:spLocks noGrp="1"/>
          </p:cNvSpPr>
          <p:nvPr>
            <p:ph idx="1"/>
          </p:nvPr>
        </p:nvSpPr>
        <p:spPr/>
        <p:txBody>
          <a:bodyPr/>
          <a:lstStyle/>
          <a:p>
            <a:pPr marL="0" indent="0">
              <a:buNone/>
            </a:pPr>
            <a:r>
              <a:rPr lang="en-US" dirty="0"/>
              <a:t> </a:t>
            </a:r>
            <a:endParaRPr lang="ar-EG" dirty="0"/>
          </a:p>
        </p:txBody>
      </p:sp>
      <p:sp>
        <p:nvSpPr>
          <p:cNvPr id="4" name="Rectangle 3"/>
          <p:cNvSpPr/>
          <p:nvPr/>
        </p:nvSpPr>
        <p:spPr>
          <a:xfrm>
            <a:off x="1600200" y="22098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1. </a:t>
            </a:r>
            <a:r>
              <a:rPr lang="en-US" sz="2400" dirty="0"/>
              <a:t>Planning</a:t>
            </a:r>
            <a:endParaRPr lang="ar-EG" sz="2400" dirty="0"/>
          </a:p>
        </p:txBody>
      </p:sp>
      <p:sp>
        <p:nvSpPr>
          <p:cNvPr id="5" name="Rectangle 4"/>
          <p:cNvSpPr/>
          <p:nvPr/>
        </p:nvSpPr>
        <p:spPr>
          <a:xfrm>
            <a:off x="1600200" y="32004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2. </a:t>
            </a:r>
            <a:r>
              <a:rPr lang="en-US" sz="2400" dirty="0"/>
              <a:t>Analysis</a:t>
            </a:r>
            <a:endParaRPr lang="ar-EG" sz="2400" dirty="0"/>
          </a:p>
        </p:txBody>
      </p:sp>
      <p:sp>
        <p:nvSpPr>
          <p:cNvPr id="6" name="Rectangle 5"/>
          <p:cNvSpPr/>
          <p:nvPr/>
        </p:nvSpPr>
        <p:spPr>
          <a:xfrm>
            <a:off x="1600200" y="41910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400" dirty="0">
                <a:solidFill>
                  <a:srgbClr val="0070C0"/>
                </a:solidFill>
              </a:rPr>
              <a:t>3. </a:t>
            </a:r>
            <a:r>
              <a:rPr lang="en-US" sz="2400" dirty="0"/>
              <a:t>Design</a:t>
            </a:r>
            <a:endParaRPr lang="ar-EG" sz="2400" dirty="0"/>
          </a:p>
        </p:txBody>
      </p:sp>
      <p:sp>
        <p:nvSpPr>
          <p:cNvPr id="7" name="Rectangle 6"/>
          <p:cNvSpPr/>
          <p:nvPr/>
        </p:nvSpPr>
        <p:spPr>
          <a:xfrm>
            <a:off x="1600200" y="5181600"/>
            <a:ext cx="2286000" cy="68580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2000" dirty="0">
                <a:solidFill>
                  <a:srgbClr val="0070C0"/>
                </a:solidFill>
              </a:rPr>
              <a:t>4.</a:t>
            </a:r>
            <a:r>
              <a:rPr lang="en-US" sz="2000" dirty="0"/>
              <a:t>Implementation</a:t>
            </a:r>
            <a:endParaRPr lang="ar-EG" sz="2000" dirty="0"/>
          </a:p>
        </p:txBody>
      </p:sp>
      <p:cxnSp>
        <p:nvCxnSpPr>
          <p:cNvPr id="9" name="Straight Arrow Connector 8"/>
          <p:cNvCxnSpPr>
            <a:stCxn id="4" idx="2"/>
            <a:endCxn id="5" idx="0"/>
          </p:cNvCxnSpPr>
          <p:nvPr/>
        </p:nvCxnSpPr>
        <p:spPr>
          <a:xfrm>
            <a:off x="2743200" y="28956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2743200" y="38862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2743200" y="48768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038600" y="2362200"/>
            <a:ext cx="135915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1">
            <a:spAutoFit/>
          </a:bodyPr>
          <a:lstStyle/>
          <a:p>
            <a:r>
              <a:rPr lang="en-US" dirty="0"/>
              <a:t>Project plan </a:t>
            </a:r>
            <a:endParaRPr lang="ar-EG" dirty="0"/>
          </a:p>
        </p:txBody>
      </p:sp>
      <p:sp>
        <p:nvSpPr>
          <p:cNvPr id="28" name="TextBox 27"/>
          <p:cNvSpPr txBox="1"/>
          <p:nvPr/>
        </p:nvSpPr>
        <p:spPr>
          <a:xfrm>
            <a:off x="457200" y="1497568"/>
            <a:ext cx="3410806" cy="461665"/>
          </a:xfrm>
          <a:prstGeom prst="rect">
            <a:avLst/>
          </a:prstGeom>
          <a:noFill/>
        </p:spPr>
        <p:txBody>
          <a:bodyPr wrap="none" rtlCol="1">
            <a:spAutoFit/>
          </a:bodyPr>
          <a:lstStyle/>
          <a:p>
            <a:r>
              <a:rPr lang="en-US" sz="2400" dirty="0"/>
              <a:t>The </a:t>
            </a:r>
            <a:r>
              <a:rPr lang="en-US" sz="2400" b="1" dirty="0"/>
              <a:t>output</a:t>
            </a:r>
            <a:r>
              <a:rPr lang="en-US" sz="2400" dirty="0"/>
              <a:t> SDLC’s phases</a:t>
            </a:r>
            <a:endParaRPr lang="ar-EG" sz="2400" dirty="0"/>
          </a:p>
        </p:txBody>
      </p:sp>
      <p:sp>
        <p:nvSpPr>
          <p:cNvPr id="29" name="TextBox 28"/>
          <p:cNvSpPr txBox="1"/>
          <p:nvPr/>
        </p:nvSpPr>
        <p:spPr>
          <a:xfrm>
            <a:off x="4038600" y="3352800"/>
            <a:ext cx="1773947" cy="369332"/>
          </a:xfrm>
          <a:prstGeom prst="rect">
            <a:avLst/>
          </a:prstGeom>
        </p:spPr>
        <p:style>
          <a:lnRef idx="2">
            <a:schemeClr val="accent6"/>
          </a:lnRef>
          <a:fillRef idx="1">
            <a:schemeClr val="lt1"/>
          </a:fillRef>
          <a:effectRef idx="0">
            <a:schemeClr val="accent6"/>
          </a:effectRef>
          <a:fontRef idx="minor">
            <a:schemeClr val="dk1"/>
          </a:fontRef>
        </p:style>
        <p:txBody>
          <a:bodyPr wrap="none" rtlCol="1">
            <a:spAutoFit/>
          </a:bodyPr>
          <a:lstStyle/>
          <a:p>
            <a:r>
              <a:rPr lang="en-US" dirty="0"/>
              <a:t>System proposal </a:t>
            </a:r>
            <a:endParaRPr lang="ar-EG" dirty="0"/>
          </a:p>
        </p:txBody>
      </p:sp>
      <p:sp>
        <p:nvSpPr>
          <p:cNvPr id="31" name="TextBox 30"/>
          <p:cNvSpPr txBox="1"/>
          <p:nvPr/>
        </p:nvSpPr>
        <p:spPr>
          <a:xfrm>
            <a:off x="4038600" y="4343400"/>
            <a:ext cx="208300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1">
            <a:spAutoFit/>
          </a:bodyPr>
          <a:lstStyle/>
          <a:p>
            <a:r>
              <a:rPr lang="en-US" dirty="0"/>
              <a:t>System specification</a:t>
            </a:r>
            <a:endParaRPr lang="ar-EG" dirty="0"/>
          </a:p>
        </p:txBody>
      </p:sp>
      <p:sp>
        <p:nvSpPr>
          <p:cNvPr id="33" name="TextBox 32"/>
          <p:cNvSpPr txBox="1"/>
          <p:nvPr/>
        </p:nvSpPr>
        <p:spPr>
          <a:xfrm>
            <a:off x="4038600" y="5339834"/>
            <a:ext cx="131510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1">
            <a:spAutoFit/>
          </a:bodyPr>
          <a:lstStyle/>
          <a:p>
            <a:r>
              <a:rPr lang="en-US" dirty="0"/>
              <a:t>New system</a:t>
            </a:r>
            <a:endParaRPr lang="ar-EG" dirty="0"/>
          </a:p>
        </p:txBody>
      </p:sp>
      <p:sp>
        <p:nvSpPr>
          <p:cNvPr id="37" name="Right Brace 36"/>
          <p:cNvSpPr/>
          <p:nvPr/>
        </p:nvSpPr>
        <p:spPr>
          <a:xfrm>
            <a:off x="6019800" y="2187833"/>
            <a:ext cx="533400" cy="276516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38" name="TextBox 37"/>
          <p:cNvSpPr txBox="1"/>
          <p:nvPr/>
        </p:nvSpPr>
        <p:spPr>
          <a:xfrm>
            <a:off x="6553200" y="3385750"/>
            <a:ext cx="242040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1">
            <a:spAutoFit/>
          </a:bodyPr>
          <a:lstStyle/>
          <a:p>
            <a:r>
              <a:rPr lang="en-US" dirty="0"/>
              <a:t>System </a:t>
            </a:r>
            <a:r>
              <a:rPr lang="en-US" b="1" dirty="0"/>
              <a:t>documentation</a:t>
            </a:r>
            <a:r>
              <a:rPr lang="en-US" dirty="0"/>
              <a:t> </a:t>
            </a:r>
            <a:endParaRPr lang="ar-EG" dirty="0"/>
          </a:p>
        </p:txBody>
      </p:sp>
      <p:cxnSp>
        <p:nvCxnSpPr>
          <p:cNvPr id="18" name="Curved Connector 17"/>
          <p:cNvCxnSpPr>
            <a:stCxn id="19" idx="2"/>
          </p:cNvCxnSpPr>
          <p:nvPr/>
        </p:nvCxnSpPr>
        <p:spPr>
          <a:xfrm rot="5400000">
            <a:off x="4029655" y="2588078"/>
            <a:ext cx="545068" cy="831976"/>
          </a:xfrm>
          <a:prstGeom prst="curvedConnector2">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9" name="Curved Connector 38"/>
          <p:cNvCxnSpPr/>
          <p:nvPr/>
        </p:nvCxnSpPr>
        <p:spPr>
          <a:xfrm rot="10800000" flipV="1">
            <a:off x="3886201" y="3733800"/>
            <a:ext cx="984376" cy="545068"/>
          </a:xfrm>
          <a:prstGeom prst="curved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1" name="Curved Connector 40"/>
          <p:cNvCxnSpPr/>
          <p:nvPr/>
        </p:nvCxnSpPr>
        <p:spPr>
          <a:xfrm rot="5400000">
            <a:off x="4029654" y="4569278"/>
            <a:ext cx="545068" cy="831976"/>
          </a:xfrm>
          <a:prstGeom prst="curvedConnector2">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5538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arn(inVertic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animBg="1"/>
      <p:bldP spid="31" grpId="0" animBg="1"/>
      <p:bldP spid="33"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Analyst</a:t>
            </a:r>
            <a:endParaRPr lang="ar-EG" dirty="0"/>
          </a:p>
        </p:txBody>
      </p:sp>
      <p:sp>
        <p:nvSpPr>
          <p:cNvPr id="3" name="Content Placeholder 2"/>
          <p:cNvSpPr>
            <a:spLocks noGrp="1"/>
          </p:cNvSpPr>
          <p:nvPr>
            <p:ph idx="1"/>
          </p:nvPr>
        </p:nvSpPr>
        <p:spPr/>
        <p:txBody>
          <a:bodyPr>
            <a:normAutofit lnSpcReduction="10000"/>
          </a:bodyPr>
          <a:lstStyle/>
          <a:p>
            <a:pPr algn="just"/>
            <a:r>
              <a:rPr lang="en-US" sz="2800" dirty="0"/>
              <a:t>The analyst is the one that works closely with all project team members and in all phases.</a:t>
            </a:r>
          </a:p>
          <a:p>
            <a:pPr algn="just"/>
            <a:r>
              <a:rPr lang="en-US" sz="2800" dirty="0"/>
              <a:t>Analyst skills:</a:t>
            </a:r>
          </a:p>
          <a:p>
            <a:pPr lvl="1" algn="just"/>
            <a:r>
              <a:rPr lang="en-US" dirty="0"/>
              <a:t>Technical</a:t>
            </a:r>
          </a:p>
          <a:p>
            <a:pPr lvl="1" algn="just"/>
            <a:r>
              <a:rPr lang="en-US" dirty="0"/>
              <a:t>Business</a:t>
            </a:r>
          </a:p>
          <a:p>
            <a:pPr lvl="1" algn="just"/>
            <a:r>
              <a:rPr lang="en-US" dirty="0"/>
              <a:t>Analytical</a:t>
            </a:r>
          </a:p>
          <a:p>
            <a:pPr lvl="1" algn="just"/>
            <a:r>
              <a:rPr lang="en-US" dirty="0"/>
              <a:t>Interpersonal</a:t>
            </a:r>
          </a:p>
          <a:p>
            <a:pPr lvl="1" algn="just"/>
            <a:r>
              <a:rPr lang="en-US" dirty="0"/>
              <a:t>Management</a:t>
            </a:r>
          </a:p>
          <a:p>
            <a:pPr lvl="1" algn="just"/>
            <a:r>
              <a:rPr lang="en-US" dirty="0"/>
              <a:t>Ethical</a:t>
            </a:r>
          </a:p>
        </p:txBody>
      </p:sp>
    </p:spTree>
    <p:extLst>
      <p:ext uri="{BB962C8B-B14F-4D97-AF65-F5344CB8AC3E}">
        <p14:creationId xmlns:p14="http://schemas.microsoft.com/office/powerpoint/2010/main" val="194104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1248</Words>
  <Application>Microsoft Office PowerPoint</Application>
  <PresentationFormat>On-screen Show (4:3)</PresentationFormat>
  <Paragraphs>294</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System Analysis &amp; design</vt:lpstr>
      <vt:lpstr>Section plan</vt:lpstr>
      <vt:lpstr>System</vt:lpstr>
      <vt:lpstr>Introduction  </vt:lpstr>
      <vt:lpstr>How to build a system?</vt:lpstr>
      <vt:lpstr>SDLC</vt:lpstr>
      <vt:lpstr>SDLC</vt:lpstr>
      <vt:lpstr>SDLC</vt:lpstr>
      <vt:lpstr>The Analyst</vt:lpstr>
      <vt:lpstr>PowerPoint Presentation</vt:lpstr>
      <vt:lpstr>PowerPoint Presentation</vt:lpstr>
      <vt:lpstr>1. System Request</vt:lpstr>
      <vt:lpstr>1. System Request</vt:lpstr>
      <vt:lpstr>2. Feasibility Study</vt:lpstr>
      <vt:lpstr>2. Feasibility Study: Technical</vt:lpstr>
      <vt:lpstr>2. Feasibility Study: Economic</vt:lpstr>
      <vt:lpstr>2. Feasibility Study: Operational</vt:lpstr>
      <vt:lpstr>2. Feasibility Study: Schedule </vt:lpstr>
      <vt:lpstr>Required</vt:lpstr>
      <vt:lpstr>Activity</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Mados</dc:creator>
  <cp:lastModifiedBy>Mohamed  Moustafa Abdel Latif Abbassy</cp:lastModifiedBy>
  <cp:revision>360</cp:revision>
  <dcterms:created xsi:type="dcterms:W3CDTF">2006-08-16T00:00:00Z</dcterms:created>
  <dcterms:modified xsi:type="dcterms:W3CDTF">2022-10-03T16:35:25Z</dcterms:modified>
</cp:coreProperties>
</file>