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57" r:id="rId4"/>
    <p:sldId id="307" r:id="rId5"/>
    <p:sldId id="308" r:id="rId6"/>
    <p:sldId id="259" r:id="rId7"/>
    <p:sldId id="260" r:id="rId8"/>
    <p:sldId id="261" r:id="rId9"/>
    <p:sldId id="264" r:id="rId10"/>
    <p:sldId id="281" r:id="rId11"/>
    <p:sldId id="303" r:id="rId12"/>
    <p:sldId id="304" r:id="rId13"/>
    <p:sldId id="300" r:id="rId14"/>
    <p:sldId id="265" r:id="rId15"/>
    <p:sldId id="266" r:id="rId16"/>
    <p:sldId id="268" r:id="rId17"/>
    <p:sldId id="271" r:id="rId18"/>
    <p:sldId id="272" r:id="rId19"/>
    <p:sldId id="273" r:id="rId20"/>
    <p:sldId id="279" r:id="rId21"/>
    <p:sldId id="305" r:id="rId22"/>
    <p:sldId id="277" r:id="rId23"/>
    <p:sldId id="285" r:id="rId24"/>
    <p:sldId id="286" r:id="rId25"/>
    <p:sldId id="288" r:id="rId26"/>
    <p:sldId id="306" r:id="rId27"/>
    <p:sldId id="296" r:id="rId28"/>
    <p:sldId id="297" r:id="rId29"/>
    <p:sldId id="30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15" autoAdjust="0"/>
  </p:normalViewPr>
  <p:slideViewPr>
    <p:cSldViewPr>
      <p:cViewPr varScale="1">
        <p:scale>
          <a:sx n="79" d="100"/>
          <a:sy n="79" d="100"/>
        </p:scale>
        <p:origin x="157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275DD-DE8D-47BF-9F49-96127E0883C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D7754-6035-447D-8BA0-EEF9847B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9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analysis phase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answers the questions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who will use the system,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the system will do,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and when it will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D7754-6035-447D-8BA0-EEF9847B00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28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F0000"/>
                </a:solidFill>
              </a:rPr>
              <a:t>Analysis</a:t>
            </a:r>
            <a:r>
              <a:rPr lang="en-US" sz="1200" dirty="0"/>
              <a:t> refers to breaking a whole into its parts with the intent of understanding the parts’ nature, functions, and interrelationships.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D7754-6035-447D-8BA0-EEF9847B00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3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F0000"/>
                </a:solidFill>
              </a:rPr>
              <a:t>Analysis</a:t>
            </a:r>
            <a:r>
              <a:rPr lang="en-US" sz="1200" dirty="0"/>
              <a:t> refers to breaking a whole into its parts with the intent of understanding the parts’ nature, functions, and interrelationships.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D7754-6035-447D-8BA0-EEF9847B00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36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D7754-6035-447D-8BA0-EEF9847B00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2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Top-down: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 useful if interviewees need to be warmed up to the topic or seem reluctant to address the topic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Bottom-up: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 useful when the interviewee feels emotionally about the topic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D7754-6035-447D-8BA0-EEF9847B00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11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Roster  </a:t>
            </a:r>
            <a:r>
              <a:rPr lang="ar-EG" dirty="0"/>
              <a:t>قائمة</a:t>
            </a:r>
            <a:r>
              <a:rPr lang="ar-EG" baseline="0" dirty="0"/>
              <a:t> الاسماء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D7754-6035-447D-8BA0-EEF9847B00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01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facilitator</a:t>
            </a:r>
            <a:r>
              <a:rPr lang="en-US" dirty="0"/>
              <a:t> is a person who </a:t>
            </a:r>
            <a:r>
              <a:rPr lang="en-US" b="1" dirty="0"/>
              <a:t>sets</a:t>
            </a:r>
            <a:r>
              <a:rPr lang="en-US" dirty="0"/>
              <a:t> the </a:t>
            </a:r>
            <a:r>
              <a:rPr lang="en-US" b="1" u="sng" dirty="0"/>
              <a:t>meeting agenda</a:t>
            </a:r>
            <a:r>
              <a:rPr lang="en-US" dirty="0"/>
              <a:t> and guides the </a:t>
            </a:r>
            <a:r>
              <a:rPr lang="en-US" b="1" u="sng" dirty="0"/>
              <a:t>discussion</a:t>
            </a:r>
            <a:r>
              <a:rPr lang="en-US" dirty="0"/>
              <a:t>, but does </a:t>
            </a:r>
            <a:r>
              <a:rPr lang="en-US" b="1" dirty="0"/>
              <a:t>not join in the discussion</a:t>
            </a:r>
            <a:r>
              <a:rPr lang="en-US" dirty="0"/>
              <a:t> as a participant.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D7754-6035-447D-8BA0-EEF9847B00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87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Personnel </a:t>
            </a:r>
            <a:r>
              <a:rPr lang="ar-EG" dirty="0"/>
              <a:t>الطاقم</a:t>
            </a:r>
            <a:endParaRPr lang="en-US" dirty="0"/>
          </a:p>
          <a:p>
            <a:r>
              <a:rPr lang="en-US" dirty="0"/>
              <a:t>Executives</a:t>
            </a:r>
            <a:r>
              <a:rPr lang="en-US" baseline="0" dirty="0"/>
              <a:t> </a:t>
            </a:r>
            <a:r>
              <a:rPr lang="ar-EG" baseline="0" dirty="0"/>
              <a:t>المدراء التنفيذيون</a:t>
            </a:r>
          </a:p>
          <a:p>
            <a:r>
              <a:rPr lang="en-US" baseline="0" dirty="0"/>
              <a:t>Observer </a:t>
            </a:r>
            <a:r>
              <a:rPr lang="ar-EG" baseline="0" dirty="0"/>
              <a:t>المراقبون</a:t>
            </a:r>
          </a:p>
          <a:p>
            <a:r>
              <a:rPr lang="en-US" baseline="0" dirty="0"/>
              <a:t>Scribe </a:t>
            </a:r>
            <a:r>
              <a:rPr lang="ar-EG" baseline="0" dirty="0"/>
              <a:t>كاتب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D7754-6035-447D-8BA0-EEF9847B00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43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Controversial </a:t>
            </a:r>
            <a:r>
              <a:rPr lang="ar-EG" dirty="0"/>
              <a:t>مثير للخلاف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D7754-6035-447D-8BA0-EEF9847B00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429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953000"/>
            <a:ext cx="8534400" cy="68580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52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2011 John Wiley &amp; Sons,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AC758D56-1A15-4667-BE56-35AF5F73AB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95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buClr>
                <a:srgbClr val="0070C0"/>
              </a:buClr>
              <a:buSzPct val="150000"/>
              <a:buFont typeface="Wingdings" pitchFamily="2" charset="2"/>
              <a:buChar char="§"/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2011 John Wiley &amp; Sons, Inc.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  <a:fld id="{84DBBBE2-5B0E-4111-BFA5-1CDB92A960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76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2011 John Wiley &amp; Sons,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78199-1DAF-4910-B291-56CE041AEB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5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2011 John Wiley &amp; Sons,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3-</a:t>
            </a:r>
            <a:fld id="{89CAA5F3-32B8-4717-9B54-39D793D2F95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4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Sysytem%20Analysis%20Project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System Analysis </a:t>
            </a:r>
            <a:r>
              <a:rPr lang="en-US" sz="6000" b="1" spc="5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&amp; Design </a:t>
            </a:r>
            <a:endParaRPr lang="ar-EG" sz="60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67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Question Types: 2.</a:t>
            </a:r>
            <a:r>
              <a:rPr lang="en-US" b="1" dirty="0"/>
              <a:t>Closed-Ended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b="1" dirty="0"/>
              <a:t>Closed-Ended</a:t>
            </a:r>
            <a:r>
              <a:rPr lang="en-US" dirty="0"/>
              <a:t> Questions: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limit</a:t>
            </a:r>
            <a:r>
              <a:rPr lang="en-US" dirty="0"/>
              <a:t> the number of possible </a:t>
            </a:r>
            <a:r>
              <a:rPr lang="en-US" b="1" dirty="0"/>
              <a:t>responses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is appropriate for generating precise, reliable data that is easy to analyze.</a:t>
            </a:r>
          </a:p>
          <a:p>
            <a:pPr lvl="1">
              <a:buFont typeface="Wingdings" pitchFamily="2" charset="2"/>
              <a:buChar char="§"/>
            </a:pPr>
            <a:endParaRPr lang="en-US" b="1" dirty="0"/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How many telephone orders are received per day?</a:t>
            </a:r>
          </a:p>
          <a:p>
            <a:pPr lvl="2"/>
            <a:r>
              <a:rPr lang="en-US" dirty="0"/>
              <a:t>How do customers place orders?</a:t>
            </a:r>
          </a:p>
          <a:p>
            <a:pPr lvl="2"/>
            <a:r>
              <a:rPr lang="en-US" dirty="0"/>
              <a:t>What information is missing from the monthly sales report?</a:t>
            </a:r>
          </a:p>
          <a:p>
            <a:pPr lvl="2"/>
            <a:endParaRPr lang="en-US" dirty="0"/>
          </a:p>
          <a:p>
            <a:pPr lvl="4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D7C72-CB18-4F17-BC37-25860A7A0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048000"/>
            <a:ext cx="110124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2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Types: 2.</a:t>
            </a:r>
            <a:r>
              <a:rPr lang="en-US" b="1" dirty="0"/>
              <a:t>Closed-Ended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u="sng" dirty="0"/>
              <a:t>Advantage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Saving</a:t>
            </a:r>
            <a:r>
              <a:rPr lang="en-US" sz="2400" dirty="0"/>
              <a:t> interview </a:t>
            </a:r>
            <a:r>
              <a:rPr lang="en-US" sz="2400" b="1" dirty="0"/>
              <a:t>time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Keeping </a:t>
            </a:r>
            <a:r>
              <a:rPr lang="en-US" sz="2400" b="1" dirty="0"/>
              <a:t>control</a:t>
            </a:r>
            <a:r>
              <a:rPr lang="en-US" sz="2400" dirty="0"/>
              <a:t> of the </a:t>
            </a:r>
            <a:r>
              <a:rPr lang="en-US" sz="2400" b="1" dirty="0"/>
              <a:t>interview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Covering</a:t>
            </a:r>
            <a:r>
              <a:rPr lang="en-US" sz="2400" dirty="0"/>
              <a:t> a large area quickly.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Getting</a:t>
            </a:r>
            <a:r>
              <a:rPr lang="en-US" sz="2400" dirty="0"/>
              <a:t> to </a:t>
            </a:r>
            <a:r>
              <a:rPr lang="en-US" sz="2400" b="1" dirty="0"/>
              <a:t>relevant</a:t>
            </a:r>
            <a:r>
              <a:rPr lang="en-US" sz="2400" dirty="0"/>
              <a:t> data.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00200"/>
            <a:ext cx="4419600" cy="45259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u="sng" dirty="0"/>
              <a:t>Disadvantage</a:t>
            </a:r>
            <a:endParaRPr lang="en-US" sz="2400" b="1" u="sng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Boring</a:t>
            </a:r>
            <a:r>
              <a:rPr lang="en-US" sz="2400" dirty="0"/>
              <a:t> for the interviewee.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Failure</a:t>
            </a:r>
            <a:r>
              <a:rPr lang="en-US" sz="2400" dirty="0"/>
              <a:t> to obtain rich </a:t>
            </a:r>
            <a:r>
              <a:rPr lang="en-US" sz="2400" b="1" dirty="0"/>
              <a:t>details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Missing main ideas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Failing to build </a:t>
            </a:r>
            <a:r>
              <a:rPr lang="en-US" sz="2400" b="1" dirty="0"/>
              <a:t>rapport</a:t>
            </a:r>
            <a:r>
              <a:rPr lang="en-US" sz="2400" dirty="0"/>
              <a:t> between interviewer and interviewee.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7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Attributes</a:t>
            </a:r>
            <a:r>
              <a:rPr lang="en-US" dirty="0"/>
              <a:t> of open-ended and closed Questions</a:t>
            </a:r>
          </a:p>
        </p:txBody>
      </p:sp>
      <p:pic>
        <p:nvPicPr>
          <p:cNvPr id="4" name="Picture 1029" descr="C:\MyData\Texts\Kendall 6e\Image Library\Chapter 04\FIG04_05.gi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3"/>
          <a:stretch/>
        </p:blipFill>
        <p:spPr bwMode="auto">
          <a:xfrm>
            <a:off x="1143000" y="1752600"/>
            <a:ext cx="7239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29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Types: 3.</a:t>
            </a:r>
            <a:r>
              <a:rPr lang="en-US" b="1" dirty="0"/>
              <a:t>Bipolar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Bipolar</a:t>
            </a:r>
            <a:r>
              <a:rPr lang="en-US" dirty="0"/>
              <a:t> questions:</a:t>
            </a:r>
          </a:p>
          <a:p>
            <a:pPr lvl="1" algn="just"/>
            <a:r>
              <a:rPr lang="en-US" dirty="0"/>
              <a:t> are those that may be answered with a ‘</a:t>
            </a:r>
            <a:r>
              <a:rPr lang="en-US" b="1" dirty="0"/>
              <a:t>yes’ or ‘no’</a:t>
            </a:r>
            <a:r>
              <a:rPr lang="en-US" dirty="0"/>
              <a:t> or ‘agree’ or ‘disagree’.</a:t>
            </a:r>
          </a:p>
          <a:p>
            <a:pPr lvl="1" algn="just"/>
            <a:r>
              <a:rPr lang="en-US" dirty="0"/>
              <a:t>should be used </a:t>
            </a:r>
            <a:r>
              <a:rPr lang="en-US" b="1" dirty="0"/>
              <a:t>sparingly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0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Types: 4.</a:t>
            </a:r>
            <a:r>
              <a:rPr lang="en-US" b="1" dirty="0"/>
              <a:t>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Probing</a:t>
            </a:r>
            <a:r>
              <a:rPr lang="en-US" dirty="0"/>
              <a:t> questions often are </a:t>
            </a:r>
            <a:r>
              <a:rPr lang="en-US" b="1" dirty="0"/>
              <a:t>used</a:t>
            </a:r>
            <a:r>
              <a:rPr lang="en-US" dirty="0"/>
              <a:t> :</a:t>
            </a:r>
          </a:p>
          <a:p>
            <a:pPr lvl="1" algn="just"/>
            <a:r>
              <a:rPr lang="en-US" b="1" dirty="0"/>
              <a:t>when</a:t>
            </a:r>
            <a:r>
              <a:rPr lang="en-US" dirty="0"/>
              <a:t> the interviewer is </a:t>
            </a:r>
            <a:r>
              <a:rPr lang="en-US" b="1" dirty="0"/>
              <a:t>unclear</a:t>
            </a:r>
            <a:r>
              <a:rPr lang="en-US" dirty="0"/>
              <a:t> about an interviewee’s answer.</a:t>
            </a:r>
          </a:p>
          <a:p>
            <a:pPr lvl="1" algn="just"/>
            <a:r>
              <a:rPr lang="en-US" b="1" dirty="0"/>
              <a:t>to get</a:t>
            </a:r>
            <a:r>
              <a:rPr lang="en-US" dirty="0"/>
              <a:t> more </a:t>
            </a:r>
            <a:r>
              <a:rPr lang="en-US" b="1" dirty="0"/>
              <a:t>details</a:t>
            </a:r>
            <a:r>
              <a:rPr lang="en-US" dirty="0"/>
              <a:t> or </a:t>
            </a:r>
            <a:r>
              <a:rPr lang="en-US" b="1" dirty="0"/>
              <a:t>clarify</a:t>
            </a:r>
            <a:r>
              <a:rPr lang="en-US" dirty="0"/>
              <a:t> about previous asked questions.</a:t>
            </a:r>
          </a:p>
          <a:p>
            <a:pPr algn="just"/>
            <a:r>
              <a:rPr lang="en-US" dirty="0"/>
              <a:t>Examples: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Can you give me an example?</a:t>
            </a:r>
          </a:p>
          <a:p>
            <a:pPr lvl="1"/>
            <a:r>
              <a:rPr lang="en-US" dirty="0"/>
              <a:t>Can you explain that in a bit more detail?</a:t>
            </a:r>
          </a:p>
        </p:txBody>
      </p:sp>
    </p:spTree>
    <p:extLst>
      <p:ext uri="{BB962C8B-B14F-4D97-AF65-F5344CB8AC3E}">
        <p14:creationId xmlns:p14="http://schemas.microsoft.com/office/powerpoint/2010/main" val="40450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Questions </a:t>
            </a:r>
            <a:r>
              <a:rPr lang="en-US" b="1" dirty="0"/>
              <a:t>structuring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</a:t>
            </a:r>
            <a:r>
              <a:rPr lang="en-US" b="1" dirty="0"/>
              <a:t>three basic ways </a:t>
            </a:r>
            <a:r>
              <a:rPr lang="en-US" dirty="0"/>
              <a:t>of structuring interviews: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Pyramid</a:t>
            </a:r>
            <a:r>
              <a:rPr lang="en-US" dirty="0"/>
              <a:t>: starting with very detailed </a:t>
            </a:r>
            <a:r>
              <a:rPr lang="en-US" b="1" dirty="0"/>
              <a:t>closed</a:t>
            </a:r>
            <a:r>
              <a:rPr lang="en-US" dirty="0"/>
              <a:t> questions and working toward </a:t>
            </a:r>
            <a:r>
              <a:rPr lang="en-US" b="1" dirty="0"/>
              <a:t>open-ended</a:t>
            </a:r>
            <a:r>
              <a:rPr lang="en-US" dirty="0"/>
              <a:t> questions and more generalized responses</a:t>
            </a:r>
          </a:p>
          <a:p>
            <a:pPr marL="1371600" lvl="2" indent="-514350"/>
            <a:r>
              <a:rPr lang="en-US" dirty="0"/>
              <a:t>Is useful when the </a:t>
            </a:r>
            <a:r>
              <a:rPr lang="en-US" b="1" dirty="0"/>
              <a:t>interviewees</a:t>
            </a:r>
            <a:r>
              <a:rPr lang="en-US" dirty="0"/>
              <a:t> seem </a:t>
            </a:r>
            <a:r>
              <a:rPr lang="en-US" b="1" dirty="0"/>
              <a:t>not ready </a:t>
            </a:r>
            <a:r>
              <a:rPr lang="en-US" dirty="0"/>
              <a:t>to address the topic and need </a:t>
            </a:r>
            <a:r>
              <a:rPr lang="en-US" dirty="0" err="1"/>
              <a:t>need</a:t>
            </a:r>
            <a:r>
              <a:rPr lang="en-US" dirty="0"/>
              <a:t> to be warmed up to the topic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Funnel</a:t>
            </a:r>
            <a:r>
              <a:rPr lang="en-US" dirty="0"/>
              <a:t>: starting with </a:t>
            </a:r>
            <a:r>
              <a:rPr lang="en-US" b="1" dirty="0"/>
              <a:t>open-ended</a:t>
            </a:r>
            <a:r>
              <a:rPr lang="en-US" dirty="0"/>
              <a:t> questions and working toward </a:t>
            </a:r>
            <a:r>
              <a:rPr lang="en-US" b="1" dirty="0"/>
              <a:t>closed</a:t>
            </a:r>
            <a:r>
              <a:rPr lang="en-US" dirty="0"/>
              <a:t> questions</a:t>
            </a:r>
          </a:p>
          <a:p>
            <a:pPr marL="1371600" lvl="2" indent="-514350"/>
            <a:r>
              <a:rPr lang="en-US" dirty="0"/>
              <a:t>Is useful when the </a:t>
            </a:r>
            <a:r>
              <a:rPr lang="en-US" b="1" dirty="0"/>
              <a:t>interviewee</a:t>
            </a:r>
            <a:r>
              <a:rPr lang="en-US" dirty="0"/>
              <a:t> </a:t>
            </a:r>
            <a:r>
              <a:rPr lang="en-US" b="1" dirty="0"/>
              <a:t>feels emotionally </a:t>
            </a:r>
            <a:r>
              <a:rPr lang="en-US" dirty="0"/>
              <a:t>about the topic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Diamond</a:t>
            </a:r>
            <a:r>
              <a:rPr lang="en-US" dirty="0"/>
              <a:t>:  starting with </a:t>
            </a:r>
            <a:r>
              <a:rPr lang="en-US" b="1" dirty="0"/>
              <a:t>closed</a:t>
            </a:r>
            <a:r>
              <a:rPr lang="en-US" dirty="0"/>
              <a:t>, moving toward </a:t>
            </a:r>
            <a:r>
              <a:rPr lang="en-US" b="1" dirty="0"/>
              <a:t>open-ended</a:t>
            </a:r>
            <a:r>
              <a:rPr lang="en-US" dirty="0"/>
              <a:t>, and ending with </a:t>
            </a:r>
            <a:r>
              <a:rPr lang="en-US" b="1" dirty="0"/>
              <a:t>closed</a:t>
            </a:r>
            <a:r>
              <a:rPr lang="en-US" dirty="0"/>
              <a:t> questions</a:t>
            </a:r>
          </a:p>
          <a:p>
            <a:pPr marL="1371600" lvl="2" indent="-514350"/>
            <a:r>
              <a:rPr lang="en-US" dirty="0"/>
              <a:t>Is useful in </a:t>
            </a:r>
            <a:r>
              <a:rPr lang="en-US" b="1" dirty="0"/>
              <a:t>keeping</a:t>
            </a:r>
            <a:r>
              <a:rPr lang="en-US" dirty="0"/>
              <a:t> the </a:t>
            </a:r>
            <a:r>
              <a:rPr lang="en-US" b="1" dirty="0"/>
              <a:t>interviewee's interest </a:t>
            </a:r>
            <a:r>
              <a:rPr lang="en-US" dirty="0"/>
              <a:t>and </a:t>
            </a:r>
            <a:r>
              <a:rPr lang="en-US" b="1" dirty="0"/>
              <a:t>attention</a:t>
            </a:r>
            <a:r>
              <a:rPr lang="en-US" dirty="0"/>
              <a:t> through a variety of questions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238046"/>
              </p:ext>
            </p:extLst>
          </p:nvPr>
        </p:nvGraphicFramePr>
        <p:xfrm>
          <a:off x="152400" y="2057400"/>
          <a:ext cx="819304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4" name="Drawing" r:id="rId4" imgW="1523880" imgH="1190520" progId="WPDraw30.Drawing">
                  <p:embed/>
                </p:oleObj>
              </mc:Choice>
              <mc:Fallback>
                <p:oleObj name="Drawing" r:id="rId4" imgW="1523880" imgH="1190520" progId="WPDraw30.Drawing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57400"/>
                        <a:ext cx="819304" cy="64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18576"/>
              </p:ext>
            </p:extLst>
          </p:nvPr>
        </p:nvGraphicFramePr>
        <p:xfrm>
          <a:off x="76200" y="3474720"/>
          <a:ext cx="819304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" name="Drawing" r:id="rId6" imgW="1523880" imgH="1190520" progId="WPDraw30.Drawing">
                  <p:embed/>
                </p:oleObj>
              </mc:Choice>
              <mc:Fallback>
                <p:oleObj name="Drawing" r:id="rId6" imgW="1523880" imgH="1190520" progId="WPDraw30.Drawing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474720"/>
                        <a:ext cx="819304" cy="64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860141"/>
              </p:ext>
            </p:extLst>
          </p:nvPr>
        </p:nvGraphicFramePr>
        <p:xfrm>
          <a:off x="305696" y="4495800"/>
          <a:ext cx="59167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" name="Drawing" r:id="rId8" imgW="733320" imgH="1133640" progId="WPDraw30.Drawing">
                  <p:embed/>
                </p:oleObj>
              </mc:Choice>
              <mc:Fallback>
                <p:oleObj name="Drawing" r:id="rId8" imgW="733320" imgH="1133640" progId="WPDraw30.Drawing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96" y="4495800"/>
                        <a:ext cx="591671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60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b="1" dirty="0"/>
              <a:t>Closing</a:t>
            </a:r>
            <a:r>
              <a:rPr lang="en-US" dirty="0"/>
              <a:t> the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Always ask </a:t>
            </a:r>
            <a:r>
              <a:rPr lang="en-US" dirty="0"/>
              <a:t>“Is there anything else that you would like to add?”</a:t>
            </a:r>
          </a:p>
          <a:p>
            <a:pPr>
              <a:lnSpc>
                <a:spcPct val="90000"/>
              </a:lnSpc>
            </a:pPr>
            <a:r>
              <a:rPr lang="en-US" dirty="0"/>
              <a:t>Provide </a:t>
            </a:r>
            <a:r>
              <a:rPr lang="en-US" b="1" dirty="0"/>
              <a:t>feedback</a:t>
            </a:r>
            <a:r>
              <a:rPr lang="en-US" dirty="0"/>
              <a:t> on your </a:t>
            </a:r>
            <a:r>
              <a:rPr lang="en-US" b="1" dirty="0"/>
              <a:t>impressions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b="1" dirty="0"/>
              <a:t>Ask whom </a:t>
            </a:r>
            <a:r>
              <a:rPr lang="en-US" dirty="0"/>
              <a:t>you should talk with </a:t>
            </a:r>
            <a:r>
              <a:rPr lang="en-US" b="1" dirty="0"/>
              <a:t>next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Set up any </a:t>
            </a:r>
            <a:r>
              <a:rPr lang="en-US" b="1" dirty="0"/>
              <a:t>future appointments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b="1" dirty="0"/>
              <a:t>Thank</a:t>
            </a:r>
            <a:r>
              <a:rPr lang="en-US" dirty="0"/>
              <a:t> them for their time and </a:t>
            </a:r>
            <a:r>
              <a:rPr lang="en-US" b="1" dirty="0"/>
              <a:t>shake</a:t>
            </a:r>
            <a:r>
              <a:rPr lang="en-US" dirty="0"/>
              <a:t> hands.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24400"/>
            <a:ext cx="35337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Interview </a:t>
            </a:r>
            <a:r>
              <a:rPr lang="en-US" b="1" dirty="0"/>
              <a:t>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interview report:</a:t>
            </a:r>
          </a:p>
          <a:p>
            <a:pPr lvl="1"/>
            <a:r>
              <a:rPr lang="en-US" b="1" dirty="0"/>
              <a:t>describes</a:t>
            </a:r>
            <a:r>
              <a:rPr lang="en-US" dirty="0"/>
              <a:t> the </a:t>
            </a:r>
            <a:r>
              <a:rPr lang="en-US" b="1" dirty="0"/>
              <a:t>information</a:t>
            </a:r>
            <a:r>
              <a:rPr lang="en-US" dirty="0"/>
              <a:t> from the interview.</a:t>
            </a:r>
          </a:p>
          <a:p>
            <a:pPr lvl="1"/>
            <a:r>
              <a:rPr lang="en-US" b="1" dirty="0"/>
              <a:t>contains</a:t>
            </a:r>
            <a:r>
              <a:rPr lang="en-US" dirty="0"/>
              <a:t> </a:t>
            </a:r>
            <a:r>
              <a:rPr lang="en-US" b="1" u="sng" dirty="0"/>
              <a:t>interview notes </a:t>
            </a:r>
            <a:r>
              <a:rPr lang="en-US" dirty="0"/>
              <a:t>and is </a:t>
            </a:r>
            <a:r>
              <a:rPr lang="en-US" b="1" u="sng" dirty="0"/>
              <a:t>summarized</a:t>
            </a:r>
            <a:r>
              <a:rPr lang="en-US" dirty="0"/>
              <a:t> in a useful format.</a:t>
            </a:r>
          </a:p>
          <a:p>
            <a:pPr lvl="1"/>
            <a:r>
              <a:rPr lang="en-US" dirty="0"/>
              <a:t>Example: 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96850"/>
              </p:ext>
            </p:extLst>
          </p:nvPr>
        </p:nvGraphicFramePr>
        <p:xfrm>
          <a:off x="685800" y="177800"/>
          <a:ext cx="7955280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Interview  Report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 Interviewed: Adel Ahmed, Director, Human Resources</a:t>
                      </a:r>
                    </a:p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Interviewer: Nesma Mahmoud</a:t>
                      </a:r>
                    </a:p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Purpose of Interview: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800" b="0" i="0" u="sng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Understand reports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produced for Human Resources by the current system.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800" b="0" i="0" u="sng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Determine information requirements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future system.</a:t>
                      </a:r>
                    </a:p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Summary of Interview: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Sample reports of all current HR reports are attached to this report. The information that is not used and missing information are noted on the reports.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Two biggest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problems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the current system are: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The data are too old. (The HR Department needs information within 2 days of month end; currently information is provided to them after a 3-week delay.)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The data are of poor quality. (Often, reports must be reconciled with the HR departmental database.)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The most common data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found in the current system include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incorrect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job-level information and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missing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salary information.</a:t>
                      </a:r>
                    </a:p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 Items: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Get current </a:t>
                      </a:r>
                      <a:r>
                        <a:rPr lang="en-US" sz="1800" b="0" i="0" u="sng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 roster report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Mohamed.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Verify </a:t>
                      </a:r>
                      <a:r>
                        <a:rPr lang="en-US" sz="1800" b="0" i="0" u="sng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calculations used to determine vacation time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Mohamed.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800" b="0" i="0" u="sng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Schedule interview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Lamyaa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Saad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regarding the reasons for data quality problems.</a:t>
                      </a:r>
                    </a:p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Detailed Notes: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attached </a:t>
                      </a:r>
                      <a:r>
                        <a:rPr lang="en-US" sz="1800" b="0" i="0" u="sng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transcript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51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Application Design (</a:t>
            </a:r>
            <a:r>
              <a:rPr lang="en-US" b="1" dirty="0">
                <a:solidFill>
                  <a:srgbClr val="7030A0"/>
                </a:solidFill>
              </a:rPr>
              <a:t>JAD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is an </a:t>
            </a:r>
            <a:r>
              <a:rPr lang="en-US" b="1" dirty="0"/>
              <a:t>information gathering </a:t>
            </a:r>
            <a:r>
              <a:rPr lang="en-US" dirty="0"/>
              <a:t>technique that </a:t>
            </a:r>
            <a:r>
              <a:rPr lang="en-US" b="1" dirty="0"/>
              <a:t>replaces a interviews </a:t>
            </a:r>
            <a:r>
              <a:rPr lang="en-US" dirty="0"/>
              <a:t>with the </a:t>
            </a:r>
            <a:r>
              <a:rPr lang="en-US" b="1" dirty="0"/>
              <a:t>user community.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allows</a:t>
            </a:r>
            <a:r>
              <a:rPr lang="en-US" dirty="0"/>
              <a:t> the analyst to accomplish </a:t>
            </a:r>
            <a:r>
              <a:rPr lang="en-US" b="1" dirty="0"/>
              <a:t>requirements</a:t>
            </a:r>
            <a:r>
              <a:rPr lang="en-US" dirty="0"/>
              <a:t> analysis and design the user interface with the users in a </a:t>
            </a:r>
            <a:r>
              <a:rPr lang="en-US" b="1" dirty="0"/>
              <a:t>group setting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Used</a:t>
            </a:r>
            <a:r>
              <a:rPr lang="en-US" dirty="0"/>
              <a:t> when the organizational culture supports </a:t>
            </a:r>
            <a:r>
              <a:rPr lang="en-US" b="1" dirty="0"/>
              <a:t>joint</a:t>
            </a:r>
            <a:r>
              <a:rPr lang="en-US" dirty="0"/>
              <a:t> problem-solving behaviors.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68" y="5227493"/>
            <a:ext cx="4154632" cy="1609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280" y="533400"/>
            <a:ext cx="726481" cy="7694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 2 </a:t>
            </a:r>
          </a:p>
        </p:txBody>
      </p:sp>
    </p:spTree>
    <p:extLst>
      <p:ext uri="{BB962C8B-B14F-4D97-AF65-F5344CB8AC3E}">
        <p14:creationId xmlns:p14="http://schemas.microsoft.com/office/powerpoint/2010/main" val="3829053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JAD Personnel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JAD involves</a:t>
            </a:r>
          </a:p>
          <a:p>
            <a:pPr lvl="1"/>
            <a:r>
              <a:rPr lang="en-US" dirty="0"/>
              <a:t>Analysts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Executives</a:t>
            </a:r>
          </a:p>
          <a:p>
            <a:pPr lvl="1"/>
            <a:r>
              <a:rPr lang="en-US" dirty="0"/>
              <a:t>Observers</a:t>
            </a:r>
          </a:p>
          <a:p>
            <a:pPr lvl="1"/>
            <a:r>
              <a:rPr lang="en-US" dirty="0"/>
              <a:t>A scribe</a:t>
            </a:r>
          </a:p>
          <a:p>
            <a:pPr lvl="1"/>
            <a:r>
              <a:rPr lang="en-US" dirty="0"/>
              <a:t>A session leader</a:t>
            </a:r>
          </a:p>
          <a:p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6553200" y="304800"/>
            <a:ext cx="990600" cy="9906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SDLC</a:t>
            </a:r>
            <a:endParaRPr lang="ar-E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3048000" y="2133600"/>
            <a:ext cx="2286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dirty="0"/>
              <a:t>Planning</a:t>
            </a:r>
            <a:endParaRPr lang="ar-EG" sz="2400" dirty="0"/>
          </a:p>
        </p:txBody>
      </p:sp>
      <p:sp>
        <p:nvSpPr>
          <p:cNvPr id="5" name="Rectangle 4"/>
          <p:cNvSpPr/>
          <p:nvPr/>
        </p:nvSpPr>
        <p:spPr>
          <a:xfrm>
            <a:off x="3048000" y="3124200"/>
            <a:ext cx="22860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dirty="0"/>
              <a:t>Analysis</a:t>
            </a:r>
            <a:endParaRPr lang="ar-EG" sz="2400" dirty="0"/>
          </a:p>
        </p:txBody>
      </p:sp>
      <p:sp>
        <p:nvSpPr>
          <p:cNvPr id="6" name="Rectangle 5"/>
          <p:cNvSpPr/>
          <p:nvPr/>
        </p:nvSpPr>
        <p:spPr>
          <a:xfrm>
            <a:off x="3048000" y="4114800"/>
            <a:ext cx="2286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dirty="0"/>
              <a:t>Design</a:t>
            </a:r>
            <a:endParaRPr lang="ar-EG" sz="2400" dirty="0"/>
          </a:p>
        </p:txBody>
      </p:sp>
      <p:sp>
        <p:nvSpPr>
          <p:cNvPr id="7" name="Rectangle 6"/>
          <p:cNvSpPr/>
          <p:nvPr/>
        </p:nvSpPr>
        <p:spPr>
          <a:xfrm>
            <a:off x="3048000" y="5105400"/>
            <a:ext cx="2286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dirty="0"/>
              <a:t>Implementation</a:t>
            </a:r>
            <a:endParaRPr lang="ar-EG" sz="2400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4191000" y="2819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91000" y="3810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4800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2400" y="2286000"/>
            <a:ext cx="2869119" cy="255454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Interview</a:t>
            </a:r>
          </a:p>
          <a:p>
            <a:pPr marL="342900" indent="-342900">
              <a:buAutoNum type="arabicPeriod"/>
            </a:pPr>
            <a:r>
              <a:rPr lang="en-US" sz="2000" b="1" dirty="0"/>
              <a:t>JAD Session</a:t>
            </a:r>
          </a:p>
          <a:p>
            <a:pPr marL="342900" indent="-342900">
              <a:buAutoNum type="arabicPeriod"/>
            </a:pPr>
            <a:r>
              <a:rPr lang="en-US" sz="2000" b="1" dirty="0"/>
              <a:t>Questionnaire</a:t>
            </a:r>
          </a:p>
          <a:p>
            <a:pPr marL="342900" indent="-342900">
              <a:buAutoNum type="arabicPeriod"/>
            </a:pPr>
            <a:r>
              <a:rPr lang="en-US" sz="2000" b="1" dirty="0"/>
              <a:t>Data Flow Diagram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000" b="1" dirty="0"/>
              <a:t>Data Dictionary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000" b="1" dirty="0"/>
              <a:t>Process Specification</a:t>
            </a:r>
          </a:p>
          <a:p>
            <a:pPr marL="342900" indent="-342900">
              <a:buAutoNum type="arabicPeriod" startAt="5"/>
            </a:pPr>
            <a:r>
              <a:rPr lang="en-US" sz="2000" b="1" dirty="0"/>
              <a:t>Entity Relationship</a:t>
            </a:r>
          </a:p>
          <a:p>
            <a:pPr marL="342900" indent="-342900">
              <a:buAutoNum type="arabicPeriod" startAt="5"/>
            </a:pPr>
            <a:r>
              <a:rPr lang="en-US" sz="2000" b="1" dirty="0"/>
              <a:t>Normalization</a:t>
            </a:r>
          </a:p>
        </p:txBody>
      </p:sp>
      <p:sp>
        <p:nvSpPr>
          <p:cNvPr id="8" name="Right Brace 7"/>
          <p:cNvSpPr/>
          <p:nvPr/>
        </p:nvSpPr>
        <p:spPr>
          <a:xfrm>
            <a:off x="2514600" y="2209799"/>
            <a:ext cx="533400" cy="2560320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5" name="Flowchart: Document 14"/>
          <p:cNvSpPr/>
          <p:nvPr/>
        </p:nvSpPr>
        <p:spPr>
          <a:xfrm>
            <a:off x="5579140" y="2133600"/>
            <a:ext cx="1104900" cy="68580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Project Plan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84040" y="2147455"/>
            <a:ext cx="2362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Deadline: </a:t>
            </a:r>
            <a:r>
              <a:rPr lang="en-US" sz="2000" dirty="0"/>
              <a:t>next week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0" y="3124200"/>
            <a:ext cx="2286000" cy="685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15" idx="2"/>
            <a:endCxn id="5" idx="3"/>
          </p:cNvCxnSpPr>
          <p:nvPr/>
        </p:nvCxnSpPr>
        <p:spPr>
          <a:xfrm rot="5400000">
            <a:off x="5386276" y="2721785"/>
            <a:ext cx="693039" cy="797590"/>
          </a:xfrm>
          <a:prstGeom prst="bentConnector2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6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 animBg="1"/>
      <p:bldP spid="15" grpId="0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JAD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4419600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b="1" u="sng" dirty="0"/>
              <a:t>Advantages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b="1" dirty="0"/>
              <a:t>Time</a:t>
            </a:r>
            <a:r>
              <a:rPr lang="en-US" sz="2400" dirty="0"/>
              <a:t> is </a:t>
            </a:r>
            <a:r>
              <a:rPr lang="en-US" sz="2400" b="1" dirty="0"/>
              <a:t>saved</a:t>
            </a:r>
            <a:r>
              <a:rPr lang="en-US" sz="2400" dirty="0"/>
              <a:t>, compared with traditional interviewing.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b="1" dirty="0"/>
              <a:t>Rapid</a:t>
            </a:r>
            <a:r>
              <a:rPr lang="en-US" sz="2400" dirty="0"/>
              <a:t> </a:t>
            </a:r>
            <a:r>
              <a:rPr lang="en-US" sz="2400" b="1" dirty="0"/>
              <a:t>development</a:t>
            </a:r>
            <a:r>
              <a:rPr lang="en-US" sz="2400" dirty="0"/>
              <a:t> of systems.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dirty="0"/>
              <a:t>Improved user </a:t>
            </a:r>
            <a:r>
              <a:rPr lang="en-US" sz="2400" b="1" dirty="0"/>
              <a:t>ownership</a:t>
            </a:r>
            <a:r>
              <a:rPr lang="en-US" sz="2400" dirty="0"/>
              <a:t> of the system.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b="1" dirty="0"/>
              <a:t>Creative idea </a:t>
            </a:r>
            <a:r>
              <a:rPr lang="en-US" sz="2400" dirty="0"/>
              <a:t>production is improved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00200"/>
            <a:ext cx="4495800" cy="4525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b="1" u="sng" dirty="0"/>
              <a:t>Disadvantages</a:t>
            </a:r>
          </a:p>
          <a:p>
            <a:pPr marL="57150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JAD requires a </a:t>
            </a:r>
            <a:r>
              <a:rPr lang="en-US" sz="2400" b="1" dirty="0"/>
              <a:t>large</a:t>
            </a:r>
            <a:r>
              <a:rPr lang="en-US" sz="2400" dirty="0"/>
              <a:t> block of </a:t>
            </a:r>
            <a:r>
              <a:rPr lang="en-US" sz="2400" b="1" dirty="0"/>
              <a:t>time</a:t>
            </a:r>
            <a:r>
              <a:rPr lang="en-US" sz="2400" dirty="0"/>
              <a:t>. </a:t>
            </a:r>
          </a:p>
          <a:p>
            <a:pPr marL="57150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If preparation is </a:t>
            </a:r>
            <a:r>
              <a:rPr lang="en-US" sz="2400" b="1" dirty="0"/>
              <a:t>incomplete</a:t>
            </a:r>
            <a:r>
              <a:rPr lang="en-US" sz="2400" dirty="0"/>
              <a:t>, the </a:t>
            </a:r>
            <a:r>
              <a:rPr lang="en-US" sz="2400" b="1" dirty="0"/>
              <a:t>session</a:t>
            </a:r>
            <a:r>
              <a:rPr lang="en-US" sz="2400" dirty="0"/>
              <a:t> may not go very well.</a:t>
            </a:r>
          </a:p>
          <a:p>
            <a:pPr marL="57150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If the </a:t>
            </a:r>
            <a:r>
              <a:rPr lang="en-US" sz="2400" b="1" dirty="0"/>
              <a:t>follow-up report </a:t>
            </a:r>
            <a:r>
              <a:rPr lang="en-US" sz="2400" dirty="0"/>
              <a:t>is </a:t>
            </a:r>
            <a:r>
              <a:rPr lang="en-US" sz="2400" b="1" dirty="0"/>
              <a:t>incomplete</a:t>
            </a:r>
            <a:r>
              <a:rPr lang="en-US" sz="2400" dirty="0"/>
              <a:t>, the session may </a:t>
            </a:r>
            <a:r>
              <a:rPr lang="en-US" sz="2400" b="1" dirty="0"/>
              <a:t>not be successful</a:t>
            </a:r>
            <a:r>
              <a:rPr lang="en-US" sz="2400" dirty="0"/>
              <a:t>.</a:t>
            </a:r>
          </a:p>
          <a:p>
            <a:pPr marL="57150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b="1" dirty="0"/>
              <a:t>organizational skills </a:t>
            </a:r>
            <a:r>
              <a:rPr lang="en-US" sz="2400" dirty="0"/>
              <a:t>and </a:t>
            </a:r>
            <a:r>
              <a:rPr lang="en-US" sz="2400" b="1" dirty="0"/>
              <a:t>culture</a:t>
            </a:r>
            <a:r>
              <a:rPr lang="en-US" sz="2400" dirty="0"/>
              <a:t> may not be conducive to a JAD session.</a:t>
            </a:r>
          </a:p>
        </p:txBody>
      </p:sp>
    </p:spTree>
    <p:extLst>
      <p:ext uri="{BB962C8B-B14F-4D97-AF65-F5344CB8AC3E}">
        <p14:creationId xmlns:p14="http://schemas.microsoft.com/office/powerpoint/2010/main" val="2315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Questionnaires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3100" b="1" dirty="0"/>
              <a:t>Questionnaires</a:t>
            </a:r>
            <a:r>
              <a:rPr lang="en-US" sz="3100" dirty="0"/>
              <a:t> </a:t>
            </a:r>
          </a:p>
          <a:p>
            <a:pPr lvl="1" algn="just"/>
            <a:r>
              <a:rPr lang="en-US" dirty="0"/>
              <a:t>is a </a:t>
            </a:r>
            <a:r>
              <a:rPr lang="en-US" b="1" dirty="0"/>
              <a:t>set of written questions </a:t>
            </a:r>
            <a:r>
              <a:rPr lang="en-US" dirty="0"/>
              <a:t>for obtaining information from individuals.</a:t>
            </a:r>
          </a:p>
          <a:p>
            <a:pPr lvl="1" algn="just"/>
            <a:endParaRPr lang="en-US" dirty="0"/>
          </a:p>
          <a:p>
            <a:pPr lvl="1"/>
            <a:r>
              <a:rPr lang="en-US" dirty="0"/>
              <a:t>are </a:t>
            </a:r>
            <a:r>
              <a:rPr lang="en-US" b="1" dirty="0"/>
              <a:t>valuable</a:t>
            </a:r>
            <a:r>
              <a:rPr lang="en-US" dirty="0"/>
              <a:t> if:</a:t>
            </a:r>
          </a:p>
          <a:p>
            <a:pPr lvl="2"/>
            <a:r>
              <a:rPr lang="en-US" dirty="0"/>
              <a:t>Organization members are widely </a:t>
            </a:r>
            <a:r>
              <a:rPr lang="en-US" b="1" dirty="0"/>
              <a:t>dispersed</a:t>
            </a:r>
            <a:r>
              <a:rPr lang="en-US" dirty="0"/>
              <a:t>.</a:t>
            </a:r>
          </a:p>
          <a:p>
            <a:pPr lvl="2"/>
            <a:r>
              <a:rPr lang="en-US" b="1" dirty="0"/>
              <a:t>Many members </a:t>
            </a:r>
            <a:r>
              <a:rPr lang="en-US" dirty="0"/>
              <a:t>are involved with the project.</a:t>
            </a:r>
          </a:p>
          <a:p>
            <a:pPr lvl="2"/>
            <a:endParaRPr lang="en-US" dirty="0"/>
          </a:p>
          <a:p>
            <a:pPr lvl="1" algn="just"/>
            <a:r>
              <a:rPr lang="en-US" sz="2700" dirty="0"/>
              <a:t>are </a:t>
            </a:r>
            <a:r>
              <a:rPr lang="en-US" sz="2700" b="1" dirty="0"/>
              <a:t>useful in gathering information </a:t>
            </a:r>
            <a:r>
              <a:rPr lang="en-US" sz="2700" dirty="0"/>
              <a:t>from organization members </a:t>
            </a:r>
            <a:r>
              <a:rPr lang="en-US" sz="2700" b="1" dirty="0"/>
              <a:t>about</a:t>
            </a:r>
            <a:r>
              <a:rPr lang="en-US" sz="2700" dirty="0"/>
              <a:t>:</a:t>
            </a:r>
          </a:p>
          <a:p>
            <a:pPr lvl="2"/>
            <a:r>
              <a:rPr lang="en-US" dirty="0"/>
              <a:t>Attitudes.</a:t>
            </a:r>
          </a:p>
          <a:p>
            <a:pPr lvl="2"/>
            <a:r>
              <a:rPr lang="en-US" dirty="0"/>
              <a:t>Beliefs.</a:t>
            </a:r>
          </a:p>
          <a:p>
            <a:pPr lvl="2"/>
            <a:r>
              <a:rPr lang="en-US" dirty="0"/>
              <a:t>Behaviors.</a:t>
            </a:r>
          </a:p>
          <a:p>
            <a:pPr lvl="2"/>
            <a:r>
              <a:rPr lang="en-US" dirty="0"/>
              <a:t>Characteristics.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4319" y="533400"/>
            <a:ext cx="726481" cy="7694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 3 </a:t>
            </a:r>
          </a:p>
        </p:txBody>
      </p:sp>
    </p:spTree>
    <p:extLst>
      <p:ext uri="{BB962C8B-B14F-4D97-AF65-F5344CB8AC3E}">
        <p14:creationId xmlns:p14="http://schemas.microsoft.com/office/powerpoint/2010/main" val="222498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Questionnaires: Question </a:t>
            </a:r>
            <a:r>
              <a:rPr lang="en-US" b="1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are designed as either:</a:t>
            </a:r>
          </a:p>
          <a:p>
            <a:pPr lvl="1"/>
            <a:r>
              <a:rPr lang="en-US" b="1" dirty="0"/>
              <a:t>Open-ended</a:t>
            </a:r>
          </a:p>
          <a:p>
            <a:pPr lvl="2"/>
            <a:r>
              <a:rPr lang="en-US" dirty="0"/>
              <a:t>Try to </a:t>
            </a:r>
            <a:r>
              <a:rPr lang="en-US" b="1" dirty="0"/>
              <a:t>anticipate</a:t>
            </a:r>
            <a:r>
              <a:rPr lang="en-US" dirty="0"/>
              <a:t> the </a:t>
            </a:r>
            <a:r>
              <a:rPr lang="en-US" b="1" dirty="0"/>
              <a:t>response</a:t>
            </a:r>
            <a:r>
              <a:rPr lang="en-US" dirty="0"/>
              <a:t> you will get.</a:t>
            </a:r>
          </a:p>
          <a:p>
            <a:pPr lvl="2"/>
            <a:r>
              <a:rPr lang="en-US" dirty="0"/>
              <a:t>Well </a:t>
            </a:r>
            <a:r>
              <a:rPr lang="en-US" b="1" dirty="0"/>
              <a:t>suited</a:t>
            </a:r>
            <a:r>
              <a:rPr lang="en-US" dirty="0"/>
              <a:t> for getting </a:t>
            </a:r>
            <a:r>
              <a:rPr lang="en-US" b="1" dirty="0"/>
              <a:t>opinions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Closed</a:t>
            </a:r>
          </a:p>
          <a:p>
            <a:pPr lvl="2"/>
            <a:r>
              <a:rPr lang="en-US" dirty="0"/>
              <a:t>Use when all the </a:t>
            </a:r>
            <a:r>
              <a:rPr lang="en-US" b="1" dirty="0"/>
              <a:t>options</a:t>
            </a:r>
            <a:r>
              <a:rPr lang="en-US" dirty="0"/>
              <a:t> may </a:t>
            </a:r>
            <a:r>
              <a:rPr lang="en-US" b="1" dirty="0"/>
              <a:t>be</a:t>
            </a:r>
            <a:r>
              <a:rPr lang="en-US" dirty="0"/>
              <a:t> </a:t>
            </a:r>
            <a:r>
              <a:rPr lang="en-US" b="1" dirty="0"/>
              <a:t>listed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52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Questionnaire: </a:t>
            </a:r>
            <a:r>
              <a:rPr lang="en-US" b="1" dirty="0"/>
              <a:t>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Questionnaire </a:t>
            </a:r>
            <a:r>
              <a:rPr lang="en-US" sz="2800" b="1" dirty="0"/>
              <a:t>language</a:t>
            </a:r>
            <a:r>
              <a:rPr lang="en-US" sz="2800" dirty="0"/>
              <a:t> should be:</a:t>
            </a:r>
          </a:p>
          <a:p>
            <a:pPr lvl="1"/>
            <a:r>
              <a:rPr lang="en-US" sz="2400" b="1" dirty="0"/>
              <a:t>Simple</a:t>
            </a:r>
            <a:endParaRPr lang="en-US" sz="2400" dirty="0"/>
          </a:p>
          <a:p>
            <a:pPr lvl="1"/>
            <a:r>
              <a:rPr lang="en-US" sz="2400" dirty="0"/>
              <a:t>Specific</a:t>
            </a:r>
          </a:p>
          <a:p>
            <a:pPr lvl="1"/>
            <a:r>
              <a:rPr lang="en-US" sz="2400" dirty="0"/>
              <a:t>Free of </a:t>
            </a:r>
            <a:r>
              <a:rPr lang="en-US" sz="2400" b="1" dirty="0"/>
              <a:t>bias</a:t>
            </a:r>
          </a:p>
          <a:p>
            <a:pPr lvl="1"/>
            <a:r>
              <a:rPr lang="en-US" sz="2400" b="1" dirty="0"/>
              <a:t>Technically</a:t>
            </a:r>
            <a:r>
              <a:rPr lang="en-US" sz="2400" dirty="0"/>
              <a:t> accurate</a:t>
            </a:r>
          </a:p>
          <a:p>
            <a:pPr lvl="1"/>
            <a:r>
              <a:rPr lang="en-US" sz="2400" dirty="0"/>
              <a:t>Addressed to those who are knowledgeable</a:t>
            </a:r>
          </a:p>
          <a:p>
            <a:pPr lvl="1"/>
            <a:r>
              <a:rPr lang="en-US" sz="2400" dirty="0"/>
              <a:t>Appropriate for the reading level of the respondent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50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Questionnaire: Measurement </a:t>
            </a:r>
            <a:r>
              <a:rPr lang="en-US" b="1" dirty="0">
                <a:solidFill>
                  <a:srgbClr val="00B050"/>
                </a:solidFill>
              </a:rPr>
              <a:t>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1"/>
            <a:ext cx="8686800" cy="22859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800" b="1" u="sng" dirty="0"/>
              <a:t>1. </a:t>
            </a:r>
            <a:r>
              <a:rPr lang="en-US" sz="2800" b="1" u="sng" dirty="0">
                <a:solidFill>
                  <a:srgbClr val="00B050"/>
                </a:solidFill>
              </a:rPr>
              <a:t>Nominal</a:t>
            </a:r>
            <a:r>
              <a:rPr lang="en-US" sz="2800" b="1" u="sng" dirty="0"/>
              <a:t> Scales</a:t>
            </a:r>
            <a:endParaRPr lang="en-US" sz="2400" b="1" u="sng" dirty="0"/>
          </a:p>
          <a:p>
            <a:pPr algn="just"/>
            <a:r>
              <a:rPr lang="en-US" sz="2400" dirty="0"/>
              <a:t>Nominal scales are used to </a:t>
            </a:r>
          </a:p>
          <a:p>
            <a:pPr marL="0" indent="0" algn="just">
              <a:buNone/>
            </a:pPr>
            <a:r>
              <a:rPr lang="en-US" sz="2400" dirty="0"/>
              <a:t>     </a:t>
            </a:r>
            <a:r>
              <a:rPr lang="en-US" sz="2400" b="1" dirty="0"/>
              <a:t>classify</a:t>
            </a:r>
            <a:r>
              <a:rPr lang="en-US" sz="2400" dirty="0"/>
              <a:t> things into </a:t>
            </a:r>
            <a:r>
              <a:rPr lang="en-US" sz="2400" b="1" dirty="0"/>
              <a:t>categories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48200" y="1981201"/>
            <a:ext cx="3962400" cy="20005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What type of software do you use the most?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1 = Word Processor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2 = Spreadsheet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3 = Database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4 = An Email Program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4221480"/>
            <a:ext cx="8686800" cy="2560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u="sng" dirty="0"/>
              <a:t>2. </a:t>
            </a:r>
            <a:r>
              <a:rPr lang="en-US" sz="2800" b="1" u="sng" dirty="0">
                <a:solidFill>
                  <a:srgbClr val="00B050"/>
                </a:solidFill>
              </a:rPr>
              <a:t>Ordinal</a:t>
            </a:r>
            <a:r>
              <a:rPr lang="en-US" sz="2800" b="1" u="sng" dirty="0"/>
              <a:t> Scales</a:t>
            </a:r>
            <a:endParaRPr lang="en-US" sz="2400" b="1" u="sng" dirty="0"/>
          </a:p>
          <a:p>
            <a:r>
              <a:rPr lang="en-US" sz="2400" dirty="0"/>
              <a:t>Allow </a:t>
            </a:r>
            <a:r>
              <a:rPr lang="en-US" sz="2400" b="1" dirty="0"/>
              <a:t>classification</a:t>
            </a:r>
            <a:r>
              <a:rPr lang="en-US" sz="2400" dirty="0"/>
              <a:t> &amp; also imply </a:t>
            </a:r>
            <a:r>
              <a:rPr lang="en-US" sz="2400" b="1" dirty="0"/>
              <a:t>rank ordering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02604" y="5269772"/>
            <a:ext cx="7931727" cy="12834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2"/>
                </a:solidFill>
              </a:rPr>
              <a:t>The support staff of the Technical Support Group is: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2"/>
                </a:solidFill>
              </a:rPr>
              <a:t>1. Extremely Helpful      4. Not Very Helpful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2"/>
                </a:solidFill>
              </a:rPr>
              <a:t>2. Very  Helpful             5. Not Helpful At All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2"/>
                </a:solidFill>
              </a:rPr>
              <a:t>3. Moderately Helpful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319" y="1295400"/>
            <a:ext cx="7994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/>
              <a:t>Scales make </a:t>
            </a:r>
            <a:r>
              <a:rPr lang="en-US" sz="2000" b="1" dirty="0"/>
              <a:t>respondents</a:t>
            </a:r>
            <a:r>
              <a:rPr lang="en-US" sz="2000" dirty="0"/>
              <a:t> act as </a:t>
            </a:r>
            <a:r>
              <a:rPr lang="en-US" sz="2000" b="1" dirty="0"/>
              <a:t>judges</a:t>
            </a:r>
            <a:r>
              <a:rPr lang="en-US" sz="2000" dirty="0"/>
              <a:t> for the subject of the questionnaire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1845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Questionnaire: Measurement </a:t>
            </a:r>
            <a:r>
              <a:rPr lang="en-US" b="1" dirty="0">
                <a:solidFill>
                  <a:srgbClr val="00B050"/>
                </a:solidFill>
              </a:rPr>
              <a:t>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419600"/>
            <a:ext cx="8686800" cy="22859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800" b="1" u="sng" dirty="0"/>
              <a:t>4. </a:t>
            </a:r>
            <a:r>
              <a:rPr lang="en-US" sz="2800" b="1" u="sng" dirty="0">
                <a:solidFill>
                  <a:srgbClr val="00B050"/>
                </a:solidFill>
              </a:rPr>
              <a:t>Ratio</a:t>
            </a:r>
            <a:r>
              <a:rPr lang="en-US" sz="2800" b="1" u="sng" dirty="0"/>
              <a:t> Scales</a:t>
            </a:r>
            <a:endParaRPr lang="en-US" sz="2400" b="1" u="sng" dirty="0"/>
          </a:p>
          <a:p>
            <a:r>
              <a:rPr lang="en-US" sz="2400" dirty="0"/>
              <a:t>The intervals between numbers are equal</a:t>
            </a:r>
          </a:p>
          <a:p>
            <a:r>
              <a:rPr lang="en-US" sz="2400" dirty="0"/>
              <a:t>have an </a:t>
            </a:r>
            <a:r>
              <a:rPr lang="en-US" sz="2400" b="1" dirty="0"/>
              <a:t>absolute zero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371600"/>
            <a:ext cx="8686800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u="sng" dirty="0"/>
              <a:t>3. </a:t>
            </a:r>
            <a:r>
              <a:rPr lang="en-US" sz="2800" b="1" u="sng" dirty="0">
                <a:solidFill>
                  <a:srgbClr val="00B050"/>
                </a:solidFill>
              </a:rPr>
              <a:t>Interval</a:t>
            </a:r>
            <a:r>
              <a:rPr lang="en-US" sz="2800" b="1" u="sng" dirty="0"/>
              <a:t> Scales</a:t>
            </a:r>
            <a:endParaRPr lang="en-US" sz="2400" b="1" u="sng" dirty="0"/>
          </a:p>
          <a:p>
            <a:r>
              <a:rPr lang="en-US" sz="2400" dirty="0"/>
              <a:t>is used when the intervals are equal.</a:t>
            </a:r>
          </a:p>
          <a:p>
            <a:r>
              <a:rPr lang="en-US" sz="2400" dirty="0"/>
              <a:t>There is </a:t>
            </a:r>
            <a:r>
              <a:rPr lang="en-US" sz="2400" b="1" dirty="0"/>
              <a:t>no absolute zero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9600" y="2971800"/>
            <a:ext cx="7931727" cy="9510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How useful is the support given by the Technical Support Group?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NOT USEFUL	         			EXTREMELY USEFUL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            1                  2                   3                   4                   5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9600" y="5873750"/>
            <a:ext cx="7126288" cy="6794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Approximately how many hours do you spend on the Internet daily?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0                  2                   4                   6                   8</a:t>
            </a:r>
          </a:p>
        </p:txBody>
      </p:sp>
    </p:spTree>
    <p:extLst>
      <p:ext uri="{BB962C8B-B14F-4D97-AF65-F5344CB8AC3E}">
        <p14:creationId xmlns:p14="http://schemas.microsoft.com/office/powerpoint/2010/main" val="2574356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Questionnaire: </a:t>
            </a:r>
            <a:r>
              <a:rPr lang="en-US" b="1" dirty="0">
                <a:solidFill>
                  <a:srgbClr val="00B050"/>
                </a:solidFill>
              </a:rPr>
              <a:t>Order</a:t>
            </a:r>
            <a:r>
              <a:rPr lang="en-US" dirty="0"/>
              <a:t> of Questions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Place most </a:t>
            </a:r>
            <a:r>
              <a:rPr lang="en-US" b="1" dirty="0"/>
              <a:t>important questions first</a:t>
            </a:r>
            <a:endParaRPr lang="en-US" dirty="0"/>
          </a:p>
          <a:p>
            <a:pPr eaLnBrk="1" hangingPunct="1"/>
            <a:r>
              <a:rPr lang="en-US" b="1" dirty="0"/>
              <a:t>Cluster</a:t>
            </a:r>
            <a:r>
              <a:rPr lang="en-US" dirty="0"/>
              <a:t> items of </a:t>
            </a:r>
            <a:r>
              <a:rPr lang="en-US" b="1" dirty="0"/>
              <a:t>similar content </a:t>
            </a:r>
            <a:r>
              <a:rPr lang="en-US" dirty="0"/>
              <a:t>together</a:t>
            </a:r>
          </a:p>
          <a:p>
            <a:pPr eaLnBrk="1" hangingPunct="1"/>
            <a:r>
              <a:rPr lang="en-US" dirty="0"/>
              <a:t>Introduce </a:t>
            </a:r>
            <a:r>
              <a:rPr lang="en-US" b="1" dirty="0"/>
              <a:t>less controversial questions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47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Questionnaire: </a:t>
            </a:r>
            <a:r>
              <a:rPr lang="en-US" b="1" dirty="0"/>
              <a:t>Web Form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Web forms </a:t>
            </a:r>
            <a:r>
              <a:rPr lang="en-US" sz="2800" dirty="0"/>
              <a:t>questionnaires control:</a:t>
            </a:r>
          </a:p>
          <a:p>
            <a:pPr lvl="1" eaLnBrk="1" hangingPunct="1"/>
            <a:r>
              <a:rPr lang="en-US" sz="2400" dirty="0"/>
              <a:t>Single line </a:t>
            </a:r>
            <a:r>
              <a:rPr lang="en-US" sz="2400" b="1" dirty="0"/>
              <a:t>text box</a:t>
            </a:r>
            <a:endParaRPr lang="en-US" sz="2400" dirty="0"/>
          </a:p>
          <a:p>
            <a:pPr lvl="1" eaLnBrk="1" hangingPunct="1"/>
            <a:r>
              <a:rPr lang="en-US" sz="2400" b="1" dirty="0"/>
              <a:t>Scrolling text box, </a:t>
            </a:r>
            <a:r>
              <a:rPr lang="en-US" sz="2400" dirty="0"/>
              <a:t>used for one or more paragraphs of text.</a:t>
            </a:r>
          </a:p>
          <a:p>
            <a:pPr lvl="1" eaLnBrk="1" hangingPunct="1"/>
            <a:r>
              <a:rPr lang="en-US" sz="2400" b="1" dirty="0"/>
              <a:t>Checkbox </a:t>
            </a:r>
            <a:r>
              <a:rPr lang="en-US" sz="2400" dirty="0"/>
              <a:t>for yes-no or true-false answers.</a:t>
            </a:r>
          </a:p>
          <a:p>
            <a:pPr lvl="1" eaLnBrk="1" hangingPunct="1"/>
            <a:r>
              <a:rPr lang="en-US" sz="2400" b="1" dirty="0"/>
              <a:t>Radio button </a:t>
            </a:r>
            <a:r>
              <a:rPr lang="en-US" sz="2400" dirty="0"/>
              <a:t>for mutually exclusive yes-no or true-false answers.</a:t>
            </a:r>
          </a:p>
          <a:p>
            <a:pPr lvl="1" eaLnBrk="1" hangingPunct="1"/>
            <a:r>
              <a:rPr lang="en-US" sz="2400" b="1" dirty="0"/>
              <a:t>Drop-down</a:t>
            </a:r>
            <a:r>
              <a:rPr lang="en-US" sz="2400" dirty="0"/>
              <a:t> menu for selection from a list.</a:t>
            </a:r>
          </a:p>
          <a:p>
            <a:pPr lvl="1" eaLnBrk="1" hangingPunct="1"/>
            <a:r>
              <a:rPr lang="en-US" sz="2400" b="1" dirty="0"/>
              <a:t>Submit</a:t>
            </a:r>
            <a:r>
              <a:rPr lang="en-US" sz="2400" dirty="0"/>
              <a:t> or Clear </a:t>
            </a:r>
            <a:r>
              <a:rPr lang="en-US" sz="2400" b="1" dirty="0"/>
              <a:t>buttons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0012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Task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Complete Your Project.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Interviews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/>
              <a:t>Questionnaires </a:t>
            </a:r>
            <a:r>
              <a:rPr lang="en-US" dirty="0"/>
              <a:t>(use </a:t>
            </a:r>
            <a:r>
              <a:rPr lang="en-US" b="1" dirty="0"/>
              <a:t>Google Forms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153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ANALYSIS</a:t>
            </a:r>
            <a:r>
              <a:rPr lang="en-US" dirty="0"/>
              <a:t> PHASE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/>
              <a:t>Purpose</a:t>
            </a:r>
            <a:r>
              <a:rPr lang="en-US" dirty="0"/>
              <a:t>: </a:t>
            </a:r>
          </a:p>
          <a:p>
            <a:pPr marL="914400" lvl="1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b="1" dirty="0"/>
              <a:t>Understand</a:t>
            </a:r>
            <a:r>
              <a:rPr lang="en-US" dirty="0"/>
              <a:t> the </a:t>
            </a:r>
            <a:r>
              <a:rPr lang="en-US" b="1" dirty="0"/>
              <a:t>existing</a:t>
            </a:r>
            <a:r>
              <a:rPr lang="en-US" dirty="0"/>
              <a:t> system (as-is system)</a:t>
            </a:r>
          </a:p>
          <a:p>
            <a:pPr marL="914400" lvl="1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dirty="0"/>
              <a:t>Identify </a:t>
            </a:r>
            <a:r>
              <a:rPr lang="en-US" b="1" dirty="0"/>
              <a:t>improvements</a:t>
            </a:r>
          </a:p>
          <a:p>
            <a:pPr marL="971550" lvl="1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200" dirty="0"/>
              <a:t>Define the </a:t>
            </a:r>
            <a:r>
              <a:rPr lang="en-US" sz="3200" b="1" dirty="0"/>
              <a:t>requirement</a:t>
            </a:r>
            <a:r>
              <a:rPr lang="en-US" sz="3200" dirty="0"/>
              <a:t> for the </a:t>
            </a:r>
            <a:r>
              <a:rPr lang="en-US" sz="3200" b="1" dirty="0"/>
              <a:t>new system </a:t>
            </a:r>
            <a:r>
              <a:rPr lang="en-US" sz="3200" dirty="0"/>
              <a:t>(the to-be system)</a:t>
            </a:r>
          </a:p>
          <a:p>
            <a:pPr marL="971550" lvl="1" indent="-514350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endParaRPr lang="en-US" sz="3200" dirty="0"/>
          </a:p>
          <a:p>
            <a:pPr marL="971550" lvl="1" indent="-514350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endParaRPr lang="en-US" sz="3200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3-</a:t>
            </a:r>
            <a:fld id="{585A74B9-37C7-4665-BED4-7D61555F900B}" type="slidenum">
              <a:rPr lang="en-US">
                <a:solidFill>
                  <a:srgbClr val="898989"/>
                </a:solidFill>
              </a:rPr>
              <a:pPr/>
              <a:t>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1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Gathering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628650" indent="-571500">
              <a:lnSpc>
                <a:spcPct val="90000"/>
              </a:lnSpc>
              <a:spcBef>
                <a:spcPct val="0"/>
              </a:spcBef>
            </a:pPr>
            <a:r>
              <a:rPr lang="en-US" sz="3600" dirty="0"/>
              <a:t>Information gathering </a:t>
            </a:r>
            <a:r>
              <a:rPr lang="en-US" sz="3600" b="1" dirty="0"/>
              <a:t>or</a:t>
            </a:r>
            <a:r>
              <a:rPr lang="en-US" sz="3600" dirty="0"/>
              <a:t> </a:t>
            </a:r>
            <a:r>
              <a:rPr lang="en-US" sz="3600" b="1" dirty="0"/>
              <a:t>requirements determination</a:t>
            </a:r>
          </a:p>
          <a:p>
            <a:pPr marL="628650" indent="-571500">
              <a:lnSpc>
                <a:spcPct val="90000"/>
              </a:lnSpc>
              <a:spcBef>
                <a:spcPct val="0"/>
              </a:spcBef>
            </a:pPr>
            <a:r>
              <a:rPr lang="en-US" b="1" dirty="0"/>
              <a:t>Purpose:</a:t>
            </a:r>
          </a:p>
          <a:p>
            <a:pPr marL="1428750" lvl="2" indent="-571500">
              <a:lnSpc>
                <a:spcPct val="90000"/>
              </a:lnSpc>
              <a:spcBef>
                <a:spcPct val="0"/>
              </a:spcBef>
            </a:pPr>
            <a:r>
              <a:rPr lang="en-US" sz="2800" b="1" dirty="0"/>
              <a:t>Collecting</a:t>
            </a:r>
            <a:r>
              <a:rPr lang="en-US" sz="2800" dirty="0"/>
              <a:t> information about the </a:t>
            </a:r>
            <a:r>
              <a:rPr lang="en-US" sz="2800" b="1" dirty="0"/>
              <a:t>existing system</a:t>
            </a:r>
          </a:p>
          <a:p>
            <a:pPr marL="1428750" lvl="2" indent="-571500">
              <a:lnSpc>
                <a:spcPct val="90000"/>
              </a:lnSpc>
              <a:spcBef>
                <a:spcPct val="0"/>
              </a:spcBef>
            </a:pPr>
            <a:r>
              <a:rPr lang="en-US" sz="2800" b="1" dirty="0"/>
              <a:t>Determining</a:t>
            </a:r>
            <a:r>
              <a:rPr lang="en-US" sz="2800" dirty="0"/>
              <a:t> the </a:t>
            </a:r>
            <a:r>
              <a:rPr lang="en-US" sz="2800" b="1" dirty="0"/>
              <a:t>new</a:t>
            </a:r>
            <a:r>
              <a:rPr lang="en-US" sz="2800" dirty="0"/>
              <a:t> system </a:t>
            </a:r>
            <a:r>
              <a:rPr lang="en-US" sz="2800" b="1" dirty="0"/>
              <a:t>requirements</a:t>
            </a:r>
          </a:p>
          <a:p>
            <a:pPr marL="628650" indent="-571500">
              <a:lnSpc>
                <a:spcPct val="90000"/>
              </a:lnSpc>
              <a:spcBef>
                <a:spcPct val="0"/>
              </a:spcBef>
            </a:pPr>
            <a:r>
              <a:rPr lang="en-US" sz="3200" b="1" dirty="0"/>
              <a:t>Three </a:t>
            </a:r>
            <a:r>
              <a:rPr lang="en-US" sz="3200" dirty="0"/>
              <a:t>techniques </a:t>
            </a:r>
            <a:r>
              <a:rPr lang="en-US" sz="2800" dirty="0"/>
              <a:t>requirements determination</a:t>
            </a:r>
            <a:r>
              <a:rPr lang="en-US" b="1" dirty="0"/>
              <a:t>:</a:t>
            </a:r>
            <a:endParaRPr lang="en-US" dirty="0"/>
          </a:p>
          <a:p>
            <a:pPr marL="1371600" lvl="2" indent="-514350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800" dirty="0"/>
              <a:t>Interview </a:t>
            </a:r>
          </a:p>
          <a:p>
            <a:pPr marL="1371600" lvl="2" indent="-514350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800" dirty="0"/>
              <a:t>Joint Application Design (JAD)</a:t>
            </a:r>
          </a:p>
          <a:p>
            <a:pPr marL="1371600" lvl="2" indent="-514350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800" dirty="0"/>
              <a:t>Questionnaire</a:t>
            </a:r>
          </a:p>
          <a:p>
            <a:pPr marL="571500" indent="-514350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endParaRPr lang="en-US" sz="4400" dirty="0"/>
          </a:p>
          <a:p>
            <a:pPr marL="971550" lvl="1" indent="-514350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endParaRPr lang="en-US" sz="3200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3-</a:t>
            </a:r>
            <a:fld id="{585A74B9-37C7-4665-BED4-7D61555F900B}" type="slidenum">
              <a:rPr lang="en-US">
                <a:solidFill>
                  <a:srgbClr val="898989"/>
                </a:solidFill>
              </a:rPr>
              <a:pPr/>
              <a:t>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7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Interview</a:t>
            </a:r>
          </a:p>
          <a:p>
            <a:pPr algn="just"/>
            <a:r>
              <a:rPr lang="en-US" dirty="0"/>
              <a:t> is an </a:t>
            </a:r>
            <a:r>
              <a:rPr lang="en-US" b="1" dirty="0"/>
              <a:t>important method </a:t>
            </a:r>
            <a:r>
              <a:rPr lang="en-US" dirty="0"/>
              <a:t>for collecting data about system requirements</a:t>
            </a:r>
          </a:p>
          <a:p>
            <a:pPr algn="just"/>
            <a:r>
              <a:rPr lang="en-US" dirty="0"/>
              <a:t>Is the </a:t>
            </a:r>
            <a:r>
              <a:rPr lang="en-US" b="1" dirty="0"/>
              <a:t>most commonly used </a:t>
            </a:r>
            <a:r>
              <a:rPr lang="en-US" dirty="0"/>
              <a:t>requirements elicitation technique</a:t>
            </a:r>
          </a:p>
          <a:p>
            <a:pPr algn="just"/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Interviews </a:t>
            </a:r>
            <a:r>
              <a:rPr lang="en-US" b="1" dirty="0"/>
              <a:t>collect</a:t>
            </a:r>
            <a:r>
              <a:rPr lang="en-US" dirty="0"/>
              <a:t> information </a:t>
            </a:r>
            <a:r>
              <a:rPr lang="en-US" b="1" dirty="0"/>
              <a:t>about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Current state </a:t>
            </a:r>
            <a:r>
              <a:rPr lang="en-US" dirty="0"/>
              <a:t>of the system.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 </a:t>
            </a:r>
            <a:r>
              <a:rPr lang="en-US" b="1" dirty="0"/>
              <a:t>goals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Interviewee </a:t>
            </a:r>
            <a:r>
              <a:rPr lang="en-US" b="1" dirty="0"/>
              <a:t>opinions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Interviewee </a:t>
            </a:r>
            <a:r>
              <a:rPr lang="en-US" b="1" dirty="0"/>
              <a:t>feelings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572000"/>
            <a:ext cx="2980026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533400"/>
            <a:ext cx="731520" cy="7694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5770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the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3691" y="1371600"/>
            <a:ext cx="512064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1. Reading </a:t>
            </a:r>
            <a:r>
              <a:rPr lang="en-US" sz="2800" b="1" dirty="0"/>
              <a:t>background</a:t>
            </a:r>
            <a:r>
              <a:rPr lang="en-US" sz="2800" dirty="0"/>
              <a:t> material</a:t>
            </a:r>
          </a:p>
        </p:txBody>
      </p:sp>
      <p:sp>
        <p:nvSpPr>
          <p:cNvPr id="5" name="Rectangle 4"/>
          <p:cNvSpPr/>
          <p:nvPr/>
        </p:nvSpPr>
        <p:spPr>
          <a:xfrm>
            <a:off x="2083691" y="2133600"/>
            <a:ext cx="512064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2. Determine interview </a:t>
            </a:r>
            <a:r>
              <a:rPr lang="en-US" sz="2800" b="1" dirty="0"/>
              <a:t>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083691" y="2895600"/>
            <a:ext cx="512064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3. Deciding </a:t>
            </a:r>
            <a:r>
              <a:rPr lang="en-US" sz="2800" b="1" dirty="0"/>
              <a:t>whom</a:t>
            </a:r>
            <a:r>
              <a:rPr lang="en-US" sz="2800" dirty="0"/>
              <a:t> to interview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2083691" y="3657600"/>
            <a:ext cx="512064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4. Preparing the </a:t>
            </a:r>
            <a:r>
              <a:rPr lang="en-US" sz="2800" b="1" dirty="0"/>
              <a:t>interviewee</a:t>
            </a:r>
          </a:p>
        </p:txBody>
      </p:sp>
      <p:sp>
        <p:nvSpPr>
          <p:cNvPr id="8" name="Rectangle 7"/>
          <p:cNvSpPr/>
          <p:nvPr/>
        </p:nvSpPr>
        <p:spPr>
          <a:xfrm>
            <a:off x="2111400" y="4495800"/>
            <a:ext cx="512064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5. </a:t>
            </a:r>
            <a:r>
              <a:rPr lang="en-US" sz="2800" b="1" dirty="0"/>
              <a:t>Designing</a:t>
            </a:r>
            <a:r>
              <a:rPr lang="en-US" sz="2800" dirty="0"/>
              <a:t> interview questions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83691" y="5257800"/>
            <a:ext cx="512064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6. </a:t>
            </a:r>
            <a:r>
              <a:rPr lang="en-US" sz="2800" b="1" dirty="0"/>
              <a:t>Closing</a:t>
            </a:r>
            <a:r>
              <a:rPr lang="en-US" sz="2800" dirty="0"/>
              <a:t> interview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83691" y="6019800"/>
            <a:ext cx="512064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7. Write interview </a:t>
            </a:r>
            <a:r>
              <a:rPr lang="en-US" sz="2800" b="1" dirty="0"/>
              <a:t>report</a:t>
            </a:r>
          </a:p>
        </p:txBody>
      </p:sp>
      <p:sp>
        <p:nvSpPr>
          <p:cNvPr id="11" name="Notched Right Arrow 10"/>
          <p:cNvSpPr/>
          <p:nvPr/>
        </p:nvSpPr>
        <p:spPr>
          <a:xfrm>
            <a:off x="1366718" y="4587240"/>
            <a:ext cx="685800" cy="457200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otched Right Arrow 11"/>
          <p:cNvSpPr/>
          <p:nvPr/>
        </p:nvSpPr>
        <p:spPr>
          <a:xfrm>
            <a:off x="1320272" y="5303520"/>
            <a:ext cx="685800" cy="457200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Notched Right Arrow 12"/>
          <p:cNvSpPr/>
          <p:nvPr/>
        </p:nvSpPr>
        <p:spPr>
          <a:xfrm>
            <a:off x="1320272" y="6119553"/>
            <a:ext cx="685800" cy="457200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1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b="1" dirty="0"/>
              <a:t>Designing</a:t>
            </a:r>
            <a:r>
              <a:rPr lang="en-US" dirty="0"/>
              <a:t> 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In designing the interview questions, you should </a:t>
            </a:r>
            <a:r>
              <a:rPr lang="en-US" sz="2800" b="1" dirty="0"/>
              <a:t>determine</a:t>
            </a:r>
            <a:r>
              <a:rPr lang="en-US" sz="2800" dirty="0"/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Questions </a:t>
            </a:r>
            <a:r>
              <a:rPr lang="en-US" sz="2400" b="1" dirty="0"/>
              <a:t>types</a:t>
            </a:r>
            <a:r>
              <a:rPr lang="en-US" sz="2400" dirty="0"/>
              <a:t>: </a:t>
            </a:r>
          </a:p>
          <a:p>
            <a:pPr lvl="2"/>
            <a:r>
              <a:rPr lang="en-US" sz="2600" dirty="0"/>
              <a:t>There are </a:t>
            </a:r>
            <a:r>
              <a:rPr lang="en-US" sz="2600" b="1" dirty="0"/>
              <a:t>four types </a:t>
            </a:r>
            <a:r>
              <a:rPr lang="en-US" sz="2600" dirty="0"/>
              <a:t>of interview questions: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b="1" dirty="0"/>
              <a:t>Closed-Ended</a:t>
            </a:r>
            <a:r>
              <a:rPr lang="en-US" dirty="0"/>
              <a:t> Questions.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b="1" dirty="0"/>
              <a:t>Open-Ended</a:t>
            </a:r>
            <a:r>
              <a:rPr lang="en-US" dirty="0"/>
              <a:t> Questions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b="1" dirty="0"/>
              <a:t>Bipolar</a:t>
            </a:r>
            <a:r>
              <a:rPr lang="en-US" dirty="0"/>
              <a:t> Questions.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b="1" dirty="0"/>
              <a:t>Probing</a:t>
            </a:r>
            <a:r>
              <a:rPr lang="en-US" dirty="0"/>
              <a:t> Questions.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/>
              <a:t>Questions </a:t>
            </a:r>
            <a:r>
              <a:rPr lang="en-US" b="1" dirty="0"/>
              <a:t>structuring</a:t>
            </a:r>
            <a:endParaRPr lang="en-US" dirty="0"/>
          </a:p>
          <a:p>
            <a:pPr lvl="2"/>
            <a:r>
              <a:rPr lang="en-US" dirty="0"/>
              <a:t>There are </a:t>
            </a:r>
            <a:r>
              <a:rPr lang="en-US" b="1" dirty="0"/>
              <a:t>three </a:t>
            </a:r>
            <a:r>
              <a:rPr lang="en-US" dirty="0"/>
              <a:t>structures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Pyramid </a:t>
            </a:r>
          </a:p>
          <a:p>
            <a:pPr marL="1828800" lvl="3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Funnel </a:t>
            </a:r>
          </a:p>
          <a:p>
            <a:pPr marL="1828800" lvl="3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Diamond </a:t>
            </a:r>
          </a:p>
          <a:p>
            <a:pPr marL="971550" lvl="1" indent="-4572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914400" y="228600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90600" y="419100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1676400" y="2971800"/>
            <a:ext cx="228600" cy="53340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053834"/>
            <a:ext cx="12186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basic types</a:t>
            </a:r>
          </a:p>
        </p:txBody>
      </p:sp>
    </p:spTree>
    <p:extLst>
      <p:ext uri="{BB962C8B-B14F-4D97-AF65-F5344CB8AC3E}">
        <p14:creationId xmlns:p14="http://schemas.microsoft.com/office/powerpoint/2010/main" val="113243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Types: 1.</a:t>
            </a:r>
            <a:r>
              <a:rPr lang="en-US" b="1" dirty="0"/>
              <a:t>Open-Ended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Open-Ended</a:t>
            </a:r>
            <a:r>
              <a:rPr lang="en-US" dirty="0"/>
              <a:t> Questions: </a:t>
            </a:r>
          </a:p>
          <a:p>
            <a:pPr lvl="1"/>
            <a:r>
              <a:rPr lang="en-US" dirty="0"/>
              <a:t>similar to essay questions that you might find on an exam.</a:t>
            </a:r>
          </a:p>
          <a:p>
            <a:pPr lvl="1" algn="just"/>
            <a:r>
              <a:rPr lang="en-US" dirty="0"/>
              <a:t>allow interviewees to respond how they wish. </a:t>
            </a:r>
          </a:p>
          <a:p>
            <a:pPr lvl="1" algn="just"/>
            <a:r>
              <a:rPr lang="en-US" dirty="0"/>
              <a:t>It is appropriate when the analyst is interested in breadth and depth of reply.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Examples</a:t>
            </a:r>
          </a:p>
          <a:p>
            <a:pPr lvl="2"/>
            <a:r>
              <a:rPr lang="en-US" b="1" dirty="0"/>
              <a:t>What</a:t>
            </a:r>
            <a:r>
              <a:rPr lang="en-US" dirty="0"/>
              <a:t> do you think about the way </a:t>
            </a:r>
            <a:r>
              <a:rPr lang="en-US" b="1" dirty="0"/>
              <a:t>invoices</a:t>
            </a:r>
            <a:r>
              <a:rPr lang="en-US" dirty="0"/>
              <a:t> are currently processed?</a:t>
            </a:r>
          </a:p>
          <a:p>
            <a:pPr lvl="2"/>
            <a:r>
              <a:rPr lang="en-US" b="1" dirty="0"/>
              <a:t>What</a:t>
            </a:r>
            <a:r>
              <a:rPr lang="en-US" dirty="0"/>
              <a:t> are some of the </a:t>
            </a:r>
            <a:r>
              <a:rPr lang="en-US" b="1" dirty="0"/>
              <a:t>problems</a:t>
            </a:r>
            <a:r>
              <a:rPr lang="en-US" dirty="0"/>
              <a:t> you face on a daily basis?</a:t>
            </a:r>
          </a:p>
          <a:p>
            <a:pPr lvl="2"/>
            <a:r>
              <a:rPr lang="en-US" b="1" dirty="0"/>
              <a:t>What</a:t>
            </a:r>
            <a:r>
              <a:rPr lang="en-US" dirty="0"/>
              <a:t> are some of the </a:t>
            </a:r>
            <a:r>
              <a:rPr lang="en-US" b="1" dirty="0"/>
              <a:t>improvements</a:t>
            </a:r>
            <a:r>
              <a:rPr lang="en-US" dirty="0"/>
              <a:t> you would like to see in the way invoices are processed?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A381EE8-3986-4883-8B0D-0E06422C4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617893"/>
              </p:ext>
            </p:extLst>
          </p:nvPr>
        </p:nvGraphicFramePr>
        <p:xfrm>
          <a:off x="3970222" y="3200400"/>
          <a:ext cx="1203555" cy="1066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rawing" r:id="rId3" imgW="1666800" imgH="1476360" progId="WPDraw30.Drawing">
                  <p:embed/>
                </p:oleObj>
              </mc:Choice>
              <mc:Fallback>
                <p:oleObj name="Drawing" r:id="rId3" imgW="1666800" imgH="1476360" progId="WPDraw30.Drawing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222" y="3200400"/>
                        <a:ext cx="1203555" cy="1066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52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Types: 1.</a:t>
            </a:r>
            <a:r>
              <a:rPr lang="en-US" b="1" dirty="0"/>
              <a:t>Open-Ended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u="sng" dirty="0"/>
              <a:t>Advantage</a:t>
            </a:r>
            <a:endParaRPr lang="en-US" sz="2600" b="1" u="sng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/>
              <a:t>Provides </a:t>
            </a:r>
            <a:r>
              <a:rPr lang="en-US" sz="2400" b="1" dirty="0"/>
              <a:t>richness</a:t>
            </a:r>
            <a:r>
              <a:rPr lang="en-US" sz="2400" dirty="0"/>
              <a:t> of </a:t>
            </a:r>
            <a:r>
              <a:rPr lang="en-US" sz="2400" b="1" dirty="0"/>
              <a:t>detail</a:t>
            </a:r>
            <a:r>
              <a:rPr lang="en-US" sz="2400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/>
              <a:t>Puts the </a:t>
            </a:r>
            <a:r>
              <a:rPr lang="en-US" sz="2400" b="1" dirty="0"/>
              <a:t>interviewee</a:t>
            </a:r>
            <a:r>
              <a:rPr lang="en-US" sz="2400" dirty="0"/>
              <a:t> at ease.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/>
              <a:t>Provides </a:t>
            </a:r>
            <a:r>
              <a:rPr lang="en-US" sz="2400" b="1" dirty="0"/>
              <a:t>further questioning </a:t>
            </a:r>
            <a:r>
              <a:rPr lang="en-US" sz="2400" dirty="0"/>
              <a:t>that may have not prepared.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/>
              <a:t>Provides </a:t>
            </a:r>
            <a:r>
              <a:rPr lang="en-US" sz="2400" b="1" dirty="0"/>
              <a:t>more interest </a:t>
            </a:r>
            <a:r>
              <a:rPr lang="en-US" sz="2400" dirty="0"/>
              <a:t>for the </a:t>
            </a:r>
            <a:r>
              <a:rPr lang="en-US" sz="2400" b="1" dirty="0"/>
              <a:t>interviewee</a:t>
            </a:r>
            <a:r>
              <a:rPr lang="en-US" sz="2400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/>
              <a:t>Useful</a:t>
            </a:r>
            <a:r>
              <a:rPr lang="en-US" sz="2400" dirty="0"/>
              <a:t> if the interviewer is </a:t>
            </a:r>
            <a:r>
              <a:rPr lang="en-US" sz="2400" b="1" dirty="0"/>
              <a:t>unprepared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600200"/>
            <a:ext cx="4343400" cy="45259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2800" b="1" u="sng" dirty="0"/>
              <a:t>Disadvantage</a:t>
            </a: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May </a:t>
            </a:r>
            <a:r>
              <a:rPr lang="en-US" sz="2400" b="1" dirty="0"/>
              <a:t>result</a:t>
            </a:r>
            <a:r>
              <a:rPr lang="en-US" sz="2400" dirty="0"/>
              <a:t> in too much </a:t>
            </a:r>
            <a:r>
              <a:rPr lang="en-US" sz="2400" b="1" dirty="0"/>
              <a:t>irrelevant detail.</a:t>
            </a: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Possibly </a:t>
            </a:r>
            <a:r>
              <a:rPr lang="en-US" sz="2400" b="1" dirty="0"/>
              <a:t>losing control </a:t>
            </a:r>
            <a:r>
              <a:rPr lang="en-US" sz="2400" dirty="0"/>
              <a:t>of the interview.</a:t>
            </a: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May take </a:t>
            </a:r>
            <a:r>
              <a:rPr lang="en-US" sz="2400" b="1" dirty="0"/>
              <a:t>too much time </a:t>
            </a:r>
            <a:r>
              <a:rPr lang="en-US" sz="2400" dirty="0"/>
              <a:t>for the amount of useful information gained.</a:t>
            </a: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It is seeming that the interviewer is </a:t>
            </a:r>
            <a:r>
              <a:rPr lang="en-US" sz="2400" b="1" dirty="0"/>
              <a:t>unprepared</a:t>
            </a:r>
            <a:r>
              <a:rPr lang="en-US" sz="2400" dirty="0"/>
              <a:t>.</a:t>
            </a: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Fishing expedition.</a:t>
            </a:r>
          </a:p>
        </p:txBody>
      </p:sp>
    </p:spTree>
    <p:extLst>
      <p:ext uri="{BB962C8B-B14F-4D97-AF65-F5344CB8AC3E}">
        <p14:creationId xmlns:p14="http://schemas.microsoft.com/office/powerpoint/2010/main" val="211821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1693</Words>
  <Application>Microsoft Office PowerPoint</Application>
  <PresentationFormat>On-screen Show (4:3)</PresentationFormat>
  <Paragraphs>291</Paragraphs>
  <Slides>28</Slides>
  <Notes>9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Tahoma</vt:lpstr>
      <vt:lpstr>Times New Roman</vt:lpstr>
      <vt:lpstr>Wingdings</vt:lpstr>
      <vt:lpstr>Office Theme</vt:lpstr>
      <vt:lpstr>1_Office Theme</vt:lpstr>
      <vt:lpstr>Drawing</vt:lpstr>
      <vt:lpstr>System Analysis &amp; Design </vt:lpstr>
      <vt:lpstr>SDLC</vt:lpstr>
      <vt:lpstr>THE ANALYSIS PHASE</vt:lpstr>
      <vt:lpstr>Information Gathering</vt:lpstr>
      <vt:lpstr>Interview</vt:lpstr>
      <vt:lpstr>Planning the Interview</vt:lpstr>
      <vt:lpstr>5. Designing interview questions</vt:lpstr>
      <vt:lpstr>Question Types: 1.Open-Ended</vt:lpstr>
      <vt:lpstr> Question Types: 1.Open-Ended</vt:lpstr>
      <vt:lpstr> Question Types: 2.Closed-Ended</vt:lpstr>
      <vt:lpstr>Question Types: 2.Closed-Ended</vt:lpstr>
      <vt:lpstr>Attributes of open-ended and closed Questions</vt:lpstr>
      <vt:lpstr>Question Types: 3.Bipolar</vt:lpstr>
      <vt:lpstr>Question Types: 4.Probing</vt:lpstr>
      <vt:lpstr>2. Questions structuring</vt:lpstr>
      <vt:lpstr>6. Closing the Interview</vt:lpstr>
      <vt:lpstr>7. Interview Report</vt:lpstr>
      <vt:lpstr>Joint Application Design (JAD)</vt:lpstr>
      <vt:lpstr>JAD Personnel</vt:lpstr>
      <vt:lpstr>JAD</vt:lpstr>
      <vt:lpstr>Questionnaires</vt:lpstr>
      <vt:lpstr>Questionnaires: Question Types</vt:lpstr>
      <vt:lpstr>Questionnaire: Language</vt:lpstr>
      <vt:lpstr>Questionnaire: Measurement scales</vt:lpstr>
      <vt:lpstr>Questionnaire: Measurement scales</vt:lpstr>
      <vt:lpstr>Questionnaire: Order of Questions</vt:lpstr>
      <vt:lpstr>Questionnaire: Web Form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</dc:title>
  <dc:creator>Mados</dc:creator>
  <cp:lastModifiedBy>nagla2@icloud.com</cp:lastModifiedBy>
  <cp:revision>530</cp:revision>
  <dcterms:created xsi:type="dcterms:W3CDTF">2006-08-16T00:00:00Z</dcterms:created>
  <dcterms:modified xsi:type="dcterms:W3CDTF">2020-11-12T07:25:16Z</dcterms:modified>
</cp:coreProperties>
</file>