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  <p:embeddedFont>
      <p:font typeface="Oswald Medium" panose="00000600000000000000" pitchFamily="2" charset="0"/>
      <p:regular r:id="rId20"/>
      <p:bold r:id="rId21"/>
    </p:embeddedFont>
    <p:embeddedFont>
      <p:font typeface="Oswald SemiBold" panose="000007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a0918cf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a0918cf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a0918cf9a_0_2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a0918cf9a_0_2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a0918cf9a_0_1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a0918cf9a_0_1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a0918cf9a_0_4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a0918cf9a_0_4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a0918cf9a_1_2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a0918cf9a_1_2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a0918cf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a0918cf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0918cf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a0918cf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Sponsor: The person who </a:t>
            </a:r>
            <a:r>
              <a:rPr lang="en" b="1" i="1"/>
              <a:t>initiates</a:t>
            </a:r>
            <a:r>
              <a:rPr lang="en"/>
              <a:t> the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Needs: The business </a:t>
            </a:r>
            <a:r>
              <a:rPr lang="en" b="1"/>
              <a:t>reasons </a:t>
            </a:r>
            <a:r>
              <a:rPr lang="en"/>
              <a:t>for initiating the system.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0918cf9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0918cf9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0918cf9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0918cf9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a0918cf9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a0918cf9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0918cf9a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0918cf9a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0918cf9a_0_1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0918cf9a_0_1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0918cf9a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0918cf9a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Phase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Ashraf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Shahd Ahmed Taher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65500" y="2156100"/>
            <a:ext cx="40452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/>
              <a:t>Waterfall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>
            <a:stCxn id="127" idx="2"/>
            <a:endCxn id="128" idx="0"/>
          </p:cNvCxnSpPr>
          <p:nvPr/>
        </p:nvCxnSpPr>
        <p:spPr>
          <a:xfrm rot="-5400000" flipH="1">
            <a:off x="6002698" y="-1108975"/>
            <a:ext cx="647400" cy="35088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9" name="Google Shape;129;p24"/>
          <p:cNvCxnSpPr>
            <a:stCxn id="130" idx="0"/>
            <a:endCxn id="127" idx="2"/>
          </p:cNvCxnSpPr>
          <p:nvPr/>
        </p:nvCxnSpPr>
        <p:spPr>
          <a:xfrm rot="-5400000">
            <a:off x="2395140" y="-1233069"/>
            <a:ext cx="622200" cy="3731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1" name="Google Shape;131;p24"/>
          <p:cNvCxnSpPr>
            <a:stCxn id="130" idx="2"/>
            <a:endCxn id="132" idx="0"/>
          </p:cNvCxnSpPr>
          <p:nvPr/>
        </p:nvCxnSpPr>
        <p:spPr>
          <a:xfrm rot="-5400000" flipH="1">
            <a:off x="1281690" y="741981"/>
            <a:ext cx="467400" cy="13500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3" name="Google Shape;133;p24"/>
          <p:cNvCxnSpPr>
            <a:stCxn id="134" idx="0"/>
            <a:endCxn id="130" idx="2"/>
          </p:cNvCxnSpPr>
          <p:nvPr/>
        </p:nvCxnSpPr>
        <p:spPr>
          <a:xfrm rot="-5400000">
            <a:off x="497175" y="1300992"/>
            <a:ext cx="461100" cy="2256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5" name="Google Shape;135;p24"/>
          <p:cNvCxnSpPr>
            <a:stCxn id="128" idx="2"/>
            <a:endCxn id="136" idx="0"/>
          </p:cNvCxnSpPr>
          <p:nvPr/>
        </p:nvCxnSpPr>
        <p:spPr>
          <a:xfrm rot="-5400000" flipH="1">
            <a:off x="8049513" y="1249179"/>
            <a:ext cx="480000" cy="417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7" name="Google Shape;137;p24"/>
          <p:cNvCxnSpPr>
            <a:stCxn id="138" idx="0"/>
            <a:endCxn id="128" idx="2"/>
          </p:cNvCxnSpPr>
          <p:nvPr/>
        </p:nvCxnSpPr>
        <p:spPr>
          <a:xfrm rot="-5400000">
            <a:off x="7151922" y="775944"/>
            <a:ext cx="486600" cy="13707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/>
          <p:nvPr/>
        </p:nvSpPr>
        <p:spPr>
          <a:xfrm>
            <a:off x="3961498" y="64625"/>
            <a:ext cx="1221000" cy="2571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Project Manager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29440" y="943881"/>
            <a:ext cx="1221900" cy="239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Data Scientist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7520013" y="968979"/>
            <a:ext cx="1121400" cy="2490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937594" y="1697950"/>
            <a:ext cx="1121400" cy="2490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6149172" y="1704594"/>
            <a:ext cx="1121400" cy="2490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Developer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579409" y="1650740"/>
            <a:ext cx="1221900" cy="22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Data Engineer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975" y="1644342"/>
            <a:ext cx="1221900" cy="22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Data 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4225" y="2309825"/>
            <a:ext cx="1121400" cy="179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58364" y="2907923"/>
            <a:ext cx="689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Data Discovery and Formation 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&amp;Model Building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451153" y="3015025"/>
            <a:ext cx="1478400" cy="1001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726403" y="3390135"/>
            <a:ext cx="92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Data Collection, Preparation, Warehousing</a:t>
            </a: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097149" y="2328730"/>
            <a:ext cx="1225500" cy="1195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6308102" y="2776921"/>
            <a:ext cx="80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Interactive Software Design and Build phase 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7994834" y="2426795"/>
            <a:ext cx="1007100" cy="107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8050300" y="3061773"/>
            <a:ext cx="89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Connecting the Backend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7" name="Google Shape;147;p24"/>
          <p:cNvCxnSpPr>
            <a:endCxn id="145" idx="0"/>
          </p:cNvCxnSpPr>
          <p:nvPr/>
        </p:nvCxnSpPr>
        <p:spPr>
          <a:xfrm rot="-5400000" flipH="1">
            <a:off x="8271884" y="2200295"/>
            <a:ext cx="452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4"/>
          <p:cNvSpPr txBox="1"/>
          <p:nvPr/>
        </p:nvSpPr>
        <p:spPr>
          <a:xfrm>
            <a:off x="3189869" y="948456"/>
            <a:ext cx="927900" cy="338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9" name="Google Shape;149;p24"/>
          <p:cNvCxnSpPr>
            <a:stCxn id="138" idx="2"/>
            <a:endCxn id="143" idx="0"/>
          </p:cNvCxnSpPr>
          <p:nvPr/>
        </p:nvCxnSpPr>
        <p:spPr>
          <a:xfrm>
            <a:off x="6709872" y="1953594"/>
            <a:ext cx="0" cy="3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4"/>
          <p:cNvCxnSpPr>
            <a:stCxn id="132" idx="2"/>
            <a:endCxn id="141" idx="0"/>
          </p:cNvCxnSpPr>
          <p:nvPr/>
        </p:nvCxnSpPr>
        <p:spPr>
          <a:xfrm>
            <a:off x="2190359" y="1877540"/>
            <a:ext cx="0" cy="11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4910284" y="969121"/>
            <a:ext cx="1007100" cy="338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Senior Designer 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2" name="Google Shape;152;p24"/>
          <p:cNvCxnSpPr>
            <a:stCxn id="148" idx="0"/>
            <a:endCxn id="127" idx="2"/>
          </p:cNvCxnSpPr>
          <p:nvPr/>
        </p:nvCxnSpPr>
        <p:spPr>
          <a:xfrm rot="-5400000">
            <a:off x="3799619" y="175956"/>
            <a:ext cx="626700" cy="918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>
            <a:stCxn id="127" idx="2"/>
            <a:endCxn id="151" idx="0"/>
          </p:cNvCxnSpPr>
          <p:nvPr/>
        </p:nvCxnSpPr>
        <p:spPr>
          <a:xfrm rot="-5400000" flipH="1">
            <a:off x="4669198" y="224525"/>
            <a:ext cx="647400" cy="84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4"/>
          <p:cNvSpPr txBox="1"/>
          <p:nvPr/>
        </p:nvSpPr>
        <p:spPr>
          <a:xfrm>
            <a:off x="3189881" y="1913871"/>
            <a:ext cx="927900" cy="338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Analyst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5" name="Google Shape;155;p24"/>
          <p:cNvCxnSpPr>
            <a:stCxn id="148" idx="2"/>
            <a:endCxn id="154" idx="0"/>
          </p:cNvCxnSpPr>
          <p:nvPr/>
        </p:nvCxnSpPr>
        <p:spPr>
          <a:xfrm rot="-5400000" flipH="1">
            <a:off x="3340769" y="1600206"/>
            <a:ext cx="6267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4"/>
          <p:cNvCxnSpPr>
            <a:stCxn id="134" idx="2"/>
            <a:endCxn id="139" idx="0"/>
          </p:cNvCxnSpPr>
          <p:nvPr/>
        </p:nvCxnSpPr>
        <p:spPr>
          <a:xfrm rot="-5400000" flipH="1">
            <a:off x="395925" y="2090142"/>
            <a:ext cx="4386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4"/>
          <p:cNvSpPr/>
          <p:nvPr/>
        </p:nvSpPr>
        <p:spPr>
          <a:xfrm>
            <a:off x="2979126" y="2754726"/>
            <a:ext cx="1350000" cy="1291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8" name="Google Shape;158;p24"/>
          <p:cNvSpPr txBox="1"/>
          <p:nvPr/>
        </p:nvSpPr>
        <p:spPr>
          <a:xfrm>
            <a:off x="4908025" y="1758100"/>
            <a:ext cx="1011600" cy="338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Oswald Medium"/>
                <a:ea typeface="Oswald Medium"/>
                <a:cs typeface="Oswald Medium"/>
                <a:sym typeface="Oswald Medium"/>
              </a:rPr>
              <a:t>Junior Designer</a:t>
            </a:r>
            <a:endParaRPr sz="1000">
              <a:solidFill>
                <a:srgbClr val="A72A1E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9" name="Google Shape;159;p24"/>
          <p:cNvCxnSpPr>
            <a:stCxn id="154" idx="2"/>
            <a:endCxn id="157" idx="0"/>
          </p:cNvCxnSpPr>
          <p:nvPr/>
        </p:nvCxnSpPr>
        <p:spPr>
          <a:xfrm rot="-5400000" flipH="1">
            <a:off x="3403031" y="2503371"/>
            <a:ext cx="5022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4"/>
          <p:cNvCxnSpPr>
            <a:stCxn id="151" idx="2"/>
            <a:endCxn id="158" idx="0"/>
          </p:cNvCxnSpPr>
          <p:nvPr/>
        </p:nvCxnSpPr>
        <p:spPr>
          <a:xfrm>
            <a:off x="5413834" y="1307821"/>
            <a:ext cx="0" cy="4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/>
          <p:nvPr/>
        </p:nvSpPr>
        <p:spPr>
          <a:xfrm>
            <a:off x="4738825" y="2657825"/>
            <a:ext cx="1350000" cy="1485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2" name="Google Shape;162;p24"/>
          <p:cNvSpPr txBox="1"/>
          <p:nvPr/>
        </p:nvSpPr>
        <p:spPr>
          <a:xfrm>
            <a:off x="3093413" y="3299325"/>
            <a:ext cx="1121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Analysis of the Phases and Requirement Determination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853125" y="3343925"/>
            <a:ext cx="112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Design of the Phases and determining the tasks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4" name="Google Shape;164;p24"/>
          <p:cNvCxnSpPr>
            <a:stCxn id="158" idx="2"/>
            <a:endCxn id="161" idx="0"/>
          </p:cNvCxnSpPr>
          <p:nvPr/>
        </p:nvCxnSpPr>
        <p:spPr>
          <a:xfrm>
            <a:off x="5413825" y="2096800"/>
            <a:ext cx="0" cy="5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 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950079" y="3286638"/>
            <a:ext cx="1971000" cy="923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Data Discovery and Formation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 11/30/22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 12/20/22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15 days</a:t>
            </a:r>
            <a:r>
              <a:rPr lang="en" sz="1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ID:12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715075" y="3122773"/>
            <a:ext cx="1971000" cy="1168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Data Collection, Preparation, and Warehousing</a:t>
            </a:r>
            <a:br>
              <a:rPr lang="en" sz="11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Wed 12/21/22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 	Wed 1/18/23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	21 days</a:t>
            </a:r>
            <a:r>
              <a:rPr lang="en" sz="11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719413" y="1738717"/>
            <a:ext cx="1962300" cy="95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Design The Model</a:t>
            </a:r>
            <a:r>
              <a:rPr lang="en" sz="1200" b="1">
                <a:solidFill>
                  <a:schemeClr val="dk1"/>
                </a:solidFill>
              </a:rPr>
              <a:t> </a:t>
            </a:r>
            <a:br>
              <a:rPr lang="en" sz="12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Thu 1/19/23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Thu 3/2/23</a:t>
            </a:r>
            <a:br>
              <a:rPr lang="en" sz="1100" b="1"/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	31 days     	ID:27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715086" y="372383"/>
            <a:ext cx="1971000" cy="938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Model Building</a:t>
            </a:r>
            <a:br>
              <a:rPr lang="en" sz="1100" b="1">
                <a:solidFill>
                  <a:schemeClr val="accent6"/>
                </a:solidFill>
              </a:rPr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Fri 3/3/23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Thu 4/13/23</a:t>
            </a:r>
            <a:br>
              <a:rPr lang="en" sz="1100" b="1"/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Dur: 	30 days    	ID:30</a:t>
            </a:r>
            <a:endParaRPr sz="11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6166786" y="372450"/>
            <a:ext cx="1962300" cy="1168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Interactive Software Design and Build phase</a:t>
            </a:r>
            <a:r>
              <a:rPr lang="en" sz="1200" b="1">
                <a:solidFill>
                  <a:schemeClr val="dk1"/>
                </a:solidFill>
              </a:rPr>
              <a:t> </a:t>
            </a:r>
            <a:br>
              <a:rPr lang="en" sz="12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Fri 4/14/23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Wed 6/7/23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39 days		ID:33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166770" y="1903059"/>
            <a:ext cx="1962300" cy="938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Connecting The Backend </a:t>
            </a:r>
            <a:br>
              <a:rPr lang="en" sz="1100" b="1">
                <a:solidFill>
                  <a:schemeClr val="accent6"/>
                </a:solidFill>
              </a:rPr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 6/8/23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Wed 7/19/23</a:t>
            </a:r>
            <a:br>
              <a:rPr lang="en" sz="1100" b="1"/>
            </a:br>
            <a:r>
              <a:rPr lang="en" sz="11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Dur: 	30 days		ID:37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166772" y="3203538"/>
            <a:ext cx="1962300" cy="100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Measure of Performance</a:t>
            </a:r>
            <a:br>
              <a:rPr lang="en" sz="11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Thu 7/20/23</a:t>
            </a:r>
            <a:b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Wed 8/30/23</a:t>
            </a:r>
            <a:b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30 days	ID:41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950079" y="379762"/>
            <a:ext cx="1962296" cy="1292631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Planning Phase</a:t>
            </a:r>
            <a:endParaRPr sz="1200" dirty="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Mon 10/24/22</a:t>
            </a:r>
            <a:endParaRPr sz="1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Fri 11/11/22</a:t>
            </a:r>
            <a:endParaRPr sz="1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15 days</a:t>
            </a:r>
            <a:r>
              <a:rPr lang="en" sz="12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ID:1</a:t>
            </a:r>
            <a:endParaRPr sz="1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950079" y="1812475"/>
            <a:ext cx="1962292" cy="11079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Analysis Phase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Start: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 11/14/22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End: 	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Tue 11/29/22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Dur: 	12 days</a:t>
            </a:r>
            <a:r>
              <a:rPr lang="en" sz="1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ID:9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3" name="Google Shape;183;p26"/>
          <p:cNvCxnSpPr>
            <a:cxnSpLocks/>
            <a:stCxn id="181" idx="2"/>
            <a:endCxn id="182" idx="0"/>
          </p:cNvCxnSpPr>
          <p:nvPr/>
        </p:nvCxnSpPr>
        <p:spPr>
          <a:xfrm flipH="1">
            <a:off x="1931225" y="1672393"/>
            <a:ext cx="2" cy="1400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6"/>
          <p:cNvCxnSpPr>
            <a:cxnSpLocks/>
            <a:stCxn id="182" idx="2"/>
            <a:endCxn id="174" idx="0"/>
          </p:cNvCxnSpPr>
          <p:nvPr/>
        </p:nvCxnSpPr>
        <p:spPr>
          <a:xfrm>
            <a:off x="1931225" y="2920440"/>
            <a:ext cx="4354" cy="3661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6"/>
          <p:cNvCxnSpPr>
            <a:cxnSpLocks/>
            <a:stCxn id="174" idx="2"/>
            <a:endCxn id="175" idx="2"/>
          </p:cNvCxnSpPr>
          <p:nvPr/>
        </p:nvCxnSpPr>
        <p:spPr>
          <a:xfrm rot="16200000" flipH="1">
            <a:off x="3318077" y="2908474"/>
            <a:ext cx="1" cy="2764996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6"/>
          <p:cNvCxnSpPr>
            <a:stCxn id="175" idx="0"/>
            <a:endCxn id="176" idx="2"/>
          </p:cNvCxnSpPr>
          <p:nvPr/>
        </p:nvCxnSpPr>
        <p:spPr>
          <a:xfrm rot="10800000">
            <a:off x="4700575" y="2694373"/>
            <a:ext cx="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6"/>
          <p:cNvCxnSpPr>
            <a:stCxn id="176" idx="0"/>
            <a:endCxn id="177" idx="2"/>
          </p:cNvCxnSpPr>
          <p:nvPr/>
        </p:nvCxnSpPr>
        <p:spPr>
          <a:xfrm rot="10800000">
            <a:off x="4700563" y="1310617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6"/>
          <p:cNvCxnSpPr>
            <a:stCxn id="178" idx="2"/>
            <a:endCxn id="179" idx="0"/>
          </p:cNvCxnSpPr>
          <p:nvPr/>
        </p:nvCxnSpPr>
        <p:spPr>
          <a:xfrm>
            <a:off x="7147936" y="1540650"/>
            <a:ext cx="0" cy="36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6"/>
          <p:cNvCxnSpPr>
            <a:stCxn id="177" idx="0"/>
            <a:endCxn id="178" idx="0"/>
          </p:cNvCxnSpPr>
          <p:nvPr/>
        </p:nvCxnSpPr>
        <p:spPr>
          <a:xfrm rot="-5400000" flipH="1">
            <a:off x="5923986" y="-851017"/>
            <a:ext cx="600" cy="2447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6"/>
          <p:cNvCxnSpPr>
            <a:stCxn id="179" idx="2"/>
            <a:endCxn id="180" idx="0"/>
          </p:cNvCxnSpPr>
          <p:nvPr/>
        </p:nvCxnSpPr>
        <p:spPr>
          <a:xfrm>
            <a:off x="7147920" y="2841159"/>
            <a:ext cx="0" cy="36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Mid and Higher Management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informed decisions based on analyzed data of an under-specified problems.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guidance on establishing supply chain movement, and sales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Produce reports that project revenue, sales, and market share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an interactive software-based system to help decision makers.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Management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Organization’s information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External information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the profits and market share of the company by at least 1%.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the efficiency of the workflow as well as the productivity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 of past and new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Experienced Engineers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Hardware and Computing Power</a:t>
            </a:r>
            <a:endParaRPr sz="1700"/>
          </a:p>
          <a:p>
            <a:pPr marL="91440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Computing</a:t>
            </a:r>
            <a:endParaRPr sz="1300"/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Offers flexibility, and the ability to scale the system.</a:t>
            </a:r>
            <a:endParaRPr sz="1300"/>
          </a:p>
          <a:p>
            <a:pPr marL="137160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But in case of sensitive data an internal data center is preferred</a:t>
            </a:r>
            <a:endParaRPr sz="1300"/>
          </a:p>
          <a:p>
            <a:pPr marL="137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	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conservative budget of the system is around $50,000 threshold.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project increase in market share by 1%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operation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projection of the current state of the organization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of the interactive software is going to be kept simple and clean.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reports that can reach the management and improve the management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time needed for all the process is about 6.5 months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Oswald Medium</vt:lpstr>
      <vt:lpstr>Oswald</vt:lpstr>
      <vt:lpstr>Oswald SemiBold</vt:lpstr>
      <vt:lpstr>Average</vt:lpstr>
      <vt:lpstr>Slate</vt:lpstr>
      <vt:lpstr>Planning Phase</vt:lpstr>
      <vt:lpstr>System Request</vt:lpstr>
      <vt:lpstr>Project Sponsor </vt:lpstr>
      <vt:lpstr>Business Requirement</vt:lpstr>
      <vt:lpstr>Feasibility Study</vt:lpstr>
      <vt:lpstr>Technical</vt:lpstr>
      <vt:lpstr>Economic </vt:lpstr>
      <vt:lpstr>Operational</vt:lpstr>
      <vt:lpstr>Schedule</vt:lpstr>
      <vt:lpstr>Methodology </vt:lpstr>
      <vt:lpstr>Scope</vt:lpstr>
      <vt:lpstr>PowerPoint Presentation</vt:lpstr>
      <vt:lpstr>PERT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Phase</dc:title>
  <cp:lastModifiedBy>Ahmed Ashraf</cp:lastModifiedBy>
  <cp:revision>1</cp:revision>
  <dcterms:modified xsi:type="dcterms:W3CDTF">2022-12-06T01:43:58Z</dcterms:modified>
</cp:coreProperties>
</file>