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cb52610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cb52610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cb526107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cb526107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d45a571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d45a571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cb526107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cb526107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b="1" lang="en" sz="1200">
                <a:solidFill>
                  <a:srgbClr val="1F1F1F"/>
                </a:solidFill>
                <a:highlight>
                  <a:srgbClr val="FFFFFF"/>
                </a:highlight>
                <a:latin typeface="Roboto"/>
                <a:ea typeface="Roboto"/>
                <a:cs typeface="Roboto"/>
                <a:sym typeface="Roboto"/>
              </a:rPr>
              <a:t>Expected Results</a:t>
            </a:r>
            <a:endParaRPr b="1" sz="1200">
              <a:solidFill>
                <a:srgbClr val="1F1F1F"/>
              </a:solidFill>
              <a:highlight>
                <a:srgbClr val="FFFFFF"/>
              </a:highlight>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200">
                <a:solidFill>
                  <a:srgbClr val="1F1F1F"/>
                </a:solidFill>
                <a:highlight>
                  <a:srgbClr val="FFFFFF"/>
                </a:highlight>
                <a:latin typeface="Roboto"/>
                <a:ea typeface="Roboto"/>
                <a:cs typeface="Roboto"/>
                <a:sym typeface="Roboto"/>
              </a:rPr>
              <a:t>We anticipate that clinical measurements like maximum heart rate, ST depression (Oldpeak), number of major vessels (Ca), and cholesterol will be strong predictors of heart disease. We expect demographic factors like sex might be less predictive, though this remains to be tested through our analysis.</a:t>
            </a:r>
            <a:endParaRPr sz="1200">
              <a:solidFill>
                <a:srgbClr val="1F1F1F"/>
              </a:solidFill>
              <a:highlight>
                <a:srgbClr val="FFFFFF"/>
              </a:highlight>
              <a:latin typeface="Roboto"/>
              <a:ea typeface="Roboto"/>
              <a:cs typeface="Roboto"/>
              <a:sym typeface="Roboto"/>
            </a:endParaRPr>
          </a:p>
          <a:p>
            <a:pPr indent="0" lvl="0" marL="0" rtl="0" algn="l">
              <a:spcBef>
                <a:spcPts val="6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cb526107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cb526107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cb5261070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cb526107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Works by selecting a subset of features, training a model on that subset, and using the model’s performance to guide the search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cb526107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cb526107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595959"/>
              </a:buClr>
              <a:buSzPts val="1800"/>
              <a:buChar char="●"/>
            </a:pPr>
            <a:r>
              <a:rPr lang="en" sz="1800">
                <a:solidFill>
                  <a:srgbClr val="595959"/>
                </a:solidFill>
              </a:rPr>
              <a:t>Works by having algorithms select features during training by penalizing complex models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Feature Selection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Dennis Gao and Hector Guerra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Feature </a:t>
            </a:r>
            <a:r>
              <a:rPr lang="en"/>
              <a:t>Selection</a:t>
            </a:r>
            <a:r>
              <a:rPr lang="en"/>
              <a:t> 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Supervised Learning - using labeled data to train an algorithm or machine</a:t>
            </a:r>
            <a:endParaRPr/>
          </a:p>
          <a:p>
            <a:pPr indent="-342900" lvl="0" marL="457200" rtl="0" algn="l">
              <a:spcBef>
                <a:spcPts val="0"/>
              </a:spcBef>
              <a:spcAft>
                <a:spcPts val="0"/>
              </a:spcAft>
              <a:buSzPts val="1800"/>
              <a:buChar char="●"/>
            </a:pPr>
            <a:r>
              <a:rPr lang="en"/>
              <a:t>Feature selection helps identify the features that contribute the most to predicting the target variable.</a:t>
            </a:r>
            <a:endParaRPr/>
          </a:p>
        </p:txBody>
      </p:sp>
      <p:pic>
        <p:nvPicPr>
          <p:cNvPr id="62" name="Google Shape;62;p14"/>
          <p:cNvPicPr preferRelativeResize="0"/>
          <p:nvPr/>
        </p:nvPicPr>
        <p:blipFill>
          <a:blip r:embed="rId3">
            <a:alphaModFix/>
          </a:blip>
          <a:stretch>
            <a:fillRect/>
          </a:stretch>
        </p:blipFill>
        <p:spPr>
          <a:xfrm>
            <a:off x="2354551" y="2369350"/>
            <a:ext cx="4204799" cy="2477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a:t>
            </a:r>
            <a:endParaRPr/>
          </a:p>
        </p:txBody>
      </p:sp>
      <p:sp>
        <p:nvSpPr>
          <p:cNvPr id="68" name="Google Shape;68;p15"/>
          <p:cNvSpPr txBox="1"/>
          <p:nvPr>
            <p:ph idx="1" type="body"/>
          </p:nvPr>
        </p:nvSpPr>
        <p:spPr>
          <a:xfrm>
            <a:off x="781932" y="1701974"/>
            <a:ext cx="7361700" cy="280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512625" y="1123374"/>
            <a:ext cx="7900375" cy="3484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Description</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600"/>
              </a:spcBef>
              <a:spcAft>
                <a:spcPts val="0"/>
              </a:spcAft>
              <a:buClr>
                <a:schemeClr val="dk1"/>
              </a:buClr>
              <a:buSzPts val="1100"/>
              <a:buFont typeface="Arial"/>
              <a:buNone/>
            </a:pPr>
            <a:r>
              <a:rPr lang="en" sz="1200">
                <a:solidFill>
                  <a:srgbClr val="1F1F1F"/>
                </a:solidFill>
                <a:highlight>
                  <a:srgbClr val="FFFFFF"/>
                </a:highlight>
                <a:latin typeface="Roboto"/>
                <a:ea typeface="Roboto"/>
                <a:cs typeface="Roboto"/>
                <a:sym typeface="Roboto"/>
              </a:rPr>
              <a:t>We're using the Heart.csv dataset, which contains various medical and demographic attributes related to heart disease:</a:t>
            </a:r>
            <a:endParaRPr sz="1200">
              <a:solidFill>
                <a:srgbClr val="1F1F1F"/>
              </a:solidFill>
              <a:highlight>
                <a:srgbClr val="FFFFFF"/>
              </a:highlight>
              <a:latin typeface="Roboto"/>
              <a:ea typeface="Roboto"/>
              <a:cs typeface="Roboto"/>
              <a:sym typeface="Roboto"/>
            </a:endParaRPr>
          </a:p>
          <a:p>
            <a:pPr indent="-304800" lvl="0" marL="457200" rtl="0" algn="l">
              <a:spcBef>
                <a:spcPts val="60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Age: Age in years</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Sex: Gender (Male/Female)</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ChestPain: Type of chest pain experienced (categorical)</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RestBP: Resting blood pressure (mm Hg)</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Chol: Serum cholesterol (mg/dl)</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Fbs: Fasting blood sugar &gt; 120 mg/dl</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RestECG: Resting electrocardiographic results</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MaxHR: Maximum heart rate achieved</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ExAng: Exercise induced angina</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Oldpeak: ST depression induced by exercise relative to rest</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Slope: Slope of the peak exercise ST segment</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Ca: Number of major vessels colored by fluoroscopy</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Thal: Thalassemia (a blood disorder) </a:t>
            </a:r>
            <a:r>
              <a:rPr lang="en" sz="1200">
                <a:solidFill>
                  <a:srgbClr val="1F1F1F"/>
                </a:solidFill>
                <a:highlight>
                  <a:srgbClr val="FFFFFF"/>
                </a:highlight>
                <a:latin typeface="Roboto"/>
                <a:ea typeface="Roboto"/>
                <a:cs typeface="Roboto"/>
                <a:sym typeface="Roboto"/>
              </a:rPr>
              <a:t>(categorical)</a:t>
            </a:r>
            <a:endParaRPr sz="1200">
              <a:solidFill>
                <a:srgbClr val="1F1F1F"/>
              </a:solidFill>
              <a:highlight>
                <a:srgbClr val="FFFFFF"/>
              </a:highlight>
              <a:latin typeface="Roboto"/>
              <a:ea typeface="Roboto"/>
              <a:cs typeface="Roboto"/>
              <a:sym typeface="Roboto"/>
            </a:endParaRPr>
          </a:p>
          <a:p>
            <a:pPr indent="-304800" lvl="0" marL="457200" rtl="0" algn="l">
              <a:spcBef>
                <a:spcPts val="0"/>
              </a:spcBef>
              <a:spcAft>
                <a:spcPts val="0"/>
              </a:spcAft>
              <a:buClr>
                <a:srgbClr val="1F1F1F"/>
              </a:buClr>
              <a:buSzPts val="1200"/>
              <a:buFont typeface="Roboto"/>
              <a:buChar char="●"/>
            </a:pPr>
            <a:r>
              <a:rPr lang="en" sz="1200">
                <a:solidFill>
                  <a:srgbClr val="1F1F1F"/>
                </a:solidFill>
                <a:highlight>
                  <a:srgbClr val="FFFFFF"/>
                </a:highlight>
                <a:latin typeface="Roboto"/>
                <a:ea typeface="Roboto"/>
                <a:cs typeface="Roboto"/>
                <a:sym typeface="Roboto"/>
              </a:rPr>
              <a:t>Target: Presence of heart disease (Yes/No) </a:t>
            </a:r>
            <a:r>
              <a:rPr lang="en" sz="1200">
                <a:solidFill>
                  <a:srgbClr val="1F1F1F"/>
                </a:solidFill>
                <a:highlight>
                  <a:srgbClr val="FFFFFF"/>
                </a:highlight>
                <a:latin typeface="Roboto"/>
                <a:ea typeface="Roboto"/>
                <a:cs typeface="Roboto"/>
                <a:sym typeface="Roboto"/>
              </a:rPr>
              <a:t>(categorical)</a:t>
            </a:r>
            <a:endParaRPr sz="1200">
              <a:solidFill>
                <a:srgbClr val="1F1F1F"/>
              </a:solidFill>
              <a:highlight>
                <a:srgbClr val="FFFFFF"/>
              </a:highlight>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155850" y="251725"/>
            <a:ext cx="8832300" cy="2368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 What features of the dataset are best for determining the presence of heart disease?</a:t>
            </a:r>
            <a:endParaRPr/>
          </a:p>
        </p:txBody>
      </p:sp>
      <p:pic>
        <p:nvPicPr>
          <p:cNvPr id="81" name="Google Shape;81;p17"/>
          <p:cNvPicPr preferRelativeResize="0"/>
          <p:nvPr/>
        </p:nvPicPr>
        <p:blipFill>
          <a:blip r:embed="rId3">
            <a:alphaModFix/>
          </a:blip>
          <a:stretch>
            <a:fillRect/>
          </a:stretch>
        </p:blipFill>
        <p:spPr>
          <a:xfrm>
            <a:off x="2596250" y="1593450"/>
            <a:ext cx="3456425" cy="3110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Filter Methods</a:t>
            </a:r>
            <a:endParaRPr/>
          </a:p>
        </p:txBody>
      </p:sp>
      <p:sp>
        <p:nvSpPr>
          <p:cNvPr id="87" name="Google Shape;87;p18"/>
          <p:cNvSpPr txBox="1"/>
          <p:nvPr>
            <p:ph idx="1" type="body"/>
          </p:nvPr>
        </p:nvSpPr>
        <p:spPr>
          <a:xfrm>
            <a:off x="386400" y="155800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Filter Methods utilize statistical tests like ANOVA and Chi-square to see which features have the most impact on our target.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Works by computing a statistical score between each feature and the target variable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Pros: fast and scalable, not tied to any model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Cons: ignores interactions between features, doesn’t consider how the model will use the features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Use Case: Great for preprocessing before more advanced methods</a:t>
            </a:r>
            <a:endParaRPr>
              <a:solidFill>
                <a:schemeClr val="dk1"/>
              </a:solidFill>
            </a:endParaRPr>
          </a:p>
        </p:txBody>
      </p:sp>
      <p:pic>
        <p:nvPicPr>
          <p:cNvPr id="88" name="Google Shape;88;p18"/>
          <p:cNvPicPr preferRelativeResize="0"/>
          <p:nvPr/>
        </p:nvPicPr>
        <p:blipFill>
          <a:blip r:embed="rId3">
            <a:alphaModFix/>
          </a:blip>
          <a:stretch>
            <a:fillRect/>
          </a:stretch>
        </p:blipFill>
        <p:spPr>
          <a:xfrm>
            <a:off x="6512800" y="0"/>
            <a:ext cx="1558000" cy="15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124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Wrapper Method</a:t>
            </a:r>
            <a:endParaRPr/>
          </a:p>
        </p:txBody>
      </p:sp>
      <p:pic>
        <p:nvPicPr>
          <p:cNvPr id="94" name="Google Shape;94;p19"/>
          <p:cNvPicPr preferRelativeResize="0"/>
          <p:nvPr/>
        </p:nvPicPr>
        <p:blipFill>
          <a:blip r:embed="rId3">
            <a:alphaModFix/>
          </a:blip>
          <a:stretch>
            <a:fillRect/>
          </a:stretch>
        </p:blipFill>
        <p:spPr>
          <a:xfrm>
            <a:off x="2524125" y="2753175"/>
            <a:ext cx="4095750" cy="2305050"/>
          </a:xfrm>
          <a:prstGeom prst="rect">
            <a:avLst/>
          </a:prstGeom>
          <a:noFill/>
          <a:ln>
            <a:noFill/>
          </a:ln>
        </p:spPr>
      </p:pic>
      <p:sp>
        <p:nvSpPr>
          <p:cNvPr id="95" name="Google Shape;95;p19"/>
          <p:cNvSpPr txBox="1"/>
          <p:nvPr>
            <p:ph idx="1" type="body"/>
          </p:nvPr>
        </p:nvSpPr>
        <p:spPr>
          <a:xfrm>
            <a:off x="311700" y="6975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method treats feature selection as a search problem and tries different combinations of features and evaluate the performance of each subset</a:t>
            </a:r>
            <a:endParaRPr/>
          </a:p>
          <a:p>
            <a:pPr indent="-342900" lvl="0" marL="457200" rtl="0" algn="l">
              <a:spcBef>
                <a:spcPts val="0"/>
              </a:spcBef>
              <a:spcAft>
                <a:spcPts val="0"/>
              </a:spcAft>
              <a:buSzPts val="1800"/>
              <a:buChar char="●"/>
            </a:pPr>
            <a:r>
              <a:rPr lang="en"/>
              <a:t>Pros: takes into account interactions between features, often gives better results than filter methods</a:t>
            </a:r>
            <a:endParaRPr/>
          </a:p>
          <a:p>
            <a:pPr indent="-342900" lvl="0" marL="457200" rtl="0" algn="l">
              <a:spcBef>
                <a:spcPts val="0"/>
              </a:spcBef>
              <a:spcAft>
                <a:spcPts val="0"/>
              </a:spcAft>
              <a:buSzPts val="1800"/>
              <a:buChar char="●"/>
            </a:pPr>
            <a:r>
              <a:rPr lang="en"/>
              <a:t>Cons:  computationally expensive, can overfit if your not careful</a:t>
            </a:r>
            <a:endParaRPr/>
          </a:p>
          <a:p>
            <a:pPr indent="-342900" lvl="0" marL="457200" rtl="0" algn="l">
              <a:spcBef>
                <a:spcPts val="0"/>
              </a:spcBef>
              <a:spcAft>
                <a:spcPts val="0"/>
              </a:spcAft>
              <a:buSzPts val="1800"/>
              <a:buChar char="●"/>
            </a:pPr>
            <a:r>
              <a:rPr lang="en"/>
              <a:t>Use Case: Use when model performance is a top priority and can take the computational cost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97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Embedded Methods</a:t>
            </a:r>
            <a:endParaRPr/>
          </a:p>
        </p:txBody>
      </p:sp>
      <p:pic>
        <p:nvPicPr>
          <p:cNvPr id="101" name="Google Shape;101;p20"/>
          <p:cNvPicPr preferRelativeResize="0"/>
          <p:nvPr/>
        </p:nvPicPr>
        <p:blipFill>
          <a:blip r:embed="rId3">
            <a:alphaModFix/>
          </a:blip>
          <a:stretch>
            <a:fillRect/>
          </a:stretch>
        </p:blipFill>
        <p:spPr>
          <a:xfrm>
            <a:off x="2579050" y="2982300"/>
            <a:ext cx="3474901" cy="1955625"/>
          </a:xfrm>
          <a:prstGeom prst="rect">
            <a:avLst/>
          </a:prstGeom>
          <a:noFill/>
          <a:ln>
            <a:noFill/>
          </a:ln>
        </p:spPr>
      </p:pic>
      <p:sp>
        <p:nvSpPr>
          <p:cNvPr id="102" name="Google Shape;102;p20"/>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Embedded </a:t>
            </a:r>
            <a:r>
              <a:rPr lang="en"/>
              <a:t>methods</a:t>
            </a:r>
            <a:r>
              <a:rPr lang="en"/>
              <a:t> treat feature selection as part of the model training process</a:t>
            </a:r>
            <a:endParaRPr/>
          </a:p>
          <a:p>
            <a:pPr indent="-342900" lvl="0" marL="457200" rtl="0" algn="l">
              <a:spcBef>
                <a:spcPts val="0"/>
              </a:spcBef>
              <a:spcAft>
                <a:spcPts val="0"/>
              </a:spcAft>
              <a:buSzPts val="1800"/>
              <a:buChar char="●"/>
            </a:pPr>
            <a:r>
              <a:rPr lang="en"/>
              <a:t>Pros: Balances accuracy and efficiency, usually more robust and faster than wrappers</a:t>
            </a:r>
            <a:endParaRPr/>
          </a:p>
          <a:p>
            <a:pPr indent="-342900" lvl="0" marL="457200" rtl="0" algn="l">
              <a:spcBef>
                <a:spcPts val="0"/>
              </a:spcBef>
              <a:spcAft>
                <a:spcPts val="0"/>
              </a:spcAft>
              <a:buSzPts val="1800"/>
              <a:buChar char="●"/>
            </a:pPr>
            <a:r>
              <a:rPr lang="en"/>
              <a:t>Cons: specific algorithms must be used, you may need to retrain if switching models</a:t>
            </a:r>
            <a:endParaRPr/>
          </a:p>
          <a:p>
            <a:pPr indent="-342900" lvl="0" marL="457200" rtl="0" algn="l">
              <a:spcBef>
                <a:spcPts val="0"/>
              </a:spcBef>
              <a:spcAft>
                <a:spcPts val="0"/>
              </a:spcAft>
              <a:buSzPts val="1800"/>
              <a:buChar char="●"/>
            </a:pPr>
            <a:r>
              <a:rPr lang="en"/>
              <a:t>Use case: Best when you want a balance of performance and efficiency with built-in selection.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