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60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307" r:id="rId9"/>
    <p:sldId id="308" r:id="rId10"/>
    <p:sldId id="309" r:id="rId11"/>
    <p:sldId id="310" r:id="rId12"/>
    <p:sldId id="311" r:id="rId13"/>
    <p:sldId id="266" r:id="rId14"/>
    <p:sldId id="267" r:id="rId15"/>
    <p:sldId id="268" r:id="rId16"/>
    <p:sldId id="269" r:id="rId17"/>
    <p:sldId id="271" r:id="rId18"/>
    <p:sldId id="270" r:id="rId19"/>
    <p:sldId id="272" r:id="rId20"/>
    <p:sldId id="273" r:id="rId21"/>
    <p:sldId id="274" r:id="rId22"/>
    <p:sldId id="275" r:id="rId23"/>
    <p:sldId id="312" r:id="rId24"/>
    <p:sldId id="313" r:id="rId25"/>
    <p:sldId id="276" r:id="rId26"/>
    <p:sldId id="277" r:id="rId27"/>
    <p:sldId id="314" r:id="rId28"/>
    <p:sldId id="315" r:id="rId29"/>
    <p:sldId id="304" r:id="rId30"/>
    <p:sldId id="278" r:id="rId31"/>
    <p:sldId id="284" r:id="rId32"/>
    <p:sldId id="291" r:id="rId33"/>
    <p:sldId id="316" r:id="rId34"/>
    <p:sldId id="317" r:id="rId35"/>
    <p:sldId id="318" r:id="rId36"/>
    <p:sldId id="279" r:id="rId37"/>
    <p:sldId id="292" r:id="rId38"/>
    <p:sldId id="293" r:id="rId39"/>
    <p:sldId id="282" r:id="rId40"/>
    <p:sldId id="280" r:id="rId41"/>
    <p:sldId id="283" r:id="rId42"/>
    <p:sldId id="281" r:id="rId43"/>
    <p:sldId id="285" r:id="rId44"/>
    <p:sldId id="286" r:id="rId45"/>
    <p:sldId id="287" r:id="rId46"/>
    <p:sldId id="294" r:id="rId47"/>
    <p:sldId id="295" r:id="rId48"/>
    <p:sldId id="288" r:id="rId49"/>
    <p:sldId id="300" r:id="rId50"/>
    <p:sldId id="319" r:id="rId51"/>
    <p:sldId id="320" r:id="rId52"/>
    <p:sldId id="321" r:id="rId53"/>
    <p:sldId id="323" r:id="rId54"/>
    <p:sldId id="322" r:id="rId55"/>
    <p:sldId id="303" r:id="rId56"/>
    <p:sldId id="301" r:id="rId57"/>
    <p:sldId id="296" r:id="rId58"/>
    <p:sldId id="324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9" autoAdjust="0"/>
    <p:restoredTop sz="99623" autoAdjust="0"/>
  </p:normalViewPr>
  <p:slideViewPr>
    <p:cSldViewPr snapToGrid="0" snapToObjects="1">
      <p:cViewPr varScale="1">
        <p:scale>
          <a:sx n="114" d="100"/>
          <a:sy n="114" d="100"/>
        </p:scale>
        <p:origin x="6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C0108-C2D1-E54A-852C-F7A57B021617}" type="datetimeFigureOut">
              <a:rPr lang="en-US" smtClean="0"/>
              <a:t>20-Oct-14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84FAC-BA03-3646-A23B-64BEF455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2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847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1E35F610-3DB1-274B-ABFD-AA7080C52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72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1E35F610-3DB1-274B-ABFD-AA7080C52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9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6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79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662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Objective-C Fundamentals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Basic Concepts in Obj-C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4595301" cy="461665"/>
          </a:xfrm>
        </p:spPr>
        <p:txBody>
          <a:bodyPr/>
          <a:lstStyle/>
          <a:p>
            <a:r>
              <a:rPr lang="en-US" dirty="0" smtClean="0"/>
              <a:t>Mobile apps for iPhone &amp; iPad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9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Boolean Type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5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NSNumber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61833"/>
            <a:ext cx="8686800" cy="3063232"/>
          </a:xfrm>
        </p:spPr>
        <p:txBody>
          <a:bodyPr/>
          <a:lstStyle/>
          <a:p>
            <a:r>
              <a:rPr lang="en-US" sz="3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NSNumber</a:t>
            </a:r>
            <a:r>
              <a:rPr 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smtClean="0"/>
              <a:t>is a type that holds numbers</a:t>
            </a:r>
          </a:p>
          <a:p>
            <a:pPr lvl="1"/>
            <a:r>
              <a:rPr lang="en-US" dirty="0" smtClean="0"/>
              <a:t>Any number from short to </a:t>
            </a:r>
            <a:r>
              <a:rPr lang="en-US" dirty="0" err="1" smtClean="0"/>
              <a:t>int</a:t>
            </a:r>
            <a:r>
              <a:rPr lang="en-US" dirty="0" smtClean="0"/>
              <a:t> to unsigned long</a:t>
            </a:r>
          </a:p>
          <a:p>
            <a:pPr lvl="1"/>
            <a:r>
              <a:rPr lang="en-US" dirty="0" smtClean="0"/>
              <a:t>It is a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object type</a:t>
            </a:r>
          </a:p>
          <a:p>
            <a:pPr lvl="1"/>
            <a:r>
              <a:rPr lang="en-US" dirty="0" smtClean="0"/>
              <a:t>The only way to put a number into a collection</a:t>
            </a:r>
          </a:p>
          <a:p>
            <a:pPr lvl="2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NSArray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NSDictionary</a:t>
            </a:r>
            <a:r>
              <a:rPr lang="en-US" dirty="0" smtClean="0"/>
              <a:t>, etc…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92272" y="4713449"/>
            <a:ext cx="8077200" cy="1323439"/>
          </a:xfrm>
        </p:spPr>
        <p:txBody>
          <a:bodyPr/>
          <a:lstStyle/>
          <a:p>
            <a:r>
              <a:rPr lang="en-US" dirty="0" err="1" smtClean="0"/>
              <a:t>NSNumber</a:t>
            </a:r>
            <a:r>
              <a:rPr lang="en-US" dirty="0" smtClean="0"/>
              <a:t> *</a:t>
            </a:r>
            <a:r>
              <a:rPr lang="en-US" dirty="0" err="1" smtClean="0"/>
              <a:t>intNumber</a:t>
            </a:r>
            <a:r>
              <a:rPr lang="en-US" dirty="0" smtClean="0"/>
              <a:t> = </a:t>
            </a:r>
            <a:r>
              <a:rPr lang="bg-BG" dirty="0" smtClean="0"/>
              <a:t>@123; </a:t>
            </a:r>
            <a:r>
              <a:rPr lang="bg-BG" dirty="0"/>
              <a:t>//</a:t>
            </a:r>
            <a:r>
              <a:rPr lang="en-US" dirty="0" err="1"/>
              <a:t>NSNumber</a:t>
            </a:r>
            <a:r>
              <a:rPr lang="en-US" dirty="0"/>
              <a:t> with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err="1" smtClean="0"/>
              <a:t>NSNumber</a:t>
            </a:r>
            <a:r>
              <a:rPr lang="en-US" dirty="0" smtClean="0"/>
              <a:t> *</a:t>
            </a:r>
            <a:r>
              <a:rPr lang="en-US" dirty="0" err="1" smtClean="0"/>
              <a:t>longNumber</a:t>
            </a:r>
            <a:r>
              <a:rPr lang="en-US" dirty="0" smtClean="0"/>
              <a:t> = @123l; //</a:t>
            </a:r>
            <a:r>
              <a:rPr lang="en-US" dirty="0" err="1" smtClean="0"/>
              <a:t>NSNumber</a:t>
            </a:r>
            <a:r>
              <a:rPr lang="en-US" dirty="0" smtClean="0"/>
              <a:t> with long</a:t>
            </a:r>
          </a:p>
          <a:p>
            <a:r>
              <a:rPr lang="en-US" dirty="0" err="1" smtClean="0"/>
              <a:t>NSNumber</a:t>
            </a:r>
            <a:r>
              <a:rPr lang="en-US" dirty="0" smtClean="0"/>
              <a:t> *</a:t>
            </a:r>
            <a:r>
              <a:rPr lang="en-US" dirty="0" err="1" smtClean="0"/>
              <a:t>doubleNumber</a:t>
            </a:r>
            <a:r>
              <a:rPr lang="en-US" dirty="0" smtClean="0"/>
              <a:t> = @123.3;</a:t>
            </a:r>
          </a:p>
          <a:p>
            <a:r>
              <a:rPr lang="en-US" dirty="0" err="1" smtClean="0"/>
              <a:t>NSNumber</a:t>
            </a:r>
            <a:r>
              <a:rPr lang="en-US" dirty="0" smtClean="0"/>
              <a:t> *</a:t>
            </a:r>
            <a:r>
              <a:rPr lang="en-US" dirty="0" err="1" smtClean="0"/>
              <a:t>boolNumber</a:t>
            </a:r>
            <a:r>
              <a:rPr lang="en-US" dirty="0" smtClean="0"/>
              <a:t> = @YES;</a:t>
            </a:r>
          </a:p>
        </p:txBody>
      </p:sp>
    </p:spTree>
    <p:extLst>
      <p:ext uri="{BB962C8B-B14F-4D97-AF65-F5344CB8AC3E}">
        <p14:creationId xmlns:p14="http://schemas.microsoft.com/office/powerpoint/2010/main" val="23650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NSNumber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4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94871"/>
            <a:ext cx="7924800" cy="685800"/>
          </a:xfrm>
        </p:spPr>
        <p:txBody>
          <a:bodyPr/>
          <a:lstStyle/>
          <a:p>
            <a:r>
              <a:rPr lang="en-US" dirty="0" smtClean="0"/>
              <a:t>The String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27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String 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77764"/>
            <a:ext cx="8686800" cy="1744922"/>
          </a:xfrm>
        </p:spPr>
        <p:txBody>
          <a:bodyPr/>
          <a:lstStyle/>
          <a:p>
            <a:r>
              <a:rPr lang="en-US" dirty="0" smtClean="0"/>
              <a:t>To define a string use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NSString</a:t>
            </a:r>
            <a:r>
              <a:rPr lang="en-US" dirty="0" smtClean="0"/>
              <a:t> type</a:t>
            </a:r>
          </a:p>
          <a:p>
            <a:pPr lvl="1"/>
            <a:r>
              <a:rPr lang="en-US" sz="2800" dirty="0" smtClean="0"/>
              <a:t>Has a literal to set its value directly</a:t>
            </a:r>
          </a:p>
          <a:p>
            <a:pPr lvl="2"/>
            <a:r>
              <a:rPr lang="en-US" sz="2600" dirty="0" smtClean="0"/>
              <a:t>Using the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"string value"</a:t>
            </a:r>
            <a:r>
              <a:rPr lang="en-US" sz="2600" dirty="0" smtClean="0"/>
              <a:t> and a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 @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33400" y="3506311"/>
            <a:ext cx="8077200" cy="400110"/>
          </a:xfrm>
        </p:spPr>
        <p:txBody>
          <a:bodyPr/>
          <a:lstStyle/>
          <a:p>
            <a:r>
              <a:rPr lang="en-US" dirty="0" smtClean="0"/>
              <a:t>NSString *</a:t>
            </a:r>
            <a:r>
              <a:rPr lang="en-US" dirty="0" err="1" smtClean="0"/>
              <a:t>str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@"Literal"</a:t>
            </a:r>
            <a:r>
              <a:rPr lang="en-US" dirty="0" smtClean="0"/>
              <a:t>;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228600" y="4153551"/>
            <a:ext cx="8686800" cy="1113980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 is immutable</a:t>
            </a:r>
            <a:r>
              <a:rPr lang="en-US" dirty="0" smtClean="0"/>
              <a:t> type</a:t>
            </a:r>
          </a:p>
          <a:p>
            <a:pPr lvl="1"/>
            <a:r>
              <a:rPr lang="en-US" sz="2800" dirty="0" smtClean="0"/>
              <a:t>i.e. once set, it cannot be changed</a:t>
            </a:r>
          </a:p>
        </p:txBody>
      </p:sp>
    </p:spTree>
    <p:extLst>
      <p:ext uri="{BB962C8B-B14F-4D97-AF65-F5344CB8AC3E}">
        <p14:creationId xmlns:p14="http://schemas.microsoft.com/office/powerpoint/2010/main" val="390684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Mutable String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70108"/>
            <a:ext cx="8686800" cy="2862322"/>
          </a:xfrm>
        </p:spPr>
        <p:txBody>
          <a:bodyPr/>
          <a:lstStyle/>
          <a:p>
            <a:r>
              <a:rPr lang="en-US" dirty="0" smtClean="0"/>
              <a:t>To create a mutable string, use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NSMutableString</a:t>
            </a:r>
            <a:r>
              <a:rPr lang="en-US" dirty="0" smtClean="0"/>
              <a:t> type</a:t>
            </a:r>
          </a:p>
          <a:p>
            <a:pPr lvl="1"/>
            <a:r>
              <a:rPr lang="en-US" sz="2800" dirty="0" smtClean="0"/>
              <a:t>Creates a string that can be changed</a:t>
            </a:r>
          </a:p>
          <a:p>
            <a:pPr lvl="1"/>
            <a:r>
              <a:rPr lang="en-US" sz="2800" dirty="0" smtClean="0"/>
              <a:t>Created as a regular string – using the literal</a:t>
            </a:r>
          </a:p>
          <a:p>
            <a:pPr lvl="1"/>
            <a:r>
              <a:rPr lang="en-US" sz="2800" dirty="0" smtClean="0"/>
              <a:t>Has methods for appending string at the 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4608630"/>
            <a:ext cx="8077200" cy="707886"/>
          </a:xfrm>
        </p:spPr>
        <p:txBody>
          <a:bodyPr/>
          <a:lstStyle/>
          <a:p>
            <a:r>
              <a:rPr lang="en-US" dirty="0" err="1" smtClean="0"/>
              <a:t>NSMutableString</a:t>
            </a:r>
            <a:r>
              <a:rPr lang="en-US" dirty="0"/>
              <a:t> </a:t>
            </a:r>
            <a:r>
              <a:rPr lang="en-US" dirty="0" smtClean="0"/>
              <a:t>*</a:t>
            </a:r>
            <a:r>
              <a:rPr lang="en-US" dirty="0" err="1" smtClean="0"/>
              <a:t>str</a:t>
            </a:r>
            <a:r>
              <a:rPr lang="en-US" dirty="0" smtClean="0"/>
              <a:t> = @"";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str</a:t>
            </a:r>
            <a:r>
              <a:rPr lang="en-US" dirty="0" smtClean="0"/>
              <a:t> </a:t>
            </a:r>
            <a:r>
              <a:rPr lang="en-US" dirty="0" err="1" smtClean="0"/>
              <a:t>appendString</a:t>
            </a:r>
            <a:r>
              <a:rPr lang="en-US" dirty="0" smtClean="0"/>
              <a:t>:"new </a:t>
            </a:r>
            <a:r>
              <a:rPr lang="en-US" dirty="0" err="1" smtClean="0"/>
              <a:t>str</a:t>
            </a:r>
            <a:r>
              <a:rPr lang="en-US" dirty="0" smtClean="0"/>
              <a:t>"];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1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4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Concatenation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87946"/>
            <a:ext cx="8686800" cy="5517653"/>
          </a:xfrm>
        </p:spPr>
        <p:txBody>
          <a:bodyPr/>
          <a:lstStyle/>
          <a:p>
            <a:r>
              <a:rPr lang="en-US" dirty="0" smtClean="0"/>
              <a:t>Strings can be concatenated</a:t>
            </a:r>
          </a:p>
          <a:p>
            <a:pPr lvl="1"/>
            <a:r>
              <a:rPr lang="en-US" dirty="0" smtClean="0"/>
              <a:t>The result is the second string appended at the end of the first string</a:t>
            </a:r>
          </a:p>
          <a:p>
            <a:r>
              <a:rPr lang="en-US" dirty="0" smtClean="0"/>
              <a:t>Concatenation is done using the methods:</a:t>
            </a:r>
          </a:p>
          <a:p>
            <a:pPr lvl="1"/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stringByAppendingString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:</a:t>
            </a:r>
            <a:r>
              <a:rPr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(NSString*)]</a:t>
            </a:r>
          </a:p>
          <a:p>
            <a:pPr lvl="1"/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stringByAppendingFormat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:</a:t>
            </a:r>
            <a:r>
              <a:rPr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(NSString*),</a:t>
            </a:r>
            <a:r>
              <a:rPr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…]</a:t>
            </a:r>
          </a:p>
          <a:p>
            <a:r>
              <a:rPr lang="en-US" dirty="0" smtClean="0"/>
              <a:t>Since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NSString</a:t>
            </a:r>
            <a:r>
              <a:rPr lang="en-US" dirty="0" smtClean="0"/>
              <a:t> is immutable, both return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new string object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12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Concatenating 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0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 String Concatenation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882452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Concatenating strings using the </a:t>
            </a:r>
            <a:r>
              <a:rPr lang="en-US" sz="3000" dirty="0" err="1" smtClean="0">
                <a:solidFill>
                  <a:srgbClr val="DAEDF2"/>
                </a:solidFill>
                <a:latin typeface="Consolas"/>
                <a:cs typeface="Consolas"/>
              </a:rPr>
              <a:t>stringByAppending</a:t>
            </a:r>
            <a:r>
              <a:rPr lang="en-US" sz="3000" dirty="0" smtClean="0">
                <a:solidFill>
                  <a:srgbClr val="DAEDF2"/>
                </a:solidFill>
                <a:latin typeface="Consolas"/>
                <a:cs typeface="Consolas"/>
              </a:rPr>
              <a:t>*</a:t>
            </a:r>
            <a:r>
              <a:rPr lang="en-US" sz="3000" dirty="0" smtClean="0"/>
              <a:t> is very slow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For every concatenation, a new string object is allocated </a:t>
            </a:r>
            <a:r>
              <a:rPr lang="en-US" sz="2800" dirty="0"/>
              <a:t>and </a:t>
            </a:r>
            <a:r>
              <a:rPr lang="en-US" sz="2800" dirty="0" smtClean="0"/>
              <a:t>initialized in memory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Since </a:t>
            </a:r>
            <a:r>
              <a:rPr lang="en-US" sz="2600" dirty="0" err="1" smtClean="0">
                <a:solidFill>
                  <a:srgbClr val="DAEDF2"/>
                </a:solidFill>
                <a:latin typeface="Consolas"/>
                <a:cs typeface="Consolas"/>
              </a:rPr>
              <a:t>NSString</a:t>
            </a:r>
            <a:r>
              <a:rPr lang="en-US" sz="2600" dirty="0" smtClean="0"/>
              <a:t> is an immutable, </a:t>
            </a:r>
            <a:r>
              <a:rPr lang="en-US" sz="2600" dirty="0" smtClean="0">
                <a:solidFill>
                  <a:srgbClr val="DAEDF2"/>
                </a:solidFill>
                <a:latin typeface="Consolas"/>
                <a:cs typeface="Consolas"/>
              </a:rPr>
              <a:t>n</a:t>
            </a:r>
            <a:r>
              <a:rPr lang="en-US" sz="2600" dirty="0" smtClean="0"/>
              <a:t> objects  are allocated, then deallocated, for concatenating </a:t>
            </a:r>
            <a:r>
              <a:rPr lang="en-US" sz="2600" dirty="0" smtClean="0">
                <a:solidFill>
                  <a:srgbClr val="DAEDF2"/>
                </a:solidFill>
                <a:latin typeface="Consolas"/>
                <a:cs typeface="Consolas"/>
              </a:rPr>
              <a:t>n</a:t>
            </a:r>
            <a:r>
              <a:rPr lang="en-US" sz="2600" dirty="0" smtClean="0"/>
              <a:t> strings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When in need of multiple string concatenations use </a:t>
            </a: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NSMutableString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Has methods </a:t>
            </a:r>
            <a:r>
              <a:rPr lang="en-US" sz="2800" dirty="0" err="1" smtClean="0">
                <a:solidFill>
                  <a:srgbClr val="DAEDF2"/>
                </a:solidFill>
                <a:latin typeface="Consolas"/>
                <a:cs typeface="Consolas"/>
              </a:rPr>
              <a:t>appendString</a:t>
            </a:r>
            <a:r>
              <a:rPr lang="en-US" sz="2800" dirty="0">
                <a:solidFill>
                  <a:srgbClr val="DAEDF2"/>
                </a:solidFill>
                <a:latin typeface="Consolas"/>
                <a:cs typeface="Consolas"/>
              </a:rPr>
              <a:t>*:</a:t>
            </a:r>
            <a:r>
              <a:rPr lang="en-US" sz="1800" dirty="0">
                <a:solidFill>
                  <a:srgbClr val="DAEDF2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DAEDF2"/>
                </a:solidFill>
                <a:latin typeface="Consolas"/>
                <a:cs typeface="Consolas"/>
              </a:rPr>
              <a:t>(NSString</a:t>
            </a:r>
            <a:r>
              <a:rPr lang="en-US" sz="2800" dirty="0" smtClean="0">
                <a:solidFill>
                  <a:srgbClr val="DAEDF2"/>
                </a:solidFill>
                <a:latin typeface="Consolas"/>
                <a:cs typeface="Consolas"/>
              </a:rPr>
              <a:t>*)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rgbClr val="F5FFC2"/>
                </a:solidFill>
              </a:rPr>
              <a:t>Allocates only </a:t>
            </a:r>
            <a:r>
              <a:rPr lang="en-US" sz="2800" dirty="0">
                <a:solidFill>
                  <a:srgbClr val="DAEDF2"/>
                </a:solidFill>
                <a:latin typeface="Consolas"/>
                <a:cs typeface="Consolas"/>
              </a:rPr>
              <a:t>O(log2(n))</a:t>
            </a:r>
            <a:r>
              <a:rPr lang="en-US" sz="2800" dirty="0">
                <a:solidFill>
                  <a:srgbClr val="F5FFC2"/>
                </a:solidFill>
              </a:rPr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138769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81" y="1226976"/>
            <a:ext cx="8428839" cy="5229138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t</a:t>
            </a:r>
            <a:r>
              <a:rPr lang="en-US" dirty="0" smtClean="0"/>
              <a:t>ypes and variables</a:t>
            </a:r>
          </a:p>
          <a:p>
            <a:pPr lvl="1"/>
            <a:r>
              <a:rPr lang="en-US" dirty="0" smtClean="0"/>
              <a:t>Number types and strings</a:t>
            </a:r>
          </a:p>
          <a:p>
            <a:r>
              <a:rPr lang="en-US" dirty="0" smtClean="0"/>
              <a:t>Conditional statements and constructions</a:t>
            </a:r>
          </a:p>
          <a:p>
            <a:r>
              <a:rPr lang="en-US" dirty="0" smtClean="0"/>
              <a:t>Loops</a:t>
            </a:r>
            <a:endParaRPr lang="bg-BG" dirty="0" smtClean="0"/>
          </a:p>
          <a:p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Mutable and immutable</a:t>
            </a:r>
          </a:p>
          <a:p>
            <a:r>
              <a:rPr lang="en-US" dirty="0" smtClean="0"/>
              <a:t>Functions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9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Faster String Concatenation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Make the Code Run Conditionally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7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Objective-C supports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en-US" dirty="0" smtClean="0"/>
              <a:t> construction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4442981" cy="3247043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f(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condition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  //run code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}</a:t>
            </a:r>
          </a:p>
          <a:p>
            <a:r>
              <a:rPr lang="en-US" dirty="0" smtClean="0"/>
              <a:t>else if(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second-condition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  //run other code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}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{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  //run third code</a:t>
            </a:r>
            <a:endParaRPr lang="en-US" dirty="0"/>
          </a:p>
          <a:p>
            <a:pPr>
              <a:lnSpc>
                <a:spcPct val="70000"/>
              </a:lnSpc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381000" y="5280740"/>
            <a:ext cx="8686800" cy="110799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condition can be of any type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nil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DAEDF2"/>
                </a:solidFill>
                <a:latin typeface="Consolas"/>
                <a:cs typeface="Consolas"/>
              </a:rPr>
              <a:t>NO</a:t>
            </a:r>
            <a:r>
              <a:rPr lang="en-US" dirty="0" smtClean="0">
                <a:solidFill>
                  <a:srgbClr val="DAEDF2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DAEDF2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solidFill>
                  <a:srgbClr val="DAEDF2"/>
                </a:solidFill>
              </a:rPr>
              <a:t> </a:t>
            </a:r>
            <a:r>
              <a:rPr lang="en-US" dirty="0" smtClean="0"/>
              <a:t>are evaluated as false conditions</a:t>
            </a:r>
          </a:p>
        </p:txBody>
      </p:sp>
    </p:spTree>
    <p:extLst>
      <p:ext uri="{BB962C8B-B14F-4D97-AF65-F5344CB8AC3E}">
        <p14:creationId xmlns:p14="http://schemas.microsoft.com/office/powerpoint/2010/main" val="429485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Objective-C supports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en-US" dirty="0" smtClean="0"/>
              <a:t> construction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4442981" cy="3247043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f(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condition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  //run code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}</a:t>
            </a:r>
          </a:p>
          <a:p>
            <a:r>
              <a:rPr lang="en-US" dirty="0" smtClean="0"/>
              <a:t>else if(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second-condition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  //run other code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}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{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  //run third code</a:t>
            </a:r>
            <a:endParaRPr lang="en-US" dirty="0"/>
          </a:p>
          <a:p>
            <a:pPr>
              <a:lnSpc>
                <a:spcPct val="70000"/>
              </a:lnSpc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419597" y="1856739"/>
            <a:ext cx="3480307" cy="961965"/>
          </a:xfrm>
          <a:prstGeom prst="wedgeRoundRectCallout">
            <a:avLst>
              <a:gd name="adj1" fmla="val -59572"/>
              <a:gd name="adj2" fmla="val 435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Evaluated if the first condition is false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381000" y="5280740"/>
            <a:ext cx="8686800" cy="110799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condition can be of any type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nil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DAEDF2"/>
                </a:solidFill>
                <a:latin typeface="Consolas"/>
                <a:cs typeface="Consolas"/>
              </a:rPr>
              <a:t>NO</a:t>
            </a:r>
            <a:r>
              <a:rPr lang="en-US" dirty="0" smtClean="0">
                <a:solidFill>
                  <a:srgbClr val="DAEDF2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DAEDF2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solidFill>
                  <a:srgbClr val="DAEDF2"/>
                </a:solidFill>
              </a:rPr>
              <a:t> </a:t>
            </a:r>
            <a:r>
              <a:rPr lang="en-US" dirty="0" smtClean="0"/>
              <a:t>are evaluated as false conditions</a:t>
            </a:r>
          </a:p>
        </p:txBody>
      </p:sp>
    </p:spTree>
    <p:extLst>
      <p:ext uri="{BB962C8B-B14F-4D97-AF65-F5344CB8AC3E}">
        <p14:creationId xmlns:p14="http://schemas.microsoft.com/office/powerpoint/2010/main" val="57926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Objective-C supports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en-US" dirty="0" smtClean="0"/>
              <a:t> construction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4442981" cy="3247043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f(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condition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  //run code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}</a:t>
            </a:r>
          </a:p>
          <a:p>
            <a:r>
              <a:rPr lang="en-US" dirty="0" smtClean="0"/>
              <a:t>else if(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second-condition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  //run other code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}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{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  //run third code</a:t>
            </a:r>
            <a:endParaRPr lang="en-US" dirty="0"/>
          </a:p>
          <a:p>
            <a:pPr>
              <a:lnSpc>
                <a:spcPct val="70000"/>
              </a:lnSpc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419597" y="1856739"/>
            <a:ext cx="3480307" cy="961965"/>
          </a:xfrm>
          <a:prstGeom prst="wedgeRoundRectCallout">
            <a:avLst>
              <a:gd name="adj1" fmla="val -59572"/>
              <a:gd name="adj2" fmla="val 435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Evaluated if the first condition is false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660758" y="3545535"/>
            <a:ext cx="4239146" cy="961965"/>
          </a:xfrm>
          <a:prstGeom prst="wedgeRoundRectCallout">
            <a:avLst>
              <a:gd name="adj1" fmla="val -60720"/>
              <a:gd name="adj2" fmla="val 4270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Executed if all the conditions are false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381000" y="5280740"/>
            <a:ext cx="8686800" cy="110799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condition can be of any type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nil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DAEDF2"/>
                </a:solidFill>
                <a:latin typeface="Consolas"/>
                <a:cs typeface="Consolas"/>
              </a:rPr>
              <a:t>NO</a:t>
            </a:r>
            <a:r>
              <a:rPr lang="en-US" dirty="0" smtClean="0">
                <a:solidFill>
                  <a:srgbClr val="DAEDF2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DAEDF2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solidFill>
                  <a:srgbClr val="DAEDF2"/>
                </a:solidFill>
              </a:rPr>
              <a:t> </a:t>
            </a:r>
            <a:r>
              <a:rPr lang="en-US" dirty="0" smtClean="0"/>
              <a:t>are evaluated as false conditions</a:t>
            </a:r>
          </a:p>
        </p:txBody>
      </p:sp>
    </p:spTree>
    <p:extLst>
      <p:ext uri="{BB962C8B-B14F-4D97-AF65-F5344CB8AC3E}">
        <p14:creationId xmlns:p14="http://schemas.microsoft.com/office/powerpoint/2010/main" val="172407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955461"/>
            <a:ext cx="7924800" cy="685800"/>
          </a:xfrm>
        </p:spPr>
        <p:txBody>
          <a:bodyPr/>
          <a:lstStyle/>
          <a:p>
            <a:r>
              <a:rPr lang="en-US" dirty="0" smtClean="0"/>
              <a:t>Conditionals: if-else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1211" y="3689938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3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Switch-Case Construction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50017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Switch-case</a:t>
            </a:r>
            <a:r>
              <a:rPr lang="en-US" dirty="0" smtClean="0"/>
              <a:t> is a construction similar if-else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Checks the value of a given object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The object must be </a:t>
            </a:r>
            <a:r>
              <a:rPr lang="en-US" sz="2600" dirty="0" smtClean="0"/>
              <a:t>either </a:t>
            </a:r>
            <a:r>
              <a:rPr lang="en-US" sz="2600" dirty="0" smtClean="0">
                <a:solidFill>
                  <a:srgbClr val="DAEDF2"/>
                </a:solidFill>
              </a:rPr>
              <a:t>number</a:t>
            </a:r>
            <a:r>
              <a:rPr lang="en-US" sz="2600" dirty="0" smtClean="0"/>
              <a:t>, </a:t>
            </a:r>
            <a:r>
              <a:rPr lang="en-US" sz="2600" dirty="0">
                <a:solidFill>
                  <a:srgbClr val="DAEDF2"/>
                </a:solidFill>
              </a:rPr>
              <a:t>BOOL</a:t>
            </a:r>
            <a:r>
              <a:rPr lang="en-US" sz="2600" dirty="0"/>
              <a:t> or </a:t>
            </a:r>
            <a:r>
              <a:rPr lang="en-US" sz="2600" dirty="0" err="1" smtClean="0">
                <a:solidFill>
                  <a:srgbClr val="DAEDF2"/>
                </a:solidFill>
              </a:rPr>
              <a:t>enum</a:t>
            </a:r>
            <a:endParaRPr lang="en-US" sz="2600" dirty="0" smtClean="0">
              <a:solidFill>
                <a:srgbClr val="DAEDF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800" dirty="0"/>
              <a:t>I</a:t>
            </a:r>
            <a:r>
              <a:rPr lang="en-US" sz="2800" dirty="0" smtClean="0"/>
              <a:t>f the object has a value equal to any of the cases the code in this case is executed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67851" y="3672356"/>
            <a:ext cx="5464278" cy="2877711"/>
          </a:xfrm>
        </p:spPr>
        <p:txBody>
          <a:bodyPr/>
          <a:lstStyle/>
          <a:p>
            <a:r>
              <a:rPr lang="en-US" sz="1900" dirty="0" smtClean="0"/>
              <a:t>switch(choice)</a:t>
            </a:r>
          </a:p>
          <a:p>
            <a:r>
              <a:rPr lang="en-US" sz="1900" dirty="0" smtClean="0"/>
              <a:t>{</a:t>
            </a:r>
            <a:endParaRPr lang="en-US" sz="1900" dirty="0"/>
          </a:p>
          <a:p>
            <a:r>
              <a:rPr lang="en-US" sz="1900" dirty="0"/>
              <a:t> 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case 1</a:t>
            </a:r>
            <a:r>
              <a:rPr lang="en-US" sz="1900" dirty="0"/>
              <a:t>: // the code for this case</a:t>
            </a:r>
          </a:p>
          <a:p>
            <a:r>
              <a:rPr lang="en-US" sz="1900" dirty="0"/>
              <a:t>  break</a:t>
            </a:r>
            <a:r>
              <a:rPr lang="en-US" sz="1900" dirty="0" smtClean="0"/>
              <a:t>;</a:t>
            </a:r>
            <a:endParaRPr lang="en-US" sz="1900" dirty="0"/>
          </a:p>
          <a:p>
            <a:pPr>
              <a:spcBef>
                <a:spcPts val="600"/>
              </a:spcBef>
            </a:pPr>
            <a:r>
              <a:rPr lang="en-US" sz="1900" dirty="0"/>
              <a:t> 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case 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2</a:t>
            </a:r>
            <a:r>
              <a:rPr lang="en-US" sz="1900" dirty="0" smtClean="0"/>
              <a:t>: </a:t>
            </a:r>
            <a:r>
              <a:rPr lang="en-US" sz="1900" dirty="0"/>
              <a:t>// the code for this case</a:t>
            </a:r>
          </a:p>
          <a:p>
            <a:r>
              <a:rPr lang="en-US" sz="1900" dirty="0"/>
              <a:t>  break;</a:t>
            </a:r>
          </a:p>
          <a:p>
            <a:pPr>
              <a:spcBef>
                <a:spcPts val="600"/>
              </a:spcBef>
            </a:pPr>
            <a:r>
              <a:rPr lang="en-US" sz="1900" dirty="0"/>
              <a:t> </a:t>
            </a:r>
            <a:r>
              <a:rPr lang="en-US" sz="1900" dirty="0" smtClean="0"/>
              <a:t> 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default</a:t>
            </a:r>
            <a:r>
              <a:rPr lang="en-US" sz="1900" dirty="0" smtClean="0"/>
              <a:t>: //default behavior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break;</a:t>
            </a:r>
            <a:endParaRPr lang="en-US" sz="1900" dirty="0"/>
          </a:p>
          <a:p>
            <a:r>
              <a:rPr lang="en-US" sz="19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641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Switch-Case Construction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50017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Switch-case</a:t>
            </a:r>
            <a:r>
              <a:rPr lang="en-US" dirty="0" smtClean="0"/>
              <a:t> is a construction similar if-else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Checks the value of a given object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The object must be </a:t>
            </a:r>
            <a:r>
              <a:rPr lang="en-US" sz="2600" dirty="0" smtClean="0"/>
              <a:t>either </a:t>
            </a:r>
            <a:r>
              <a:rPr lang="en-US" sz="2600" dirty="0" smtClean="0">
                <a:solidFill>
                  <a:srgbClr val="DAEDF2"/>
                </a:solidFill>
              </a:rPr>
              <a:t>number</a:t>
            </a:r>
            <a:r>
              <a:rPr lang="en-US" sz="2600" dirty="0" smtClean="0"/>
              <a:t>, </a:t>
            </a:r>
            <a:r>
              <a:rPr lang="en-US" sz="2600" dirty="0">
                <a:solidFill>
                  <a:srgbClr val="DAEDF2"/>
                </a:solidFill>
              </a:rPr>
              <a:t>BOOL</a:t>
            </a:r>
            <a:r>
              <a:rPr lang="en-US" sz="2600" dirty="0"/>
              <a:t> or </a:t>
            </a:r>
            <a:r>
              <a:rPr lang="en-US" sz="2600" dirty="0" err="1" smtClean="0">
                <a:solidFill>
                  <a:srgbClr val="DAEDF2"/>
                </a:solidFill>
              </a:rPr>
              <a:t>enum</a:t>
            </a:r>
            <a:endParaRPr lang="en-US" sz="2600" dirty="0" smtClean="0">
              <a:solidFill>
                <a:srgbClr val="DAEDF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800" dirty="0"/>
              <a:t>I</a:t>
            </a:r>
            <a:r>
              <a:rPr lang="en-US" sz="2800" dirty="0" smtClean="0"/>
              <a:t>f the object has a value equal to any of the cases the code in this case is executed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67851" y="3672356"/>
            <a:ext cx="5464278" cy="2877711"/>
          </a:xfrm>
        </p:spPr>
        <p:txBody>
          <a:bodyPr/>
          <a:lstStyle/>
          <a:p>
            <a:r>
              <a:rPr lang="en-US" sz="1900" dirty="0" smtClean="0"/>
              <a:t>switch(choice)</a:t>
            </a:r>
          </a:p>
          <a:p>
            <a:r>
              <a:rPr lang="en-US" sz="1900" dirty="0" smtClean="0"/>
              <a:t>{</a:t>
            </a:r>
            <a:endParaRPr lang="en-US" sz="1900" dirty="0"/>
          </a:p>
          <a:p>
            <a:r>
              <a:rPr lang="en-US" sz="1900" dirty="0"/>
              <a:t> 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case 1</a:t>
            </a:r>
            <a:r>
              <a:rPr lang="en-US" sz="1900" dirty="0"/>
              <a:t>: // the code for this case</a:t>
            </a:r>
          </a:p>
          <a:p>
            <a:r>
              <a:rPr lang="en-US" sz="1900" dirty="0"/>
              <a:t>  break</a:t>
            </a:r>
            <a:r>
              <a:rPr lang="en-US" sz="1900" dirty="0" smtClean="0"/>
              <a:t>;</a:t>
            </a:r>
            <a:endParaRPr lang="en-US" sz="1900" dirty="0"/>
          </a:p>
          <a:p>
            <a:pPr>
              <a:spcBef>
                <a:spcPts val="600"/>
              </a:spcBef>
            </a:pPr>
            <a:r>
              <a:rPr lang="en-US" sz="1900" dirty="0"/>
              <a:t> 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case 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2</a:t>
            </a:r>
            <a:r>
              <a:rPr lang="en-US" sz="1900" dirty="0" smtClean="0"/>
              <a:t>: </a:t>
            </a:r>
            <a:r>
              <a:rPr lang="en-US" sz="1900" dirty="0"/>
              <a:t>// the code for this case</a:t>
            </a:r>
          </a:p>
          <a:p>
            <a:r>
              <a:rPr lang="en-US" sz="1900" dirty="0"/>
              <a:t>  break;</a:t>
            </a:r>
          </a:p>
          <a:p>
            <a:pPr>
              <a:spcBef>
                <a:spcPts val="600"/>
              </a:spcBef>
            </a:pPr>
            <a:r>
              <a:rPr lang="en-US" sz="1900" dirty="0"/>
              <a:t> </a:t>
            </a:r>
            <a:r>
              <a:rPr lang="en-US" sz="1900" dirty="0" smtClean="0"/>
              <a:t> 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default</a:t>
            </a:r>
            <a:r>
              <a:rPr lang="en-US" sz="1900" dirty="0" smtClean="0"/>
              <a:t>: //default behavior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break;</a:t>
            </a:r>
            <a:endParaRPr lang="en-US" sz="1900" dirty="0"/>
          </a:p>
          <a:p>
            <a:r>
              <a:rPr lang="en-US" sz="1900" dirty="0" smtClean="0"/>
              <a:t>}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407744" y="3871079"/>
            <a:ext cx="2884128" cy="961965"/>
          </a:xfrm>
          <a:prstGeom prst="wedgeRoundRectCallout">
            <a:avLst>
              <a:gd name="adj1" fmla="val -63298"/>
              <a:gd name="adj2" fmla="val 4407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Missing break applies the fall-thought rule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26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Switch-Case Construction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50017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Switch-case</a:t>
            </a:r>
            <a:r>
              <a:rPr lang="en-US" dirty="0" smtClean="0"/>
              <a:t> is a construction similar if-else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Checks the value of a given object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The object must be </a:t>
            </a:r>
            <a:r>
              <a:rPr lang="en-US" sz="2600" dirty="0" smtClean="0"/>
              <a:t>either </a:t>
            </a:r>
            <a:r>
              <a:rPr lang="en-US" sz="2600" dirty="0" smtClean="0">
                <a:solidFill>
                  <a:srgbClr val="DAEDF2"/>
                </a:solidFill>
              </a:rPr>
              <a:t>number</a:t>
            </a:r>
            <a:r>
              <a:rPr lang="en-US" sz="2600" dirty="0" smtClean="0"/>
              <a:t>, </a:t>
            </a:r>
            <a:r>
              <a:rPr lang="en-US" sz="2600" dirty="0">
                <a:solidFill>
                  <a:srgbClr val="DAEDF2"/>
                </a:solidFill>
              </a:rPr>
              <a:t>BOOL</a:t>
            </a:r>
            <a:r>
              <a:rPr lang="en-US" sz="2600" dirty="0"/>
              <a:t> or </a:t>
            </a:r>
            <a:r>
              <a:rPr lang="en-US" sz="2600" dirty="0" err="1" smtClean="0">
                <a:solidFill>
                  <a:srgbClr val="DAEDF2"/>
                </a:solidFill>
              </a:rPr>
              <a:t>enum</a:t>
            </a:r>
            <a:endParaRPr lang="en-US" sz="2600" dirty="0" smtClean="0">
              <a:solidFill>
                <a:srgbClr val="DAEDF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800" dirty="0"/>
              <a:t>I</a:t>
            </a:r>
            <a:r>
              <a:rPr lang="en-US" sz="2800" dirty="0" smtClean="0"/>
              <a:t>f the object has a value equal to any of the cases the code in this case is executed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67851" y="3672356"/>
            <a:ext cx="5464278" cy="2877711"/>
          </a:xfrm>
        </p:spPr>
        <p:txBody>
          <a:bodyPr/>
          <a:lstStyle/>
          <a:p>
            <a:r>
              <a:rPr lang="en-US" sz="1900" dirty="0" smtClean="0"/>
              <a:t>switch(choice)</a:t>
            </a:r>
          </a:p>
          <a:p>
            <a:r>
              <a:rPr lang="en-US" sz="1900" dirty="0" smtClean="0"/>
              <a:t>{</a:t>
            </a:r>
            <a:endParaRPr lang="en-US" sz="1900" dirty="0"/>
          </a:p>
          <a:p>
            <a:r>
              <a:rPr lang="en-US" sz="1900" dirty="0"/>
              <a:t> 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case 1</a:t>
            </a:r>
            <a:r>
              <a:rPr lang="en-US" sz="1900" dirty="0"/>
              <a:t>: // the code for this case</a:t>
            </a:r>
          </a:p>
          <a:p>
            <a:r>
              <a:rPr lang="en-US" sz="1900" dirty="0"/>
              <a:t>  break</a:t>
            </a:r>
            <a:r>
              <a:rPr lang="en-US" sz="1900" dirty="0" smtClean="0"/>
              <a:t>;</a:t>
            </a:r>
            <a:endParaRPr lang="en-US" sz="1900" dirty="0"/>
          </a:p>
          <a:p>
            <a:pPr>
              <a:spcBef>
                <a:spcPts val="600"/>
              </a:spcBef>
            </a:pPr>
            <a:r>
              <a:rPr lang="en-US" sz="1900" dirty="0"/>
              <a:t> 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case 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2</a:t>
            </a:r>
            <a:r>
              <a:rPr lang="en-US" sz="1900" dirty="0" smtClean="0"/>
              <a:t>: </a:t>
            </a:r>
            <a:r>
              <a:rPr lang="en-US" sz="1900" dirty="0"/>
              <a:t>// the code for this case</a:t>
            </a:r>
          </a:p>
          <a:p>
            <a:r>
              <a:rPr lang="en-US" sz="1900" dirty="0"/>
              <a:t>  break;</a:t>
            </a:r>
          </a:p>
          <a:p>
            <a:pPr>
              <a:spcBef>
                <a:spcPts val="600"/>
              </a:spcBef>
            </a:pPr>
            <a:r>
              <a:rPr lang="en-US" sz="1900" dirty="0"/>
              <a:t> </a:t>
            </a:r>
            <a:r>
              <a:rPr lang="en-US" sz="1900" dirty="0" smtClean="0"/>
              <a:t> 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default</a:t>
            </a:r>
            <a:r>
              <a:rPr lang="en-US" sz="1900" dirty="0" smtClean="0"/>
              <a:t>: //default behavior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break;</a:t>
            </a:r>
            <a:endParaRPr lang="en-US" sz="1900" dirty="0"/>
          </a:p>
          <a:p>
            <a:r>
              <a:rPr lang="en-US" sz="1900" dirty="0" smtClean="0"/>
              <a:t>}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407744" y="3871079"/>
            <a:ext cx="2884128" cy="961965"/>
          </a:xfrm>
          <a:prstGeom prst="wedgeRoundRectCallout">
            <a:avLst>
              <a:gd name="adj1" fmla="val -63298"/>
              <a:gd name="adj2" fmla="val 4407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Missing break applies the fall-thought rule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4945628" y="5556183"/>
            <a:ext cx="2884128" cy="939264"/>
          </a:xfrm>
          <a:prstGeom prst="wedgeRoundRectCallout">
            <a:avLst>
              <a:gd name="adj1" fmla="val -65855"/>
              <a:gd name="adj2" fmla="val 1767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Acts like the final else in if-else construction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28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0312"/>
            <a:ext cx="7924800" cy="1420072"/>
          </a:xfrm>
        </p:spPr>
        <p:txBody>
          <a:bodyPr/>
          <a:lstStyle/>
          <a:p>
            <a:r>
              <a:rPr lang="en-US" dirty="0" smtClean="0"/>
              <a:t>Conditionals:</a:t>
            </a:r>
            <a:br>
              <a:rPr lang="en-US" dirty="0" smtClean="0"/>
            </a:br>
            <a:r>
              <a:rPr lang="en-US" dirty="0" smtClean="0"/>
              <a:t>Switch-case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7972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50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129095"/>
            <a:ext cx="7924800" cy="685800"/>
          </a:xfrm>
        </p:spPr>
        <p:txBody>
          <a:bodyPr/>
          <a:lstStyle/>
          <a:p>
            <a:r>
              <a:rPr lang="en-US" dirty="0" smtClean="0"/>
              <a:t>Data Types and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8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 repeating parts of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69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Objective-C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Loops enable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execution</a:t>
            </a:r>
            <a:r>
              <a:rPr lang="en-US" dirty="0" smtClean="0"/>
              <a:t> of code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multiple times</a:t>
            </a:r>
          </a:p>
          <a:p>
            <a:pPr lvl="1"/>
            <a:r>
              <a:rPr lang="en-US" dirty="0" smtClean="0"/>
              <a:t>The number of loop iterations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exact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while a condition is fulfilled</a:t>
            </a:r>
          </a:p>
          <a:p>
            <a:r>
              <a:rPr lang="en-US" dirty="0" smtClean="0"/>
              <a:t>Objective-C supports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four kinds </a:t>
            </a:r>
            <a:r>
              <a:rPr lang="en-US" dirty="0" smtClean="0"/>
              <a:t>of loops: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 </a:t>
            </a:r>
            <a:r>
              <a:rPr lang="en-US" dirty="0" smtClean="0"/>
              <a:t>– makes an exact number of iterations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for-in </a:t>
            </a:r>
            <a:r>
              <a:rPr lang="en-US" dirty="0" smtClean="0"/>
              <a:t>– iterates through a collection of objects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while </a:t>
            </a:r>
            <a:r>
              <a:rPr lang="en-US" dirty="0" smtClean="0"/>
              <a:t>– runs the code until a condition is fulfilled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do-while</a:t>
            </a:r>
            <a:r>
              <a:rPr lang="en-US" dirty="0" smtClean="0"/>
              <a:t> – the same as while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runs a block of code a number of times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1323439"/>
          </a:xfrm>
        </p:spPr>
        <p:txBody>
          <a:bodyPr/>
          <a:lstStyle/>
          <a:p>
            <a:r>
              <a:rPr lang="en-US" dirty="0"/>
              <a:t>for(initialization; condition; increment)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//execute code;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822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runs a block of code a number of times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1323439"/>
          </a:xfrm>
        </p:spPr>
        <p:txBody>
          <a:bodyPr/>
          <a:lstStyle/>
          <a:p>
            <a:r>
              <a:rPr lang="en-US" dirty="0" smtClean="0"/>
              <a:t>for(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initialization</a:t>
            </a:r>
            <a:r>
              <a:rPr lang="en-US" dirty="0" smtClean="0"/>
              <a:t>; </a:t>
            </a:r>
            <a:r>
              <a:rPr lang="en-US" dirty="0"/>
              <a:t>condition; increment)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//execute code;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3188683"/>
            <a:ext cx="8686800" cy="107721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nitialization</a:t>
            </a:r>
            <a:r>
              <a:rPr lang="en-US" sz="2800" dirty="0" smtClean="0"/>
              <a:t> is used to set the initial state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i.e. set the start of a counter</a:t>
            </a:r>
          </a:p>
        </p:txBody>
      </p:sp>
    </p:spTree>
    <p:extLst>
      <p:ext uri="{BB962C8B-B14F-4D97-AF65-F5344CB8AC3E}">
        <p14:creationId xmlns:p14="http://schemas.microsoft.com/office/powerpoint/2010/main" val="158960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runs a block of code a number of times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1323439"/>
          </a:xfrm>
        </p:spPr>
        <p:txBody>
          <a:bodyPr/>
          <a:lstStyle/>
          <a:p>
            <a:r>
              <a:rPr lang="en-US" dirty="0"/>
              <a:t>for(initialization</a:t>
            </a:r>
            <a:r>
              <a:rPr lang="en-US" dirty="0" smtClean="0"/>
              <a:t>;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condition</a:t>
            </a:r>
            <a:r>
              <a:rPr lang="en-US" dirty="0"/>
              <a:t>; increment)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//execute code;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3188683"/>
            <a:ext cx="8686800" cy="107721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nitialization</a:t>
            </a:r>
            <a:r>
              <a:rPr lang="en-US" sz="2800" dirty="0" smtClean="0"/>
              <a:t> is used to set the initial state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i.e. set the start of a counter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4342418"/>
            <a:ext cx="8686800" cy="954107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Condition</a:t>
            </a:r>
            <a:r>
              <a:rPr lang="en-US" sz="2800" dirty="0" smtClean="0"/>
              <a:t> checks if the state is still valid and whether the loop should continue or stop</a:t>
            </a:r>
          </a:p>
        </p:txBody>
      </p:sp>
    </p:spTree>
    <p:extLst>
      <p:ext uri="{BB962C8B-B14F-4D97-AF65-F5344CB8AC3E}">
        <p14:creationId xmlns:p14="http://schemas.microsoft.com/office/powerpoint/2010/main" val="158812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runs a block of code a number of times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1323439"/>
          </a:xfrm>
        </p:spPr>
        <p:txBody>
          <a:bodyPr/>
          <a:lstStyle/>
          <a:p>
            <a:r>
              <a:rPr lang="en-US" dirty="0" smtClean="0"/>
              <a:t>for(initialization; </a:t>
            </a:r>
            <a:r>
              <a:rPr lang="en-US" dirty="0"/>
              <a:t>condition;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increment</a:t>
            </a:r>
            <a:r>
              <a:rPr lang="en-US" dirty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//execute code;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3188683"/>
            <a:ext cx="8686800" cy="107721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nitialization</a:t>
            </a:r>
            <a:r>
              <a:rPr lang="en-US" sz="2800" dirty="0" smtClean="0"/>
              <a:t> is used to set the initial state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i.e. set the start of a counter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4342418"/>
            <a:ext cx="8686800" cy="954107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Condition</a:t>
            </a:r>
            <a:r>
              <a:rPr lang="en-US" sz="2800" dirty="0" smtClean="0"/>
              <a:t> checks if the state is still valid and whether the loop should continue or stop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5376113"/>
            <a:ext cx="8686800" cy="107721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Increment</a:t>
            </a:r>
            <a:r>
              <a:rPr lang="en-US" sz="2800" dirty="0" smtClean="0"/>
              <a:t> means update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Change the state of the loop</a:t>
            </a:r>
          </a:p>
        </p:txBody>
      </p:sp>
    </p:spTree>
    <p:extLst>
      <p:ext uri="{BB962C8B-B14F-4D97-AF65-F5344CB8AC3E}">
        <p14:creationId xmlns:p14="http://schemas.microsoft.com/office/powerpoint/2010/main" val="242864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For-in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for-in</a:t>
            </a:r>
            <a:r>
              <a:rPr lang="en-US" dirty="0" smtClean="0"/>
              <a:t> is used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iterate over collection</a:t>
            </a:r>
            <a:r>
              <a:rPr lang="en-US" dirty="0" smtClean="0"/>
              <a:t> of objects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1323439"/>
          </a:xfrm>
        </p:spPr>
        <p:txBody>
          <a:bodyPr/>
          <a:lstStyle/>
          <a:p>
            <a:pPr>
              <a:tabLst>
                <a:tab pos="117475" algn="l"/>
              </a:tabLst>
            </a:pPr>
            <a:r>
              <a:rPr lang="en-US" dirty="0" smtClean="0"/>
              <a:t>for(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type</a:t>
            </a:r>
            <a:r>
              <a:rPr lang="en-US" dirty="0" smtClean="0"/>
              <a:t> *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collection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//code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3262535"/>
            <a:ext cx="8686800" cy="2277547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 smtClean="0"/>
              <a:t>Iterates through the objects store</a:t>
            </a:r>
            <a:r>
              <a:rPr lang="en-US" sz="2800" dirty="0"/>
              <a:t>d</a:t>
            </a:r>
            <a:r>
              <a:rPr lang="en-US" sz="2800" dirty="0" smtClean="0"/>
              <a:t> in a collection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Can be used only with collections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NSArray</a:t>
            </a:r>
            <a:r>
              <a:rPr lang="en-US" sz="2600" dirty="0" smtClean="0"/>
              <a:t>, 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NSDictionary</a:t>
            </a:r>
            <a:r>
              <a:rPr lang="en-US" sz="2600" dirty="0" smtClean="0"/>
              <a:t>, 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NSSet</a:t>
            </a:r>
            <a:r>
              <a:rPr lang="en-US" sz="2600" dirty="0" smtClean="0"/>
              <a:t>, etc..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dirty="0" smtClean="0"/>
              <a:t> gets all the values from the collection</a:t>
            </a:r>
          </a:p>
        </p:txBody>
      </p:sp>
    </p:spTree>
    <p:extLst>
      <p:ext uri="{BB962C8B-B14F-4D97-AF65-F5344CB8AC3E}">
        <p14:creationId xmlns:p14="http://schemas.microsoft.com/office/powerpoint/2010/main" val="119942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For-in Loop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4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hile Loop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0156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while</a:t>
            </a:r>
            <a:r>
              <a:rPr lang="en-US" dirty="0" smtClean="0"/>
              <a:t> loop executes a piece of code, 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while a given condition is fulfilled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2102801"/>
            <a:ext cx="8077200" cy="1323439"/>
          </a:xfrm>
        </p:spPr>
        <p:txBody>
          <a:bodyPr/>
          <a:lstStyle/>
          <a:p>
            <a:r>
              <a:rPr lang="en-US" dirty="0" smtClean="0"/>
              <a:t>while(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condition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//code 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28600" y="3600820"/>
            <a:ext cx="8686800" cy="2708434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 smtClean="0"/>
              <a:t>Condition is evaluated at every iteration of the loop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If it is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YES</a:t>
            </a:r>
            <a:r>
              <a:rPr lang="en-US" sz="2600" dirty="0" smtClean="0"/>
              <a:t>, the loop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continues execution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If it is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</a:t>
            </a:r>
            <a:r>
              <a:rPr lang="en-US" sz="2600" dirty="0" smtClean="0"/>
              <a:t>, the loop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stops its execution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If the condition has an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initial value NO </a:t>
            </a:r>
            <a:r>
              <a:rPr lang="en-US" sz="2800" dirty="0" smtClean="0"/>
              <a:t>the code in the loop is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executed</a:t>
            </a:r>
          </a:p>
        </p:txBody>
      </p:sp>
    </p:spTree>
    <p:extLst>
      <p:ext uri="{BB962C8B-B14F-4D97-AF65-F5344CB8AC3E}">
        <p14:creationId xmlns:p14="http://schemas.microsoft.com/office/powerpoint/2010/main" val="373510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and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946246"/>
            <a:ext cx="8686800" cy="3144222"/>
          </a:xfrm>
        </p:spPr>
        <p:txBody>
          <a:bodyPr/>
          <a:lstStyle/>
          <a:p>
            <a:r>
              <a:rPr lang="en-US" dirty="0" smtClean="0"/>
              <a:t>Objective-C supports all of the standard primitive types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Integer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floating-point</a:t>
            </a:r>
            <a:r>
              <a:rPr lang="en-US" dirty="0" smtClean="0"/>
              <a:t> numbers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Characters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Strings</a:t>
            </a:r>
          </a:p>
          <a:p>
            <a:pPr lvl="1"/>
            <a:r>
              <a:rPr lang="en-US" dirty="0" smtClean="0"/>
              <a:t>Something like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Boolean type</a:t>
            </a:r>
          </a:p>
        </p:txBody>
      </p:sp>
    </p:spTree>
    <p:extLst>
      <p:ext uri="{BB962C8B-B14F-4D97-AF65-F5344CB8AC3E}">
        <p14:creationId xmlns:p14="http://schemas.microsoft.com/office/powerpoint/2010/main" val="192049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2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Loop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09350"/>
            <a:ext cx="8686800" cy="223147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do-while</a:t>
            </a:r>
            <a:r>
              <a:rPr lang="en-US" dirty="0" smtClean="0"/>
              <a:t> loop is pretty much like while</a:t>
            </a:r>
          </a:p>
          <a:p>
            <a:pPr lvl="1"/>
            <a:r>
              <a:rPr lang="en-US" dirty="0" smtClean="0"/>
              <a:t>Has a slightly different construction</a:t>
            </a:r>
          </a:p>
          <a:p>
            <a:pPr lvl="1"/>
            <a:r>
              <a:rPr lang="en-US" dirty="0" smtClean="0"/>
              <a:t>If the initial value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condition is NO</a:t>
            </a:r>
            <a:r>
              <a:rPr lang="en-US" dirty="0" smtClean="0"/>
              <a:t>, the code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executed exactly once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3765096"/>
            <a:ext cx="8077200" cy="1015663"/>
          </a:xfrm>
        </p:spPr>
        <p:txBody>
          <a:bodyPr/>
          <a:lstStyle/>
          <a:p>
            <a:r>
              <a:rPr lang="en-US" dirty="0" smtClean="0"/>
              <a:t>do {</a:t>
            </a:r>
          </a:p>
          <a:p>
            <a:r>
              <a:rPr lang="en-US" dirty="0" smtClean="0"/>
              <a:t>  //code</a:t>
            </a:r>
          </a:p>
          <a:p>
            <a:r>
              <a:rPr lang="en-US" dirty="0" smtClean="0"/>
              <a:t>} while(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condition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99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Do-while Loop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2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 Loops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601293"/>
          </a:xfrm>
        </p:spPr>
        <p:txBody>
          <a:bodyPr/>
          <a:lstStyle/>
          <a:p>
            <a:r>
              <a:rPr lang="en-US" dirty="0" smtClean="0"/>
              <a:t>Loops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inside one another</a:t>
            </a:r>
          </a:p>
          <a:p>
            <a:pPr lvl="1"/>
            <a:r>
              <a:rPr lang="en-US" sz="2800" dirty="0" smtClean="0"/>
              <a:t>The code inside a loop block can contain indefinite number of other loops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2831310"/>
            <a:ext cx="8077200" cy="3477875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for</a:t>
            </a:r>
            <a:r>
              <a:rPr lang="en-US" dirty="0" smtClean="0"/>
              <a:t>(…)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while</a:t>
            </a:r>
            <a:r>
              <a:rPr lang="en-US" dirty="0" smtClean="0"/>
              <a:t>(…)</a:t>
            </a:r>
          </a:p>
          <a:p>
            <a:r>
              <a:rPr lang="en-US" dirty="0" smtClean="0"/>
              <a:t>  {</a:t>
            </a:r>
          </a:p>
          <a:p>
            <a:r>
              <a:rPr lang="en-US" dirty="0" smtClean="0"/>
              <a:t>    //code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for</a:t>
            </a:r>
            <a:r>
              <a:rPr lang="en-US" dirty="0" smtClean="0"/>
              <a:t>(id value in array)</a:t>
            </a:r>
          </a:p>
          <a:p>
            <a:r>
              <a:rPr lang="en-US" dirty="0" smtClean="0"/>
              <a:t>  {</a:t>
            </a:r>
          </a:p>
          <a:p>
            <a:r>
              <a:rPr lang="en-US" dirty="0"/>
              <a:t> </a:t>
            </a:r>
            <a:r>
              <a:rPr lang="en-US" dirty="0" smtClean="0"/>
              <a:t>   //code</a:t>
            </a:r>
          </a:p>
          <a:p>
            <a:r>
              <a:rPr lang="en-US" dirty="0"/>
              <a:t> </a:t>
            </a:r>
            <a:r>
              <a:rPr lang="en-US" dirty="0" smtClean="0"/>
              <a:t> 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72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4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7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32514"/>
            <a:ext cx="8686800" cy="4303552"/>
          </a:xfrm>
        </p:spPr>
        <p:txBody>
          <a:bodyPr/>
          <a:lstStyle/>
          <a:p>
            <a:r>
              <a:rPr lang="en-US" dirty="0" smtClean="0"/>
              <a:t>Arrays are objects that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hold other objects</a:t>
            </a:r>
          </a:p>
          <a:p>
            <a:pPr lvl="1"/>
            <a:r>
              <a:rPr lang="en-US" dirty="0" smtClean="0"/>
              <a:t>Also known as collections</a:t>
            </a:r>
          </a:p>
          <a:p>
            <a:r>
              <a:rPr lang="en-US" dirty="0" smtClean="0"/>
              <a:t>Each object can be accessed via an index</a:t>
            </a:r>
          </a:p>
          <a:p>
            <a:pPr lvl="1"/>
            <a:r>
              <a:rPr lang="en-US" dirty="0" smtClean="0"/>
              <a:t>Indexes range from </a:t>
            </a:r>
            <a:r>
              <a:rPr lang="en-US" dirty="0" smtClean="0">
                <a:solidFill>
                  <a:srgbClr val="DAEDF2"/>
                </a:solidFill>
                <a:latin typeface="Consolas"/>
                <a:cs typeface="Consolas"/>
              </a:rPr>
              <a:t>0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DAEDF2"/>
                </a:solidFill>
              </a:rPr>
              <a:t>the number of objects in the array minus 1</a:t>
            </a:r>
          </a:p>
          <a:p>
            <a:r>
              <a:rPr lang="en-US" dirty="0" smtClean="0"/>
              <a:t>Arrays can hold objects of any type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/>
              <a:t>must be wrapped </a:t>
            </a:r>
            <a:r>
              <a:rPr lang="en-US" dirty="0"/>
              <a:t>into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NSNumber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84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(2)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877157"/>
            <a:ext cx="8686800" cy="1107996"/>
          </a:xfrm>
        </p:spPr>
        <p:txBody>
          <a:bodyPr/>
          <a:lstStyle/>
          <a:p>
            <a:r>
              <a:rPr lang="en-US" dirty="0" smtClean="0"/>
              <a:t>Many ways to create arrays</a:t>
            </a:r>
          </a:p>
          <a:p>
            <a:pPr lvl="1"/>
            <a:r>
              <a:rPr lang="en-US" dirty="0" smtClean="0"/>
              <a:t>Most common is: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3400" y="3021497"/>
            <a:ext cx="8077200" cy="400110"/>
          </a:xfrm>
        </p:spPr>
        <p:txBody>
          <a:bodyPr/>
          <a:lstStyle/>
          <a:p>
            <a:r>
              <a:rPr lang="en-US" dirty="0" err="1" smtClean="0"/>
              <a:t>NSArray</a:t>
            </a:r>
            <a:r>
              <a:rPr lang="en-US" dirty="0" smtClean="0"/>
              <a:t> *</a:t>
            </a:r>
            <a:r>
              <a:rPr lang="en-US" dirty="0" err="1" smtClean="0"/>
              <a:t>arr</a:t>
            </a:r>
            <a:r>
              <a:rPr lang="en-US" dirty="0" smtClean="0"/>
              <a:t> = @["</a:t>
            </a:r>
            <a:r>
              <a:rPr lang="en-US" dirty="0"/>
              <a:t>one"</a:t>
            </a:r>
            <a:r>
              <a:rPr lang="en-US" dirty="0" smtClean="0"/>
              <a:t>, @</a:t>
            </a:r>
            <a:r>
              <a:rPr lang="en-US" dirty="0"/>
              <a:t>"two", @"three"</a:t>
            </a:r>
            <a:r>
              <a:rPr lang="en-US" dirty="0" smtClean="0"/>
              <a:t>, nil</a:t>
            </a:r>
            <a:r>
              <a:rPr lang="en-US" dirty="0"/>
              <a:t>]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81000" y="3536658"/>
            <a:ext cx="8686800" cy="215443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NSArray</a:t>
            </a:r>
            <a:r>
              <a:rPr lang="en-US" sz="2800" dirty="0" smtClean="0"/>
              <a:t> is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immutable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i.e. it cannot be changed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 smtClean="0"/>
              <a:t>To create a changeable array use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NSMutableArray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67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0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936148"/>
            <a:ext cx="7924800" cy="685800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31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Number Types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Integer and Floating-point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Objective-C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5402"/>
            <a:ext cx="8686800" cy="1786855"/>
          </a:xfrm>
        </p:spPr>
        <p:txBody>
          <a:bodyPr/>
          <a:lstStyle/>
          <a:p>
            <a:r>
              <a:rPr lang="en-US" dirty="0" smtClean="0"/>
              <a:t>Functions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named pieces of code</a:t>
            </a:r>
          </a:p>
          <a:p>
            <a:pPr lvl="1"/>
            <a:r>
              <a:rPr lang="en-US" dirty="0" smtClean="0"/>
              <a:t>The code inside a function can be executed using the function identifier</a:t>
            </a:r>
            <a:endParaRPr lang="en-US" dirty="0"/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650845" y="3087149"/>
            <a:ext cx="8022321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int max(int n1, int n2)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if(n1 &gt; n2) return n1;</a:t>
            </a:r>
          </a:p>
          <a:p>
            <a:r>
              <a:rPr lang="en-US" dirty="0"/>
              <a:t>  else return n2;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NSLog(@"%d", max(1,5))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181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Objective-C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5402"/>
            <a:ext cx="8686800" cy="1786855"/>
          </a:xfrm>
        </p:spPr>
        <p:txBody>
          <a:bodyPr/>
          <a:lstStyle/>
          <a:p>
            <a:r>
              <a:rPr lang="en-US" dirty="0" smtClean="0"/>
              <a:t>Functions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named pieces of code</a:t>
            </a:r>
          </a:p>
          <a:p>
            <a:pPr lvl="1"/>
            <a:r>
              <a:rPr lang="en-US" dirty="0" smtClean="0"/>
              <a:t>The code inside a function can be executed using the function identifier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814232" y="3611576"/>
            <a:ext cx="3858935" cy="424732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Identifier: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650845" y="3087149"/>
            <a:ext cx="8022321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int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max</a:t>
            </a:r>
            <a:r>
              <a:rPr lang="en-US" dirty="0"/>
              <a:t>(int n1, int n2)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if(n1 &gt; n2) return n1;</a:t>
            </a:r>
          </a:p>
          <a:p>
            <a:r>
              <a:rPr lang="en-US" dirty="0"/>
              <a:t>  else return n2;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NSLog(@"%d", max(1,5))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455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Objective-C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5402"/>
            <a:ext cx="8686800" cy="1786855"/>
          </a:xfrm>
        </p:spPr>
        <p:txBody>
          <a:bodyPr/>
          <a:lstStyle/>
          <a:p>
            <a:r>
              <a:rPr lang="en-US" dirty="0" smtClean="0"/>
              <a:t>Functions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named pieces of code</a:t>
            </a:r>
          </a:p>
          <a:p>
            <a:pPr lvl="1"/>
            <a:r>
              <a:rPr lang="en-US" dirty="0" smtClean="0"/>
              <a:t>The code inside a function can be executed using the function identifier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814232" y="3611576"/>
            <a:ext cx="3858935" cy="424732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Identifier: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814232" y="4057228"/>
            <a:ext cx="3858935" cy="424732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Return type: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650845" y="3087149"/>
            <a:ext cx="8022321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int</a:t>
            </a:r>
            <a:r>
              <a:rPr lang="en-US" dirty="0"/>
              <a:t> max(int n1, int n2)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if(n1 &gt; n2) return n1;</a:t>
            </a:r>
          </a:p>
          <a:p>
            <a:r>
              <a:rPr lang="en-US" dirty="0"/>
              <a:t>  else return n2;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NSLog(@"%d", max(1,5))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824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Objective-C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5402"/>
            <a:ext cx="8686800" cy="1786855"/>
          </a:xfrm>
        </p:spPr>
        <p:txBody>
          <a:bodyPr/>
          <a:lstStyle/>
          <a:p>
            <a:r>
              <a:rPr lang="en-US" dirty="0" smtClean="0"/>
              <a:t>Functions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named pieces of code</a:t>
            </a:r>
          </a:p>
          <a:p>
            <a:pPr lvl="1"/>
            <a:r>
              <a:rPr lang="en-US" dirty="0" smtClean="0"/>
              <a:t>The code inside a function can be executed using the function identifier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814232" y="3611576"/>
            <a:ext cx="3858935" cy="424732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Identifier: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814232" y="4057228"/>
            <a:ext cx="3858935" cy="424732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Return type: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814232" y="4501655"/>
            <a:ext cx="3858935" cy="424732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Parameters: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2400" dirty="0" smtClean="0"/>
              <a:t>and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n2</a:t>
            </a:r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650845" y="3087149"/>
            <a:ext cx="8022321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int max(int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n1</a:t>
            </a:r>
            <a:r>
              <a:rPr lang="en-US" dirty="0"/>
              <a:t>, int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n2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if(n1 &gt; n2) return n1;</a:t>
            </a:r>
          </a:p>
          <a:p>
            <a:r>
              <a:rPr lang="en-US" dirty="0"/>
              <a:t>  else return n2;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NSLog(@"%d", max(1,5))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622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Objective-C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5402"/>
            <a:ext cx="8686800" cy="1786855"/>
          </a:xfrm>
        </p:spPr>
        <p:txBody>
          <a:bodyPr/>
          <a:lstStyle/>
          <a:p>
            <a:r>
              <a:rPr lang="en-US" dirty="0" smtClean="0"/>
              <a:t>Functions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named pieces of code</a:t>
            </a:r>
          </a:p>
          <a:p>
            <a:pPr lvl="1"/>
            <a:r>
              <a:rPr lang="en-US" dirty="0" smtClean="0"/>
              <a:t>The code inside a function can be executed using the function identifier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814232" y="3611576"/>
            <a:ext cx="3858935" cy="424732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Identifier: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814232" y="4057228"/>
            <a:ext cx="3858935" cy="424732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Return type: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814231" y="4948406"/>
            <a:ext cx="3858935" cy="424732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Signature: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814232" y="4501655"/>
            <a:ext cx="3858935" cy="424732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Parameters: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2400" dirty="0" smtClean="0"/>
              <a:t>and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n2</a:t>
            </a:r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650845" y="3087149"/>
            <a:ext cx="8022321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int </a:t>
            </a:r>
            <a:r>
              <a:rPr lang="en-US" dirty="0"/>
              <a:t>max(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int</a:t>
            </a:r>
            <a:r>
              <a:rPr lang="en-US" dirty="0"/>
              <a:t> n1,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int</a:t>
            </a:r>
            <a:r>
              <a:rPr lang="en-US" dirty="0"/>
              <a:t> n2)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if(n1 &gt; n2) return n1;</a:t>
            </a:r>
          </a:p>
          <a:p>
            <a:r>
              <a:rPr lang="en-US" dirty="0"/>
              <a:t>  else return n2;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NSLog(@"%d", max(1,5))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609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Objective-C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24792"/>
            <a:ext cx="8686800" cy="5480807"/>
          </a:xfrm>
        </p:spPr>
        <p:txBody>
          <a:bodyPr/>
          <a:lstStyle/>
          <a:p>
            <a:r>
              <a:rPr lang="en-US" dirty="0" smtClean="0"/>
              <a:t>Every function has the following: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Identifier</a:t>
            </a:r>
            <a:r>
              <a:rPr lang="en-US" dirty="0" smtClean="0"/>
              <a:t>: the name of the function</a:t>
            </a:r>
            <a:endParaRPr lang="bg-BG" dirty="0" smtClean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</a:t>
            </a:r>
            <a:r>
              <a:rPr lang="en-US" dirty="0" smtClean="0"/>
              <a:t>: </a:t>
            </a:r>
            <a:r>
              <a:rPr lang="en-US" dirty="0"/>
              <a:t>int, NSArray, id or void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Parameters: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or more parameters passed to the function</a:t>
            </a:r>
          </a:p>
          <a:p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Returning void means that 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returns no result</a:t>
            </a:r>
          </a:p>
          <a:p>
            <a:pPr lvl="1"/>
            <a:r>
              <a:rPr lang="en-US" sz="2800" dirty="0" smtClean="0"/>
              <a:t>And the caller of the function shouldn't expect an</a:t>
            </a:r>
            <a:r>
              <a:rPr lang="en-US" sz="2800" dirty="0"/>
              <a:t>y</a:t>
            </a:r>
            <a:endParaRPr lang="bg-BG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0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81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Objective-C Fundamentals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14877" y="6400800"/>
            <a:ext cx="2910810" cy="369332"/>
          </a:xfrm>
        </p:spPr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5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54357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Create a matrix (array of arrays) that contains integer values using the schema and print them to the console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813780"/>
              </p:ext>
            </p:extLst>
          </p:nvPr>
        </p:nvGraphicFramePr>
        <p:xfrm>
          <a:off x="1307623" y="2972176"/>
          <a:ext cx="104235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93"/>
                <a:gridCol w="349568"/>
                <a:gridCol w="3463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408799"/>
              </p:ext>
            </p:extLst>
          </p:nvPr>
        </p:nvGraphicFramePr>
        <p:xfrm>
          <a:off x="2726760" y="2613686"/>
          <a:ext cx="18475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92"/>
                <a:gridCol w="468630"/>
                <a:gridCol w="463868"/>
                <a:gridCol w="4543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12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13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413789"/>
              </p:ext>
            </p:extLst>
          </p:nvPr>
        </p:nvGraphicFramePr>
        <p:xfrm>
          <a:off x="4850572" y="2242846"/>
          <a:ext cx="23415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30"/>
                <a:gridCol w="465455"/>
                <a:gridCol w="470218"/>
                <a:gridCol w="468630"/>
                <a:gridCol w="4686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19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24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25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20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23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22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21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13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12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Content Placeholder 4"/>
          <p:cNvSpPr txBox="1">
            <a:spLocks/>
          </p:cNvSpPr>
          <p:nvPr/>
        </p:nvSpPr>
        <p:spPr>
          <a:xfrm>
            <a:off x="230892" y="4204283"/>
            <a:ext cx="8686800" cy="1055614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buFont typeface="+mj-lt"/>
              <a:buAutoNum type="arabicPeriod" startAt="2"/>
            </a:pPr>
            <a:r>
              <a:rPr lang="en-US" sz="2800" dirty="0" smtClean="0"/>
              <a:t>Create a function that generates the above matrix by a given 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957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35804"/>
            <a:ext cx="8686800" cy="534658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Objective-C supports different types of numbers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modifiers to change the range of values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Types: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Modifiers: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unsigned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short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long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Apple suggests using their </a:t>
            </a:r>
            <a:r>
              <a:rPr lang="en-US" dirty="0" err="1"/>
              <a:t>typedefs</a:t>
            </a:r>
            <a:endParaRPr lang="en-US" dirty="0"/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NSInteger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NSUInteger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CGFloat</a:t>
            </a:r>
            <a:r>
              <a:rPr lang="en-US" dirty="0" smtClean="0">
                <a:solidFill>
                  <a:srgbClr val="EBFFD2"/>
                </a:solidFill>
              </a:rPr>
              <a:t>, etc…</a:t>
            </a:r>
            <a:endParaRPr lang="en-US" dirty="0">
              <a:solidFill>
                <a:srgbClr val="EBFF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28800" y="118145"/>
            <a:ext cx="7086600" cy="838200"/>
          </a:xfrm>
        </p:spPr>
        <p:txBody>
          <a:bodyPr/>
          <a:lstStyle/>
          <a:p>
            <a:r>
              <a:rPr lang="en-US" dirty="0" smtClean="0"/>
              <a:t>Number Types in </a:t>
            </a:r>
            <a:br>
              <a:rPr lang="en-US" dirty="0" smtClean="0"/>
            </a:br>
            <a:r>
              <a:rPr lang="en-US" dirty="0" smtClean="0"/>
              <a:t>Objective-C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1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Number Types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Boolean Type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1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Objective-C has no true Boolean (Yes/No)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has Yes-like and No-like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values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@""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No-like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Everything else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Yes-like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1.2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@"any string"</a:t>
            </a:r>
            <a:r>
              <a:rPr lang="en-US" dirty="0"/>
              <a:t>, etc…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There is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/>
              <a:t> type that is just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i.e.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 smtClean="0"/>
              <a:t> is just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signed char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533400" y="4554934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typedef signed </a:t>
            </a:r>
            <a:r>
              <a:rPr lang="en-US" dirty="0" smtClean="0"/>
              <a:t>char BOOL</a:t>
            </a:r>
            <a:r>
              <a:rPr lang="en-US" dirty="0"/>
              <a:t>; </a:t>
            </a:r>
          </a:p>
          <a:p>
            <a:r>
              <a:rPr lang="en-US" dirty="0" smtClean="0"/>
              <a:t>#</a:t>
            </a:r>
            <a:r>
              <a:rPr lang="en-US" dirty="0"/>
              <a:t>define OBJC_BOOL_DEFINED</a:t>
            </a:r>
          </a:p>
          <a:p>
            <a:r>
              <a:rPr lang="en-US" dirty="0" smtClean="0"/>
              <a:t>#</a:t>
            </a:r>
            <a:r>
              <a:rPr lang="en-US" dirty="0"/>
              <a:t>define </a:t>
            </a:r>
            <a:r>
              <a:rPr lang="en-US" dirty="0" smtClean="0"/>
              <a:t>YES </a:t>
            </a:r>
            <a:r>
              <a:rPr lang="en-US" dirty="0"/>
              <a:t>(BOOL)1</a:t>
            </a:r>
          </a:p>
          <a:p>
            <a:r>
              <a:rPr lang="en-US" dirty="0"/>
              <a:t>#define NO </a:t>
            </a:r>
            <a:r>
              <a:rPr lang="en-US" dirty="0" smtClean="0"/>
              <a:t>(</a:t>
            </a:r>
            <a:r>
              <a:rPr lang="en-US" dirty="0"/>
              <a:t>BOOL)0</a:t>
            </a:r>
          </a:p>
        </p:txBody>
      </p:sp>
    </p:spTree>
    <p:extLst>
      <p:ext uri="{BB962C8B-B14F-4D97-AF65-F5344CB8AC3E}">
        <p14:creationId xmlns:p14="http://schemas.microsoft.com/office/powerpoint/2010/main" val="359379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3874</TotalTime>
  <Words>2023</Words>
  <Application>Microsoft Office PowerPoint</Application>
  <PresentationFormat>On-screen Show (4:3)</PresentationFormat>
  <Paragraphs>445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Calibri</vt:lpstr>
      <vt:lpstr>Cambria</vt:lpstr>
      <vt:lpstr>Consolas</vt:lpstr>
      <vt:lpstr>Corbel</vt:lpstr>
      <vt:lpstr>Wingdings 2</vt:lpstr>
      <vt:lpstr>Telerik Academy theme</vt:lpstr>
      <vt:lpstr>Objective-C Fundamentals</vt:lpstr>
      <vt:lpstr>Table of Contents</vt:lpstr>
      <vt:lpstr>Data Types and Variables</vt:lpstr>
      <vt:lpstr>Data Types and Variables</vt:lpstr>
      <vt:lpstr>Number Types</vt:lpstr>
      <vt:lpstr>Number Types in  Objective-C</vt:lpstr>
      <vt:lpstr>Number Types</vt:lpstr>
      <vt:lpstr>Boolean Type</vt:lpstr>
      <vt:lpstr>Boolean Type</vt:lpstr>
      <vt:lpstr>Boolean Type</vt:lpstr>
      <vt:lpstr>NSNumber</vt:lpstr>
      <vt:lpstr>NSNumber</vt:lpstr>
      <vt:lpstr>The String Type</vt:lpstr>
      <vt:lpstr>The String Type</vt:lpstr>
      <vt:lpstr>The Mutable String</vt:lpstr>
      <vt:lpstr>Strings</vt:lpstr>
      <vt:lpstr>Strings Concatenation</vt:lpstr>
      <vt:lpstr>Concatenating Strings</vt:lpstr>
      <vt:lpstr>Slow String Concatenation</vt:lpstr>
      <vt:lpstr>Faster String Concatenation</vt:lpstr>
      <vt:lpstr>Conditional Statements</vt:lpstr>
      <vt:lpstr>Conditional Statements</vt:lpstr>
      <vt:lpstr>Conditional Statements</vt:lpstr>
      <vt:lpstr>Conditional Statements</vt:lpstr>
      <vt:lpstr>Conditionals: if-else</vt:lpstr>
      <vt:lpstr>Switch-Case Construction</vt:lpstr>
      <vt:lpstr>Switch-Case Construction</vt:lpstr>
      <vt:lpstr>Switch-Case Construction</vt:lpstr>
      <vt:lpstr>Conditionals: Switch-case</vt:lpstr>
      <vt:lpstr>Loops</vt:lpstr>
      <vt:lpstr>Loops in Objective-C</vt:lpstr>
      <vt:lpstr>For Loop</vt:lpstr>
      <vt:lpstr>For Loop</vt:lpstr>
      <vt:lpstr>For Loop</vt:lpstr>
      <vt:lpstr>For Loop</vt:lpstr>
      <vt:lpstr>For Loop</vt:lpstr>
      <vt:lpstr>For-in Loop</vt:lpstr>
      <vt:lpstr>For-in Loop</vt:lpstr>
      <vt:lpstr>While Loop</vt:lpstr>
      <vt:lpstr>While Loop</vt:lpstr>
      <vt:lpstr>Do-while Loop</vt:lpstr>
      <vt:lpstr>Do-while Loop</vt:lpstr>
      <vt:lpstr>Nesting Loops</vt:lpstr>
      <vt:lpstr>Nested Loops</vt:lpstr>
      <vt:lpstr>Arrays</vt:lpstr>
      <vt:lpstr>Arrays</vt:lpstr>
      <vt:lpstr>Arrays (2)</vt:lpstr>
      <vt:lpstr>Creating Arrays</vt:lpstr>
      <vt:lpstr>Functions</vt:lpstr>
      <vt:lpstr>Functions in Objective-C</vt:lpstr>
      <vt:lpstr>Functions in Objective-C</vt:lpstr>
      <vt:lpstr>Functions in Objective-C</vt:lpstr>
      <vt:lpstr>Functions in Objective-C</vt:lpstr>
      <vt:lpstr>Functions in Objective-C</vt:lpstr>
      <vt:lpstr>Functions in Objective-C (2)</vt:lpstr>
      <vt:lpstr>Functions</vt:lpstr>
      <vt:lpstr>Objective-C Fundamentals</vt:lpstr>
      <vt:lpstr>Homework</vt:lpstr>
    </vt:vector>
  </TitlesOfParts>
  <Company>Telerik Academy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624</cp:revision>
  <dcterms:created xsi:type="dcterms:W3CDTF">2014-01-13T07:55:47Z</dcterms:created>
  <dcterms:modified xsi:type="dcterms:W3CDTF">2014-10-20T17:39:59Z</dcterms:modified>
</cp:coreProperties>
</file>