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67" r:id="rId3"/>
    <p:sldId id="356" r:id="rId4"/>
    <p:sldId id="258" r:id="rId5"/>
    <p:sldId id="259" r:id="rId6"/>
    <p:sldId id="260" r:id="rId7"/>
    <p:sldId id="261" r:id="rId8"/>
    <p:sldId id="262" r:id="rId9"/>
    <p:sldId id="263" r:id="rId10"/>
    <p:sldId id="264" r:id="rId11"/>
    <p:sldId id="265" r:id="rId12"/>
    <p:sldId id="266" r:id="rId13"/>
    <p:sldId id="323" r:id="rId14"/>
    <p:sldId id="326" r:id="rId15"/>
    <p:sldId id="324" r:id="rId16"/>
    <p:sldId id="325" r:id="rId17"/>
    <p:sldId id="327" r:id="rId18"/>
    <p:sldId id="268" r:id="rId19"/>
    <p:sldId id="269" r:id="rId20"/>
    <p:sldId id="273" r:id="rId21"/>
    <p:sldId id="274" r:id="rId22"/>
    <p:sldId id="355" r:id="rId23"/>
    <p:sldId id="343" r:id="rId24"/>
    <p:sldId id="275" r:id="rId25"/>
    <p:sldId id="345" r:id="rId26"/>
    <p:sldId id="344" r:id="rId27"/>
    <p:sldId id="276" r:id="rId28"/>
    <p:sldId id="329" r:id="rId29"/>
    <p:sldId id="328" r:id="rId30"/>
    <p:sldId id="330" r:id="rId31"/>
    <p:sldId id="335" r:id="rId32"/>
    <p:sldId id="336" r:id="rId33"/>
    <p:sldId id="346" r:id="rId34"/>
    <p:sldId id="338" r:id="rId35"/>
    <p:sldId id="291" r:id="rId36"/>
    <p:sldId id="332" r:id="rId37"/>
    <p:sldId id="351" r:id="rId38"/>
    <p:sldId id="352" r:id="rId39"/>
    <p:sldId id="354" r:id="rId40"/>
    <p:sldId id="353" r:id="rId41"/>
    <p:sldId id="334" r:id="rId42"/>
    <p:sldId id="337" r:id="rId43"/>
    <p:sldId id="339" r:id="rId44"/>
    <p:sldId id="340" r:id="rId45"/>
    <p:sldId id="341"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79" r:id="rId69"/>
    <p:sldId id="380" r:id="rId70"/>
    <p:sldId id="381" r:id="rId71"/>
    <p:sldId id="382"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863536-530C-4AAF-B385-15548A22B23C}">
          <p14:sldIdLst>
            <p14:sldId id="256"/>
            <p14:sldId id="267"/>
            <p14:sldId id="356"/>
            <p14:sldId id="258"/>
            <p14:sldId id="259"/>
            <p14:sldId id="260"/>
            <p14:sldId id="261"/>
            <p14:sldId id="262"/>
            <p14:sldId id="263"/>
            <p14:sldId id="264"/>
            <p14:sldId id="265"/>
            <p14:sldId id="266"/>
            <p14:sldId id="323"/>
            <p14:sldId id="326"/>
            <p14:sldId id="324"/>
            <p14:sldId id="325"/>
            <p14:sldId id="327"/>
            <p14:sldId id="268"/>
            <p14:sldId id="269"/>
            <p14:sldId id="273"/>
            <p14:sldId id="274"/>
            <p14:sldId id="355"/>
            <p14:sldId id="343"/>
            <p14:sldId id="275"/>
            <p14:sldId id="345"/>
            <p14:sldId id="344"/>
            <p14:sldId id="276"/>
            <p14:sldId id="329"/>
            <p14:sldId id="328"/>
            <p14:sldId id="330"/>
            <p14:sldId id="335"/>
            <p14:sldId id="336"/>
            <p14:sldId id="346"/>
            <p14:sldId id="338"/>
            <p14:sldId id="291"/>
            <p14:sldId id="332"/>
            <p14:sldId id="351"/>
            <p14:sldId id="352"/>
            <p14:sldId id="354"/>
            <p14:sldId id="353"/>
            <p14:sldId id="334"/>
            <p14:sldId id="337"/>
            <p14:sldId id="339"/>
            <p14:sldId id="340"/>
            <p14:sldId id="341"/>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189" autoAdjust="0"/>
  </p:normalViewPr>
  <p:slideViewPr>
    <p:cSldViewPr snapToGrid="0">
      <p:cViewPr varScale="1">
        <p:scale>
          <a:sx n="118" d="100"/>
          <a:sy n="118" d="100"/>
        </p:scale>
        <p:origin x="6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F3A6F-01BD-4E27-9A2B-0E33F2354460}" type="datetimeFigureOut">
              <a:rPr lang="en-US" smtClean="0"/>
              <a:t>26-Jan-16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F573-CD98-4493-9867-9B9A4A0432BA}" type="slidenum">
              <a:rPr lang="en-US" smtClean="0"/>
              <a:t>‹#›</a:t>
            </a:fld>
            <a:endParaRPr lang="en-US"/>
          </a:p>
        </p:txBody>
      </p:sp>
    </p:spTree>
    <p:extLst>
      <p:ext uri="{BB962C8B-B14F-4D97-AF65-F5344CB8AC3E}">
        <p14:creationId xmlns:p14="http://schemas.microsoft.com/office/powerpoint/2010/main" val="75636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49878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40</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6312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43</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44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46</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46</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60295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48</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48</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177914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52</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endParaRPr lang="en-US" dirty="0" smtClean="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52</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1268840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53</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3886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65</a:t>
            </a:fld>
            <a:endParaRPr lang="en-US" dirty="0"/>
          </a:p>
        </p:txBody>
      </p:sp>
    </p:spTree>
    <p:extLst>
      <p:ext uri="{BB962C8B-B14F-4D97-AF65-F5344CB8AC3E}">
        <p14:creationId xmlns:p14="http://schemas.microsoft.com/office/powerpoint/2010/main" val="112328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67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67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53632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77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77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62306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51815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82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82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4745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140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18</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8211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35</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52585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38</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871605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39</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53266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8" name="Text Placeholder 6"/>
          <p:cNvSpPr>
            <a:spLocks noGrp="1"/>
          </p:cNvSpPr>
          <p:nvPr>
            <p:ph type="body" sz="quarter" idx="10" hasCustomPrompt="1"/>
          </p:nvPr>
        </p:nvSpPr>
        <p:spPr>
          <a:xfrm>
            <a:off x="457199" y="5496290"/>
            <a:ext cx="3990513" cy="400110"/>
          </a:xfrm>
          <a:prstGeom prst="rect">
            <a:avLst/>
          </a:prstGeom>
          <a:noFill/>
        </p:spPr>
        <p:txBody>
          <a:bodyPr wrap="square" rtlCol="0">
            <a:spAutoFit/>
          </a:bodyPr>
          <a:lstStyle>
            <a:lvl1pPr marL="319088" indent="-319088">
              <a:buNone/>
              <a:defRPr lang="en-US" sz="2000" dirty="0">
                <a:solidFill>
                  <a:schemeClr val="tx2">
                    <a:lumMod val="20000"/>
                    <a:lumOff val="80000"/>
                  </a:schemeClr>
                </a:solidFill>
                <a:latin typeface="Corbel" pitchFamily="34" charset="0"/>
              </a:defRPr>
            </a:lvl1pPr>
          </a:lstStyle>
          <a:p>
            <a:pPr marL="0" lvl="0" indent="0" eaLnBrk="1" hangingPunct="1">
              <a:spcBef>
                <a:spcPct val="0"/>
              </a:spcBef>
            </a:pPr>
            <a:r>
              <a:rPr lang="en-US" sz="2000" dirty="0" smtClean="0">
                <a:solidFill>
                  <a:schemeClr val="tx2">
                    <a:lumMod val="20000"/>
                    <a:lumOff val="80000"/>
                  </a:schemeClr>
                </a:solidFill>
              </a:rPr>
              <a:t>Learning &amp; Development</a:t>
            </a:r>
            <a:endParaRPr lang="en-US" sz="2000" dirty="0">
              <a:solidFill>
                <a:schemeClr val="tx2">
                  <a:lumMod val="20000"/>
                  <a:lumOff val="80000"/>
                </a:schemeClr>
              </a:solidFill>
            </a:endParaRPr>
          </a:p>
        </p:txBody>
      </p:sp>
      <p:sp>
        <p:nvSpPr>
          <p:cNvPr id="19" name="Text Placeholder 7"/>
          <p:cNvSpPr>
            <a:spLocks noGrp="1"/>
          </p:cNvSpPr>
          <p:nvPr>
            <p:ph type="body" sz="quarter" idx="11" hasCustomPrompt="1"/>
          </p:nvPr>
        </p:nvSpPr>
        <p:spPr>
          <a:xfrm>
            <a:off x="457199" y="5801090"/>
            <a:ext cx="3990513" cy="369332"/>
          </a:xfrm>
          <a:prstGeom prst="rect">
            <a:avLst/>
          </a:prstGeom>
          <a:noFill/>
        </p:spPr>
        <p:txBody>
          <a:bodyPr wrap="square" rtlCol="0">
            <a:spAutoFit/>
          </a:bodyPr>
          <a:lstStyle>
            <a:lvl1pPr marL="319088" indent="-319088">
              <a:buNone/>
              <a:defRPr lang="en-US" sz="1800" dirty="0">
                <a:solidFill>
                  <a:schemeClr val="tx2">
                    <a:lumMod val="20000"/>
                    <a:lumOff val="80000"/>
                  </a:schemeClr>
                </a:solidFill>
                <a:latin typeface="Corbel" pitchFamily="34" charset="0"/>
              </a:defRPr>
            </a:lvl1pPr>
          </a:lstStyle>
          <a:p>
            <a:pPr marL="0" lvl="0" indent="0" eaLnBrk="1" hangingPunct="1">
              <a:spcBef>
                <a:spcPct val="0"/>
              </a:spcBef>
            </a:pPr>
            <a:r>
              <a:rPr lang="en-US" sz="1800" dirty="0" smtClean="0"/>
              <a:t>http://academy.telerik.com</a:t>
            </a:r>
            <a:endParaRPr lang="en-US" sz="1800" dirty="0"/>
          </a:p>
        </p:txBody>
      </p:sp>
      <p:sp>
        <p:nvSpPr>
          <p:cNvPr id="20" name="Text Placeholder 13"/>
          <p:cNvSpPr>
            <a:spLocks noGrp="1"/>
          </p:cNvSpPr>
          <p:nvPr>
            <p:ph type="body" sz="quarter" idx="12" hasCustomPrompt="1"/>
          </p:nvPr>
        </p:nvSpPr>
        <p:spPr>
          <a:xfrm>
            <a:off x="457199" y="5121649"/>
            <a:ext cx="3990513" cy="461665"/>
          </a:xfrm>
          <a:prstGeom prst="rect">
            <a:avLst/>
          </a:prstGeom>
          <a:noFill/>
        </p:spPr>
        <p:txBody>
          <a:bodyPr wrap="square" rtlCol="0">
            <a:spAutoFit/>
          </a:bodyPr>
          <a:lstStyle>
            <a:lvl1pPr marL="0" indent="0">
              <a:buNone/>
              <a:defRPr lang="en-US" sz="2400" dirty="0">
                <a:solidFill>
                  <a:schemeClr val="tx2">
                    <a:lumMod val="50000"/>
                  </a:schemeClr>
                </a:solidFill>
                <a:latin typeface="Corbel" pitchFamily="34" charset="0"/>
              </a:defRPr>
            </a:lvl1pPr>
          </a:lstStyle>
          <a:p>
            <a:pPr lvl="0" eaLnBrk="1" hangingPunct="1">
              <a:spcBef>
                <a:spcPct val="0"/>
              </a:spcBef>
            </a:pPr>
            <a:r>
              <a:rPr lang="en-US" sz="2400" dirty="0" smtClean="0">
                <a:solidFill>
                  <a:schemeClr val="tx2">
                    <a:lumMod val="50000"/>
                  </a:schemeClr>
                </a:solidFill>
                <a:latin typeface="Corbel" pitchFamily="34" charset="0"/>
              </a:rPr>
              <a:t>Telerik Software Academy</a:t>
            </a:r>
            <a:endParaRPr lang="en-US" sz="2400" dirty="0">
              <a:solidFill>
                <a:schemeClr val="tx2">
                  <a:lumMod val="50000"/>
                </a:schemeClr>
              </a:solidFill>
              <a:latin typeface="Corbel" pitchFamily="34" charset="0"/>
            </a:endParaRPr>
          </a:p>
        </p:txBody>
      </p:sp>
    </p:spTree>
    <p:extLst>
      <p:ext uri="{BB962C8B-B14F-4D97-AF65-F5344CB8AC3E}">
        <p14:creationId xmlns:p14="http://schemas.microsoft.com/office/powerpoint/2010/main" val="30432933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923D3DBB-42CE-48A6-BE9D-9A140B514222}" type="slidenum">
              <a:rPr lang="en-US" smtClean="0"/>
              <a:t>‹#›</a:t>
            </a:fld>
            <a:endParaRPr lang="en-US"/>
          </a:p>
        </p:txBody>
      </p:sp>
    </p:spTree>
    <p:extLst>
      <p:ext uri="{BB962C8B-B14F-4D97-AF65-F5344CB8AC3E}">
        <p14:creationId xmlns:p14="http://schemas.microsoft.com/office/powerpoint/2010/main" val="1856867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923D3DBB-42CE-48A6-BE9D-9A140B514222}" type="slidenum">
              <a:rPr lang="en-US" smtClean="0"/>
              <a:t>‹#›</a:t>
            </a:fld>
            <a:endParaRPr lang="en-US"/>
          </a:p>
        </p:txBody>
      </p:sp>
    </p:spTree>
    <p:extLst>
      <p:ext uri="{BB962C8B-B14F-4D97-AF65-F5344CB8AC3E}">
        <p14:creationId xmlns:p14="http://schemas.microsoft.com/office/powerpoint/2010/main" val="388775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5604747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37026116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2983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5735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25337"/>
            <a:ext cx="8229600" cy="1524000"/>
          </a:xfrm>
        </p:spPr>
        <p:txBody>
          <a:bodyPr/>
          <a:lstStyle/>
          <a:p>
            <a:r>
              <a:rPr lang="en-US" dirty="0" smtClean="0"/>
              <a:t>Objects and Classes</a:t>
            </a:r>
            <a:endParaRPr lang="en-US" dirty="0"/>
          </a:p>
        </p:txBody>
      </p:sp>
      <p:sp>
        <p:nvSpPr>
          <p:cNvPr id="6" name="Text Placeholder 5"/>
          <p:cNvSpPr>
            <a:spLocks noGrp="1"/>
          </p:cNvSpPr>
          <p:nvPr>
            <p:ph type="body" sz="quarter" idx="10"/>
          </p:nvPr>
        </p:nvSpPr>
        <p:spPr/>
        <p:txBody>
          <a:bodyPr/>
          <a:lstStyle/>
          <a:p>
            <a:r>
              <a:rPr lang="en-US" dirty="0" smtClean="0"/>
              <a:t>Learning &amp; Development</a:t>
            </a:r>
            <a:endParaRPr lang="en-US" dirty="0"/>
          </a:p>
        </p:txBody>
      </p:sp>
      <p:sp>
        <p:nvSpPr>
          <p:cNvPr id="7" name="Text Placeholder 6"/>
          <p:cNvSpPr>
            <a:spLocks noGrp="1"/>
          </p:cNvSpPr>
          <p:nvPr>
            <p:ph type="body" sz="quarter" idx="11"/>
          </p:nvPr>
        </p:nvSpPr>
        <p:spPr/>
        <p:txBody>
          <a:bodyPr/>
          <a:lstStyle/>
          <a:p>
            <a:r>
              <a:rPr lang="en-US" dirty="0" smtClean="0">
                <a:hlinkClick r:id="rId2"/>
              </a:rPr>
              <a:t>http://academy.telerik.com</a:t>
            </a:r>
            <a:endParaRPr lang="en-US" dirty="0"/>
          </a:p>
        </p:txBody>
      </p:sp>
      <p:sp>
        <p:nvSpPr>
          <p:cNvPr id="8" name="Text Placeholder 7"/>
          <p:cNvSpPr>
            <a:spLocks noGrp="1"/>
          </p:cNvSpPr>
          <p:nvPr>
            <p:ph type="body" sz="quarter" idx="12"/>
          </p:nvPr>
        </p:nvSpPr>
        <p:spPr>
          <a:xfrm>
            <a:off x="457199" y="5121649"/>
            <a:ext cx="4475528" cy="830997"/>
          </a:xfrm>
        </p:spPr>
        <p:txBody>
          <a:bodyPr/>
          <a:lstStyle/>
          <a:p>
            <a:r>
              <a:rPr lang="en-US" dirty="0" smtClean="0"/>
              <a:t>Mobile apps for iPhone &amp; iPad</a:t>
            </a:r>
            <a:endParaRPr lang="en-US" dirty="0"/>
          </a:p>
        </p:txBody>
      </p:sp>
    </p:spTree>
    <p:extLst>
      <p:ext uri="{BB962C8B-B14F-4D97-AF65-F5344CB8AC3E}">
        <p14:creationId xmlns:p14="http://schemas.microsoft.com/office/powerpoint/2010/main" val="94645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1" y="2644502"/>
            <a:ext cx="4129265"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1" y="3250853"/>
            <a:ext cx="4129265"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a:t>
            </a:r>
          </a:p>
        </p:txBody>
      </p:sp>
      <p:sp>
        <p:nvSpPr>
          <p:cNvPr id="621573" name="Rectangle 5"/>
          <p:cNvSpPr>
            <a:spLocks noChangeArrowheads="1"/>
          </p:cNvSpPr>
          <p:nvPr/>
        </p:nvSpPr>
        <p:spPr bwMode="auto">
          <a:xfrm>
            <a:off x="1585912" y="4247780"/>
            <a:ext cx="4129266" cy="13697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 (double) sum</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a:rPr>
              <a:t>: (double)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sum</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3736606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20706382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81466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81466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a:t>
            </a:r>
          </a:p>
        </p:txBody>
      </p:sp>
      <p:sp>
        <p:nvSpPr>
          <p:cNvPr id="605189" name="Rectangle 5"/>
          <p:cNvSpPr>
            <a:spLocks noChangeArrowheads="1"/>
          </p:cNvSpPr>
          <p:nvPr/>
        </p:nvSpPr>
        <p:spPr bwMode="auto">
          <a:xfrm>
            <a:off x="380999" y="3740033"/>
            <a:ext cx="3814667" cy="1291908"/>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 (double) sum</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 (double) sum</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324417"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clarkAccount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2" name="Rectangle 8"/>
          <p:cNvSpPr>
            <a:spLocks noChangeArrowheads="1"/>
          </p:cNvSpPr>
          <p:nvPr/>
        </p:nvSpPr>
        <p:spPr bwMode="auto">
          <a:xfrm>
            <a:off x="4324417" y="1832850"/>
            <a:ext cx="3302557" cy="932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"Clark Kent"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3" name="Rectangle 9"/>
          <p:cNvSpPr>
            <a:spLocks noChangeArrowheads="1"/>
          </p:cNvSpPr>
          <p:nvPr/>
        </p:nvSpPr>
        <p:spPr bwMode="auto">
          <a:xfrm>
            <a:off x="4324417"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bruceAccount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324417" y="3602931"/>
            <a:ext cx="3302557" cy="932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Owner="Bruce Wayne"</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+Ammount=100000000.0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324417"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tonyAccount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324417"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"Tony Stark"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=100000000.9</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7" name="AutoShape 13"/>
          <p:cNvSpPr>
            <a:spLocks noChangeArrowheads="1"/>
          </p:cNvSpPr>
          <p:nvPr/>
        </p:nvSpPr>
        <p:spPr bwMode="auto">
          <a:xfrm>
            <a:off x="7725903"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725903"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743366"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674503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17072"/>
            <a:ext cx="7924800" cy="1538058"/>
          </a:xfrm>
        </p:spPr>
        <p:txBody>
          <a:bodyPr/>
          <a:lstStyle/>
          <a:p>
            <a:r>
              <a:rPr lang="en-US" dirty="0" smtClean="0"/>
              <a:t>Object Types and  </a:t>
            </a:r>
            <a:br>
              <a:rPr lang="en-US" dirty="0" smtClean="0"/>
            </a:br>
            <a:r>
              <a:rPr lang="en-US" dirty="0" smtClean="0"/>
              <a:t>App Memory</a:t>
            </a:r>
            <a:endParaRPr lang="en-US" dirty="0"/>
          </a:p>
        </p:txBody>
      </p:sp>
    </p:spTree>
    <p:extLst>
      <p:ext uri="{BB962C8B-B14F-4D97-AF65-F5344CB8AC3E}">
        <p14:creationId xmlns:p14="http://schemas.microsoft.com/office/powerpoint/2010/main" val="209853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Memory </a:t>
            </a:r>
            <a:endParaRPr lang="en-US" dirty="0"/>
          </a:p>
        </p:txBody>
      </p:sp>
      <p:sp>
        <p:nvSpPr>
          <p:cNvPr id="5" name="Content Placeholder 4"/>
          <p:cNvSpPr>
            <a:spLocks noGrp="1"/>
          </p:cNvSpPr>
          <p:nvPr>
            <p:ph idx="1"/>
          </p:nvPr>
        </p:nvSpPr>
        <p:spPr/>
        <p:txBody>
          <a:bodyPr/>
          <a:lstStyle/>
          <a:p>
            <a:r>
              <a:rPr lang="en-US" dirty="0" smtClean="0"/>
              <a:t>Every MAC OS X/iOS application has two places to hold the values of the app (variables and stuff)</a:t>
            </a:r>
          </a:p>
          <a:p>
            <a:pPr lvl="1"/>
            <a:r>
              <a:rPr lang="en-US" dirty="0" smtClean="0"/>
              <a:t>The Stack and the Heap</a:t>
            </a:r>
          </a:p>
          <a:p>
            <a:r>
              <a:rPr lang="en-US" dirty="0" smtClean="0"/>
              <a:t>The stack is a fixed-sized stack data structure that holds primitive types and object pointers</a:t>
            </a:r>
          </a:p>
          <a:p>
            <a:pPr lvl="1"/>
            <a:r>
              <a:rPr lang="en-US" dirty="0" smtClean="0"/>
              <a:t>Only the address, not the object itself</a:t>
            </a:r>
          </a:p>
          <a:p>
            <a:r>
              <a:rPr lang="en-US" dirty="0" smtClean="0"/>
              <a:t>The heap is the place where all objects live</a:t>
            </a:r>
          </a:p>
          <a:p>
            <a:pPr lvl="1"/>
            <a:r>
              <a:rPr lang="en-US" dirty="0" smtClean="0"/>
              <a:t>Their addresses are stored on the stack</a:t>
            </a:r>
          </a:p>
        </p:txBody>
      </p:sp>
    </p:spTree>
    <p:extLst>
      <p:ext uri="{BB962C8B-B14F-4D97-AF65-F5344CB8AC3E}">
        <p14:creationId xmlns:p14="http://schemas.microsoft.com/office/powerpoint/2010/main" val="211698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Object Types</a:t>
            </a:r>
            <a:endParaRPr lang="en-US" dirty="0"/>
          </a:p>
        </p:txBody>
      </p:sp>
      <p:sp>
        <p:nvSpPr>
          <p:cNvPr id="5" name="Content Placeholder 4"/>
          <p:cNvSpPr>
            <a:spLocks noGrp="1"/>
          </p:cNvSpPr>
          <p:nvPr>
            <p:ph idx="1"/>
          </p:nvPr>
        </p:nvSpPr>
        <p:spPr>
          <a:xfrm>
            <a:off x="228600" y="1438182"/>
            <a:ext cx="8686800" cy="5267417"/>
          </a:xfrm>
        </p:spPr>
        <p:txBody>
          <a:bodyPr/>
          <a:lstStyle/>
          <a:p>
            <a:r>
              <a:rPr lang="en-US" dirty="0" smtClean="0"/>
              <a:t>Some objects in Obj-C are passed by value</a:t>
            </a:r>
          </a:p>
          <a:p>
            <a:pPr lvl="1"/>
            <a:r>
              <a:rPr lang="en-US" dirty="0" smtClean="0"/>
              <a:t>They live on the stack and are destroyed when out of scope</a:t>
            </a:r>
          </a:p>
          <a:p>
            <a:pPr lvl="1"/>
            <a:r>
              <a:rPr lang="en-US" dirty="0" smtClean="0"/>
              <a:t>Their value is </a:t>
            </a:r>
            <a:r>
              <a:rPr lang="en-US" dirty="0" smtClean="0">
                <a:solidFill>
                  <a:schemeClr val="accent5">
                    <a:lumMod val="20000"/>
                    <a:lumOff val="80000"/>
                  </a:schemeClr>
                </a:solidFill>
              </a:rPr>
              <a:t>copied</a:t>
            </a:r>
            <a:r>
              <a:rPr lang="en-US" dirty="0" smtClean="0"/>
              <a:t> when passed as a parameter to a method, or when assigned to another object</a:t>
            </a:r>
          </a:p>
          <a:p>
            <a:pPr lvl="1"/>
            <a:r>
              <a:rPr lang="en-US" dirty="0" err="1" smtClean="0"/>
              <a:t>NSInteger</a:t>
            </a:r>
            <a:r>
              <a:rPr lang="en-US" dirty="0" smtClean="0"/>
              <a:t>, </a:t>
            </a:r>
            <a:r>
              <a:rPr lang="en-US" dirty="0" err="1" smtClean="0"/>
              <a:t>NSUInteger</a:t>
            </a:r>
            <a:r>
              <a:rPr lang="en-US" dirty="0" smtClean="0"/>
              <a:t>, </a:t>
            </a:r>
            <a:r>
              <a:rPr lang="en-US" dirty="0" err="1" smtClean="0"/>
              <a:t>CGFloat</a:t>
            </a:r>
            <a:r>
              <a:rPr lang="en-US" dirty="0" smtClean="0"/>
              <a:t>, etc…</a:t>
            </a:r>
          </a:p>
          <a:p>
            <a:pPr lvl="1"/>
            <a:r>
              <a:rPr lang="en-US" dirty="0" smtClean="0"/>
              <a:t>char, </a:t>
            </a:r>
            <a:r>
              <a:rPr lang="en-US" dirty="0" err="1" smtClean="0"/>
              <a:t>int</a:t>
            </a:r>
            <a:r>
              <a:rPr lang="en-US" dirty="0" smtClean="0"/>
              <a:t>, float, double, etc…</a:t>
            </a:r>
          </a:p>
        </p:txBody>
      </p:sp>
    </p:spTree>
    <p:extLst>
      <p:ext uri="{BB962C8B-B14F-4D97-AF65-F5344CB8AC3E}">
        <p14:creationId xmlns:p14="http://schemas.microsoft.com/office/powerpoint/2010/main" val="1098285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Object Types</a:t>
            </a:r>
            <a:endParaRPr lang="en-US" dirty="0"/>
          </a:p>
        </p:txBody>
      </p:sp>
      <p:sp>
        <p:nvSpPr>
          <p:cNvPr id="3" name="Content Placeholder 2"/>
          <p:cNvSpPr>
            <a:spLocks noGrp="1"/>
          </p:cNvSpPr>
          <p:nvPr>
            <p:ph idx="1"/>
          </p:nvPr>
        </p:nvSpPr>
        <p:spPr/>
        <p:txBody>
          <a:bodyPr/>
          <a:lstStyle/>
          <a:p>
            <a:r>
              <a:rPr lang="en-US" dirty="0"/>
              <a:t>Other objects are passed by reference</a:t>
            </a:r>
          </a:p>
          <a:p>
            <a:pPr lvl="1"/>
            <a:r>
              <a:rPr lang="en-US" dirty="0"/>
              <a:t>They live in </a:t>
            </a:r>
            <a:r>
              <a:rPr lang="en-US" dirty="0" smtClean="0"/>
              <a:t>the Heap</a:t>
            </a:r>
            <a:r>
              <a:rPr lang="en-US" dirty="0"/>
              <a:t>, and only their address in the </a:t>
            </a:r>
            <a:r>
              <a:rPr lang="en-US" dirty="0" smtClean="0"/>
              <a:t>Heap </a:t>
            </a:r>
            <a:r>
              <a:rPr lang="en-US" dirty="0"/>
              <a:t>is </a:t>
            </a:r>
            <a:r>
              <a:rPr lang="en-US" dirty="0" smtClean="0"/>
              <a:t>passed</a:t>
            </a:r>
            <a:endParaRPr lang="en-US" dirty="0"/>
          </a:p>
          <a:p>
            <a:pPr lvl="2"/>
            <a:r>
              <a:rPr lang="en-US" dirty="0" smtClean="0"/>
              <a:t>Not copied, only their addresses (references)</a:t>
            </a:r>
          </a:p>
          <a:p>
            <a:pPr lvl="1"/>
            <a:r>
              <a:rPr lang="en-US" dirty="0" err="1" smtClean="0"/>
              <a:t>NSObject</a:t>
            </a:r>
            <a:r>
              <a:rPr lang="en-US" dirty="0" smtClean="0"/>
              <a:t>, </a:t>
            </a:r>
            <a:r>
              <a:rPr lang="en-US" dirty="0" err="1" smtClean="0"/>
              <a:t>NSArray</a:t>
            </a:r>
            <a:r>
              <a:rPr lang="en-US" dirty="0" smtClean="0"/>
              <a:t>, </a:t>
            </a:r>
            <a:r>
              <a:rPr lang="en-US" dirty="0" err="1" smtClean="0"/>
              <a:t>NSString</a:t>
            </a:r>
            <a:r>
              <a:rPr lang="en-US" dirty="0" smtClean="0"/>
              <a:t>, etc…</a:t>
            </a:r>
          </a:p>
          <a:p>
            <a:pPr lvl="1"/>
            <a:r>
              <a:rPr lang="en-US" dirty="0" smtClean="0"/>
              <a:t>Instances of custom classes are also stored on the heap</a:t>
            </a:r>
          </a:p>
          <a:p>
            <a:pPr lvl="2"/>
            <a:endParaRPr lang="en-US" dirty="0"/>
          </a:p>
        </p:txBody>
      </p:sp>
    </p:spTree>
    <p:extLst>
      <p:ext uri="{BB962C8B-B14F-4D97-AF65-F5344CB8AC3E}">
        <p14:creationId xmlns:p14="http://schemas.microsoft.com/office/powerpoint/2010/main" val="1664175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06229"/>
            <a:ext cx="7924800" cy="1569126"/>
          </a:xfrm>
        </p:spPr>
        <p:txBody>
          <a:bodyPr/>
          <a:lstStyle/>
          <a:p>
            <a:r>
              <a:rPr lang="en-US" dirty="0" smtClean="0"/>
              <a:t>Primitive and </a:t>
            </a:r>
            <a:br>
              <a:rPr lang="en-US" dirty="0" smtClean="0"/>
            </a:br>
            <a:r>
              <a:rPr lang="en-US" dirty="0" smtClean="0"/>
              <a:t>Reference Types</a:t>
            </a:r>
            <a:endParaRPr lang="en-US" dirty="0"/>
          </a:p>
        </p:txBody>
      </p:sp>
      <p:sp>
        <p:nvSpPr>
          <p:cNvPr id="5" name="Subtitle 4"/>
          <p:cNvSpPr>
            <a:spLocks noGrp="1"/>
          </p:cNvSpPr>
          <p:nvPr>
            <p:ph type="subTitle" idx="1"/>
          </p:nvPr>
        </p:nvSpPr>
        <p:spPr>
          <a:xfrm>
            <a:off x="609600" y="3726928"/>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4051923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233914" y="1905000"/>
            <a:ext cx="6480175" cy="736600"/>
          </a:xfrm>
        </p:spPr>
        <p:txBody>
          <a:bodyPr/>
          <a:lstStyle/>
          <a:p>
            <a:pPr>
              <a:lnSpc>
                <a:spcPct val="110000"/>
              </a:lnSpc>
            </a:pPr>
            <a:r>
              <a:rPr lang="en-US" dirty="0"/>
              <a:t>Classes in </a:t>
            </a:r>
            <a:r>
              <a:rPr lang="en-US" dirty="0" smtClean="0"/>
              <a:t>Objective-C</a:t>
            </a:r>
            <a:endParaRPr lang="bg-BG" dirty="0"/>
          </a:p>
        </p:txBody>
      </p:sp>
      <p:sp>
        <p:nvSpPr>
          <p:cNvPr id="622595" name="Rectangle 3"/>
          <p:cNvSpPr>
            <a:spLocks noChangeArrowheads="1"/>
          </p:cNvSpPr>
          <p:nvPr/>
        </p:nvSpPr>
        <p:spPr bwMode="auto">
          <a:xfrm>
            <a:off x="990601" y="2807613"/>
            <a:ext cx="6873874" cy="430887"/>
          </a:xfrm>
          <a:prstGeom prst="rect">
            <a:avLst/>
          </a:prstGeom>
        </p:spPr>
        <p:txBody>
          <a:bodyPr lIns="0" tIns="0" rIns="0" bIns="0" anchor="ctr" anchorCtr="0"/>
          <a:lstStyle/>
          <a:p>
            <a:pPr algn="ctr" eaLnBrk="0" fontAlgn="base" hangingPunct="0">
              <a:spcBef>
                <a:spcPct val="20000"/>
              </a:spcBef>
              <a:spcAft>
                <a:spcPct val="0"/>
              </a:spcAft>
              <a:buClr>
                <a:schemeClr val="accent5">
                  <a:lumMod val="40000"/>
                  <a:lumOff val="60000"/>
                </a:schemeClr>
              </a:buClr>
              <a:buSzPct val="70000"/>
              <a:buFont typeface="Wingdings 2" pitchFamily="18" charset="2"/>
              <a:buNone/>
            </a:pPr>
            <a:r>
              <a:rPr lang="en-US" sz="2800" b="1" dirty="0">
                <a:solidFill>
                  <a:srgbClr val="FAF7C8"/>
                </a:solidFill>
                <a:effectLst>
                  <a:outerShdw blurRad="38100" dist="38100" dir="2700000" algn="tl">
                    <a:srgbClr val="000000">
                      <a:alpha val="43137"/>
                    </a:srgbClr>
                  </a:outerShdw>
                </a:effectLst>
              </a:rPr>
              <a:t>Using Classes and their Class Members</a:t>
            </a:r>
            <a:endParaRPr lang="bg-BG" sz="2800" b="1" dirty="0">
              <a:solidFill>
                <a:srgbClr val="FAF7C8"/>
              </a:solidFill>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31067603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Classes in </a:t>
            </a:r>
            <a:r>
              <a:rPr lang="en-US" dirty="0" smtClean="0"/>
              <a:t>Objective-C</a:t>
            </a:r>
            <a:endParaRPr lang="bg-BG" dirty="0"/>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a:t>
            </a:r>
            <a:r>
              <a:rPr lang="en-US" dirty="0" smtClean="0"/>
              <a:t>Objective-C </a:t>
            </a:r>
            <a:r>
              <a:rPr lang="en-US" dirty="0"/>
              <a:t>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smtClean="0"/>
              <a:t>Methods</a:t>
            </a:r>
          </a:p>
          <a:p>
            <a:pPr>
              <a:lnSpc>
                <a:spcPct val="100000"/>
              </a:lnSpc>
            </a:pPr>
            <a:r>
              <a:rPr lang="en-US" dirty="0" smtClean="0"/>
              <a:t>Every class in Objective-C has two files</a:t>
            </a:r>
          </a:p>
          <a:p>
            <a:pPr lvl="1">
              <a:lnSpc>
                <a:spcPct val="100000"/>
              </a:lnSpc>
            </a:pPr>
            <a:r>
              <a:rPr lang="en-US" dirty="0" smtClean="0"/>
              <a:t>Public interface file (the .h file)</a:t>
            </a:r>
          </a:p>
          <a:p>
            <a:pPr lvl="1">
              <a:lnSpc>
                <a:spcPct val="100000"/>
              </a:lnSpc>
            </a:pPr>
            <a:r>
              <a:rPr lang="en-US" dirty="0" smtClean="0"/>
              <a:t>Implementation file (the .m file)</a:t>
            </a:r>
            <a:endParaRPr lang="en-US" dirty="0"/>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4326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455612" indent="-260350">
              <a:lnSpc>
                <a:spcPct val="95000"/>
              </a:lnSpc>
            </a:pPr>
            <a:r>
              <a:rPr lang="en-US" sz="3000" dirty="0" smtClean="0"/>
              <a:t>Classes and Objects</a:t>
            </a:r>
          </a:p>
          <a:p>
            <a:pPr marL="803275" lvl="1" indent="-260350">
              <a:lnSpc>
                <a:spcPct val="95000"/>
              </a:lnSpc>
            </a:pPr>
            <a:r>
              <a:rPr lang="en-US" sz="2800" dirty="0" smtClean="0"/>
              <a:t>What are Objects? </a:t>
            </a:r>
          </a:p>
          <a:p>
            <a:pPr marL="803275" lvl="1" indent="-260350">
              <a:lnSpc>
                <a:spcPct val="95000"/>
              </a:lnSpc>
            </a:pPr>
            <a:r>
              <a:rPr lang="en-US" sz="2800" dirty="0" smtClean="0"/>
              <a:t>What are Classes? </a:t>
            </a:r>
          </a:p>
          <a:p>
            <a:pPr marL="803275" lvl="1" indent="-260350">
              <a:lnSpc>
                <a:spcPct val="95000"/>
              </a:lnSpc>
            </a:pPr>
            <a:r>
              <a:rPr lang="en-US" sz="2800" dirty="0" smtClean="0"/>
              <a:t>Object Pointers</a:t>
            </a:r>
          </a:p>
          <a:p>
            <a:pPr marL="455612" indent="-260350">
              <a:lnSpc>
                <a:spcPct val="95000"/>
              </a:lnSpc>
            </a:pPr>
            <a:r>
              <a:rPr lang="en-US" sz="3000" dirty="0" smtClean="0"/>
              <a:t>Classes in Objective-C</a:t>
            </a:r>
          </a:p>
          <a:p>
            <a:pPr marL="803275" lvl="1" indent="-260350">
              <a:lnSpc>
                <a:spcPct val="95000"/>
              </a:lnSpc>
            </a:pPr>
            <a:r>
              <a:rPr lang="en-US" sz="2800" dirty="0" smtClean="0"/>
              <a:t>Declaring Class</a:t>
            </a:r>
          </a:p>
          <a:p>
            <a:pPr marL="803275" lvl="1" indent="-260350">
              <a:lnSpc>
                <a:spcPct val="95000"/>
              </a:lnSpc>
            </a:pPr>
            <a:r>
              <a:rPr lang="en-US" sz="2800" dirty="0" smtClean="0"/>
              <a:t>Properties and methods</a:t>
            </a:r>
          </a:p>
          <a:p>
            <a:pPr marL="803275" lvl="1" indent="-260350">
              <a:lnSpc>
                <a:spcPct val="95000"/>
              </a:lnSpc>
            </a:pPr>
            <a:r>
              <a:rPr lang="en-US" sz="2800" dirty="0" smtClean="0"/>
              <a:t>Init methods</a:t>
            </a:r>
          </a:p>
          <a:p>
            <a:pPr marL="455612" indent="-260350">
              <a:lnSpc>
                <a:spcPct val="95000"/>
              </a:lnSpc>
            </a:pPr>
            <a:r>
              <a:rPr lang="en-US" sz="3000" dirty="0" smtClean="0"/>
              <a:t>Dynamic Binding</a:t>
            </a:r>
          </a:p>
        </p:txBody>
      </p:sp>
    </p:spTree>
    <p:extLst>
      <p:ext uri="{BB962C8B-B14F-4D97-AF65-F5344CB8AC3E}">
        <p14:creationId xmlns:p14="http://schemas.microsoft.com/office/powerpoint/2010/main" val="142305258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a:xfrm>
            <a:off x="228600" y="1095365"/>
            <a:ext cx="8686800" cy="4971628"/>
          </a:xfrm>
        </p:spPr>
        <p:txBody>
          <a:bodyPr/>
          <a:lstStyle/>
          <a:p>
            <a:pPr>
              <a:lnSpc>
                <a:spcPct val="100000"/>
              </a:lnSpc>
            </a:pPr>
            <a:r>
              <a:rPr lang="en-US" sz="3000" dirty="0">
                <a:solidFill>
                  <a:schemeClr val="accent5">
                    <a:lumMod val="20000"/>
                    <a:lumOff val="80000"/>
                  </a:schemeClr>
                </a:solidFill>
              </a:rPr>
              <a:t>Fields</a:t>
            </a:r>
            <a:r>
              <a:rPr lang="en-US" sz="3000" dirty="0"/>
              <a:t> are data members of a class</a:t>
            </a:r>
          </a:p>
          <a:p>
            <a:pPr lvl="1">
              <a:lnSpc>
                <a:spcPct val="100000"/>
              </a:lnSpc>
            </a:pPr>
            <a:r>
              <a:rPr lang="en-US" sz="2800" dirty="0"/>
              <a:t>Can be variables and </a:t>
            </a:r>
            <a:r>
              <a:rPr lang="en-US" sz="2800" dirty="0" smtClean="0"/>
              <a:t>constants (read-only)</a:t>
            </a:r>
            <a:endParaRPr lang="bg-BG" sz="2800" dirty="0" smtClean="0"/>
          </a:p>
          <a:p>
            <a:pPr lvl="1">
              <a:lnSpc>
                <a:spcPct val="100000"/>
              </a:lnSpc>
            </a:pPr>
            <a:r>
              <a:rPr lang="en-US" sz="2800" dirty="0" smtClean="0"/>
              <a:t>All fields are private (they can be accessed only from the implementation of the class)</a:t>
            </a:r>
            <a:endParaRPr lang="en-US" sz="2800" dirty="0"/>
          </a:p>
          <a:p>
            <a:pPr>
              <a:lnSpc>
                <a:spcPct val="100000"/>
              </a:lnSpc>
            </a:pPr>
            <a:r>
              <a:rPr lang="en-US" sz="3000" dirty="0"/>
              <a:t>Accessing a field doesn’t </a:t>
            </a:r>
            <a:r>
              <a:rPr lang="en-US" sz="3000" dirty="0" smtClean="0"/>
              <a:t>invoke any </a:t>
            </a:r>
            <a:r>
              <a:rPr lang="en-US" sz="3000" dirty="0"/>
              <a:t>actions of the </a:t>
            </a:r>
            <a:r>
              <a:rPr lang="en-US" sz="3000" dirty="0" smtClean="0"/>
              <a:t>object</a:t>
            </a:r>
          </a:p>
          <a:p>
            <a:pPr lvl="1">
              <a:lnSpc>
                <a:spcPct val="100000"/>
              </a:lnSpc>
            </a:pPr>
            <a:r>
              <a:rPr lang="en-US" sz="2800" dirty="0" smtClean="0"/>
              <a:t>Just accesses its value</a:t>
            </a:r>
          </a:p>
          <a:p>
            <a:pPr>
              <a:lnSpc>
                <a:spcPct val="100000"/>
              </a:lnSpc>
            </a:pPr>
            <a:r>
              <a:rPr lang="en-US" sz="3000" dirty="0" smtClean="0"/>
              <a:t>Most of the cases they are hidden from the world</a:t>
            </a:r>
          </a:p>
          <a:p>
            <a:pPr lvl="1">
              <a:lnSpc>
                <a:spcPct val="100000"/>
              </a:lnSpc>
            </a:pPr>
            <a:r>
              <a:rPr lang="en-US" sz="2800" dirty="0" smtClean="0"/>
              <a:t>They live only in the implementation part</a:t>
            </a:r>
          </a:p>
        </p:txBody>
      </p:sp>
    </p:spTree>
    <p:extLst>
      <p:ext uri="{BB962C8B-B14F-4D97-AF65-F5344CB8AC3E}">
        <p14:creationId xmlns:p14="http://schemas.microsoft.com/office/powerpoint/2010/main" val="22712637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a:xfrm>
            <a:off x="228600" y="1533982"/>
            <a:ext cx="8686800" cy="3081905"/>
          </a:xfrm>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fields</a:t>
            </a:r>
            <a:endParaRPr lang="en-US" dirty="0"/>
          </a:p>
        </p:txBody>
      </p:sp>
    </p:spTree>
    <p:extLst>
      <p:ext uri="{BB962C8B-B14F-4D97-AF65-F5344CB8AC3E}">
        <p14:creationId xmlns:p14="http://schemas.microsoft.com/office/powerpoint/2010/main" val="305498931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Classes in Objective-C</a:t>
            </a:r>
            <a:endParaRPr lang="en-US" dirty="0"/>
          </a:p>
        </p:txBody>
      </p:sp>
      <p:sp>
        <p:nvSpPr>
          <p:cNvPr id="3" name="Content Placeholder 2"/>
          <p:cNvSpPr>
            <a:spLocks noGrp="1"/>
          </p:cNvSpPr>
          <p:nvPr>
            <p:ph idx="1"/>
          </p:nvPr>
        </p:nvSpPr>
        <p:spPr/>
        <p:txBody>
          <a:bodyPr/>
          <a:lstStyle/>
          <a:p>
            <a:r>
              <a:rPr lang="en-US" dirty="0" smtClean="0"/>
              <a:t>Classes in Objective-C consists of two separate files - </a:t>
            </a:r>
            <a:r>
              <a:rPr lang="en-US" dirty="0" err="1" smtClean="0"/>
              <a:t>ClassName.h</a:t>
            </a:r>
            <a:r>
              <a:rPr lang="en-US" dirty="0" smtClean="0"/>
              <a:t> and </a:t>
            </a:r>
            <a:r>
              <a:rPr lang="en-US" dirty="0" err="1" smtClean="0"/>
              <a:t>ClassName.m</a:t>
            </a:r>
            <a:endParaRPr lang="en-US" dirty="0" smtClean="0"/>
          </a:p>
          <a:p>
            <a:pPr lvl="1"/>
            <a:r>
              <a:rPr lang="en-US" dirty="0" err="1" smtClean="0"/>
              <a:t>ClassName.h</a:t>
            </a:r>
            <a:r>
              <a:rPr lang="en-US" dirty="0" smtClean="0"/>
              <a:t> contains the public interface of the class</a:t>
            </a:r>
          </a:p>
          <a:p>
            <a:pPr lvl="2"/>
            <a:r>
              <a:rPr lang="en-US" dirty="0" smtClean="0"/>
              <a:t>Members that are accessible from other objects</a:t>
            </a:r>
          </a:p>
          <a:p>
            <a:pPr lvl="1"/>
            <a:r>
              <a:rPr lang="en-US" dirty="0" err="1" smtClean="0"/>
              <a:t>ClassName.m</a:t>
            </a:r>
            <a:r>
              <a:rPr lang="en-US" dirty="0" smtClean="0"/>
              <a:t> contains the implementations of the public interface and </a:t>
            </a:r>
            <a:r>
              <a:rPr lang="en-US" smtClean="0"/>
              <a:t>private members</a:t>
            </a:r>
            <a:endParaRPr lang="en-US" dirty="0"/>
          </a:p>
        </p:txBody>
      </p:sp>
    </p:spTree>
    <p:extLst>
      <p:ext uri="{BB962C8B-B14F-4D97-AF65-F5344CB8AC3E}">
        <p14:creationId xmlns:p14="http://schemas.microsoft.com/office/powerpoint/2010/main" val="1688515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Classes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820808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2298583"/>
            <a:ext cx="8496300" cy="2483142"/>
          </a:xfrm>
          <a:noFill/>
        </p:spPr>
        <p:txBody>
          <a:bodyPr/>
          <a:lstStyle/>
          <a:p>
            <a:pPr>
              <a:lnSpc>
                <a:spcPct val="100000"/>
              </a:lnSpc>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pPr>
            <a:r>
              <a:rPr lang="en-US" dirty="0" smtClean="0"/>
              <a:t>Have </a:t>
            </a:r>
            <a:r>
              <a:rPr lang="en-US" dirty="0"/>
              <a:t>name and </a:t>
            </a:r>
            <a:r>
              <a:rPr lang="en-US" dirty="0" smtClean="0"/>
              <a:t>type</a:t>
            </a:r>
          </a:p>
          <a:p>
            <a:pPr lvl="1">
              <a:lnSpc>
                <a:spcPct val="100000"/>
              </a:lnSpc>
            </a:pPr>
            <a:r>
              <a:rPr lang="en-US" dirty="0" smtClean="0"/>
              <a:t>Can </a:t>
            </a:r>
            <a:r>
              <a:rPr lang="en-US" dirty="0"/>
              <a:t>contain code, executed when </a:t>
            </a:r>
            <a:r>
              <a:rPr lang="en-US" dirty="0" smtClean="0"/>
              <a:t>accessed</a:t>
            </a:r>
          </a:p>
          <a:p>
            <a:pPr lvl="1">
              <a:lnSpc>
                <a:spcPct val="100000"/>
              </a:lnSpc>
            </a:pPr>
            <a:r>
              <a:rPr lang="en-US" dirty="0" smtClean="0"/>
              <a:t>Declared using the </a:t>
            </a:r>
            <a:r>
              <a:rPr lang="en-US" dirty="0" smtClean="0">
                <a:solidFill>
                  <a:schemeClr val="accent5">
                    <a:lumMod val="20000"/>
                    <a:lumOff val="80000"/>
                  </a:schemeClr>
                </a:solidFill>
              </a:rPr>
              <a:t>@property</a:t>
            </a:r>
            <a:r>
              <a:rPr lang="en-US" dirty="0" smtClean="0"/>
              <a:t> directive</a:t>
            </a:r>
            <a:endParaRPr lang="en-US" dirty="0"/>
          </a:p>
        </p:txBody>
      </p:sp>
    </p:spTree>
    <p:extLst>
      <p:ext uri="{BB962C8B-B14F-4D97-AF65-F5344CB8AC3E}">
        <p14:creationId xmlns:p14="http://schemas.microsoft.com/office/powerpoint/2010/main" val="29231475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2122414"/>
            <a:ext cx="8496300" cy="2919369"/>
          </a:xfrm>
          <a:noFill/>
        </p:spPr>
        <p:txBody>
          <a:bodyPr/>
          <a:lstStyle/>
          <a:p>
            <a:pPr>
              <a:lnSpc>
                <a:spcPct val="95000"/>
              </a:lnSpc>
            </a:pPr>
            <a:r>
              <a:rPr lang="en-US" dirty="0" smtClean="0"/>
              <a:t>Usually </a:t>
            </a:r>
            <a:r>
              <a:rPr lang="en-US" dirty="0"/>
              <a:t>used </a:t>
            </a:r>
            <a:r>
              <a:rPr lang="en-US" dirty="0" smtClean="0"/>
              <a:t>for </a:t>
            </a:r>
            <a:r>
              <a:rPr lang="en-US" dirty="0" smtClean="0">
                <a:solidFill>
                  <a:schemeClr val="accent5">
                    <a:lumMod val="20000"/>
                    <a:lumOff val="80000"/>
                  </a:schemeClr>
                </a:solidFill>
              </a:rPr>
              <a:t>encapsulation</a:t>
            </a:r>
          </a:p>
          <a:p>
            <a:pPr lvl="1">
              <a:lnSpc>
                <a:spcPct val="95000"/>
              </a:lnSpc>
            </a:pPr>
            <a:r>
              <a:rPr lang="en-US" dirty="0" smtClean="0"/>
              <a:t>They control the access </a:t>
            </a:r>
            <a:r>
              <a:rPr lang="en-US" dirty="0"/>
              <a:t>to </a:t>
            </a:r>
            <a:r>
              <a:rPr lang="en-US" dirty="0" smtClean="0"/>
              <a:t>the data fields</a:t>
            </a:r>
            <a:endParaRPr lang="bg-BG" dirty="0" smtClean="0"/>
          </a:p>
          <a:p>
            <a:pPr lvl="1">
              <a:lnSpc>
                <a:spcPct val="95000"/>
              </a:lnSpc>
            </a:pPr>
            <a:r>
              <a:rPr lang="en-US" dirty="0" smtClean="0"/>
              <a:t>They validate the given input values</a:t>
            </a:r>
          </a:p>
          <a:p>
            <a:pPr lvl="1">
              <a:lnSpc>
                <a:spcPct val="95000"/>
              </a:lnSpc>
            </a:pPr>
            <a:r>
              <a:rPr lang="en-US" dirty="0" smtClean="0"/>
              <a:t>Can contain more </a:t>
            </a:r>
            <a:r>
              <a:rPr lang="en-US" dirty="0"/>
              <a:t>complex </a:t>
            </a:r>
            <a:r>
              <a:rPr lang="en-US" dirty="0" smtClean="0"/>
              <a:t>logic</a:t>
            </a:r>
          </a:p>
          <a:p>
            <a:pPr lvl="2">
              <a:lnSpc>
                <a:spcPct val="95000"/>
              </a:lnSpc>
            </a:pPr>
            <a:r>
              <a:rPr lang="en-US" dirty="0" smtClean="0"/>
              <a:t>Like parsing or converting data</a:t>
            </a:r>
          </a:p>
        </p:txBody>
      </p:sp>
    </p:spTree>
    <p:extLst>
      <p:ext uri="{BB962C8B-B14F-4D97-AF65-F5344CB8AC3E}">
        <p14:creationId xmlns:p14="http://schemas.microsoft.com/office/powerpoint/2010/main" val="34515019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1267796"/>
            <a:ext cx="8496300" cy="2154436"/>
          </a:xfrm>
          <a:noFill/>
        </p:spPr>
        <p:txBody>
          <a:bodyPr>
            <a:spAutoFit/>
          </a:bodyPr>
          <a:lstStyle/>
          <a:p>
            <a:pPr>
              <a:lnSpc>
                <a:spcPct val="95000"/>
              </a:lnSpc>
            </a:pPr>
            <a:r>
              <a:rPr lang="en-US" dirty="0" smtClean="0"/>
              <a:t>Every property has two components </a:t>
            </a:r>
            <a:br>
              <a:rPr lang="en-US" dirty="0" smtClean="0"/>
            </a:br>
            <a:r>
              <a:rPr lang="en-US" dirty="0" smtClean="0"/>
              <a:t>called </a:t>
            </a:r>
            <a:r>
              <a:rPr lang="en-US" dirty="0" smtClean="0">
                <a:solidFill>
                  <a:schemeClr val="accent5">
                    <a:lumMod val="20000"/>
                    <a:lumOff val="80000"/>
                  </a:schemeClr>
                </a:solidFill>
              </a:rPr>
              <a:t>accessors</a:t>
            </a:r>
            <a:endParaRPr lang="en-US" dirty="0">
              <a:solidFill>
                <a:schemeClr val="accent5">
                  <a:lumMod val="20000"/>
                  <a:lumOff val="80000"/>
                </a:schemeClr>
              </a:solidFill>
            </a:endParaRPr>
          </a:p>
          <a:p>
            <a:pPr lvl="1">
              <a:lnSpc>
                <a:spcPct val="95000"/>
              </a:lnSpc>
            </a:pPr>
            <a:r>
              <a:rPr lang="en-US" sz="2800" dirty="0" smtClean="0">
                <a:solidFill>
                  <a:schemeClr val="accent5">
                    <a:lumMod val="20000"/>
                    <a:lumOff val="80000"/>
                  </a:schemeClr>
                </a:solidFill>
              </a:rPr>
              <a:t>Getter</a:t>
            </a:r>
          </a:p>
          <a:p>
            <a:pPr lvl="2">
              <a:lnSpc>
                <a:spcPct val="95000"/>
              </a:lnSpc>
            </a:pPr>
            <a:r>
              <a:rPr lang="en-US" noProof="1"/>
              <a:t>Called </a:t>
            </a:r>
            <a:r>
              <a:rPr lang="en-US" noProof="1" smtClean="0"/>
              <a:t>when the property is requested</a:t>
            </a:r>
            <a:endParaRPr lang="en-US" noProof="1"/>
          </a:p>
        </p:txBody>
      </p:sp>
      <p:sp>
        <p:nvSpPr>
          <p:cNvPr id="4" name="Rectangle 3"/>
          <p:cNvSpPr>
            <a:spLocks noChangeArrowheads="1"/>
          </p:cNvSpPr>
          <p:nvPr/>
        </p:nvSpPr>
        <p:spPr bwMode="auto">
          <a:xfrm>
            <a:off x="683419" y="3422232"/>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x = shape.x;</a:t>
            </a:r>
          </a:p>
        </p:txBody>
      </p:sp>
      <p:sp>
        <p:nvSpPr>
          <p:cNvPr id="5" name="Rectangle 3"/>
          <p:cNvSpPr txBox="1">
            <a:spLocks noChangeArrowheads="1"/>
          </p:cNvSpPr>
          <p:nvPr/>
        </p:nvSpPr>
        <p:spPr>
          <a:xfrm>
            <a:off x="323850" y="3997684"/>
            <a:ext cx="8496300" cy="1070293"/>
          </a:xfrm>
          <a:prstGeom prst="rect">
            <a:avLst/>
          </a:prstGeom>
          <a:noFill/>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95000"/>
              </a:lnSpc>
            </a:pPr>
            <a:r>
              <a:rPr lang="en-US" sz="2800" dirty="0" smtClean="0">
                <a:solidFill>
                  <a:schemeClr val="accent5">
                    <a:lumMod val="20000"/>
                    <a:lumOff val="80000"/>
                  </a:schemeClr>
                </a:solidFill>
              </a:rPr>
              <a:t>Setter</a:t>
            </a:r>
          </a:p>
          <a:p>
            <a:pPr lvl="2">
              <a:lnSpc>
                <a:spcPct val="95000"/>
              </a:lnSpc>
            </a:pPr>
            <a:r>
              <a:rPr lang="en-US" sz="2600" dirty="0" smtClean="0"/>
              <a:t>Called when the property value is changing</a:t>
            </a:r>
            <a:endParaRPr lang="en-US" sz="2600" noProof="1"/>
          </a:p>
        </p:txBody>
      </p:sp>
      <p:sp>
        <p:nvSpPr>
          <p:cNvPr id="6" name="Rectangle 5"/>
          <p:cNvSpPr>
            <a:spLocks noChangeArrowheads="1"/>
          </p:cNvSpPr>
          <p:nvPr/>
        </p:nvSpPr>
        <p:spPr bwMode="auto">
          <a:xfrm>
            <a:off x="683419" y="5145602"/>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shape.x = 4.5;</a:t>
            </a:r>
          </a:p>
        </p:txBody>
      </p:sp>
    </p:spTree>
    <p:extLst>
      <p:ext uri="{BB962C8B-B14F-4D97-AF65-F5344CB8AC3E}">
        <p14:creationId xmlns:p14="http://schemas.microsoft.com/office/powerpoint/2010/main" val="316401268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1"/>
            <a:ext cx="8496300" cy="2972540"/>
          </a:xfrm>
          <a:noFill/>
        </p:spPr>
        <p:txBody>
          <a:bodyPr/>
          <a:lstStyle/>
          <a:p>
            <a:pPr>
              <a:lnSpc>
                <a:spcPct val="100000"/>
              </a:lnSpc>
            </a:pPr>
            <a:r>
              <a:rPr lang="en-US" dirty="0" smtClean="0"/>
              <a:t>Properties can be either:</a:t>
            </a:r>
          </a:p>
          <a:p>
            <a:pPr lvl="1">
              <a:lnSpc>
                <a:spcPct val="100000"/>
              </a:lnSpc>
            </a:pPr>
            <a:r>
              <a:rPr lang="en-US" dirty="0" smtClean="0"/>
              <a:t>Read-only</a:t>
            </a:r>
          </a:p>
          <a:p>
            <a:pPr lvl="1">
              <a:lnSpc>
                <a:spcPct val="100000"/>
              </a:lnSpc>
            </a:pPr>
            <a:r>
              <a:rPr lang="en-US" dirty="0" smtClean="0"/>
              <a:t>Write-only</a:t>
            </a:r>
          </a:p>
          <a:p>
            <a:pPr lvl="1">
              <a:lnSpc>
                <a:spcPct val="100000"/>
              </a:lnSpc>
            </a:pPr>
            <a:r>
              <a:rPr lang="en-US" dirty="0" smtClean="0"/>
              <a:t>Read-write</a:t>
            </a:r>
          </a:p>
          <a:p>
            <a:pPr lvl="1">
              <a:lnSpc>
                <a:spcPct val="100000"/>
              </a:lnSpc>
            </a:pPr>
            <a:r>
              <a:rPr lang="en-US" dirty="0" smtClean="0"/>
              <a:t>By default they are read-write</a:t>
            </a: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
        <p:nvSpPr>
          <p:cNvPr id="5" name="Rectangle 4"/>
          <p:cNvSpPr>
            <a:spLocks noChangeArrowheads="1"/>
          </p:cNvSpPr>
          <p:nvPr/>
        </p:nvSpPr>
        <p:spPr bwMode="auto">
          <a:xfrm>
            <a:off x="684213" y="4211378"/>
            <a:ext cx="7777162" cy="16773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spcAft>
                <a:spcPts val="9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(readonly) int size;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capacity;</a:t>
            </a:r>
          </a:p>
          <a:p>
            <a:pPr eaLnBrk="0" hangingPunct="0">
              <a:spcBef>
                <a:spcPts val="9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1117121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Properties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813129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dirty="0" smtClean="0"/>
              <a:t>Properties:</a:t>
            </a:r>
            <a:br>
              <a:rPr lang="en-US" dirty="0" smtClean="0"/>
            </a:br>
            <a:r>
              <a:rPr lang="en-US" dirty="0" smtClean="0"/>
              <a:t>Getters and Setters</a:t>
            </a:r>
            <a:endParaRPr lang="en-US" dirty="0"/>
          </a:p>
        </p:txBody>
      </p:sp>
      <p:sp>
        <p:nvSpPr>
          <p:cNvPr id="632835" name="Rectangle 3"/>
          <p:cNvSpPr>
            <a:spLocks noGrp="1" noChangeArrowheads="1"/>
          </p:cNvSpPr>
          <p:nvPr>
            <p:ph idx="1"/>
          </p:nvPr>
        </p:nvSpPr>
        <p:spPr>
          <a:xfrm>
            <a:off x="323850" y="1253232"/>
            <a:ext cx="8496300" cy="3134704"/>
          </a:xfrm>
          <a:noFill/>
        </p:spPr>
        <p:txBody>
          <a:bodyPr>
            <a:spAutoFit/>
          </a:bodyPr>
          <a:lstStyle/>
          <a:p>
            <a:pPr>
              <a:lnSpc>
                <a:spcPct val="95000"/>
              </a:lnSpc>
            </a:pPr>
            <a:r>
              <a:rPr lang="en-US" sz="3000" dirty="0" smtClean="0"/>
              <a:t>Properties </a:t>
            </a:r>
            <a:r>
              <a:rPr lang="en-US" sz="3000" dirty="0"/>
              <a:t>provide a getter and a setter </a:t>
            </a:r>
            <a:r>
              <a:rPr lang="en-US" sz="3000" dirty="0" smtClean="0"/>
              <a:t>methods</a:t>
            </a:r>
            <a:endParaRPr lang="en-US" sz="3000" dirty="0"/>
          </a:p>
          <a:p>
            <a:pPr lvl="1">
              <a:lnSpc>
                <a:spcPct val="95000"/>
              </a:lnSpc>
            </a:pPr>
            <a:r>
              <a:rPr lang="en-US" sz="2800" dirty="0"/>
              <a:t>Used to execute some code when assigning a value or getting the value of the property</a:t>
            </a:r>
          </a:p>
          <a:p>
            <a:pPr lvl="1">
              <a:lnSpc>
                <a:spcPct val="95000"/>
              </a:lnSpc>
            </a:pPr>
            <a:r>
              <a:rPr lang="en-US" sz="2800" dirty="0"/>
              <a:t>By </a:t>
            </a:r>
            <a:r>
              <a:rPr lang="en-US" sz="2800" dirty="0" smtClean="0"/>
              <a:t>default:</a:t>
            </a:r>
          </a:p>
          <a:p>
            <a:pPr lvl="2">
              <a:lnSpc>
                <a:spcPct val="95000"/>
              </a:lnSpc>
            </a:pPr>
            <a:r>
              <a:rPr lang="en-US" sz="2600" dirty="0" smtClean="0"/>
              <a:t>The </a:t>
            </a:r>
            <a:r>
              <a:rPr lang="en-US" sz="2600" dirty="0">
                <a:solidFill>
                  <a:schemeClr val="accent5">
                    <a:lumMod val="20000"/>
                    <a:lumOff val="80000"/>
                  </a:schemeClr>
                </a:solidFill>
              </a:rPr>
              <a:t>setter</a:t>
            </a:r>
            <a:r>
              <a:rPr lang="en-US" sz="2600" dirty="0"/>
              <a:t> method is called </a:t>
            </a:r>
            <a:r>
              <a:rPr lang="en-US" sz="2600" dirty="0" err="1" smtClean="0">
                <a:solidFill>
                  <a:schemeClr val="accent5">
                    <a:lumMod val="20000"/>
                    <a:lumOff val="80000"/>
                  </a:schemeClr>
                </a:solidFill>
                <a:latin typeface="Consolas" panose="020B0609020204030204" pitchFamily="49" charset="0"/>
                <a:cs typeface="Consolas" panose="020B0609020204030204" pitchFamily="49" charset="0"/>
              </a:rPr>
              <a:t>setPropertyName</a:t>
            </a:r>
            <a:endParaRPr lang="en-US" sz="2600" dirty="0"/>
          </a:p>
          <a:p>
            <a:pPr lvl="2">
              <a:lnSpc>
                <a:spcPct val="95000"/>
              </a:lnSpc>
            </a:pPr>
            <a:r>
              <a:rPr lang="en-US" sz="2600" dirty="0" smtClean="0"/>
              <a:t>The </a:t>
            </a:r>
            <a:r>
              <a:rPr lang="en-US" sz="2600" dirty="0">
                <a:solidFill>
                  <a:schemeClr val="accent5">
                    <a:lumMod val="20000"/>
                    <a:lumOff val="80000"/>
                  </a:schemeClr>
                </a:solidFill>
              </a:rPr>
              <a:t>getter </a:t>
            </a:r>
            <a:r>
              <a:rPr lang="en-US" sz="2600" dirty="0"/>
              <a:t>method </a:t>
            </a:r>
            <a:r>
              <a:rPr lang="en-US" sz="2600" dirty="0" smtClean="0"/>
              <a:t>is with </a:t>
            </a:r>
            <a:r>
              <a:rPr lang="en-US" sz="2600" dirty="0" smtClean="0">
                <a:solidFill>
                  <a:schemeClr val="accent5">
                    <a:lumMod val="20000"/>
                    <a:lumOff val="80000"/>
                  </a:schemeClr>
                </a:solidFill>
              </a:rPr>
              <a:t>the name of the property</a:t>
            </a:r>
            <a:endParaRPr lang="en-US" sz="2600" dirty="0">
              <a:solidFill>
                <a:schemeClr val="accent5">
                  <a:lumMod val="20000"/>
                  <a:lumOff val="80000"/>
                </a:schemeClr>
              </a:solidFill>
            </a:endParaRPr>
          </a:p>
        </p:txBody>
      </p:sp>
      <p:sp>
        <p:nvSpPr>
          <p:cNvPr id="5" name="Rectangle 4"/>
          <p:cNvSpPr>
            <a:spLocks noChangeArrowheads="1"/>
          </p:cNvSpPr>
          <p:nvPr/>
        </p:nvSpPr>
        <p:spPr bwMode="auto">
          <a:xfrm>
            <a:off x="683419" y="4465437"/>
            <a:ext cx="7777162"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capacity;</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capacity{ … }</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setCapacity { … }</a:t>
            </a:r>
          </a:p>
        </p:txBody>
      </p:sp>
    </p:spTree>
    <p:extLst>
      <p:ext uri="{BB962C8B-B14F-4D97-AF65-F5344CB8AC3E}">
        <p14:creationId xmlns:p14="http://schemas.microsoft.com/office/powerpoint/2010/main" val="36113091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a:t>OOP Principles</a:t>
            </a:r>
          </a:p>
          <a:p>
            <a:r>
              <a:rPr lang="en-US" dirty="0"/>
              <a:t>Inheritance</a:t>
            </a:r>
          </a:p>
          <a:p>
            <a:r>
              <a:rPr lang="en-US" dirty="0"/>
              <a:t>Protocols</a:t>
            </a:r>
          </a:p>
          <a:p>
            <a:r>
              <a:rPr lang="en-US" dirty="0"/>
              <a:t>Abstraction</a:t>
            </a:r>
          </a:p>
          <a:p>
            <a:r>
              <a:rPr lang="en-US" dirty="0"/>
              <a:t>Encapsulation</a:t>
            </a:r>
          </a:p>
          <a:p>
            <a:endParaRPr lang="en-US" dirty="0"/>
          </a:p>
        </p:txBody>
      </p:sp>
    </p:spTree>
    <p:extLst>
      <p:ext uri="{BB962C8B-B14F-4D97-AF65-F5344CB8AC3E}">
        <p14:creationId xmlns:p14="http://schemas.microsoft.com/office/powerpoint/2010/main" val="2072317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01801"/>
            <a:ext cx="7924800" cy="1366970"/>
          </a:xfrm>
        </p:spPr>
        <p:txBody>
          <a:bodyPr/>
          <a:lstStyle/>
          <a:p>
            <a:r>
              <a:rPr lang="en-US" dirty="0" smtClean="0"/>
              <a:t>Properties:</a:t>
            </a:r>
            <a:br>
              <a:rPr lang="en-US" dirty="0" smtClean="0"/>
            </a:br>
            <a:r>
              <a:rPr lang="en-US" dirty="0" smtClean="0"/>
              <a:t>Getters and Setters</a:t>
            </a:r>
            <a:endParaRPr lang="en-US" dirty="0"/>
          </a:p>
        </p:txBody>
      </p:sp>
      <p:sp>
        <p:nvSpPr>
          <p:cNvPr id="5" name="Subtitle 4"/>
          <p:cNvSpPr>
            <a:spLocks noGrp="1"/>
          </p:cNvSpPr>
          <p:nvPr>
            <p:ph type="subTitle" idx="1"/>
          </p:nvPr>
        </p:nvSpPr>
        <p:spPr>
          <a:xfrm>
            <a:off x="609600" y="3716412"/>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4281336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Instantiating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024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Objects</a:t>
            </a:r>
            <a:endParaRPr lang="en-US" dirty="0"/>
          </a:p>
        </p:txBody>
      </p:sp>
      <p:sp>
        <p:nvSpPr>
          <p:cNvPr id="5" name="Content Placeholder 4"/>
          <p:cNvSpPr>
            <a:spLocks noGrp="1"/>
          </p:cNvSpPr>
          <p:nvPr>
            <p:ph idx="1"/>
          </p:nvPr>
        </p:nvSpPr>
        <p:spPr>
          <a:xfrm>
            <a:off x="228600" y="914400"/>
            <a:ext cx="8686800" cy="3394775"/>
          </a:xfrm>
        </p:spPr>
        <p:txBody>
          <a:bodyPr>
            <a:spAutoFit/>
          </a:bodyPr>
          <a:lstStyle/>
          <a:p>
            <a:r>
              <a:rPr lang="en-US" dirty="0" smtClean="0"/>
              <a:t>Objective-C provides </a:t>
            </a:r>
            <a:r>
              <a:rPr lang="en-US" dirty="0" smtClean="0">
                <a:solidFill>
                  <a:schemeClr val="accent5">
                    <a:lumMod val="20000"/>
                    <a:lumOff val="80000"/>
                  </a:schemeClr>
                </a:solidFill>
              </a:rPr>
              <a:t>two ways of instantiating objects</a:t>
            </a:r>
          </a:p>
          <a:p>
            <a:pPr lvl="1"/>
            <a:r>
              <a:rPr lang="en-US" dirty="0" smtClean="0"/>
              <a:t>Using </a:t>
            </a:r>
            <a:r>
              <a:rPr lang="en-US" dirty="0" smtClean="0">
                <a:solidFill>
                  <a:schemeClr val="accent5">
                    <a:lumMod val="20000"/>
                    <a:lumOff val="80000"/>
                  </a:schemeClr>
                </a:solidFill>
              </a:rPr>
              <a:t>init</a:t>
            </a:r>
            <a:r>
              <a:rPr lang="en-US" dirty="0" smtClean="0"/>
              <a:t> methods</a:t>
            </a:r>
          </a:p>
          <a:p>
            <a:pPr marL="649288" lvl="2" indent="0">
              <a:buNone/>
            </a:pPr>
            <a:endParaRPr lang="en-US" dirty="0" smtClean="0"/>
          </a:p>
          <a:p>
            <a:pPr lvl="1">
              <a:spcBef>
                <a:spcPts val="3600"/>
              </a:spcBef>
            </a:pPr>
            <a:r>
              <a:rPr lang="en-US" dirty="0" smtClean="0"/>
              <a:t>Using </a:t>
            </a:r>
            <a:r>
              <a:rPr lang="en-US" dirty="0" smtClean="0">
                <a:solidFill>
                  <a:schemeClr val="accent5">
                    <a:lumMod val="20000"/>
                    <a:lumOff val="80000"/>
                  </a:schemeClr>
                </a:solidFill>
              </a:rPr>
              <a:t>factory</a:t>
            </a:r>
            <a:r>
              <a:rPr lang="en-US" dirty="0" smtClean="0"/>
              <a:t> methods</a:t>
            </a:r>
          </a:p>
        </p:txBody>
      </p:sp>
      <p:sp>
        <p:nvSpPr>
          <p:cNvPr id="6" name="Rectangle 5"/>
          <p:cNvSpPr>
            <a:spLocks noChangeArrowheads="1"/>
          </p:cNvSpPr>
          <p:nvPr/>
        </p:nvSpPr>
        <p:spPr bwMode="auto">
          <a:xfrm>
            <a:off x="498994" y="2756213"/>
            <a:ext cx="814447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a:t>
            </a:r>
          </a:p>
        </p:txBody>
      </p:sp>
      <p:sp>
        <p:nvSpPr>
          <p:cNvPr id="7" name="Rectangle 6"/>
          <p:cNvSpPr>
            <a:spLocks noChangeArrowheads="1"/>
          </p:cNvSpPr>
          <p:nvPr/>
        </p:nvSpPr>
        <p:spPr bwMode="auto">
          <a:xfrm>
            <a:off x="502733" y="4302040"/>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a:t>
            </a:r>
          </a:p>
        </p:txBody>
      </p:sp>
      <p:sp>
        <p:nvSpPr>
          <p:cNvPr id="8" name="Rectangle 7"/>
          <p:cNvSpPr>
            <a:spLocks noChangeArrowheads="1"/>
          </p:cNvSpPr>
          <p:nvPr/>
        </p:nvSpPr>
        <p:spPr bwMode="auto">
          <a:xfrm>
            <a:off x="500992" y="3270198"/>
            <a:ext cx="814585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initWithFirstname: @"Peter"];</a:t>
            </a:r>
          </a:p>
        </p:txBody>
      </p:sp>
      <p:sp>
        <p:nvSpPr>
          <p:cNvPr id="9" name="Rectangle 8"/>
          <p:cNvSpPr>
            <a:spLocks noChangeArrowheads="1"/>
          </p:cNvSpPr>
          <p:nvPr/>
        </p:nvSpPr>
        <p:spPr bwMode="auto">
          <a:xfrm>
            <a:off x="501631" y="4842482"/>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personWithFirstname: @"Peter"];</a:t>
            </a:r>
          </a:p>
        </p:txBody>
      </p:sp>
    </p:spTree>
    <p:extLst>
      <p:ext uri="{BB962C8B-B14F-4D97-AF65-F5344CB8AC3E}">
        <p14:creationId xmlns:p14="http://schemas.microsoft.com/office/powerpoint/2010/main" val="1350084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Objects</a:t>
            </a:r>
            <a:endParaRPr lang="en-US" dirty="0"/>
          </a:p>
        </p:txBody>
      </p:sp>
      <p:sp>
        <p:nvSpPr>
          <p:cNvPr id="5" name="Content Placeholder 4"/>
          <p:cNvSpPr>
            <a:spLocks noGrp="1"/>
          </p:cNvSpPr>
          <p:nvPr>
            <p:ph idx="1"/>
          </p:nvPr>
        </p:nvSpPr>
        <p:spPr>
          <a:xfrm>
            <a:off x="228600" y="914400"/>
            <a:ext cx="8686800" cy="3394775"/>
          </a:xfrm>
        </p:spPr>
        <p:txBody>
          <a:bodyPr>
            <a:spAutoFit/>
          </a:bodyPr>
          <a:lstStyle/>
          <a:p>
            <a:r>
              <a:rPr lang="en-US" dirty="0" smtClean="0"/>
              <a:t>Objective-C provides </a:t>
            </a:r>
            <a:r>
              <a:rPr lang="en-US" dirty="0" smtClean="0">
                <a:solidFill>
                  <a:schemeClr val="accent5">
                    <a:lumMod val="20000"/>
                    <a:lumOff val="80000"/>
                  </a:schemeClr>
                </a:solidFill>
              </a:rPr>
              <a:t>two ways of instantiating objects</a:t>
            </a:r>
          </a:p>
          <a:p>
            <a:pPr lvl="1"/>
            <a:r>
              <a:rPr lang="en-US" dirty="0" smtClean="0"/>
              <a:t>Using </a:t>
            </a:r>
            <a:r>
              <a:rPr lang="en-US" dirty="0" smtClean="0">
                <a:solidFill>
                  <a:schemeClr val="accent5">
                    <a:lumMod val="20000"/>
                    <a:lumOff val="80000"/>
                  </a:schemeClr>
                </a:solidFill>
              </a:rPr>
              <a:t>init</a:t>
            </a:r>
            <a:r>
              <a:rPr lang="en-US" dirty="0" smtClean="0"/>
              <a:t> methods</a:t>
            </a:r>
          </a:p>
          <a:p>
            <a:pPr marL="649288" lvl="2" indent="0">
              <a:buNone/>
            </a:pPr>
            <a:endParaRPr lang="en-US" dirty="0" smtClean="0"/>
          </a:p>
          <a:p>
            <a:pPr lvl="1">
              <a:spcBef>
                <a:spcPts val="3600"/>
              </a:spcBef>
            </a:pPr>
            <a:r>
              <a:rPr lang="en-US" dirty="0" smtClean="0"/>
              <a:t>Using </a:t>
            </a:r>
            <a:r>
              <a:rPr lang="en-US" dirty="0" smtClean="0">
                <a:solidFill>
                  <a:schemeClr val="accent5">
                    <a:lumMod val="20000"/>
                    <a:lumOff val="80000"/>
                  </a:schemeClr>
                </a:solidFill>
              </a:rPr>
              <a:t>factory</a:t>
            </a:r>
            <a:r>
              <a:rPr lang="en-US" dirty="0" smtClean="0"/>
              <a:t> methods</a:t>
            </a:r>
          </a:p>
        </p:txBody>
      </p:sp>
      <p:sp>
        <p:nvSpPr>
          <p:cNvPr id="6" name="Rectangle 5"/>
          <p:cNvSpPr>
            <a:spLocks noChangeArrowheads="1"/>
          </p:cNvSpPr>
          <p:nvPr/>
        </p:nvSpPr>
        <p:spPr bwMode="auto">
          <a:xfrm>
            <a:off x="498994" y="2756213"/>
            <a:ext cx="814447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a:t>
            </a:r>
          </a:p>
        </p:txBody>
      </p:sp>
      <p:sp>
        <p:nvSpPr>
          <p:cNvPr id="7" name="Rectangle 6"/>
          <p:cNvSpPr>
            <a:spLocks noChangeArrowheads="1"/>
          </p:cNvSpPr>
          <p:nvPr/>
        </p:nvSpPr>
        <p:spPr bwMode="auto">
          <a:xfrm>
            <a:off x="502733" y="4302040"/>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a:t>
            </a:r>
          </a:p>
        </p:txBody>
      </p:sp>
      <p:sp>
        <p:nvSpPr>
          <p:cNvPr id="8" name="Rectangle 7"/>
          <p:cNvSpPr>
            <a:spLocks noChangeArrowheads="1"/>
          </p:cNvSpPr>
          <p:nvPr/>
        </p:nvSpPr>
        <p:spPr bwMode="auto">
          <a:xfrm>
            <a:off x="500992" y="3270198"/>
            <a:ext cx="814585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initWithFirstname: @"Peter"];</a:t>
            </a:r>
          </a:p>
        </p:txBody>
      </p:sp>
      <p:sp>
        <p:nvSpPr>
          <p:cNvPr id="9" name="Rectangle 8"/>
          <p:cNvSpPr>
            <a:spLocks noChangeArrowheads="1"/>
          </p:cNvSpPr>
          <p:nvPr/>
        </p:nvSpPr>
        <p:spPr bwMode="auto">
          <a:xfrm>
            <a:off x="501631" y="4842482"/>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personWithFirstname: @"Peter"];</a:t>
            </a:r>
          </a:p>
        </p:txBody>
      </p:sp>
      <p:sp>
        <p:nvSpPr>
          <p:cNvPr id="2" name="Rectangle 1"/>
          <p:cNvSpPr/>
          <p:nvPr/>
        </p:nvSpPr>
        <p:spPr>
          <a:xfrm>
            <a:off x="1321239" y="5454118"/>
            <a:ext cx="6499988" cy="1126462"/>
          </a:xfrm>
          <a:prstGeom prst="rect">
            <a:avLst/>
          </a:prstGeom>
        </p:spPr>
        <p:txBody>
          <a:bodyPr wrap="square">
            <a:spAutoFit/>
          </a:bodyPr>
          <a:lstStyle/>
          <a:p>
            <a:pPr algn="ctr" fontAlgn="base">
              <a:lnSpc>
                <a:spcPct val="105000"/>
              </a:lnSpc>
              <a:spcBef>
                <a:spcPts val="600"/>
              </a:spcBef>
              <a:spcAft>
                <a:spcPts val="600"/>
              </a:spcAft>
              <a:buClr>
                <a:schemeClr val="accent5">
                  <a:lumMod val="40000"/>
                  <a:lumOff val="60000"/>
                </a:schemeClr>
              </a:buClr>
              <a:buSzPct val="70000"/>
              <a:tabLst>
                <a:tab pos="282575" algn="l"/>
              </a:tabLst>
            </a:pPr>
            <a:r>
              <a:rPr lang="en-US" sz="3200" b="1" dirty="0">
                <a:solidFill>
                  <a:srgbClr val="EBFFD2"/>
                </a:solidFill>
                <a:effectLst>
                  <a:outerShdw blurRad="38100" dist="38100" dir="2700000" algn="tl">
                    <a:srgbClr val="000000">
                      <a:alpha val="43137"/>
                    </a:srgbClr>
                  </a:outerShdw>
                </a:effectLst>
              </a:rPr>
              <a:t>Both are equally used and in best case both should be present</a:t>
            </a:r>
          </a:p>
        </p:txBody>
      </p:sp>
    </p:spTree>
    <p:extLst>
      <p:ext uri="{BB962C8B-B14F-4D97-AF65-F5344CB8AC3E}">
        <p14:creationId xmlns:p14="http://schemas.microsoft.com/office/powerpoint/2010/main" val="37473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Init Methods</a:t>
            </a:r>
            <a:endParaRPr lang="en-US" dirty="0"/>
          </a:p>
        </p:txBody>
      </p:sp>
    </p:spTree>
    <p:extLst>
      <p:ext uri="{BB962C8B-B14F-4D97-AF65-F5344CB8AC3E}">
        <p14:creationId xmlns:p14="http://schemas.microsoft.com/office/powerpoint/2010/main" val="3421832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Init Methods</a:t>
            </a:r>
            <a:endParaRPr lang="en-US" dirty="0"/>
          </a:p>
        </p:txBody>
      </p:sp>
      <p:sp>
        <p:nvSpPr>
          <p:cNvPr id="3" name="Content Placeholder 2"/>
          <p:cNvSpPr>
            <a:spLocks noGrp="1"/>
          </p:cNvSpPr>
          <p:nvPr>
            <p:ph idx="1"/>
          </p:nvPr>
        </p:nvSpPr>
        <p:spPr>
          <a:xfrm>
            <a:off x="228600" y="2019588"/>
            <a:ext cx="8686800" cy="4686011"/>
          </a:xfrm>
        </p:spPr>
        <p:txBody>
          <a:bodyPr/>
          <a:lstStyle/>
          <a:p>
            <a:r>
              <a:rPr lang="en-US" dirty="0" smtClean="0"/>
              <a:t>Init methods are used to create objects</a:t>
            </a:r>
          </a:p>
          <a:p>
            <a:pPr lvl="1"/>
            <a:r>
              <a:rPr lang="en-US" dirty="0" smtClean="0"/>
              <a:t>They are regular methods that have a special meaning in modern MAC/</a:t>
            </a:r>
            <a:r>
              <a:rPr lang="en-US" dirty="0" err="1" smtClean="0"/>
              <a:t>iOS</a:t>
            </a:r>
            <a:r>
              <a:rPr lang="en-US" dirty="0" smtClean="0"/>
              <a:t> apps</a:t>
            </a:r>
          </a:p>
          <a:p>
            <a:pPr lvl="2"/>
            <a:r>
              <a:rPr lang="en-US" dirty="0" smtClean="0"/>
              <a:t>ARC checks for methods with prefix "init" and treat their result differently</a:t>
            </a:r>
          </a:p>
          <a:p>
            <a:pPr lvl="2"/>
            <a:endParaRPr lang="en-US" dirty="0" smtClean="0"/>
          </a:p>
        </p:txBody>
      </p:sp>
    </p:spTree>
    <p:extLst>
      <p:ext uri="{BB962C8B-B14F-4D97-AF65-F5344CB8AC3E}">
        <p14:creationId xmlns:p14="http://schemas.microsoft.com/office/powerpoint/2010/main" val="82413272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Init Methods Template</a:t>
            </a:r>
            <a:endParaRPr lang="en-US" dirty="0"/>
          </a:p>
        </p:txBody>
      </p:sp>
      <p:sp>
        <p:nvSpPr>
          <p:cNvPr id="3" name="Content Placeholder 2"/>
          <p:cNvSpPr>
            <a:spLocks noGrp="1"/>
          </p:cNvSpPr>
          <p:nvPr>
            <p:ph idx="1"/>
          </p:nvPr>
        </p:nvSpPr>
        <p:spPr>
          <a:xfrm>
            <a:off x="228600" y="1508077"/>
            <a:ext cx="8686800" cy="634979"/>
          </a:xfrm>
        </p:spPr>
        <p:txBody>
          <a:bodyPr/>
          <a:lstStyle/>
          <a:p>
            <a:r>
              <a:rPr lang="en-US" dirty="0" smtClean="0"/>
              <a:t>Init methods have a special template to follow:</a:t>
            </a:r>
          </a:p>
        </p:txBody>
      </p:sp>
      <p:sp>
        <p:nvSpPr>
          <p:cNvPr id="6" name="Rectangle 5"/>
          <p:cNvSpPr>
            <a:spLocks noChangeArrowheads="1"/>
          </p:cNvSpPr>
          <p:nvPr/>
        </p:nvSpPr>
        <p:spPr bwMode="auto">
          <a:xfrm>
            <a:off x="684213" y="2364463"/>
            <a:ext cx="777716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self = [super init];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(self)</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parent is instantiated properly and can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//continue instance specific stuff..</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self;</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0907319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9273225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a:t>
            </a: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3"/>
          <p:cNvSpPr txBox="1">
            <a:spLocks noChangeArrowheads="1"/>
          </p:cNvSpPr>
          <p:nvPr/>
        </p:nvSpPr>
        <p:spPr>
          <a:xfrm>
            <a:off x="228600" y="5161586"/>
            <a:ext cx="8686800" cy="1107996"/>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smtClean="0"/>
              <a:t>The default init method</a:t>
            </a:r>
          </a:p>
          <a:p>
            <a:pPr marL="0" indent="0" algn="ctr">
              <a:lnSpc>
                <a:spcPct val="100000"/>
              </a:lnSpc>
              <a:buNone/>
            </a:pPr>
            <a:r>
              <a:rPr lang="en-US" sz="2600" dirty="0" smtClean="0"/>
              <a:t>Produces objects without parameters</a:t>
            </a:r>
            <a:endParaRPr lang="en-US" sz="2600" dirty="0"/>
          </a:p>
        </p:txBody>
      </p:sp>
    </p:spTree>
    <p:extLst>
      <p:ext uri="{BB962C8B-B14F-4D97-AF65-F5344CB8AC3E}">
        <p14:creationId xmlns:p14="http://schemas.microsoft.com/office/powerpoint/2010/main" val="379899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p:txBody>
      </p:sp>
      <p:sp>
        <p:nvSpPr>
          <p:cNvPr id="6" name="Rectangle 5"/>
          <p:cNvSpPr/>
          <p:nvPr/>
        </p:nvSpPr>
        <p:spPr>
          <a:xfrm>
            <a:off x="723899" y="3260245"/>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initWithFullname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3"/>
          <p:cNvSpPr txBox="1">
            <a:spLocks noChangeArrowheads="1"/>
          </p:cNvSpPr>
          <p:nvPr/>
        </p:nvSpPr>
        <p:spPr>
          <a:xfrm>
            <a:off x="228600" y="5161586"/>
            <a:ext cx="8686800" cy="1107996"/>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smtClean="0"/>
              <a:t>init method that takes a single parameter</a:t>
            </a:r>
          </a:p>
          <a:p>
            <a:pPr marL="0" indent="0" algn="ctr">
              <a:lnSpc>
                <a:spcPct val="100000"/>
              </a:lnSpc>
              <a:buNone/>
            </a:pPr>
            <a:r>
              <a:rPr lang="en-US" sz="2600" dirty="0" smtClean="0"/>
              <a:t>Handles the role of "method overloading"</a:t>
            </a:r>
            <a:endParaRPr lang="en-US" sz="2600" dirty="0"/>
          </a:p>
        </p:txBody>
      </p:sp>
    </p:spTree>
    <p:extLst>
      <p:ext uri="{BB962C8B-B14F-4D97-AF65-F5344CB8AC3E}">
        <p14:creationId xmlns:p14="http://schemas.microsoft.com/office/powerpoint/2010/main" val="1219731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p:txBody>
          <a:bodyPr/>
          <a:lstStyle/>
          <a:p>
            <a:r>
              <a:rPr lang="en-US" smtClean="0"/>
              <a:t>Classes and Objects</a:t>
            </a:r>
            <a:endParaRPr lang="bg-BG" dirty="0"/>
          </a:p>
        </p:txBody>
      </p:sp>
      <p:sp>
        <p:nvSpPr>
          <p:cNvPr id="3" name="Subtitle 2"/>
          <p:cNvSpPr>
            <a:spLocks noGrp="1"/>
          </p:cNvSpPr>
          <p:nvPr>
            <p:ph type="subTitle" idx="1"/>
          </p:nvPr>
        </p:nvSpPr>
        <p:spPr/>
        <p:txBody>
          <a:bodyPr/>
          <a:lstStyle/>
          <a:p>
            <a:r>
              <a:rPr lang="en-US" smtClean="0"/>
              <a:t>Modeling Real-world Entities with Objects</a:t>
            </a:r>
            <a:endParaRPr lang="en-US" dirty="0"/>
          </a:p>
        </p:txBody>
      </p:sp>
    </p:spTree>
    <p:extLst>
      <p:ext uri="{BB962C8B-B14F-4D97-AF65-F5344CB8AC3E}">
        <p14:creationId xmlns:p14="http://schemas.microsoft.com/office/powerpoint/2010/main" val="172693340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p:txBody>
      </p:sp>
      <p:sp>
        <p:nvSpPr>
          <p:cNvPr id="6" name="Rectangle 5"/>
          <p:cNvSpPr/>
          <p:nvPr/>
        </p:nvSpPr>
        <p:spPr>
          <a:xfrm>
            <a:off x="723899" y="3260245"/>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initWithFullname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6"/>
          <p:cNvSpPr/>
          <p:nvPr/>
        </p:nvSpPr>
        <p:spPr>
          <a:xfrm>
            <a:off x="723899" y="3732094"/>
            <a:ext cx="7696201"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initWithFirstname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fname</a:t>
            </a:r>
          </a:p>
          <a:p>
            <a:pPr eaLnBrk="0" hangingPunct="0">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nn-NO"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andLastName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lname;</a:t>
            </a:r>
          </a:p>
        </p:txBody>
      </p:sp>
      <p:sp>
        <p:nvSpPr>
          <p:cNvPr id="10" name="Rectangle 3"/>
          <p:cNvSpPr txBox="1">
            <a:spLocks noChangeArrowheads="1"/>
          </p:cNvSpPr>
          <p:nvPr/>
        </p:nvSpPr>
        <p:spPr>
          <a:xfrm>
            <a:off x="228600" y="5161586"/>
            <a:ext cx="8686800" cy="1077218"/>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a:t>init method that takes </a:t>
            </a:r>
            <a:r>
              <a:rPr lang="en-US" sz="2800" dirty="0" smtClean="0"/>
              <a:t>two parameters</a:t>
            </a:r>
            <a:endParaRPr lang="en-US" sz="2800" dirty="0"/>
          </a:p>
          <a:p>
            <a:pPr marL="0" indent="0" algn="ctr">
              <a:lnSpc>
                <a:spcPct val="100000"/>
              </a:lnSpc>
              <a:buNone/>
            </a:pPr>
            <a:r>
              <a:rPr lang="en-US" sz="2600" dirty="0" smtClean="0"/>
              <a:t>The same as </a:t>
            </a:r>
            <a:r>
              <a:rPr lang="en-US" sz="2600" smtClean="0"/>
              <a:t>the others</a:t>
            </a:r>
            <a:endParaRPr lang="en-US" sz="2600" dirty="0"/>
          </a:p>
        </p:txBody>
      </p:sp>
    </p:spTree>
    <p:extLst>
      <p:ext uri="{BB962C8B-B14F-4D97-AF65-F5344CB8AC3E}">
        <p14:creationId xmlns:p14="http://schemas.microsoft.com/office/powerpoint/2010/main" val="179304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Multiple Init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2177723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Methods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2613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Factory Methods</a:t>
            </a:r>
            <a:endParaRPr lang="en-US" dirty="0"/>
          </a:p>
        </p:txBody>
      </p:sp>
      <p:sp>
        <p:nvSpPr>
          <p:cNvPr id="3" name="Content Placeholder 2"/>
          <p:cNvSpPr>
            <a:spLocks noGrp="1"/>
          </p:cNvSpPr>
          <p:nvPr>
            <p:ph idx="1"/>
          </p:nvPr>
        </p:nvSpPr>
        <p:spPr>
          <a:xfrm>
            <a:off x="228600" y="2019588"/>
            <a:ext cx="8686800" cy="4686011"/>
          </a:xfrm>
        </p:spPr>
        <p:txBody>
          <a:bodyPr/>
          <a:lstStyle/>
          <a:p>
            <a:r>
              <a:rPr lang="en-US" dirty="0" smtClean="0"/>
              <a:t>Factory methods are no more than hidden init methods</a:t>
            </a:r>
          </a:p>
          <a:p>
            <a:pPr lvl="1"/>
            <a:r>
              <a:rPr lang="en-US" dirty="0" smtClean="0"/>
              <a:t>They are class methods (the message is sent to the class, instead of to a concrete object)</a:t>
            </a:r>
          </a:p>
        </p:txBody>
      </p:sp>
    </p:spTree>
    <p:extLst>
      <p:ext uri="{BB962C8B-B14F-4D97-AF65-F5344CB8AC3E}">
        <p14:creationId xmlns:p14="http://schemas.microsoft.com/office/powerpoint/2010/main" val="17250856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Factory Methods (2)</a:t>
            </a:r>
            <a:endParaRPr lang="en-US" dirty="0"/>
          </a:p>
        </p:txBody>
      </p:sp>
      <p:sp>
        <p:nvSpPr>
          <p:cNvPr id="3" name="Content Placeholder 2"/>
          <p:cNvSpPr>
            <a:spLocks noGrp="1"/>
          </p:cNvSpPr>
          <p:nvPr>
            <p:ph idx="1"/>
          </p:nvPr>
        </p:nvSpPr>
        <p:spPr>
          <a:xfrm>
            <a:off x="228600" y="1322876"/>
            <a:ext cx="8686800" cy="1058297"/>
          </a:xfrm>
        </p:spPr>
        <p:txBody>
          <a:bodyPr/>
          <a:lstStyle/>
          <a:p>
            <a:r>
              <a:rPr lang="en-US" dirty="0" smtClean="0"/>
              <a:t>By concept, factory methods' identifiers start with the name of the class, i.e.</a:t>
            </a:r>
          </a:p>
        </p:txBody>
      </p:sp>
      <p:sp>
        <p:nvSpPr>
          <p:cNvPr id="6" name="Rectangle 5"/>
          <p:cNvSpPr>
            <a:spLocks noChangeArrowheads="1"/>
          </p:cNvSpPr>
          <p:nvPr/>
        </p:nvSpPr>
        <p:spPr bwMode="auto">
          <a:xfrm>
            <a:off x="666573" y="2629038"/>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personWithFirstname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a:rPr>
              <a:t>: (NSString *) fname;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5" name="Rectangle 4"/>
          <p:cNvSpPr>
            <a:spLocks noChangeArrowheads="1"/>
          </p:cNvSpPr>
          <p:nvPr/>
        </p:nvSpPr>
        <p:spPr bwMode="auto">
          <a:xfrm>
            <a:off x="669036" y="4060219"/>
            <a:ext cx="77771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@implementation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personWithFirstname: (NSString *) fname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 = [[Person alloc] init];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p.firstname = fname;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p;</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415709148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Factory Meth0ds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096926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xmlns="">
                <a:solidFill>
                  <a:srgbClr val="FFFFFF"/>
                </a:solidFill>
              </a14:hiddenFill>
            </a:ext>
          </a:extLst>
        </p:spPr>
      </p:pic>
      <p:sp>
        <p:nvSpPr>
          <p:cNvPr id="791554" name="Rectangle 2"/>
          <p:cNvSpPr>
            <a:spLocks noGrp="1" noChangeArrowheads="1"/>
          </p:cNvSpPr>
          <p:nvPr>
            <p:ph type="ctrTitle" idx="4294967295"/>
          </p:nvPr>
        </p:nvSpPr>
        <p:spPr>
          <a:xfrm>
            <a:off x="3378200" y="4419600"/>
            <a:ext cx="5765800" cy="1462088"/>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10395454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smtClean="0"/>
              <a:t>Fundamental Principles of OOP</a:t>
            </a:r>
            <a:endParaRPr lang="bg-BG" dirty="0"/>
          </a:p>
        </p:txBody>
      </p:sp>
      <p:sp>
        <p:nvSpPr>
          <p:cNvPr id="762883" name="Rectangle 3"/>
          <p:cNvSpPr>
            <a:spLocks noGrp="1" noChangeArrowheads="1"/>
          </p:cNvSpPr>
          <p:nvPr>
            <p:ph idx="1"/>
          </p:nvPr>
        </p:nvSpPr>
        <p:spPr/>
        <p:txBody>
          <a:bodyPr/>
          <a:lstStyle/>
          <a:p>
            <a:r>
              <a:rPr lang="en-US" smtClean="0"/>
              <a:t>Inheritance</a:t>
            </a:r>
          </a:p>
          <a:p>
            <a:pPr lvl="1"/>
            <a:r>
              <a:rPr lang="en-US" smtClean="0"/>
              <a:t>Inherit members from parent class</a:t>
            </a:r>
          </a:p>
          <a:p>
            <a:r>
              <a:rPr lang="en-US" smtClean="0"/>
              <a:t>Abstraction</a:t>
            </a:r>
          </a:p>
          <a:p>
            <a:pPr lvl="1"/>
            <a:r>
              <a:rPr lang="en-US" smtClean="0"/>
              <a:t>Define and execute abstract actions</a:t>
            </a:r>
          </a:p>
          <a:p>
            <a:r>
              <a:rPr lang="en-US" smtClean="0"/>
              <a:t>Encapsulation</a:t>
            </a:r>
          </a:p>
          <a:p>
            <a:pPr lvl="1"/>
            <a:r>
              <a:rPr lang="en-US" smtClean="0"/>
              <a:t>Hide the internals of a class</a:t>
            </a:r>
          </a:p>
          <a:p>
            <a:r>
              <a:rPr lang="en-US" smtClean="0"/>
              <a:t>Polymorphism</a:t>
            </a:r>
          </a:p>
          <a:p>
            <a:pPr lvl="2"/>
            <a:r>
              <a:rPr lang="en-US" smtClean="0"/>
              <a:t>Access a class through its parent interface</a:t>
            </a:r>
            <a:endParaRPr lang="en-US" dirty="0" smtClean="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47</a:t>
            </a:fld>
            <a:endParaRPr lang="en-US" sz="1100" dirty="0"/>
          </a:p>
        </p:txBody>
      </p:sp>
    </p:spTree>
    <p:extLst>
      <p:ext uri="{BB962C8B-B14F-4D97-AF65-F5344CB8AC3E}">
        <p14:creationId xmlns:p14="http://schemas.microsoft.com/office/powerpoint/2010/main" val="421166207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370800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Protocols</a:t>
            </a:r>
            <a:endParaRPr lang="en-US" dirty="0"/>
          </a:p>
        </p:txBody>
      </p:sp>
      <p:sp>
        <p:nvSpPr>
          <p:cNvPr id="3" name="Content Placeholder 2"/>
          <p:cNvSpPr>
            <a:spLocks noGrp="1"/>
          </p:cNvSpPr>
          <p:nvPr>
            <p:ph idx="1"/>
          </p:nvPr>
        </p:nvSpPr>
        <p:spPr/>
        <p:txBody>
          <a:bodyPr/>
          <a:lstStyle/>
          <a:p>
            <a:r>
              <a:rPr lang="en-US" dirty="0" smtClean="0"/>
              <a:t>Classes define attributes and behavior</a:t>
            </a:r>
          </a:p>
          <a:p>
            <a:pPr lvl="1"/>
            <a:r>
              <a:rPr lang="en-US" dirty="0" smtClean="0"/>
              <a:t>Fields, properties, methods, etc.</a:t>
            </a:r>
          </a:p>
          <a:p>
            <a:pPr lvl="1"/>
            <a:r>
              <a:rPr lang="en-US" dirty="0" smtClean="0"/>
              <a:t>Methods contain code for execution</a:t>
            </a:r>
          </a:p>
          <a:p>
            <a:endParaRPr lang="en-US" dirty="0" smtClean="0"/>
          </a:p>
          <a:p>
            <a:r>
              <a:rPr lang="en-US" dirty="0" smtClean="0"/>
              <a:t>Protocols define a set of operations</a:t>
            </a:r>
          </a:p>
          <a:p>
            <a:pPr lvl="1"/>
            <a:r>
              <a:rPr lang="en-US" dirty="0" smtClean="0"/>
              <a:t>Empty methods and properties, left to be implemented later</a:t>
            </a:r>
          </a:p>
        </p:txBody>
      </p:sp>
      <p:sp>
        <p:nvSpPr>
          <p:cNvPr id="4" name="Slide Number Placeholder 3"/>
          <p:cNvSpPr>
            <a:spLocks noGrp="1"/>
          </p:cNvSpPr>
          <p:nvPr>
            <p:ph type="sldNum" sz="quarter" idx="10"/>
          </p:nvPr>
        </p:nvSpPr>
        <p:spPr/>
        <p:txBody>
          <a:bodyPr/>
          <a:lstStyle/>
          <a:p>
            <a:fld id="{58452FF4-89E3-4D1B-9927-2DBDC00E58D7}" type="slidenum">
              <a:rPr lang="en-US" smtClean="0"/>
              <a:pPr/>
              <a:t>49</a:t>
            </a:fld>
            <a:endParaRPr lang="en-US" dirty="0"/>
          </a:p>
        </p:txBody>
      </p:sp>
      <p:sp>
        <p:nvSpPr>
          <p:cNvPr id="6" name="Rectangle 4"/>
          <p:cNvSpPr>
            <a:spLocks noChangeArrowheads="1"/>
          </p:cNvSpPr>
          <p:nvPr/>
        </p:nvSpPr>
        <p:spPr bwMode="auto">
          <a:xfrm>
            <a:off x="463552" y="2819400"/>
            <a:ext cx="387984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Shape: NSObject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7" name="Rectangle 4"/>
          <p:cNvSpPr>
            <a:spLocks noChangeArrowheads="1"/>
          </p:cNvSpPr>
          <p:nvPr/>
        </p:nvSpPr>
        <p:spPr bwMode="auto">
          <a:xfrm>
            <a:off x="463552" y="5334000"/>
            <a:ext cx="814704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@protocol Figure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10" name="Rectangle 4"/>
          <p:cNvSpPr>
            <a:spLocks noChangeArrowheads="1"/>
          </p:cNvSpPr>
          <p:nvPr/>
        </p:nvSpPr>
        <p:spPr bwMode="auto">
          <a:xfrm>
            <a:off x="4419600" y="2819400"/>
            <a:ext cx="387984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@implementation Shape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2765595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369785787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49567"/>
            <a:ext cx="7086600" cy="838200"/>
          </a:xfrm>
        </p:spPr>
        <p:txBody>
          <a:bodyPr/>
          <a:lstStyle/>
          <a:p>
            <a:r>
              <a:rPr lang="en-US" smtClean="0"/>
              <a:t>Inheritance</a:t>
            </a:r>
            <a:endParaRPr lang="bg-BG" dirty="0"/>
          </a:p>
        </p:txBody>
      </p:sp>
      <p:sp>
        <p:nvSpPr>
          <p:cNvPr id="761859" name="Rectangle 3"/>
          <p:cNvSpPr>
            <a:spLocks noGrp="1" noChangeArrowheads="1"/>
          </p:cNvSpPr>
          <p:nvPr>
            <p:ph idx="1"/>
          </p:nvPr>
        </p:nvSpPr>
        <p:spPr>
          <a:xfrm>
            <a:off x="150920" y="1145218"/>
            <a:ext cx="8842160" cy="5033639"/>
          </a:xfrm>
        </p:spPr>
        <p:txBody>
          <a:bodyPr/>
          <a:lstStyle/>
          <a:p>
            <a:pPr>
              <a:lnSpc>
                <a:spcPct val="100000"/>
              </a:lnSpc>
            </a:pPr>
            <a:r>
              <a:rPr lang="en-US" sz="3000" dirty="0" smtClean="0"/>
              <a:t>Inheritance allows classes to inherit characteristics from an existing parent (super) class</a:t>
            </a:r>
          </a:p>
          <a:p>
            <a:pPr lvl="1">
              <a:lnSpc>
                <a:spcPct val="100000"/>
              </a:lnSpc>
            </a:pPr>
            <a:r>
              <a:rPr lang="en-US" sz="2800" dirty="0" smtClean="0"/>
              <a:t>Attributes (fields and properties)</a:t>
            </a:r>
          </a:p>
          <a:p>
            <a:pPr lvl="1">
              <a:lnSpc>
                <a:spcPct val="100000"/>
              </a:lnSpc>
            </a:pPr>
            <a:r>
              <a:rPr lang="en-US" sz="2800" dirty="0" smtClean="0"/>
              <a:t>Operations (methods)</a:t>
            </a:r>
          </a:p>
          <a:p>
            <a:pPr>
              <a:lnSpc>
                <a:spcPct val="100000"/>
              </a:lnSpc>
            </a:pPr>
            <a:r>
              <a:rPr lang="en-US" sz="3000" dirty="0" smtClean="0"/>
              <a:t>A child class can extend the parent class</a:t>
            </a:r>
          </a:p>
          <a:p>
            <a:pPr lvl="1">
              <a:lnSpc>
                <a:spcPct val="100000"/>
              </a:lnSpc>
            </a:pPr>
            <a:r>
              <a:rPr lang="en-US" sz="2800" dirty="0" smtClean="0"/>
              <a:t>Add new fields and methods</a:t>
            </a:r>
          </a:p>
          <a:p>
            <a:pPr lvl="1">
              <a:lnSpc>
                <a:spcPct val="100000"/>
              </a:lnSpc>
            </a:pPr>
            <a:r>
              <a:rPr lang="en-US" sz="2800" dirty="0" smtClean="0"/>
              <a:t>Redefine methods (modify existing behavior)</a:t>
            </a:r>
          </a:p>
          <a:p>
            <a:pPr>
              <a:lnSpc>
                <a:spcPct val="100000"/>
              </a:lnSpc>
            </a:pPr>
            <a:r>
              <a:rPr lang="en-US" sz="3000" dirty="0" smtClean="0"/>
              <a:t>A </a:t>
            </a:r>
            <a:r>
              <a:rPr lang="en-US" sz="3000" dirty="0"/>
              <a:t>class can </a:t>
            </a:r>
            <a:r>
              <a:rPr lang="en-US" sz="3000" dirty="0" smtClean="0"/>
              <a:t>conform to a </a:t>
            </a:r>
            <a:r>
              <a:rPr lang="en-US" sz="3000" dirty="0"/>
              <a:t>protocol by providing implementation for its methods</a:t>
            </a:r>
            <a:endParaRPr lang="bg-BG" sz="3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34516585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42672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42672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6670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7857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p:txBody>
          <a:bodyPr/>
          <a:lstStyle/>
          <a:p>
            <a:r>
              <a:rPr lang="en-US" smtClean="0"/>
              <a:t>Types of Inheritance</a:t>
            </a:r>
            <a:endParaRPr lang="bg-BG" dirty="0"/>
          </a:p>
        </p:txBody>
      </p:sp>
      <p:sp>
        <p:nvSpPr>
          <p:cNvPr id="789507" name="Rectangle 3"/>
          <p:cNvSpPr>
            <a:spLocks noGrp="1" noChangeArrowheads="1"/>
          </p:cNvSpPr>
          <p:nvPr>
            <p:ph idx="1"/>
          </p:nvPr>
        </p:nvSpPr>
        <p:spPr>
          <a:xfrm>
            <a:off x="228600" y="1861803"/>
            <a:ext cx="8686800" cy="728997"/>
          </a:xfrm>
        </p:spPr>
        <p:txBody>
          <a:bodyPr/>
          <a:lstStyle/>
          <a:p>
            <a:r>
              <a:rPr lang="en-US" dirty="0" smtClean="0"/>
              <a:t>Inheritance terminology</a:t>
            </a:r>
            <a:endParaRPr lang="bg-BG" dirty="0"/>
          </a:p>
        </p:txBody>
      </p:sp>
      <p:sp>
        <p:nvSpPr>
          <p:cNvPr id="27652" name="Text Box 4"/>
          <p:cNvSpPr txBox="1">
            <a:spLocks noChangeArrowheads="1"/>
          </p:cNvSpPr>
          <p:nvPr/>
        </p:nvSpPr>
        <p:spPr bwMode="auto">
          <a:xfrm>
            <a:off x="534988" y="29301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7095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019147" y="29806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43192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43192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protocol</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61" name="Text Box 21"/>
          <p:cNvSpPr txBox="1">
            <a:spLocks noChangeArrowheads="1"/>
          </p:cNvSpPr>
          <p:nvPr/>
        </p:nvSpPr>
        <p:spPr bwMode="auto">
          <a:xfrm>
            <a:off x="3081060" y="43241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conforms to</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455710" y="43129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455710" y="48768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444597" y="29555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444597" y="35102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147648642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 Benefits</a:t>
            </a:r>
            <a:endParaRPr lang="bg-BG" dirty="0"/>
          </a:p>
        </p:txBody>
      </p:sp>
      <p:sp>
        <p:nvSpPr>
          <p:cNvPr id="3" name="Content Placeholder 2"/>
          <p:cNvSpPr>
            <a:spLocks noGrp="1"/>
          </p:cNvSpPr>
          <p:nvPr>
            <p:ph idx="1"/>
          </p:nvPr>
        </p:nvSpPr>
        <p:spPr/>
        <p:txBody>
          <a:bodyPr/>
          <a:lstStyle/>
          <a:p>
            <a:r>
              <a:rPr lang="en-US" noProof="1" smtClean="0"/>
              <a:t>Inheritance has a lot of benefits</a:t>
            </a:r>
          </a:p>
          <a:p>
            <a:pPr lvl="1"/>
            <a:r>
              <a:rPr lang="en-US" noProof="1" smtClean="0"/>
              <a:t>Extensibility </a:t>
            </a:r>
          </a:p>
          <a:p>
            <a:pPr lvl="1"/>
            <a:r>
              <a:rPr lang="en-US" noProof="1" smtClean="0"/>
              <a:t>Reusability (code reuse)</a:t>
            </a:r>
          </a:p>
          <a:p>
            <a:pPr lvl="1"/>
            <a:r>
              <a:rPr lang="en-US" noProof="1" smtClean="0"/>
              <a:t>Provides abstraction</a:t>
            </a:r>
          </a:p>
          <a:p>
            <a:pPr lvl="1"/>
            <a:r>
              <a:rPr lang="en-US" noProof="1" smtClean="0"/>
              <a:t>Eliminates redundant code</a:t>
            </a:r>
          </a:p>
          <a:p>
            <a:r>
              <a:rPr lang="en-US" noProof="1" smtClean="0"/>
              <a:t>Use inheritance for buidling is-a relationships</a:t>
            </a:r>
          </a:p>
          <a:p>
            <a:pPr lvl="1"/>
            <a:r>
              <a:rPr lang="en-US" noProof="1" smtClean="0"/>
              <a:t>E.g. person is-a mammal</a:t>
            </a:r>
          </a:p>
          <a:p>
            <a:r>
              <a:rPr lang="en-US" noProof="1" smtClean="0"/>
              <a:t>Don't use it to build has-a relationship</a:t>
            </a:r>
          </a:p>
          <a:p>
            <a:pPr lvl="1"/>
            <a:r>
              <a:rPr lang="en-US" noProof="1" smtClean="0"/>
              <a:t>E.g. person has-a name</a:t>
            </a:r>
            <a:endParaRPr lang="en-US" noProof="1"/>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52</a:t>
            </a:fld>
            <a:endParaRPr lang="en-US" sz="1100" dirty="0"/>
          </a:p>
        </p:txBody>
      </p:sp>
    </p:spTree>
    <p:extLst>
      <p:ext uri="{BB962C8B-B14F-4D97-AF65-F5344CB8AC3E}">
        <p14:creationId xmlns:p14="http://schemas.microsoft.com/office/powerpoint/2010/main" val="323559305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smtClean="0"/>
              <a:t>Inheritance</a:t>
            </a:r>
            <a:endParaRPr lang="bg-BG" dirty="0"/>
          </a:p>
        </p:txBody>
      </p:sp>
      <p:sp>
        <p:nvSpPr>
          <p:cNvPr id="1233923" name="Rectangle 3"/>
          <p:cNvSpPr>
            <a:spLocks noGrp="1" noChangeArrowheads="1"/>
          </p:cNvSpPr>
          <p:nvPr>
            <p:ph idx="1"/>
          </p:nvPr>
        </p:nvSpPr>
        <p:spPr/>
        <p:txBody>
          <a:bodyPr/>
          <a:lstStyle/>
          <a:p>
            <a:r>
              <a:rPr lang="en-US" dirty="0" smtClean="0"/>
              <a:t>Child classes implicitly gain all members from the super class</a:t>
            </a:r>
          </a:p>
          <a:p>
            <a:pPr lvl="1"/>
            <a:r>
              <a:rPr lang="en-US" dirty="0" smtClean="0"/>
              <a:t>All fields, methods, properties</a:t>
            </a:r>
          </a:p>
          <a:p>
            <a:pPr lvl="1"/>
            <a:r>
              <a:rPr lang="en-US" dirty="0" smtClean="0"/>
              <a:t>Some members are inaccessible (hidden)</a:t>
            </a:r>
          </a:p>
          <a:p>
            <a:r>
              <a:rPr lang="en-US" dirty="0" smtClean="0"/>
              <a:t>The class whose methods are inherited is called base (parent) class</a:t>
            </a:r>
            <a:endParaRPr lang="bg-BG" dirty="0" smtClean="0"/>
          </a:p>
          <a:p>
            <a:r>
              <a:rPr lang="en-US" dirty="0" smtClean="0"/>
              <a:t>The class that gains </a:t>
            </a:r>
            <a:r>
              <a:rPr lang="en-US" dirty="0"/>
              <a:t>new functionality </a:t>
            </a:r>
            <a:r>
              <a:rPr lang="en-US" dirty="0" smtClean="0"/>
              <a:t>is called derived (child) class</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53</a:t>
            </a:fld>
            <a:endParaRPr lang="en-US" dirty="0"/>
          </a:p>
        </p:txBody>
      </p:sp>
    </p:spTree>
    <p:extLst>
      <p:ext uri="{BB962C8B-B14F-4D97-AF65-F5344CB8AC3E}">
        <p14:creationId xmlns:p14="http://schemas.microsoft.com/office/powerpoint/2010/main" val="54192877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 Example</a:t>
            </a:r>
            <a:endParaRPr lang="en-US" dirty="0"/>
          </a:p>
        </p:txBody>
      </p:sp>
      <p:sp>
        <p:nvSpPr>
          <p:cNvPr id="4" name="Slide Number Placeholder 3"/>
          <p:cNvSpPr>
            <a:spLocks noGrp="1"/>
          </p:cNvSpPr>
          <p:nvPr>
            <p:ph type="sldNum" sz="quarter" idx="10"/>
          </p:nvPr>
        </p:nvSpPr>
        <p:spPr/>
        <p:txBody>
          <a:bodyPr/>
          <a:lstStyle/>
          <a:p>
            <a:fld id="{58452FF4-89E3-4D1B-9927-2DBDC00E58D7}" type="slidenum">
              <a:rPr lang="en-US" smtClean="0"/>
              <a:pPr/>
              <a:t>54</a:t>
            </a:fld>
            <a:endParaRPr lang="en-US" dirty="0"/>
          </a:p>
        </p:txBody>
      </p:sp>
      <p:sp>
        <p:nvSpPr>
          <p:cNvPr id="5" name="Rectangle 4"/>
          <p:cNvSpPr>
            <a:spLocks noChangeArrowheads="1"/>
          </p:cNvSpPr>
          <p:nvPr/>
        </p:nvSpPr>
        <p:spPr bwMode="auto">
          <a:xfrm>
            <a:off x="3131398" y="1612900"/>
            <a:ext cx="273674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131398" y="2189162"/>
            <a:ext cx="273674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smtClean="0">
                <a:solidFill>
                  <a:srgbClr val="8CF4F2"/>
                </a:solidFill>
                <a:effectLst>
                  <a:outerShdw blurRad="38100" dist="38100" dir="2700000" algn="tl">
                    <a:srgbClr val="000000">
                      <a:alpha val="43137"/>
                    </a:srgbClr>
                  </a:outerShdw>
                </a:effectLst>
                <a:latin typeface="Consolas" pitchFamily="49" charset="0"/>
              </a:rPr>
              <a:t>+Name</a:t>
            </a:r>
            <a:r>
              <a:rPr lang="en-GB" sz="2000" b="1" noProof="1">
                <a:solidFill>
                  <a:srgbClr val="8CF4F2"/>
                </a:solidFill>
                <a:effectLst>
                  <a:outerShdw blurRad="38100" dist="38100" dir="2700000" algn="tl">
                    <a:srgbClr val="000000">
                      <a:alpha val="43137"/>
                    </a:srgbClr>
                  </a:outerShdw>
                </a:effectLst>
                <a:latin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rPr>
              <a:t>NS</a:t>
            </a:r>
            <a:r>
              <a:rPr lang="en-GB" sz="2000" b="1" noProof="1" smtClean="0">
                <a:solidFill>
                  <a:srgbClr val="8CF4F2"/>
                </a:solidFill>
                <a:effectLst>
                  <a:outerShdw blurRad="38100" dist="38100" dir="2700000" algn="tl">
                    <a:srgbClr val="000000">
                      <a:alpha val="43137"/>
                    </a:srgbClr>
                  </a:outerShdw>
                </a:effectLst>
                <a:latin typeface="Consolas" pitchFamily="49" charset="0"/>
              </a:rPr>
              <a:t>String</a:t>
            </a:r>
            <a:endParaRPr lang="en-GB"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a:t>
            </a:r>
            <a:r>
              <a:rPr lang="en-GB" sz="2000" b="1" noProof="1" smtClean="0">
                <a:solidFill>
                  <a:srgbClr val="8CF4F2"/>
                </a:solidFill>
                <a:effectLst>
                  <a:outerShdw blurRad="38100" dist="38100" dir="2700000" algn="tl">
                    <a:srgbClr val="000000">
                      <a:alpha val="43137"/>
                    </a:srgbClr>
                  </a:outerShdw>
                </a:effectLst>
                <a:latin typeface="Consolas" pitchFamily="49" charset="0"/>
              </a:rPr>
              <a:t>NSString</a:t>
            </a:r>
            <a:endParaRPr lang="en-GB"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3131398" y="2981325"/>
            <a:ext cx="273674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491450" y="4359275"/>
            <a:ext cx="2710664"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491450" y="4935537"/>
            <a:ext cx="2710664"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NSString</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491450" y="5727700"/>
            <a:ext cx="2710664"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60337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60337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NSString</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60337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953756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smtClean="0"/>
              <a:t>Class Hierarchies</a:t>
            </a:r>
            <a:endParaRPr lang="bg-BG" dirty="0"/>
          </a:p>
        </p:txBody>
      </p:sp>
      <p:sp>
        <p:nvSpPr>
          <p:cNvPr id="796675" name="Rectangle 3"/>
          <p:cNvSpPr>
            <a:spLocks noGrp="1" noChangeArrowheads="1"/>
          </p:cNvSpPr>
          <p:nvPr>
            <p:ph idx="1"/>
          </p:nvPr>
        </p:nvSpPr>
        <p:spPr/>
        <p:txBody>
          <a:bodyPr/>
          <a:lstStyle/>
          <a:p>
            <a:r>
              <a:rPr lang="en-US" dirty="0" smtClean="0"/>
              <a:t>Inheritance leads to a hierarchies of classes and / or protocols in an application:</a:t>
            </a:r>
            <a:endParaRPr lang="bg-BG" dirty="0"/>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141127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dirty="0" smtClean="0"/>
              <a:t>Inheritance in Objective-C</a:t>
            </a:r>
            <a:endParaRPr lang="bg-BG" dirty="0"/>
          </a:p>
        </p:txBody>
      </p:sp>
      <p:sp>
        <p:nvSpPr>
          <p:cNvPr id="788483" name="Rectangle 3"/>
          <p:cNvSpPr>
            <a:spLocks noGrp="1" noChangeArrowheads="1"/>
          </p:cNvSpPr>
          <p:nvPr>
            <p:ph idx="1"/>
          </p:nvPr>
        </p:nvSpPr>
        <p:spPr>
          <a:xfrm>
            <a:off x="228600" y="2148396"/>
            <a:ext cx="8686800" cy="4557204"/>
          </a:xfrm>
        </p:spPr>
        <p:txBody>
          <a:bodyPr/>
          <a:lstStyle/>
          <a:p>
            <a:r>
              <a:rPr lang="en-US" dirty="0" smtClean="0"/>
              <a:t>A class can inherit only one base class</a:t>
            </a:r>
          </a:p>
          <a:p>
            <a:pPr lvl="1"/>
            <a:r>
              <a:rPr lang="en-US" dirty="0" smtClean="0"/>
              <a:t>E.g. </a:t>
            </a:r>
            <a:r>
              <a:rPr lang="en-US" noProof="1" smtClean="0"/>
              <a:t>NSMutableArray</a:t>
            </a:r>
            <a:r>
              <a:rPr lang="en-US" dirty="0" smtClean="0"/>
              <a:t> derives from </a:t>
            </a:r>
            <a:r>
              <a:rPr lang="en-US" noProof="1" smtClean="0"/>
              <a:t>NSArray</a:t>
            </a:r>
          </a:p>
          <a:p>
            <a:r>
              <a:rPr lang="en-US" dirty="0" smtClean="0"/>
              <a:t>A class can conform to several protocols</a:t>
            </a:r>
          </a:p>
          <a:p>
            <a:pPr lvl="1"/>
            <a:r>
              <a:rPr lang="en-US" dirty="0" smtClean="0"/>
              <a:t>This is </a:t>
            </a:r>
            <a:r>
              <a:rPr lang="en-US" noProof="1" smtClean="0"/>
              <a:t>Obj-C’s</a:t>
            </a:r>
            <a:r>
              <a:rPr lang="en-US" dirty="0" smtClean="0"/>
              <a:t> form of multiple inheritance</a:t>
            </a:r>
          </a:p>
          <a:p>
            <a:pPr lvl="1"/>
            <a:r>
              <a:rPr lang="en-US" noProof="1" smtClean="0"/>
              <a:t>Shape conforms to Movable and Drawable</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88880596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Inheritance?</a:t>
            </a:r>
            <a:endParaRPr lang="en-US" dirty="0"/>
          </a:p>
        </p:txBody>
      </p:sp>
      <p:sp>
        <p:nvSpPr>
          <p:cNvPr id="3" name="Content Placeholder 2"/>
          <p:cNvSpPr>
            <a:spLocks noGrp="1"/>
          </p:cNvSpPr>
          <p:nvPr>
            <p:ph idx="1"/>
          </p:nvPr>
        </p:nvSpPr>
        <p:spPr>
          <a:xfrm>
            <a:off x="228600" y="914400"/>
            <a:ext cx="8686800" cy="1101263"/>
          </a:xfrm>
        </p:spPr>
        <p:txBody>
          <a:bodyPr/>
          <a:lstStyle/>
          <a:p>
            <a:r>
              <a:rPr lang="en-US" dirty="0" smtClean="0"/>
              <a:t>Specify the name of the base class after the name of the derived (with colon)</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57</a:t>
            </a:fld>
            <a:endParaRPr lang="en-US" dirty="0"/>
          </a:p>
        </p:txBody>
      </p:sp>
      <p:sp>
        <p:nvSpPr>
          <p:cNvPr id="5" name="Rectangle 4"/>
          <p:cNvSpPr>
            <a:spLocks noChangeArrowheads="1"/>
          </p:cNvSpPr>
          <p:nvPr/>
        </p:nvSpPr>
        <p:spPr bwMode="auto">
          <a:xfrm>
            <a:off x="762001" y="2084463"/>
            <a:ext cx="7443786" cy="18364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firstname;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lastname;</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543800" y="4004261"/>
            <a:ext cx="1600200" cy="1600200"/>
          </a:xfrm>
          <a:prstGeom prst="roundRect">
            <a:avLst>
              <a:gd name="adj" fmla="val 6700"/>
            </a:avLst>
          </a:prstGeom>
          <a:noFill/>
        </p:spPr>
      </p:pic>
      <p:sp>
        <p:nvSpPr>
          <p:cNvPr id="9" name="Rectangle 8"/>
          <p:cNvSpPr>
            <a:spLocks noChangeArrowheads="1"/>
          </p:cNvSpPr>
          <p:nvPr/>
        </p:nvSpPr>
        <p:spPr bwMode="auto">
          <a:xfrm>
            <a:off x="762001" y="4065697"/>
            <a:ext cx="7443786"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Ninja: Person</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rank;</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40229337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Inheritance?</a:t>
            </a:r>
            <a:endParaRPr lang="en-US" dirty="0"/>
          </a:p>
        </p:txBody>
      </p:sp>
      <p:sp>
        <p:nvSpPr>
          <p:cNvPr id="3" name="Content Placeholder 2"/>
          <p:cNvSpPr>
            <a:spLocks noGrp="1"/>
          </p:cNvSpPr>
          <p:nvPr>
            <p:ph idx="1"/>
          </p:nvPr>
        </p:nvSpPr>
        <p:spPr>
          <a:xfrm>
            <a:off x="228600" y="914400"/>
            <a:ext cx="8686800" cy="1101263"/>
          </a:xfrm>
        </p:spPr>
        <p:txBody>
          <a:bodyPr/>
          <a:lstStyle/>
          <a:p>
            <a:r>
              <a:rPr lang="en-US" dirty="0" smtClean="0"/>
              <a:t>Specify the name of the base class after the name of the derived (with colon)</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58</a:t>
            </a:fld>
            <a:endParaRPr lang="en-US" dirty="0"/>
          </a:p>
        </p:txBody>
      </p:sp>
      <p:sp>
        <p:nvSpPr>
          <p:cNvPr id="5" name="Rectangle 4"/>
          <p:cNvSpPr>
            <a:spLocks noChangeArrowheads="1"/>
          </p:cNvSpPr>
          <p:nvPr/>
        </p:nvSpPr>
        <p:spPr bwMode="auto">
          <a:xfrm>
            <a:off x="762001" y="2084463"/>
            <a:ext cx="7443786" cy="18364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firstname;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lastname;</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543800" y="4004261"/>
            <a:ext cx="1600200" cy="1600200"/>
          </a:xfrm>
          <a:prstGeom prst="roundRect">
            <a:avLst>
              <a:gd name="adj" fmla="val 6700"/>
            </a:avLst>
          </a:prstGeom>
          <a:noFill/>
        </p:spPr>
      </p:pic>
      <p:sp>
        <p:nvSpPr>
          <p:cNvPr id="9" name="Rectangle 8"/>
          <p:cNvSpPr>
            <a:spLocks noChangeArrowheads="1"/>
          </p:cNvSpPr>
          <p:nvPr/>
        </p:nvSpPr>
        <p:spPr bwMode="auto">
          <a:xfrm>
            <a:off x="762001" y="4065697"/>
            <a:ext cx="7443786"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Ninja: Person</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rank;</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12" name="AutoShape 20"/>
          <p:cNvSpPr>
            <a:spLocks noChangeArrowheads="1"/>
          </p:cNvSpPr>
          <p:nvPr/>
        </p:nvSpPr>
        <p:spPr bwMode="auto">
          <a:xfrm>
            <a:off x="3947803" y="4485494"/>
            <a:ext cx="3394030" cy="783193"/>
          </a:xfrm>
          <a:prstGeom prst="wedgeRoundRectCallout">
            <a:avLst>
              <a:gd name="adj1" fmla="val -58597"/>
              <a:gd name="adj2" fmla="val -35448"/>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Inherits properties </a:t>
            </a:r>
            <a:r>
              <a:rPr lang="en-US" sz="2000" b="1" dirty="0" err="1" smtClean="0">
                <a:solidFill>
                  <a:schemeClr val="tx2">
                    <a:lumMod val="75000"/>
                  </a:schemeClr>
                </a:solidFill>
                <a:effectLst>
                  <a:outerShdw blurRad="38100" dist="38100" dir="2700000" algn="tl">
                    <a:srgbClr val="000000">
                      <a:alpha val="43137"/>
                    </a:srgbClr>
                  </a:outerShdw>
                </a:effectLst>
              </a:rPr>
              <a:t>firstname</a:t>
            </a:r>
            <a:r>
              <a:rPr lang="en-US" sz="2000" b="1" dirty="0" smtClean="0">
                <a:solidFill>
                  <a:schemeClr val="tx2">
                    <a:lumMod val="75000"/>
                  </a:schemeClr>
                </a:solidFill>
                <a:effectLst>
                  <a:outerShdw blurRad="38100" dist="38100" dir="2700000" algn="tl">
                    <a:srgbClr val="000000">
                      <a:alpha val="43137"/>
                    </a:srgbClr>
                  </a:outerShdw>
                </a:effectLst>
              </a:rPr>
              <a:t> </a:t>
            </a:r>
            <a:r>
              <a:rPr lang="en-US" sz="2000" b="1" dirty="0" smtClean="0">
                <a:solidFill>
                  <a:srgbClr val="F7FFE7"/>
                </a:solidFill>
                <a:effectLst>
                  <a:outerShdw blurRad="38100" dist="38100" dir="2700000" algn="tl">
                    <a:srgbClr val="000000">
                      <a:alpha val="43137"/>
                    </a:srgbClr>
                  </a:outerShdw>
                </a:effectLst>
              </a:rPr>
              <a:t>and </a:t>
            </a:r>
            <a:r>
              <a:rPr lang="en-US" sz="2000" b="1" dirty="0" err="1" smtClean="0">
                <a:solidFill>
                  <a:schemeClr val="tx2">
                    <a:lumMod val="75000"/>
                  </a:schemeClr>
                </a:solidFill>
                <a:effectLst>
                  <a:outerShdw blurRad="38100" dist="38100" dir="2700000" algn="tl">
                    <a:srgbClr val="000000">
                      <a:alpha val="43137"/>
                    </a:srgbClr>
                  </a:outerShdw>
                </a:effectLst>
              </a:rPr>
              <a:t>lastname</a:t>
            </a:r>
            <a:r>
              <a:rPr lang="en-US" sz="2000" b="1" dirty="0" smtClean="0">
                <a:solidFill>
                  <a:schemeClr val="tx2">
                    <a:lumMod val="75000"/>
                  </a:schemeClr>
                </a:solidFill>
                <a:effectLst>
                  <a:outerShdw blurRad="38100" dist="38100" dir="2700000" algn="tl">
                    <a:srgbClr val="000000">
                      <a:alpha val="43137"/>
                    </a:srgbClr>
                  </a:outerShdw>
                </a:effectLst>
              </a:rPr>
              <a:t> </a:t>
            </a:r>
            <a:r>
              <a:rPr lang="en-US" sz="2000" b="1" dirty="0" smtClean="0">
                <a:solidFill>
                  <a:srgbClr val="F7FFE7"/>
                </a:solidFill>
                <a:effectLst>
                  <a:outerShdw blurRad="38100" dist="38100" dir="2700000" algn="tl">
                    <a:srgbClr val="000000">
                      <a:alpha val="43137"/>
                    </a:srgbClr>
                  </a:outerShdw>
                </a:effectLst>
              </a:rPr>
              <a:t>from Person</a:t>
            </a:r>
            <a:endParaRPr lang="bg-BG" sz="2000" b="1" dirty="0">
              <a:solidFill>
                <a:srgbClr val="F7FFE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7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Inheritance?</a:t>
            </a:r>
            <a:endParaRPr lang="en-US" dirty="0"/>
          </a:p>
        </p:txBody>
      </p:sp>
      <p:sp>
        <p:nvSpPr>
          <p:cNvPr id="3" name="Content Placeholder 2"/>
          <p:cNvSpPr>
            <a:spLocks noGrp="1"/>
          </p:cNvSpPr>
          <p:nvPr>
            <p:ph idx="1"/>
          </p:nvPr>
        </p:nvSpPr>
        <p:spPr>
          <a:xfrm>
            <a:off x="228600" y="914400"/>
            <a:ext cx="8686800" cy="1101263"/>
          </a:xfrm>
        </p:spPr>
        <p:txBody>
          <a:bodyPr/>
          <a:lstStyle/>
          <a:p>
            <a:r>
              <a:rPr lang="en-US" dirty="0" smtClean="0"/>
              <a:t>Specify the name of the base class after the name of the derived (with colon)</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59</a:t>
            </a:fld>
            <a:endParaRPr lang="en-US" dirty="0"/>
          </a:p>
        </p:txBody>
      </p:sp>
      <p:sp>
        <p:nvSpPr>
          <p:cNvPr id="5" name="Rectangle 4"/>
          <p:cNvSpPr>
            <a:spLocks noChangeArrowheads="1"/>
          </p:cNvSpPr>
          <p:nvPr/>
        </p:nvSpPr>
        <p:spPr bwMode="auto">
          <a:xfrm>
            <a:off x="762001" y="2084463"/>
            <a:ext cx="7443786" cy="18364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firstname;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(strong, nonatomic) NSString* lastname;</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543800" y="4004261"/>
            <a:ext cx="1600200" cy="1600200"/>
          </a:xfrm>
          <a:prstGeom prst="roundRect">
            <a:avLst>
              <a:gd name="adj" fmla="val 6700"/>
            </a:avLst>
          </a:prstGeom>
          <a:noFill/>
        </p:spPr>
      </p:pic>
      <p:sp>
        <p:nvSpPr>
          <p:cNvPr id="9" name="Rectangle 8"/>
          <p:cNvSpPr>
            <a:spLocks noChangeArrowheads="1"/>
          </p:cNvSpPr>
          <p:nvPr/>
        </p:nvSpPr>
        <p:spPr bwMode="auto">
          <a:xfrm>
            <a:off x="762001" y="4065697"/>
            <a:ext cx="7443786"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Ninja: Person</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rank;</a:t>
            </a:r>
          </a:p>
          <a:p>
            <a:pPr eaLnBrk="0" hangingPunct="0">
              <a:lnSpc>
                <a:spcPts val="28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10" name="AutoShape 20"/>
          <p:cNvSpPr>
            <a:spLocks noChangeArrowheads="1"/>
          </p:cNvSpPr>
          <p:nvPr/>
        </p:nvSpPr>
        <p:spPr bwMode="auto">
          <a:xfrm>
            <a:off x="3947803" y="4485494"/>
            <a:ext cx="3394030" cy="783193"/>
          </a:xfrm>
          <a:prstGeom prst="wedgeRoundRectCallout">
            <a:avLst>
              <a:gd name="adj1" fmla="val -58597"/>
              <a:gd name="adj2" fmla="val -35448"/>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Inherits properties </a:t>
            </a:r>
            <a:r>
              <a:rPr lang="en-US" sz="2000" b="1" dirty="0" err="1" smtClean="0">
                <a:solidFill>
                  <a:schemeClr val="tx2">
                    <a:lumMod val="75000"/>
                  </a:schemeClr>
                </a:solidFill>
                <a:effectLst>
                  <a:outerShdw blurRad="38100" dist="38100" dir="2700000" algn="tl">
                    <a:srgbClr val="000000">
                      <a:alpha val="43137"/>
                    </a:srgbClr>
                  </a:outerShdw>
                </a:effectLst>
              </a:rPr>
              <a:t>firstname</a:t>
            </a:r>
            <a:r>
              <a:rPr lang="en-US" sz="2000" b="1" dirty="0" smtClean="0">
                <a:solidFill>
                  <a:schemeClr val="tx2">
                    <a:lumMod val="75000"/>
                  </a:schemeClr>
                </a:solidFill>
                <a:effectLst>
                  <a:outerShdw blurRad="38100" dist="38100" dir="2700000" algn="tl">
                    <a:srgbClr val="000000">
                      <a:alpha val="43137"/>
                    </a:srgbClr>
                  </a:outerShdw>
                </a:effectLst>
              </a:rPr>
              <a:t> </a:t>
            </a:r>
            <a:r>
              <a:rPr lang="en-US" sz="2000" b="1" dirty="0" smtClean="0">
                <a:solidFill>
                  <a:srgbClr val="F7FFE7"/>
                </a:solidFill>
                <a:effectLst>
                  <a:outerShdw blurRad="38100" dist="38100" dir="2700000" algn="tl">
                    <a:srgbClr val="000000">
                      <a:alpha val="43137"/>
                    </a:srgbClr>
                  </a:outerShdw>
                </a:effectLst>
              </a:rPr>
              <a:t>and </a:t>
            </a:r>
            <a:r>
              <a:rPr lang="en-US" sz="2000" b="1" dirty="0" err="1" smtClean="0">
                <a:solidFill>
                  <a:schemeClr val="tx2">
                    <a:lumMod val="75000"/>
                  </a:schemeClr>
                </a:solidFill>
                <a:effectLst>
                  <a:outerShdw blurRad="38100" dist="38100" dir="2700000" algn="tl">
                    <a:srgbClr val="000000">
                      <a:alpha val="43137"/>
                    </a:srgbClr>
                  </a:outerShdw>
                </a:effectLst>
              </a:rPr>
              <a:t>lastname</a:t>
            </a:r>
            <a:r>
              <a:rPr lang="en-US" sz="2000" b="1" dirty="0" smtClean="0">
                <a:solidFill>
                  <a:schemeClr val="tx2">
                    <a:lumMod val="75000"/>
                  </a:schemeClr>
                </a:solidFill>
                <a:effectLst>
                  <a:outerShdw blurRad="38100" dist="38100" dir="2700000" algn="tl">
                    <a:srgbClr val="000000">
                      <a:alpha val="43137"/>
                    </a:srgbClr>
                  </a:outerShdw>
                </a:effectLst>
              </a:rPr>
              <a:t> </a:t>
            </a:r>
            <a:r>
              <a:rPr lang="en-US" sz="2000" b="1" dirty="0" smtClean="0">
                <a:solidFill>
                  <a:srgbClr val="F7FFE7"/>
                </a:solidFill>
                <a:effectLst>
                  <a:outerShdw blurRad="38100" dist="38100" dir="2700000" algn="tl">
                    <a:srgbClr val="000000">
                      <a:alpha val="43137"/>
                    </a:srgbClr>
                  </a:outerShdw>
                </a:effectLst>
              </a:rPr>
              <a:t>from Person</a:t>
            </a:r>
            <a:endParaRPr lang="bg-BG" sz="2000" b="1" dirty="0">
              <a:solidFill>
                <a:srgbClr val="F7FFE7"/>
              </a:solidFill>
              <a:effectLst>
                <a:outerShdw blurRad="38100" dist="38100" dir="2700000" algn="tl">
                  <a:srgbClr val="000000">
                    <a:alpha val="43137"/>
                  </a:srgbClr>
                </a:outerShdw>
              </a:effectLst>
            </a:endParaRPr>
          </a:p>
        </p:txBody>
      </p:sp>
      <p:sp>
        <p:nvSpPr>
          <p:cNvPr id="11" name="AutoShape 20"/>
          <p:cNvSpPr>
            <a:spLocks noChangeArrowheads="1"/>
          </p:cNvSpPr>
          <p:nvPr/>
        </p:nvSpPr>
        <p:spPr bwMode="auto">
          <a:xfrm>
            <a:off x="2782980" y="5383124"/>
            <a:ext cx="2329646" cy="442674"/>
          </a:xfrm>
          <a:prstGeom prst="wedgeRoundRectCallout">
            <a:avLst>
              <a:gd name="adj1" fmla="val -40779"/>
              <a:gd name="adj2" fmla="val -97239"/>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Adds new property</a:t>
            </a:r>
            <a:endParaRPr lang="bg-BG" sz="2000" b="1" dirty="0">
              <a:solidFill>
                <a:srgbClr val="F7FFE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13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a:t>
            </a:r>
            <a:r>
              <a:rPr lang="en-US" dirty="0" smtClean="0"/>
              <a:t/>
            </a:r>
            <a:br>
              <a:rPr lang="en-US" dirty="0" smtClean="0"/>
            </a:br>
            <a:r>
              <a:rPr lang="en-US" dirty="0" smtClean="0"/>
              <a:t>real-world </a:t>
            </a:r>
            <a:r>
              <a:rPr lang="en-US" dirty="0"/>
              <a:t>objects</a:t>
            </a:r>
            <a:r>
              <a:rPr lang="en-US" dirty="0" smtClean="0"/>
              <a:t>?</a:t>
            </a:r>
            <a:endParaRPr lang="en-US" dirty="0"/>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256861651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Simple Inheritance Example</a:t>
            </a:r>
            <a:endParaRPr lang="en-US" dirty="0"/>
          </a:p>
        </p:txBody>
      </p:sp>
      <p:sp>
        <p:nvSpPr>
          <p:cNvPr id="8" name="Rectangle 4"/>
          <p:cNvSpPr>
            <a:spLocks noGrp="1" noChangeArrowheads="1"/>
          </p:cNvSpPr>
          <p:nvPr>
            <p:ph idx="1"/>
          </p:nvPr>
        </p:nvSpPr>
        <p:spPr>
          <a:xfrm>
            <a:off x="228600" y="1151042"/>
            <a:ext cx="8686800" cy="1758943"/>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lnSpc>
                <a:spcPct val="100000"/>
              </a:lnSpc>
              <a:spcBef>
                <a:spcPts val="0"/>
              </a:spcBef>
              <a:spcAft>
                <a:spcPts val="0"/>
              </a:spcAft>
              <a:buNone/>
            </a:pPr>
            <a:r>
              <a:rPr lang="en-US" sz="1900" noProof="1" smtClean="0">
                <a:solidFill>
                  <a:srgbClr val="8CF4F2"/>
                </a:solidFill>
                <a:latin typeface="Consolas" pitchFamily="49" charset="0"/>
                <a:cs typeface="Consolas" pitchFamily="49" charset="0"/>
              </a:rPr>
              <a:t>@interface Person: NSObject</a:t>
            </a:r>
          </a:p>
          <a:p>
            <a:pPr marL="0" indent="0" eaLnBrk="0" hangingPunct="0">
              <a:lnSpc>
                <a:spcPct val="100000"/>
              </a:lnSpc>
              <a:spcBef>
                <a:spcPts val="0"/>
              </a:spcBef>
              <a:spcAft>
                <a:spcPts val="0"/>
              </a:spcAft>
              <a:buNone/>
            </a:pPr>
            <a:r>
              <a:rPr lang="en-US" sz="1900" noProof="1" smtClean="0">
                <a:solidFill>
                  <a:srgbClr val="8CF4F2"/>
                </a:solidFill>
                <a:latin typeface="Consolas" pitchFamily="49" charset="0"/>
                <a:cs typeface="Consolas" pitchFamily="49" charset="0"/>
              </a:rPr>
              <a:t>-(instancetype) initWithFirstname: (NSString *) fname</a:t>
            </a:r>
          </a:p>
          <a:p>
            <a:pPr marL="0" indent="0" eaLnBrk="0" hangingPunct="0">
              <a:lnSpc>
                <a:spcPct val="100000"/>
              </a:lnSpc>
              <a:spcBef>
                <a:spcPts val="0"/>
              </a:spcBef>
              <a:spcAft>
                <a:spcPts val="0"/>
              </a:spcAft>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andLastname: (NSString *) lname;</a:t>
            </a:r>
          </a:p>
          <a:p>
            <a:pPr marL="0" indent="0" eaLnBrk="0" hangingPunct="0">
              <a:lnSpc>
                <a:spcPct val="70000"/>
              </a:lnSpc>
              <a:spcBef>
                <a:spcPts val="0"/>
              </a:spcBef>
              <a:spcAft>
                <a:spcPts val="0"/>
              </a:spcAft>
              <a:buNone/>
            </a:pPr>
            <a:r>
              <a:rPr lang="en-US" sz="1900" noProof="1" smtClean="0">
                <a:solidFill>
                  <a:srgbClr val="8CF4F2"/>
                </a:solidFill>
                <a:latin typeface="Consolas" pitchFamily="49" charset="0"/>
                <a:cs typeface="Consolas" pitchFamily="49" charset="0"/>
              </a:rPr>
              <a:t>-(void) introduce;</a:t>
            </a:r>
            <a:endParaRPr lang="bg-BG" sz="1900" noProof="1" smtClean="0">
              <a:solidFill>
                <a:srgbClr val="8CF4F2"/>
              </a:solidFill>
              <a:latin typeface="Consolas" pitchFamily="49" charset="0"/>
              <a:cs typeface="Consolas" pitchFamily="49" charset="0"/>
            </a:endParaRPr>
          </a:p>
          <a:p>
            <a:pPr marL="0" indent="0" eaLnBrk="0" hangingPunct="0">
              <a:lnSpc>
                <a:spcPct val="100000"/>
              </a:lnSpc>
              <a:spcBef>
                <a:spcPts val="0"/>
              </a:spcBef>
              <a:spcAft>
                <a:spcPts val="0"/>
              </a:spcAft>
              <a:buNone/>
            </a:pPr>
            <a:r>
              <a:rPr lang="bg-BG" sz="1900" noProof="1" smtClean="0">
                <a:solidFill>
                  <a:srgbClr val="8CF4F2"/>
                </a:solidFill>
                <a:latin typeface="Consolas" pitchFamily="49" charset="0"/>
                <a:cs typeface="Consolas" pitchFamily="49" charset="0"/>
              </a:rPr>
              <a:t>-(</a:t>
            </a:r>
            <a:r>
              <a:rPr lang="en-US" sz="1900" noProof="1" smtClean="0">
                <a:solidFill>
                  <a:srgbClr val="8CF4F2"/>
                </a:solidFill>
                <a:latin typeface="Consolas" pitchFamily="49" charset="0"/>
                <a:cs typeface="Consolas" pitchFamily="49" charset="0"/>
              </a:rPr>
              <a:t>void) walk;</a:t>
            </a:r>
          </a:p>
          <a:p>
            <a:pPr marL="0" indent="0" eaLnBrk="0" hangingPunct="0">
              <a:lnSpc>
                <a:spcPct val="100000"/>
              </a:lnSpc>
              <a:spcBef>
                <a:spcPts val="0"/>
              </a:spcBef>
              <a:spcAft>
                <a:spcPts val="0"/>
              </a:spcAft>
              <a:buNone/>
            </a:pPr>
            <a:r>
              <a:rPr lang="en-US" sz="1900" noProof="1" smtClean="0">
                <a:solidFill>
                  <a:srgbClr val="8CF4F2"/>
                </a:solidFill>
                <a:latin typeface="Consolas" pitchFamily="49" charset="0"/>
                <a:cs typeface="Consolas" pitchFamily="49" charset="0"/>
              </a:rPr>
              <a:t>@end</a:t>
            </a:r>
            <a:endParaRPr lang="en-US" sz="19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58452FF4-89E3-4D1B-9927-2DBDC00E58D7}" type="slidenum">
              <a:rPr lang="en-US" smtClean="0"/>
              <a:pPr/>
              <a:t>60</a:t>
            </a:fld>
            <a:endParaRPr lang="en-US" dirty="0"/>
          </a:p>
        </p:txBody>
      </p:sp>
      <p:sp>
        <p:nvSpPr>
          <p:cNvPr id="6" name="Rectangle 4"/>
          <p:cNvSpPr txBox="1">
            <a:spLocks noChangeArrowheads="1"/>
          </p:cNvSpPr>
          <p:nvPr/>
        </p:nvSpPr>
        <p:spPr>
          <a:xfrm>
            <a:off x="228600" y="2992570"/>
            <a:ext cx="8686800" cy="33239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eaLnBrk="0" hangingPunct="0">
              <a:lnSpc>
                <a:spcPct val="100000"/>
              </a:lnSpc>
              <a:spcBef>
                <a:spcPts val="0"/>
              </a:spcBef>
              <a:spcAft>
                <a:spcPts val="0"/>
              </a:spcAft>
              <a:buFont typeface="Wingdings 2" pitchFamily="18" charset="2"/>
              <a:buNone/>
            </a:pPr>
            <a:r>
              <a:rPr lang="en-US" sz="1900" noProof="1" smtClean="0">
                <a:solidFill>
                  <a:srgbClr val="8CF4F2"/>
                </a:solidFill>
                <a:latin typeface="Consolas" pitchFamily="49" charset="0"/>
                <a:cs typeface="Consolas" pitchFamily="49" charset="0"/>
              </a:rPr>
              <a:t>@implementation Person</a:t>
            </a:r>
          </a:p>
          <a:p>
            <a:pPr marL="0" indent="0" eaLnBrk="0" hangingPunct="0">
              <a:lnSpc>
                <a:spcPct val="100000"/>
              </a:lnSpc>
              <a:spcAft>
                <a:spcPts val="0"/>
              </a:spcAft>
              <a:buNone/>
            </a:pPr>
            <a:r>
              <a:rPr lang="en-US" sz="1900" noProof="1">
                <a:solidFill>
                  <a:srgbClr val="8CF4F2"/>
                </a:solidFill>
                <a:latin typeface="Consolas" pitchFamily="49" charset="0"/>
                <a:cs typeface="Consolas" pitchFamily="49" charset="0"/>
              </a:rPr>
              <a:t>@synthesize firstname</a:t>
            </a:r>
            <a:r>
              <a:rPr lang="en-US" sz="1900" noProof="1" smtClean="0">
                <a:solidFill>
                  <a:srgbClr val="8CF4F2"/>
                </a:solidFill>
                <a:latin typeface="Consolas" pitchFamily="49" charset="0"/>
                <a:cs typeface="Consolas" pitchFamily="49" charset="0"/>
              </a:rPr>
              <a:t>;</a:t>
            </a:r>
            <a:r>
              <a:rPr lang="bg-BG" sz="1900" noProof="1" smtClean="0">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synthesize lastname</a:t>
            </a:r>
            <a:r>
              <a:rPr lang="en-US" sz="1900" noProof="1">
                <a:solidFill>
                  <a:srgbClr val="8CF4F2"/>
                </a:solidFill>
                <a:latin typeface="Consolas" pitchFamily="49" charset="0"/>
                <a:cs typeface="Consolas" pitchFamily="49" charset="0"/>
              </a:rPr>
              <a:t>;</a:t>
            </a:r>
          </a:p>
          <a:p>
            <a:pPr marL="0" indent="0" eaLnBrk="0" hangingPunct="0">
              <a:lnSpc>
                <a:spcPct val="100000"/>
              </a:lnSpc>
              <a:spcAft>
                <a:spcPts val="0"/>
              </a:spcAft>
              <a:buNone/>
            </a:pPr>
            <a:r>
              <a:rPr lang="en-US" sz="1900" noProof="1">
                <a:solidFill>
                  <a:srgbClr val="8CF4F2"/>
                </a:solidFill>
                <a:latin typeface="Consolas" pitchFamily="49" charset="0"/>
                <a:cs typeface="Consolas" pitchFamily="49" charset="0"/>
              </a:rPr>
              <a:t>-(instancetype) initWithFirstname: (NSString *) fname</a:t>
            </a:r>
          </a:p>
          <a:p>
            <a:pPr marL="0" indent="0" eaLnBrk="0" hangingPunct="0">
              <a:lnSpc>
                <a:spcPct val="100000"/>
              </a:lnSpc>
              <a:spcBef>
                <a:spcPts val="0"/>
              </a:spcBef>
              <a:spcAft>
                <a:spcPts val="0"/>
              </a:spcAft>
              <a:buFont typeface="Wingdings 2" pitchFamily="18" charset="2"/>
              <a:buNone/>
            </a:pPr>
            <a:r>
              <a:rPr lang="en-US" sz="1900" noProof="1" smtClean="0">
                <a:solidFill>
                  <a:srgbClr val="8CF4F2"/>
                </a:solidFill>
                <a:latin typeface="Consolas" pitchFamily="49" charset="0"/>
                <a:cs typeface="Consolas" pitchFamily="49" charset="0"/>
              </a:rPr>
              <a:t>                      andLastname: (NSString *) lname{</a:t>
            </a:r>
          </a:p>
          <a:p>
            <a:pPr marL="0" indent="0" eaLnBrk="0" hangingPunct="0">
              <a:lnSpc>
                <a:spcPct val="100000"/>
              </a:lnSpc>
              <a:spcBef>
                <a:spcPts val="0"/>
              </a:spcBef>
              <a:spcAft>
                <a:spcPts val="0"/>
              </a:spcAft>
              <a:buFont typeface="Wingdings 2" pitchFamily="18" charset="2"/>
              <a:buNone/>
            </a:pPr>
            <a:r>
              <a:rPr lang="en-US" sz="1900" noProof="1">
                <a:solidFill>
                  <a:srgbClr val="8CF4F2"/>
                </a:solidFill>
                <a:latin typeface="Consolas" pitchFamily="49" charset="0"/>
                <a:cs typeface="Consolas" pitchFamily="49" charset="0"/>
              </a:rPr>
              <a:t>}</a:t>
            </a:r>
            <a:endParaRPr lang="en-US" sz="1900" noProof="1" smtClean="0">
              <a:solidFill>
                <a:srgbClr val="8CF4F2"/>
              </a:solidFill>
              <a:latin typeface="Consolas" pitchFamily="49" charset="0"/>
              <a:cs typeface="Consolas" pitchFamily="49" charset="0"/>
            </a:endParaRPr>
          </a:p>
          <a:p>
            <a:pPr marL="0" indent="0" eaLnBrk="0" hangingPunct="0">
              <a:lnSpc>
                <a:spcPct val="100000"/>
              </a:lnSpc>
              <a:spcAft>
                <a:spcPts val="0"/>
              </a:spcAft>
              <a:buFont typeface="Wingdings 2" pitchFamily="18" charset="2"/>
              <a:buNone/>
            </a:pPr>
            <a:r>
              <a:rPr lang="en-US" sz="1900" noProof="1" smtClean="0">
                <a:solidFill>
                  <a:srgbClr val="8CF4F2"/>
                </a:solidFill>
                <a:latin typeface="Consolas" pitchFamily="49" charset="0"/>
                <a:cs typeface="Consolas" pitchFamily="49" charset="0"/>
              </a:rPr>
              <a:t>-(void) introduce{</a:t>
            </a:r>
          </a:p>
          <a:p>
            <a:pPr marL="0" indent="0" eaLnBrk="0" hangingPunct="0">
              <a:lnSpc>
                <a:spcPct val="100000"/>
              </a:lnSpc>
              <a:spcBef>
                <a:spcPts val="0"/>
              </a:spcBef>
              <a:spcAft>
                <a:spcPts val="0"/>
              </a:spcAft>
              <a:buFont typeface="Wingdings 2" pitchFamily="18" charset="2"/>
              <a:buNone/>
            </a:pPr>
            <a:r>
              <a:rPr lang="en-US" sz="1900" noProof="1" smtClean="0">
                <a:solidFill>
                  <a:srgbClr val="8CF4F2"/>
                </a:solidFill>
                <a:latin typeface="Consolas" pitchFamily="49" charset="0"/>
                <a:cs typeface="Consolas" pitchFamily="49" charset="0"/>
              </a:rPr>
              <a:t>}</a:t>
            </a:r>
            <a:endParaRPr lang="bg-BG" sz="1900" noProof="1" smtClean="0">
              <a:solidFill>
                <a:srgbClr val="8CF4F2"/>
              </a:solidFill>
              <a:latin typeface="Consolas" pitchFamily="49" charset="0"/>
              <a:cs typeface="Consolas" pitchFamily="49" charset="0"/>
            </a:endParaRPr>
          </a:p>
          <a:p>
            <a:pPr marL="0" indent="0" eaLnBrk="0" hangingPunct="0">
              <a:lnSpc>
                <a:spcPct val="100000"/>
              </a:lnSpc>
              <a:spcAft>
                <a:spcPts val="0"/>
              </a:spcAft>
              <a:buFont typeface="Wingdings 2" pitchFamily="18" charset="2"/>
              <a:buNone/>
            </a:pPr>
            <a:r>
              <a:rPr lang="bg-BG" sz="1900" noProof="1" smtClean="0">
                <a:solidFill>
                  <a:srgbClr val="8CF4F2"/>
                </a:solidFill>
                <a:latin typeface="Consolas" pitchFamily="49" charset="0"/>
                <a:cs typeface="Consolas" pitchFamily="49" charset="0"/>
              </a:rPr>
              <a:t>-(</a:t>
            </a:r>
            <a:r>
              <a:rPr lang="en-US" sz="1900" noProof="1" smtClean="0">
                <a:solidFill>
                  <a:srgbClr val="8CF4F2"/>
                </a:solidFill>
                <a:latin typeface="Consolas" pitchFamily="49" charset="0"/>
                <a:cs typeface="Consolas" pitchFamily="49" charset="0"/>
              </a:rPr>
              <a:t>void) walk{</a:t>
            </a:r>
          </a:p>
          <a:p>
            <a:pPr marL="0" indent="0" eaLnBrk="0" hangingPunct="0">
              <a:lnSpc>
                <a:spcPct val="100000"/>
              </a:lnSpc>
              <a:spcBef>
                <a:spcPts val="0"/>
              </a:spcBef>
              <a:spcAft>
                <a:spcPts val="0"/>
              </a:spcAft>
              <a:buFont typeface="Wingdings 2" pitchFamily="18" charset="2"/>
              <a:buNone/>
            </a:pPr>
            <a:r>
              <a:rPr lang="en-US" sz="1900" noProof="1" smtClean="0">
                <a:solidFill>
                  <a:srgbClr val="8CF4F2"/>
                </a:solidFill>
                <a:latin typeface="Consolas" pitchFamily="49" charset="0"/>
                <a:cs typeface="Consolas" pitchFamily="49" charset="0"/>
              </a:rPr>
              <a:t>}</a:t>
            </a:r>
          </a:p>
          <a:p>
            <a:pPr marL="0" indent="0" eaLnBrk="0" hangingPunct="0">
              <a:lnSpc>
                <a:spcPct val="100000"/>
              </a:lnSpc>
              <a:spcBef>
                <a:spcPts val="0"/>
              </a:spcBef>
              <a:spcAft>
                <a:spcPts val="0"/>
              </a:spcAft>
              <a:buFont typeface="Wingdings 2" pitchFamily="18" charset="2"/>
              <a:buNone/>
            </a:pPr>
            <a:r>
              <a:rPr lang="en-US" sz="1900" noProof="1" smtClean="0">
                <a:solidFill>
                  <a:srgbClr val="8CF4F2"/>
                </a:solidFill>
                <a:latin typeface="Consolas" pitchFamily="49" charset="0"/>
                <a:cs typeface="Consolas" pitchFamily="49" charset="0"/>
              </a:rPr>
              <a:t>@end</a:t>
            </a:r>
            <a:endParaRPr lang="en-US" sz="1900" noProof="1">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39819661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Simple Inheritance Example</a:t>
            </a:r>
            <a:endParaRPr lang="en-US" dirty="0"/>
          </a:p>
        </p:txBody>
      </p:sp>
      <p:sp>
        <p:nvSpPr>
          <p:cNvPr id="8" name="Rectangle 4"/>
          <p:cNvSpPr>
            <a:spLocks noGrp="1" noChangeArrowheads="1"/>
          </p:cNvSpPr>
          <p:nvPr>
            <p:ph idx="1"/>
          </p:nvPr>
        </p:nvSpPr>
        <p:spPr>
          <a:xfrm>
            <a:off x="228600" y="859793"/>
            <a:ext cx="8178552" cy="14773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@interface Ninja: Person</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@property 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-(instancetype) initWithRank</a:t>
            </a:r>
            <a:r>
              <a:rPr lang="bg-BG" sz="1800" noProof="1" smtClean="0">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58452FF4-89E3-4D1B-9927-2DBDC00E58D7}" type="slidenum">
              <a:rPr lang="en-US" smtClean="0"/>
              <a:pPr/>
              <a:t>61</a:t>
            </a:fld>
            <a:endParaRPr lang="en-US" dirty="0"/>
          </a:p>
        </p:txBody>
      </p:sp>
      <p:sp>
        <p:nvSpPr>
          <p:cNvPr id="6" name="Rectangle 4"/>
          <p:cNvSpPr txBox="1">
            <a:spLocks noChangeArrowheads="1"/>
          </p:cNvSpPr>
          <p:nvPr/>
        </p:nvSpPr>
        <p:spPr>
          <a:xfrm>
            <a:off x="228600" y="2523470"/>
            <a:ext cx="8178553" cy="41242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@implementation Ninja</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@synthesize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-(instancetype) initWithRank: (int)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self = [super initWithFirstname: @"[Unknown]"</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andLastname: @"[Unknown]"];</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self.rank = rank;</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return self;</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bg-BG" sz="1800" noProof="1" smtClean="0">
                <a:solidFill>
                  <a:srgbClr val="8CF4F2"/>
                </a:solidFill>
                <a:latin typeface="Consolas" pitchFamily="49" charset="0"/>
                <a:cs typeface="Consolas" pitchFamily="49" charset="0"/>
              </a:rPr>
              <a:t>-(</a:t>
            </a:r>
            <a:r>
              <a:rPr lang="en-US" sz="1800" noProof="1" smtClean="0">
                <a:solidFill>
                  <a:srgbClr val="8CF4F2"/>
                </a:solidFill>
                <a:latin typeface="Consolas" pitchFamily="49" charset="0"/>
                <a:cs typeface="Consolas" pitchFamily="49" charset="0"/>
              </a:rPr>
              <a:t>void) walk{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33895391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Simple Inheritance Example</a:t>
            </a:r>
            <a:endParaRPr lang="en-US" dirty="0"/>
          </a:p>
        </p:txBody>
      </p:sp>
      <p:sp>
        <p:nvSpPr>
          <p:cNvPr id="8" name="Rectangle 4"/>
          <p:cNvSpPr>
            <a:spLocks noGrp="1" noChangeArrowheads="1"/>
          </p:cNvSpPr>
          <p:nvPr>
            <p:ph idx="1"/>
          </p:nvPr>
        </p:nvSpPr>
        <p:spPr>
          <a:xfrm>
            <a:off x="228600" y="859793"/>
            <a:ext cx="8178552" cy="14773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@interface Ninja: Person</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@property 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-(instancetype) initWithRank</a:t>
            </a:r>
            <a:r>
              <a:rPr lang="bg-BG" sz="1800" noProof="1" smtClean="0">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58452FF4-89E3-4D1B-9927-2DBDC00E58D7}" type="slidenum">
              <a:rPr lang="en-US" smtClean="0"/>
              <a:pPr/>
              <a:t>62</a:t>
            </a:fld>
            <a:endParaRPr lang="en-US" dirty="0"/>
          </a:p>
        </p:txBody>
      </p:sp>
      <p:sp>
        <p:nvSpPr>
          <p:cNvPr id="6" name="Rectangle 4"/>
          <p:cNvSpPr txBox="1">
            <a:spLocks noChangeArrowheads="1"/>
          </p:cNvSpPr>
          <p:nvPr/>
        </p:nvSpPr>
        <p:spPr>
          <a:xfrm>
            <a:off x="228600" y="2523470"/>
            <a:ext cx="8178553" cy="41242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@implementation Ninja</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@synthesize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-(instancetype) initWithRank: (int)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self = [super initWithFirstname: @"[Unknown]"</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andLastname: @"[Unknown]"];</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self.rank = rank;</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return self;</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bg-BG" sz="1800" noProof="1" smtClean="0">
                <a:solidFill>
                  <a:srgbClr val="8CF4F2"/>
                </a:solidFill>
                <a:latin typeface="Consolas" pitchFamily="49" charset="0"/>
                <a:cs typeface="Consolas" pitchFamily="49" charset="0"/>
              </a:rPr>
              <a:t>-(</a:t>
            </a:r>
            <a:r>
              <a:rPr lang="en-US" sz="1800" noProof="1" smtClean="0">
                <a:solidFill>
                  <a:srgbClr val="8CF4F2"/>
                </a:solidFill>
                <a:latin typeface="Consolas" pitchFamily="49" charset="0"/>
                <a:cs typeface="Consolas" pitchFamily="49" charset="0"/>
              </a:rPr>
              <a:t>void) walk{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
        <p:nvSpPr>
          <p:cNvPr id="7" name="AutoShape 20"/>
          <p:cNvSpPr>
            <a:spLocks noChangeArrowheads="1"/>
          </p:cNvSpPr>
          <p:nvPr/>
        </p:nvSpPr>
        <p:spPr bwMode="auto">
          <a:xfrm>
            <a:off x="3433453" y="859793"/>
            <a:ext cx="3081647" cy="442674"/>
          </a:xfrm>
          <a:prstGeom prst="wedgeRoundRectCallout">
            <a:avLst>
              <a:gd name="adj1" fmla="val -56913"/>
              <a:gd name="adj2" fmla="val 42013"/>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Adds new property – </a:t>
            </a:r>
            <a:r>
              <a:rPr lang="en-US" sz="2000" b="1" dirty="0">
                <a:solidFill>
                  <a:schemeClr val="tx2">
                    <a:lumMod val="75000"/>
                  </a:schemeClr>
                </a:solidFill>
                <a:effectLst>
                  <a:outerShdw blurRad="38100" dist="38100" dir="2700000" algn="tl">
                    <a:srgbClr val="000000">
                      <a:alpha val="43137"/>
                    </a:srgbClr>
                  </a:outerShdw>
                </a:effectLst>
              </a:rPr>
              <a:t>rank</a:t>
            </a:r>
            <a:endParaRPr lang="bg-BG" sz="2000" b="1" dirty="0">
              <a:solidFill>
                <a:schemeClr val="tx2">
                  <a:lumMod val="75000"/>
                </a:schemeClr>
              </a:solidFill>
              <a:effectLst>
                <a:outerShdw blurRad="38100" dist="38100" dir="2700000" algn="tl">
                  <a:srgbClr val="000000">
                    <a:alpha val="43137"/>
                  </a:srgbClr>
                </a:outerShdw>
              </a:effectLst>
            </a:endParaRPr>
          </a:p>
        </p:txBody>
      </p:sp>
      <p:sp>
        <p:nvSpPr>
          <p:cNvPr id="9" name="AutoShape 20"/>
          <p:cNvSpPr>
            <a:spLocks noChangeArrowheads="1"/>
          </p:cNvSpPr>
          <p:nvPr/>
        </p:nvSpPr>
        <p:spPr bwMode="auto">
          <a:xfrm>
            <a:off x="2528578" y="1894447"/>
            <a:ext cx="2986397" cy="442674"/>
          </a:xfrm>
          <a:prstGeom prst="wedgeRoundRectCallout">
            <a:avLst>
              <a:gd name="adj1" fmla="val -56352"/>
              <a:gd name="adj2" fmla="val -39751"/>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Adds new method – </a:t>
            </a:r>
            <a:r>
              <a:rPr lang="en-US" sz="2000" b="1" dirty="0">
                <a:solidFill>
                  <a:schemeClr val="tx2">
                    <a:lumMod val="75000"/>
                  </a:schemeClr>
                </a:solidFill>
                <a:effectLst>
                  <a:outerShdw blurRad="38100" dist="38100" dir="2700000" algn="tl">
                    <a:srgbClr val="000000">
                      <a:alpha val="43137"/>
                    </a:srgbClr>
                  </a:outerShdw>
                </a:effectLst>
              </a:rPr>
              <a:t>fight</a:t>
            </a:r>
            <a:endParaRPr lang="bg-BG" sz="2000" b="1"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915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Simple Inheritance Example</a:t>
            </a:r>
            <a:endParaRPr lang="en-US" dirty="0"/>
          </a:p>
        </p:txBody>
      </p:sp>
      <p:sp>
        <p:nvSpPr>
          <p:cNvPr id="8" name="Rectangle 4"/>
          <p:cNvSpPr>
            <a:spLocks noGrp="1" noChangeArrowheads="1"/>
          </p:cNvSpPr>
          <p:nvPr>
            <p:ph idx="1"/>
          </p:nvPr>
        </p:nvSpPr>
        <p:spPr>
          <a:xfrm>
            <a:off x="228600" y="859793"/>
            <a:ext cx="8178552" cy="14773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@interface Ninja: Person</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@property 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-(instancetype) initWithRank</a:t>
            </a:r>
            <a:r>
              <a:rPr lang="bg-BG" sz="1800" noProof="1" smtClean="0">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(int) rank;</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58452FF4-89E3-4D1B-9927-2DBDC00E58D7}" type="slidenum">
              <a:rPr lang="en-US" smtClean="0"/>
              <a:pPr/>
              <a:t>63</a:t>
            </a:fld>
            <a:endParaRPr lang="en-US" dirty="0"/>
          </a:p>
        </p:txBody>
      </p:sp>
      <p:sp>
        <p:nvSpPr>
          <p:cNvPr id="6" name="Rectangle 4"/>
          <p:cNvSpPr txBox="1">
            <a:spLocks noChangeArrowheads="1"/>
          </p:cNvSpPr>
          <p:nvPr/>
        </p:nvSpPr>
        <p:spPr>
          <a:xfrm>
            <a:off x="228600" y="2523470"/>
            <a:ext cx="8178553" cy="412420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@implementation Ninja</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@synthesize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-(instancetype) initWithRank: (int) rank{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self = [super initWithFirstname: @"[Unknown]"</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                      andLastname: @"[Unknown]"];</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self.rank = rank;</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return self;</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bg-BG" sz="1800" noProof="1" smtClean="0">
                <a:solidFill>
                  <a:srgbClr val="8CF4F2"/>
                </a:solidFill>
                <a:latin typeface="Consolas" pitchFamily="49" charset="0"/>
                <a:cs typeface="Consolas" pitchFamily="49" charset="0"/>
              </a:rPr>
              <a:t>-(</a:t>
            </a:r>
            <a:r>
              <a:rPr lang="en-US" sz="1800" noProof="1" smtClean="0">
                <a:solidFill>
                  <a:srgbClr val="8CF4F2"/>
                </a:solidFill>
                <a:latin typeface="Consolas" pitchFamily="49" charset="0"/>
                <a:cs typeface="Consolas" pitchFamily="49" charset="0"/>
              </a:rPr>
              <a:t>void) walk{</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Aft>
                <a:spcPts val="0"/>
              </a:spcAft>
              <a:buFont typeface="Wingdings 2" pitchFamily="18" charset="2"/>
              <a:buNone/>
            </a:pPr>
            <a:r>
              <a:rPr lang="en-US" sz="1800" noProof="1" smtClean="0">
                <a:solidFill>
                  <a:srgbClr val="8CF4F2"/>
                </a:solidFill>
                <a:latin typeface="Consolas" pitchFamily="49" charset="0"/>
                <a:cs typeface="Consolas" pitchFamily="49" charset="0"/>
              </a:rPr>
              <a:t>-(void) fight{</a:t>
            </a:r>
          </a:p>
          <a:p>
            <a:pPr marL="0" indent="0" eaLnBrk="0" hangingPunct="0">
              <a:lnSpc>
                <a:spcPct val="100000"/>
              </a:lnSpc>
              <a:spcBef>
                <a:spcPts val="0"/>
              </a:spcBef>
              <a:spcAft>
                <a:spcPts val="0"/>
              </a:spcAft>
              <a:buFont typeface="Wingdings 2" pitchFamily="18" charset="2"/>
              <a:buNone/>
            </a:pPr>
            <a:r>
              <a:rPr lang="en-US" sz="1800" noProof="1">
                <a:solidFill>
                  <a:srgbClr val="8CF4F2"/>
                </a:solidFill>
                <a:latin typeface="Consolas" pitchFamily="49" charset="0"/>
                <a:cs typeface="Consolas" pitchFamily="49" charset="0"/>
              </a:rPr>
              <a:t> </a:t>
            </a:r>
            <a:r>
              <a:rPr lang="en-US" sz="1800" noProof="1" smtClean="0">
                <a:solidFill>
                  <a:srgbClr val="8CF4F2"/>
                </a:solidFill>
                <a:latin typeface="Consolas" pitchFamily="49" charset="0"/>
                <a:cs typeface="Consolas" pitchFamily="49" charset="0"/>
              </a:rPr>
              <a:t> </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a:t>
            </a:r>
          </a:p>
          <a:p>
            <a:pPr marL="0" indent="0" eaLnBrk="0" hangingPunct="0">
              <a:lnSpc>
                <a:spcPct val="100000"/>
              </a:lnSpc>
              <a:spcBef>
                <a:spcPts val="0"/>
              </a:spcBef>
              <a:spcAft>
                <a:spcPts val="0"/>
              </a:spcAft>
              <a:buFont typeface="Wingdings 2" pitchFamily="18" charset="2"/>
              <a:buNone/>
            </a:pPr>
            <a:r>
              <a:rPr lang="en-US" sz="1800" noProof="1" smtClean="0">
                <a:solidFill>
                  <a:srgbClr val="8CF4F2"/>
                </a:solidFill>
                <a:latin typeface="Consolas" pitchFamily="49" charset="0"/>
                <a:cs typeface="Consolas" pitchFamily="49" charset="0"/>
              </a:rPr>
              <a:t>@end</a:t>
            </a:r>
            <a:endParaRPr lang="en-US" sz="1800" noProof="1">
              <a:solidFill>
                <a:srgbClr val="8CF4F2"/>
              </a:solidFill>
              <a:latin typeface="Consolas" pitchFamily="49" charset="0"/>
              <a:cs typeface="Consolas" pitchFamily="49" charset="0"/>
            </a:endParaRPr>
          </a:p>
        </p:txBody>
      </p:sp>
      <p:sp>
        <p:nvSpPr>
          <p:cNvPr id="7" name="AutoShape 20"/>
          <p:cNvSpPr>
            <a:spLocks noChangeArrowheads="1"/>
          </p:cNvSpPr>
          <p:nvPr/>
        </p:nvSpPr>
        <p:spPr bwMode="auto">
          <a:xfrm>
            <a:off x="3433453" y="859793"/>
            <a:ext cx="3081647" cy="442674"/>
          </a:xfrm>
          <a:prstGeom prst="wedgeRoundRectCallout">
            <a:avLst>
              <a:gd name="adj1" fmla="val -56913"/>
              <a:gd name="adj2" fmla="val 42013"/>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Adds new property – </a:t>
            </a:r>
            <a:r>
              <a:rPr lang="en-US" sz="2000" b="1" dirty="0">
                <a:solidFill>
                  <a:schemeClr val="tx2">
                    <a:lumMod val="75000"/>
                  </a:schemeClr>
                </a:solidFill>
                <a:effectLst>
                  <a:outerShdw blurRad="38100" dist="38100" dir="2700000" algn="tl">
                    <a:srgbClr val="000000">
                      <a:alpha val="43137"/>
                    </a:srgbClr>
                  </a:outerShdw>
                </a:effectLst>
              </a:rPr>
              <a:t>rank</a:t>
            </a:r>
            <a:endParaRPr lang="bg-BG" sz="2000" b="1" dirty="0">
              <a:solidFill>
                <a:schemeClr val="tx2">
                  <a:lumMod val="75000"/>
                </a:schemeClr>
              </a:solidFill>
              <a:effectLst>
                <a:outerShdw blurRad="38100" dist="38100" dir="2700000" algn="tl">
                  <a:srgbClr val="000000">
                    <a:alpha val="43137"/>
                  </a:srgbClr>
                </a:outerShdw>
              </a:effectLst>
            </a:endParaRPr>
          </a:p>
        </p:txBody>
      </p:sp>
      <p:sp>
        <p:nvSpPr>
          <p:cNvPr id="9" name="AutoShape 20"/>
          <p:cNvSpPr>
            <a:spLocks noChangeArrowheads="1"/>
          </p:cNvSpPr>
          <p:nvPr/>
        </p:nvSpPr>
        <p:spPr bwMode="auto">
          <a:xfrm>
            <a:off x="2528578" y="1894447"/>
            <a:ext cx="2986397" cy="442674"/>
          </a:xfrm>
          <a:prstGeom prst="wedgeRoundRectCallout">
            <a:avLst>
              <a:gd name="adj1" fmla="val -56352"/>
              <a:gd name="adj2" fmla="val -39751"/>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smtClean="0">
                <a:solidFill>
                  <a:srgbClr val="F7FFE7"/>
                </a:solidFill>
                <a:effectLst>
                  <a:outerShdw blurRad="38100" dist="38100" dir="2700000" algn="tl">
                    <a:srgbClr val="000000">
                      <a:alpha val="43137"/>
                    </a:srgbClr>
                  </a:outerShdw>
                </a:effectLst>
              </a:rPr>
              <a:t>Adds new method – </a:t>
            </a:r>
            <a:r>
              <a:rPr lang="en-US" sz="2000" b="1" dirty="0">
                <a:solidFill>
                  <a:schemeClr val="tx2">
                    <a:lumMod val="75000"/>
                  </a:schemeClr>
                </a:solidFill>
                <a:effectLst>
                  <a:outerShdw blurRad="38100" dist="38100" dir="2700000" algn="tl">
                    <a:srgbClr val="000000">
                      <a:alpha val="43137"/>
                    </a:srgbClr>
                  </a:outerShdw>
                </a:effectLst>
              </a:rPr>
              <a:t>fight</a:t>
            </a:r>
            <a:endParaRPr lang="bg-BG" sz="2000" b="1" dirty="0">
              <a:solidFill>
                <a:schemeClr val="tx2">
                  <a:lumMod val="75000"/>
                </a:schemeClr>
              </a:solidFill>
              <a:effectLst>
                <a:outerShdw blurRad="38100" dist="38100" dir="2700000" algn="tl">
                  <a:srgbClr val="000000">
                    <a:alpha val="43137"/>
                  </a:srgbClr>
                </a:outerShdw>
              </a:effectLst>
            </a:endParaRPr>
          </a:p>
        </p:txBody>
      </p:sp>
      <p:sp>
        <p:nvSpPr>
          <p:cNvPr id="10" name="AutoShape 20"/>
          <p:cNvSpPr>
            <a:spLocks noChangeArrowheads="1"/>
          </p:cNvSpPr>
          <p:nvPr/>
        </p:nvSpPr>
        <p:spPr bwMode="auto">
          <a:xfrm>
            <a:off x="2261878" y="4753138"/>
            <a:ext cx="3394030" cy="783193"/>
          </a:xfrm>
          <a:prstGeom prst="wedgeRoundRectCallout">
            <a:avLst>
              <a:gd name="adj1" fmla="val -56071"/>
              <a:gd name="adj2" fmla="val -20292"/>
              <a:gd name="adj3" fmla="val 16667"/>
            </a:avLst>
          </a:prstGeom>
          <a:solidFill>
            <a:srgbClr val="9F8471"/>
          </a:solidFill>
          <a:ln w="9525" algn="ctr">
            <a:solidFill>
              <a:srgbClr val="F5FFE0"/>
            </a:solidFill>
            <a:miter lim="800000"/>
            <a:headEnd/>
            <a:tailEnd/>
          </a:ln>
          <a:effectLst/>
        </p:spPr>
        <p:txBody>
          <a:bodyPr wrap="square" anchor="ctr">
            <a:spAutoFit/>
          </a:bodyPr>
          <a:lstStyle/>
          <a:p>
            <a:pPr algn="ctr">
              <a:defRPr/>
            </a:pPr>
            <a:r>
              <a:rPr lang="en-US" sz="2000" b="1" dirty="0">
                <a:solidFill>
                  <a:schemeClr val="tx2">
                    <a:lumMod val="75000"/>
                  </a:schemeClr>
                </a:solidFill>
                <a:effectLst>
                  <a:outerShdw blurRad="38100" dist="38100" dir="2700000" algn="tl">
                    <a:srgbClr val="000000">
                      <a:alpha val="43137"/>
                    </a:srgbClr>
                  </a:outerShdw>
                </a:effectLst>
              </a:rPr>
              <a:t>Overwrites</a:t>
            </a:r>
            <a:r>
              <a:rPr lang="en-US" sz="2000" b="1" dirty="0" smtClean="0">
                <a:solidFill>
                  <a:srgbClr val="F7FFE7"/>
                </a:solidFill>
                <a:effectLst>
                  <a:outerShdw blurRad="38100" dist="38100" dir="2700000" algn="tl">
                    <a:srgbClr val="000000">
                      <a:alpha val="43137"/>
                    </a:srgbClr>
                  </a:outerShdw>
                </a:effectLst>
              </a:rPr>
              <a:t> the method from the parent</a:t>
            </a:r>
            <a:endParaRPr lang="bg-BG" sz="2000" b="1"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971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37931"/>
            <a:ext cx="7924800" cy="685800"/>
          </a:xfrm>
        </p:spPr>
        <p:txBody>
          <a:bodyPr/>
          <a:lstStyle/>
          <a:p>
            <a:r>
              <a:rPr lang="en-US" dirty="0" smtClean="0"/>
              <a:t>Simple</a:t>
            </a:r>
            <a:r>
              <a:rPr lang="bg-BG" dirty="0" smtClean="0"/>
              <a:t> </a:t>
            </a:r>
            <a:r>
              <a:rPr lang="en-US" dirty="0" smtClean="0"/>
              <a:t>Inheritance </a:t>
            </a:r>
            <a:endParaRPr lang="en-US" dirty="0"/>
          </a:p>
        </p:txBody>
      </p:sp>
      <p:sp>
        <p:nvSpPr>
          <p:cNvPr id="3" name="Content Placeholder 2"/>
          <p:cNvSpPr>
            <a:spLocks noGrp="1"/>
          </p:cNvSpPr>
          <p:nvPr>
            <p:ph type="subTitle" idx="1"/>
          </p:nvPr>
        </p:nvSpPr>
        <p:spPr>
          <a:xfrm>
            <a:off x="609600" y="2364210"/>
            <a:ext cx="7924800" cy="569120"/>
          </a:xfrm>
        </p:spPr>
        <p:txBody>
          <a:bodyPr/>
          <a:lstStyle/>
          <a:p>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794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I</a:t>
            </a:r>
            <a:r>
              <a:rPr lang="bg-BG" smtClean="0"/>
              <a:t>mportant </a:t>
            </a:r>
            <a:r>
              <a:rPr lang="en-US" smtClean="0"/>
              <a:t>A</a:t>
            </a:r>
            <a:r>
              <a:rPr lang="bg-BG" smtClean="0"/>
              <a:t>spect</a:t>
            </a:r>
            <a:r>
              <a:rPr lang="en-US" smtClean="0"/>
              <a:t>s</a:t>
            </a:r>
            <a:endParaRPr lang="en-US" dirty="0"/>
          </a:p>
        </p:txBody>
      </p:sp>
      <p:sp>
        <p:nvSpPr>
          <p:cNvPr id="3" name="Content Placeholder 2"/>
          <p:cNvSpPr>
            <a:spLocks noGrp="1"/>
          </p:cNvSpPr>
          <p:nvPr>
            <p:ph idx="1"/>
          </p:nvPr>
        </p:nvSpPr>
        <p:spPr>
          <a:xfrm>
            <a:off x="228600" y="1123950"/>
            <a:ext cx="8686800" cy="5581650"/>
          </a:xfrm>
        </p:spPr>
        <p:txBody>
          <a:bodyPr/>
          <a:lstStyle/>
          <a:p>
            <a:r>
              <a:rPr lang="en-US" dirty="0" smtClean="0"/>
              <a:t>In Objective-C there is no multiple inheritance</a:t>
            </a:r>
          </a:p>
          <a:p>
            <a:pPr lvl="1"/>
            <a:r>
              <a:rPr lang="en-US" dirty="0" smtClean="0"/>
              <a:t>Yet, a class can conform to multiple protocols</a:t>
            </a:r>
          </a:p>
          <a:p>
            <a:r>
              <a:rPr lang="en-US" dirty="0" smtClean="0"/>
              <a:t>Class members are also inherited</a:t>
            </a:r>
          </a:p>
          <a:p>
            <a:r>
              <a:rPr lang="en-US" dirty="0" smtClean="0"/>
              <a:t>Init methods are inherited</a:t>
            </a:r>
          </a:p>
          <a:p>
            <a:r>
              <a:rPr lang="en-US" dirty="0" smtClean="0"/>
              <a:t>Inheritance is transitive relation</a:t>
            </a:r>
          </a:p>
          <a:p>
            <a:pPr lvl="1"/>
            <a:r>
              <a:rPr lang="en-US" dirty="0" smtClean="0"/>
              <a:t>If C is derived from B, and B is derived from A, then C inherits A as well</a:t>
            </a:r>
            <a:endParaRPr lang="en-US" dirty="0"/>
          </a:p>
        </p:txBody>
      </p:sp>
      <p:sp>
        <p:nvSpPr>
          <p:cNvPr id="4" name="Slide Number Placeholder 3"/>
          <p:cNvSpPr>
            <a:spLocks noGrp="1"/>
          </p:cNvSpPr>
          <p:nvPr>
            <p:ph type="sldNum" sz="quarter" idx="10"/>
          </p:nvPr>
        </p:nvSpPr>
        <p:spPr/>
        <p:txBody>
          <a:bodyPr/>
          <a:lstStyle/>
          <a:p>
            <a:fld id="{58452FF4-89E3-4D1B-9927-2DBDC00E58D7}" type="slidenum">
              <a:rPr lang="en-US" smtClean="0"/>
              <a:pPr/>
              <a:t>65</a:t>
            </a:fld>
            <a:endParaRPr lang="en-US" dirty="0"/>
          </a:p>
        </p:txBody>
      </p:sp>
    </p:spTree>
    <p:extLst>
      <p:ext uri="{BB962C8B-B14F-4D97-AF65-F5344CB8AC3E}">
        <p14:creationId xmlns:p14="http://schemas.microsoft.com/office/powerpoint/2010/main" val="21676366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Important Features</a:t>
            </a:r>
            <a:endParaRPr lang="en-US" dirty="0"/>
          </a:p>
        </p:txBody>
      </p:sp>
      <p:sp>
        <p:nvSpPr>
          <p:cNvPr id="3" name="Content Placeholder 2"/>
          <p:cNvSpPr>
            <a:spLocks noGrp="1"/>
          </p:cNvSpPr>
          <p:nvPr>
            <p:ph idx="1"/>
          </p:nvPr>
        </p:nvSpPr>
        <p:spPr>
          <a:xfrm>
            <a:off x="228600" y="1181100"/>
            <a:ext cx="8686800" cy="5495924"/>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overwrites the inherited ones</a:t>
            </a:r>
          </a:p>
          <a:p>
            <a:pPr>
              <a:lnSpc>
                <a:spcPct val="100000"/>
              </a:lnSpc>
            </a:pPr>
            <a:r>
              <a:rPr lang="en-US" dirty="0" smtClean="0"/>
              <a:t>A class may not provide implementation to some methods </a:t>
            </a:r>
          </a:p>
          <a:p>
            <a:pPr lvl="1">
              <a:lnSpc>
                <a:spcPct val="100000"/>
              </a:lnSpc>
            </a:pPr>
            <a:r>
              <a:rPr lang="en-US" dirty="0" smtClean="0"/>
              <a:t>Derived classes can provide the implementation</a:t>
            </a:r>
          </a:p>
        </p:txBody>
      </p:sp>
      <p:sp>
        <p:nvSpPr>
          <p:cNvPr id="4" name="Slide Number Placeholder 3"/>
          <p:cNvSpPr>
            <a:spLocks noGrp="1"/>
          </p:cNvSpPr>
          <p:nvPr>
            <p:ph type="sldNum" sz="quarter" idx="10"/>
          </p:nvPr>
        </p:nvSpPr>
        <p:spPr/>
        <p:txBody>
          <a:bodyPr/>
          <a:lstStyle/>
          <a:p>
            <a:fld id="{58452FF4-89E3-4D1B-9927-2DBDC00E58D7}" type="slidenum">
              <a:rPr lang="en-US" smtClean="0"/>
              <a:pPr/>
              <a:t>66</a:t>
            </a:fld>
            <a:endParaRPr lang="en-US" dirty="0"/>
          </a:p>
        </p:txBody>
      </p:sp>
    </p:spTree>
    <p:extLst>
      <p:ext uri="{BB962C8B-B14F-4D97-AF65-F5344CB8AC3E}">
        <p14:creationId xmlns:p14="http://schemas.microsoft.com/office/powerpoint/2010/main" val="33156849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2895600"/>
            <a:ext cx="4114800" cy="847725"/>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7123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smtClean="0"/>
              <a:t>Abstraction</a:t>
            </a:r>
            <a:endParaRPr lang="bg-BG"/>
          </a:p>
        </p:txBody>
      </p:sp>
      <p:sp>
        <p:nvSpPr>
          <p:cNvPr id="794627" name="Rectangle 3"/>
          <p:cNvSpPr>
            <a:spLocks noGrp="1" noChangeArrowheads="1"/>
          </p:cNvSpPr>
          <p:nvPr>
            <p:ph idx="1"/>
          </p:nvPr>
        </p:nvSpPr>
        <p:spPr/>
        <p:txBody>
          <a:bodyPr/>
          <a:lstStyle/>
          <a:p>
            <a:r>
              <a:rPr lang="en-US" smtClean="0"/>
              <a:t>Abstraction means ignoring irrelevant features, properties, or functions and emphasizing the relevant ones ...</a:t>
            </a:r>
          </a:p>
          <a:p>
            <a:endParaRPr lang="en-US" smtClean="0"/>
          </a:p>
          <a:p>
            <a:endParaRPr lang="en-US" smtClean="0"/>
          </a:p>
          <a:p>
            <a:endParaRPr lang="en-US" smtClean="0"/>
          </a:p>
          <a:p>
            <a:r>
              <a:rPr lang="en-US" smtClean="0"/>
              <a:t>... relevant to the given project</a:t>
            </a:r>
          </a:p>
          <a:p>
            <a:pPr lvl="1"/>
            <a:r>
              <a:rPr lang="en-US" smtClean="0"/>
              <a:t>With an eye to future reuse in similar projects</a:t>
            </a:r>
          </a:p>
          <a:p>
            <a:r>
              <a:rPr lang="en-US" smtClean="0"/>
              <a:t>Abstraction helps managing complexity</a:t>
            </a:r>
            <a:endParaRPr lang="bg-BG" dirty="0"/>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68</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287106196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US" smtClean="0"/>
              <a:t>Abstraction (2)</a:t>
            </a:r>
            <a:endParaRPr lang="bg-BG" dirty="0"/>
          </a:p>
        </p:txBody>
      </p:sp>
      <p:sp>
        <p:nvSpPr>
          <p:cNvPr id="807939" name="Rectangle 3"/>
          <p:cNvSpPr>
            <a:spLocks noGrp="1" noChangeArrowheads="1"/>
          </p:cNvSpPr>
          <p:nvPr>
            <p:ph idx="1"/>
          </p:nvPr>
        </p:nvSpPr>
        <p:spPr/>
        <p:txBody>
          <a:bodyPr/>
          <a:lstStyle/>
          <a:p>
            <a:pPr>
              <a:lnSpc>
                <a:spcPct val="100000"/>
              </a:lnSpc>
            </a:pPr>
            <a:r>
              <a:rPr lang="en-US" dirty="0" smtClean="0"/>
              <a:t>Abstraction is something we do every day</a:t>
            </a:r>
          </a:p>
          <a:p>
            <a:pPr lvl="1">
              <a:lnSpc>
                <a:spcPct val="100000"/>
              </a:lnSpc>
            </a:pPr>
            <a:r>
              <a:rPr lang="en-US" dirty="0" smtClean="0"/>
              <a:t>Looking at an object, we see those things about it that have meaning to us</a:t>
            </a:r>
          </a:p>
          <a:p>
            <a:pPr lvl="1">
              <a:lnSpc>
                <a:spcPct val="100000"/>
              </a:lnSpc>
            </a:pPr>
            <a:r>
              <a:rPr lang="en-US" dirty="0" smtClean="0"/>
              <a:t>We abstract the properties of the object, and keep only what we need</a:t>
            </a:r>
          </a:p>
          <a:p>
            <a:pPr lvl="1">
              <a:lnSpc>
                <a:spcPct val="100000"/>
              </a:lnSpc>
            </a:pPr>
            <a:r>
              <a:rPr lang="en-US" dirty="0" smtClean="0"/>
              <a:t>E.g. students get "name" but not "color of eyes"</a:t>
            </a:r>
          </a:p>
          <a:p>
            <a:pPr>
              <a:lnSpc>
                <a:spcPct val="100000"/>
              </a:lnSpc>
            </a:pPr>
            <a:r>
              <a:rPr lang="en-US" dirty="0" smtClean="0"/>
              <a:t>Allows us to represent a complex reality in terms of a simplified model</a:t>
            </a:r>
          </a:p>
          <a:p>
            <a:pPr>
              <a:lnSpc>
                <a:spcPct val="100000"/>
              </a:lnSpc>
            </a:pPr>
            <a:r>
              <a:rPr lang="en-US" dirty="0" smtClean="0"/>
              <a:t>Abstraction highlights the properties of an entity that we need and hides the 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69</a:t>
            </a:fld>
            <a:endParaRPr lang="en-US" sz="1100" dirty="0"/>
          </a:p>
        </p:txBody>
      </p:sp>
    </p:spTree>
    <p:extLst>
      <p:ext uri="{BB962C8B-B14F-4D97-AF65-F5344CB8AC3E}">
        <p14:creationId xmlns:p14="http://schemas.microsoft.com/office/powerpoint/2010/main" val="24968661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4624466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smtClean="0"/>
              <a:t>Abstraction in .NET</a:t>
            </a:r>
            <a:endParaRPr lang="bg-BG" dirty="0"/>
          </a:p>
        </p:txBody>
      </p:sp>
      <p:sp>
        <p:nvSpPr>
          <p:cNvPr id="793603" name="Rectangle 3"/>
          <p:cNvSpPr>
            <a:spLocks noGrp="1" noChangeArrowheads="1"/>
          </p:cNvSpPr>
          <p:nvPr>
            <p:ph idx="1"/>
          </p:nvPr>
        </p:nvSpPr>
        <p:spPr/>
        <p:txBody>
          <a:bodyPr/>
          <a:lstStyle/>
          <a:p>
            <a:r>
              <a:rPr lang="en-US" dirty="0" smtClean="0"/>
              <a:t>In Objective-C object-oriented programming abstraction is achieved in several ways:</a:t>
            </a:r>
          </a:p>
          <a:p>
            <a:pPr lvl="1"/>
            <a:r>
              <a:rPr lang="en-US" dirty="0" smtClean="0"/>
              <a:t>Protocols</a:t>
            </a:r>
          </a:p>
          <a:p>
            <a:pPr lvl="1"/>
            <a:r>
              <a:rPr lang="en-US" dirty="0" smtClean="0"/>
              <a:t>Inheritance</a:t>
            </a:r>
            <a:endParaRPr lang="en-US" dirty="0"/>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70</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06761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Protocols</a:t>
            </a:r>
            <a:endParaRPr lang="bg-BG" dirty="0"/>
          </a:p>
        </p:txBody>
      </p:sp>
      <p:sp>
        <p:nvSpPr>
          <p:cNvPr id="74755" name="Rectangle 3"/>
          <p:cNvSpPr>
            <a:spLocks noGrp="1" noChangeArrowheads="1"/>
          </p:cNvSpPr>
          <p:nvPr>
            <p:ph idx="1"/>
          </p:nvPr>
        </p:nvSpPr>
        <p:spPr/>
        <p:txBody>
          <a:bodyPr/>
          <a:lstStyle/>
          <a:p>
            <a:r>
              <a:rPr lang="en-US" dirty="0" smtClean="0"/>
              <a:t>An protocol defines a set of messages (methods) that given object should perform</a:t>
            </a:r>
          </a:p>
          <a:p>
            <a:pPr lvl="1"/>
            <a:r>
              <a:rPr lang="en-US" dirty="0" smtClean="0"/>
              <a:t>Also called "contract" for providing a set of operations</a:t>
            </a:r>
          </a:p>
          <a:p>
            <a:pPr lvl="1"/>
            <a:r>
              <a:rPr lang="en-US" dirty="0" smtClean="0"/>
              <a:t>Defines abstract behavior</a:t>
            </a:r>
          </a:p>
          <a:p>
            <a:r>
              <a:rPr lang="en-US" dirty="0" smtClean="0"/>
              <a:t>Protocols 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71</a:t>
            </a:fld>
            <a:endParaRPr lang="en-US" sz="1100" dirty="0"/>
          </a:p>
        </p:txBody>
      </p:sp>
    </p:spTree>
    <p:extLst>
      <p:ext uri="{BB962C8B-B14F-4D97-AF65-F5344CB8AC3E}">
        <p14:creationId xmlns:p14="http://schemas.microsoft.com/office/powerpoint/2010/main" val="121680862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Protocols(2)</a:t>
            </a:r>
            <a:endParaRPr lang="en-US" dirty="0"/>
          </a:p>
        </p:txBody>
      </p:sp>
      <p:sp>
        <p:nvSpPr>
          <p:cNvPr id="3" name="Content Placeholder 2"/>
          <p:cNvSpPr>
            <a:spLocks noGrp="1"/>
          </p:cNvSpPr>
          <p:nvPr>
            <p:ph idx="1"/>
          </p:nvPr>
        </p:nvSpPr>
        <p:spPr/>
        <p:txBody>
          <a:bodyPr/>
          <a:lstStyle/>
          <a:p>
            <a:r>
              <a:rPr lang="en-US" dirty="0" smtClean="0"/>
              <a:t>Protocols describe a prototype of group of methods (operations) or properties</a:t>
            </a:r>
          </a:p>
          <a:p>
            <a:pPr lvl="1"/>
            <a:r>
              <a:rPr lang="en-US" dirty="0" smtClean="0"/>
              <a:t>Can be conformed by a given class</a:t>
            </a:r>
          </a:p>
          <a:p>
            <a:pPr lvl="1"/>
            <a:r>
              <a:rPr lang="en-US" dirty="0" smtClean="0"/>
              <a:t>Define only the prototypes of the operations</a:t>
            </a:r>
          </a:p>
          <a:p>
            <a:pPr lvl="2"/>
            <a:r>
              <a:rPr lang="en-US" dirty="0" smtClean="0"/>
              <a:t>No concrete implementation is provided</a:t>
            </a:r>
            <a:endParaRPr lang="ru-RU" dirty="0" smtClean="0"/>
          </a:p>
          <a:p>
            <a:pPr lvl="1"/>
            <a:r>
              <a:rPr lang="en-US" dirty="0" smtClean="0"/>
              <a:t>Can be used to define abstract data types</a:t>
            </a:r>
          </a:p>
          <a:p>
            <a:pPr lvl="1"/>
            <a:r>
              <a:rPr lang="en-US" dirty="0" smtClean="0"/>
              <a:t>Can not be instantiated</a:t>
            </a:r>
            <a:endParaRPr lang="bg-BG" dirty="0" smtClean="0"/>
          </a:p>
          <a:p>
            <a:pPr lvl="1"/>
            <a:r>
              <a:rPr lang="en-US" dirty="0" smtClean="0"/>
              <a:t>Can contain optional and required members</a:t>
            </a:r>
            <a:endParaRPr lang="en-US" dirty="0"/>
          </a:p>
        </p:txBody>
      </p:sp>
      <p:sp>
        <p:nvSpPr>
          <p:cNvPr id="4" name="Slide Number Placeholder 3"/>
          <p:cNvSpPr>
            <a:spLocks noGrp="1"/>
          </p:cNvSpPr>
          <p:nvPr>
            <p:ph type="sldNum" sz="quarter" idx="10"/>
          </p:nvPr>
        </p:nvSpPr>
        <p:spPr/>
        <p:txBody>
          <a:bodyPr/>
          <a:lstStyle/>
          <a:p>
            <a:fld id="{58452FF4-89E3-4D1B-9927-2DBDC00E58D7}" type="slidenum">
              <a:rPr lang="en-US" smtClean="0"/>
              <a:pPr/>
              <a:t>72</a:t>
            </a:fld>
            <a:endParaRPr lang="en-US" dirty="0"/>
          </a:p>
        </p:txBody>
      </p:sp>
    </p:spTree>
    <p:extLst>
      <p:ext uri="{BB962C8B-B14F-4D97-AF65-F5344CB8AC3E}">
        <p14:creationId xmlns:p14="http://schemas.microsoft.com/office/powerpoint/2010/main" val="22355169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 Example</a:t>
            </a:r>
            <a:endParaRPr lang="en-US" dirty="0"/>
          </a:p>
        </p:txBody>
      </p:sp>
      <p:sp>
        <p:nvSpPr>
          <p:cNvPr id="4" name="Slide Number Placeholder 3"/>
          <p:cNvSpPr>
            <a:spLocks noGrp="1"/>
          </p:cNvSpPr>
          <p:nvPr>
            <p:ph type="sldNum" sz="quarter" idx="10"/>
          </p:nvPr>
        </p:nvSpPr>
        <p:spPr/>
        <p:txBody>
          <a:bodyPr/>
          <a:lstStyle/>
          <a:p>
            <a:fld id="{58452FF4-89E3-4D1B-9927-2DBDC00E58D7}" type="slidenum">
              <a:rPr lang="en-US" smtClean="0"/>
              <a:pPr/>
              <a:t>73</a:t>
            </a:fld>
            <a:endParaRPr lang="en-US" dirty="0"/>
          </a:p>
        </p:txBody>
      </p:sp>
      <p:sp>
        <p:nvSpPr>
          <p:cNvPr id="21506" name="Rectangle 2"/>
          <p:cNvSpPr>
            <a:spLocks noChangeArrowheads="1"/>
          </p:cNvSpPr>
          <p:nvPr/>
        </p:nvSpPr>
        <p:spPr bwMode="auto">
          <a:xfrm>
            <a:off x="647700" y="914400"/>
            <a:ext cx="77724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@protocol</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Shape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double x;</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double y;</a:t>
            </a:r>
          </a:p>
          <a:p>
            <a:pPr eaLnBrk="0" hangingPunct="0">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moveToX:(double) x andY: (double)</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calculateArea;</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@protocol</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Resizable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double width;</a:t>
            </a:r>
          </a:p>
          <a:p>
            <a:pPr eaLnBrk="0" hangingPunct="0">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double height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esize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Width: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width</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esize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Height: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height;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resizeWidth: (double) width</a:t>
            </a: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andHeight: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150231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Implementation</a:t>
            </a:r>
            <a:endParaRPr lang="en-US" dirty="0"/>
          </a:p>
        </p:txBody>
      </p:sp>
      <p:sp>
        <p:nvSpPr>
          <p:cNvPr id="3" name="Content Placeholder 2"/>
          <p:cNvSpPr>
            <a:spLocks noGrp="1"/>
          </p:cNvSpPr>
          <p:nvPr>
            <p:ph idx="1"/>
          </p:nvPr>
        </p:nvSpPr>
        <p:spPr>
          <a:xfrm>
            <a:off x="228600" y="914400"/>
            <a:ext cx="8686800" cy="1126462"/>
          </a:xfrm>
        </p:spPr>
        <p:txBody>
          <a:bodyPr>
            <a:spAutoFit/>
          </a:bodyPr>
          <a:lstStyle/>
          <a:p>
            <a:r>
              <a:rPr lang="en-US" dirty="0" smtClean="0"/>
              <a:t>Classes can conform to one or several protocols</a:t>
            </a:r>
            <a:endParaRPr lang="ru-RU" dirty="0" smtClean="0"/>
          </a:p>
        </p:txBody>
      </p:sp>
      <p:sp>
        <p:nvSpPr>
          <p:cNvPr id="4" name="Slide Number Placeholder 3"/>
          <p:cNvSpPr>
            <a:spLocks noGrp="1"/>
          </p:cNvSpPr>
          <p:nvPr>
            <p:ph type="sldNum" sz="quarter" idx="10"/>
          </p:nvPr>
        </p:nvSpPr>
        <p:spPr/>
        <p:txBody>
          <a:bodyPr/>
          <a:lstStyle/>
          <a:p>
            <a:fld id="{58452FF4-89E3-4D1B-9927-2DBDC00E58D7}" type="slidenum">
              <a:rPr lang="en-US" smtClean="0"/>
              <a:pPr/>
              <a:t>74</a:t>
            </a:fld>
            <a:endParaRPr lang="en-US" dirty="0"/>
          </a:p>
        </p:txBody>
      </p:sp>
      <p:sp>
        <p:nvSpPr>
          <p:cNvPr id="5" name="Rectangle 2"/>
          <p:cNvSpPr>
            <a:spLocks noChangeArrowheads="1"/>
          </p:cNvSpPr>
          <p:nvPr/>
        </p:nvSpPr>
        <p:spPr bwMode="auto">
          <a:xfrm>
            <a:off x="685800" y="2040862"/>
            <a:ext cx="77724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Rectangle : NSObject&lt;Shape&gt;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-(instancetype) initWithX: (double) x</a:t>
            </a:r>
          </a:p>
          <a:p>
            <a:pPr lvl="0" eaLnBrk="0" hangingPunct="0">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 (double) y</a:t>
            </a:r>
          </a:p>
          <a:p>
            <a:pPr lvl="0" eaLnBrk="0" hangingPunct="0">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width: (double) width</a:t>
            </a: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andHeight: (double) height;</a:t>
            </a:r>
          </a:p>
          <a:p>
            <a:pPr lvl="0"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Content Placeholder 2"/>
          <p:cNvSpPr txBox="1">
            <a:spLocks/>
          </p:cNvSpPr>
          <p:nvPr/>
        </p:nvSpPr>
        <p:spPr>
          <a:xfrm>
            <a:off x="228600" y="4429125"/>
            <a:ext cx="8686800" cy="1105559"/>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Implementer classes must conform all methods and properties of the protocol</a:t>
            </a:r>
          </a:p>
        </p:txBody>
      </p:sp>
    </p:spTree>
    <p:extLst>
      <p:ext uri="{BB962C8B-B14F-4D97-AF65-F5344CB8AC3E}">
        <p14:creationId xmlns:p14="http://schemas.microsoft.com/office/powerpoint/2010/main" val="3520631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 Implementation (2)</a:t>
            </a:r>
            <a:endParaRPr lang="en-US" dirty="0"/>
          </a:p>
        </p:txBody>
      </p:sp>
      <p:sp>
        <p:nvSpPr>
          <p:cNvPr id="4" name="Slide Number Placeholder 3"/>
          <p:cNvSpPr>
            <a:spLocks noGrp="1"/>
          </p:cNvSpPr>
          <p:nvPr>
            <p:ph type="sldNum" sz="quarter" idx="10"/>
          </p:nvPr>
        </p:nvSpPr>
        <p:spPr/>
        <p:txBody>
          <a:bodyPr/>
          <a:lstStyle/>
          <a:p>
            <a:fld id="{58452FF4-89E3-4D1B-9927-2DBDC00E58D7}" type="slidenum">
              <a:rPr lang="en-US" smtClean="0"/>
              <a:pPr/>
              <a:t>75</a:t>
            </a:fld>
            <a:endParaRPr lang="en-US" dirty="0"/>
          </a:p>
        </p:txBody>
      </p:sp>
      <p:sp>
        <p:nvSpPr>
          <p:cNvPr id="22530" name="Rectangle 2"/>
          <p:cNvSpPr>
            <a:spLocks noChangeArrowheads="1"/>
          </p:cNvSpPr>
          <p:nvPr/>
        </p:nvSpPr>
        <p:spPr bwMode="auto">
          <a:xfrm>
            <a:off x="714376" y="914400"/>
            <a:ext cx="770096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Rectangle: NSObjet&lt;Shape,</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Resizable</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Rectangle specific declarations</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2"/>
          <p:cNvSpPr>
            <a:spLocks noChangeArrowheads="1"/>
          </p:cNvSpPr>
          <p:nvPr/>
        </p:nvSpPr>
        <p:spPr bwMode="auto">
          <a:xfrm>
            <a:off x="714376" y="1940362"/>
            <a:ext cx="7700962"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@implementation Rectangle</a:t>
            </a:r>
          </a:p>
          <a:p>
            <a:pPr eaLnBrk="0" hangingPunct="0">
              <a:spcBef>
                <a:spcPts val="1200"/>
              </a:spcBef>
              <a:buClr>
                <a:schemeClr val="accent5">
                  <a:lumMod val="40000"/>
                  <a:lumOff val="60000"/>
                </a:schemeClr>
              </a:buClr>
              <a:buSzPct val="70000"/>
            </a:pP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@synthesize x; @synthesize y; </a:t>
            </a:r>
          </a:p>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@synthesize width; @synthesize height;</a:t>
            </a:r>
          </a:p>
          <a:p>
            <a:pPr eaLnBrk="0" hangingPunct="0">
              <a:spcBef>
                <a:spcPts val="1200"/>
              </a:spcBef>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moveToX:(double) x </a:t>
            </a:r>
          </a:p>
          <a:p>
            <a:pPr eaLnBrk="0" hangingPunct="0">
              <a:buClr>
                <a:schemeClr val="accent5">
                  <a:lumMod val="40000"/>
                  <a:lumOff val="60000"/>
                </a:schemeClr>
              </a:buClr>
              <a:buSzPct val="70000"/>
            </a:pP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andY: (double)</a:t>
            </a:r>
            <a:r>
              <a:rPr lang="bg-BG"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 { /* implementation */ }</a:t>
            </a:r>
            <a:endParaRPr lang="bg-BG"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a:t>
            </a:r>
            <a:r>
              <a:rPr lang="bg-BG"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alculateSurface</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 implementation */ }</a:t>
            </a:r>
          </a:p>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calculateArea</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implementation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1200"/>
              </a:spcBef>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oid</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esize</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Width: </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width</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implementation */ }</a:t>
            </a:r>
            <a:endPar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esize</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Height: </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height { /* implementation */ }</a:t>
            </a:r>
            <a:endPar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resizeWidth: (int) width</a:t>
            </a:r>
          </a:p>
          <a:p>
            <a:pPr eaLnBrk="0" hangingPunct="0">
              <a:buClr>
                <a:schemeClr val="accent5">
                  <a:lumMod val="40000"/>
                  <a:lumOff val="60000"/>
                </a:schemeClr>
              </a:buClr>
              <a:buSzPct val="70000"/>
            </a:pP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andHeight: </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r>
              <a:rPr lang="en-US"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 implementation */ }</a:t>
            </a:r>
            <a:endParaRPr lang="bg-BG"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36324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609600" y="1447802"/>
            <a:ext cx="7924800" cy="1428748"/>
          </a:xfrm>
        </p:spPr>
        <p:txBody>
          <a:bodyPr/>
          <a:lstStyle/>
          <a:p>
            <a:r>
              <a:rPr lang="en-US" dirty="0" smtClean="0"/>
              <a:t>Protocols and</a:t>
            </a:r>
            <a:br>
              <a:rPr lang="en-US" dirty="0" smtClean="0"/>
            </a:br>
            <a:r>
              <a:rPr lang="en-US" dirty="0" smtClean="0"/>
              <a:t>Implementations</a:t>
            </a:r>
            <a:endParaRPr lang="en-US" dirty="0"/>
          </a:p>
        </p:txBody>
      </p:sp>
      <p:sp>
        <p:nvSpPr>
          <p:cNvPr id="3" name="Subtitle 2"/>
          <p:cNvSpPr>
            <a:spLocks noGrp="1"/>
          </p:cNvSpPr>
          <p:nvPr>
            <p:ph type="subTitle" idx="1"/>
          </p:nvPr>
        </p:nvSpPr>
        <p:spPr>
          <a:xfrm>
            <a:off x="609600" y="3058715"/>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1143375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1279525"/>
            <a:ext cx="4292600" cy="701675"/>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1626588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smtClean="0"/>
              <a:t>Encapsulation</a:t>
            </a:r>
            <a:endParaRPr lang="bg-BG" dirty="0"/>
          </a:p>
        </p:txBody>
      </p:sp>
      <p:sp>
        <p:nvSpPr>
          <p:cNvPr id="804867" name="Rectangle 3"/>
          <p:cNvSpPr>
            <a:spLocks noGrp="1" noChangeArrowheads="1"/>
          </p:cNvSpPr>
          <p:nvPr>
            <p:ph idx="1"/>
          </p:nvPr>
        </p:nvSpPr>
        <p:spPr/>
        <p:txBody>
          <a:bodyPr/>
          <a:lstStyle/>
          <a:p>
            <a:r>
              <a:rPr lang="en-US" smtClean="0"/>
              <a:t>Encapsulation hides the implementation details</a:t>
            </a:r>
          </a:p>
          <a:p>
            <a:r>
              <a:rPr lang="en-US" smtClean="0"/>
              <a:t>Class announces some operations (methods) available for its clients – its public interface</a:t>
            </a:r>
          </a:p>
          <a:p>
            <a:r>
              <a:rPr lang="en-US" smtClean="0"/>
              <a:t>All data members (fields) of a class should be hidden</a:t>
            </a:r>
          </a:p>
          <a:p>
            <a:pPr lvl="1"/>
            <a:r>
              <a:rPr lang="en-US" smtClean="0"/>
              <a:t>Accessed via properties (read-only and read-write)</a:t>
            </a:r>
          </a:p>
          <a:p>
            <a:r>
              <a:rPr lang="en-US" smtClean="0"/>
              <a:t>No interface members should be hidden</a:t>
            </a:r>
            <a:endParaRPr lang="en-US" dirty="0" smtClean="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78</a:t>
            </a:fld>
            <a:endParaRPr lang="en-US" sz="1100" dirty="0"/>
          </a:p>
        </p:txBody>
      </p:sp>
    </p:spTree>
    <p:extLst>
      <p:ext uri="{BB962C8B-B14F-4D97-AF65-F5344CB8AC3E}">
        <p14:creationId xmlns:p14="http://schemas.microsoft.com/office/powerpoint/2010/main" val="49069194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smtClean="0"/>
              <a:t>Encapsulation – Example</a:t>
            </a:r>
            <a:endParaRPr lang="bg-BG"/>
          </a:p>
        </p:txBody>
      </p:sp>
      <p:sp>
        <p:nvSpPr>
          <p:cNvPr id="806915" name="Rectangle 3"/>
          <p:cNvSpPr>
            <a:spLocks noGrp="1" noChangeArrowheads="1"/>
          </p:cNvSpPr>
          <p:nvPr>
            <p:ph idx="1"/>
          </p:nvPr>
        </p:nvSpPr>
        <p:spPr/>
        <p:txBody>
          <a:bodyPr/>
          <a:lstStyle/>
          <a:p>
            <a:r>
              <a:rPr lang="en-US" dirty="0" smtClean="0"/>
              <a:t>Data fields are private</a:t>
            </a:r>
          </a:p>
          <a:p>
            <a:r>
              <a:rPr lang="en-US" dirty="0" smtClean="0"/>
              <a:t>Init methods and </a:t>
            </a:r>
            <a:r>
              <a:rPr lang="en-US" dirty="0" err="1" smtClean="0"/>
              <a:t>accessors</a:t>
            </a:r>
            <a:r>
              <a:rPr lang="en-US" dirty="0" smtClean="0"/>
              <a:t>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-_name : NSString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-_age : int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75699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+initWith: (NSString*) name    </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andAge: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NString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int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79</a:t>
            </a:fld>
            <a:endParaRPr lang="en-US" sz="1100" dirty="0"/>
          </a:p>
        </p:txBody>
      </p:sp>
    </p:spTree>
    <p:extLst>
      <p:ext uri="{BB962C8B-B14F-4D97-AF65-F5344CB8AC3E}">
        <p14:creationId xmlns:p14="http://schemas.microsoft.com/office/powerpoint/2010/main" val="6893332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2922620377"/>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Encapsulation in .NET</a:t>
            </a:r>
            <a:endParaRPr lang="bg-BG" dirty="0"/>
          </a:p>
        </p:txBody>
      </p:sp>
      <p:sp>
        <p:nvSpPr>
          <p:cNvPr id="3" name="Content Placeholder 2"/>
          <p:cNvSpPr>
            <a:spLocks noGrp="1"/>
          </p:cNvSpPr>
          <p:nvPr>
            <p:ph idx="1"/>
          </p:nvPr>
        </p:nvSpPr>
        <p:spPr/>
        <p:txBody>
          <a:bodyPr/>
          <a:lstStyle/>
          <a:p>
            <a:r>
              <a:rPr lang="en-US" dirty="0" smtClean="0"/>
              <a:t>Fields are always declared private</a:t>
            </a:r>
          </a:p>
          <a:p>
            <a:pPr lvl="1"/>
            <a:r>
              <a:rPr lang="en-US" dirty="0" smtClean="0"/>
              <a:t>They cannot be public anyway</a:t>
            </a:r>
          </a:p>
          <a:p>
            <a:r>
              <a:rPr lang="en-US" dirty="0" smtClean="0"/>
              <a:t>Init methods are almost always declared public</a:t>
            </a:r>
          </a:p>
          <a:p>
            <a:r>
              <a:rPr lang="en-US" dirty="0" smtClean="0"/>
              <a:t>Protocol members are always public</a:t>
            </a:r>
          </a:p>
          <a:p>
            <a:r>
              <a:rPr lang="en-US" dirty="0" smtClean="0"/>
              <a:t>Non-interface members are declared private / 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80</a:t>
            </a:fld>
            <a:endParaRPr lang="en-US" sz="1100" dirty="0"/>
          </a:p>
        </p:txBody>
      </p:sp>
    </p:spTree>
    <p:extLst>
      <p:ext uri="{BB962C8B-B14F-4D97-AF65-F5344CB8AC3E}">
        <p14:creationId xmlns:p14="http://schemas.microsoft.com/office/powerpoint/2010/main" val="400501373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smtClean="0"/>
              <a:t>Encapsulation – Benefits</a:t>
            </a:r>
            <a:endParaRPr lang="bg-BG" dirty="0"/>
          </a:p>
        </p:txBody>
      </p:sp>
      <p:sp>
        <p:nvSpPr>
          <p:cNvPr id="803843" name="Rectangle 3"/>
          <p:cNvSpPr>
            <a:spLocks noGrp="1" noChangeArrowheads="1"/>
          </p:cNvSpPr>
          <p:nvPr>
            <p:ph idx="1"/>
          </p:nvPr>
        </p:nvSpPr>
        <p:spPr/>
        <p:txBody>
          <a:bodyPr/>
          <a:lstStyle/>
          <a:p>
            <a:r>
              <a:rPr lang="en-US" smtClean="0"/>
              <a:t>Ensures that structural changes remain local:</a:t>
            </a:r>
          </a:p>
          <a:p>
            <a:pPr lvl="1"/>
            <a:r>
              <a:rPr lang="en-US" smtClean="0"/>
              <a:t>Changing the class internals does not affect any code outside of the class</a:t>
            </a:r>
          </a:p>
          <a:p>
            <a:pPr lvl="1"/>
            <a:r>
              <a:rPr lang="en-US" smtClean="0"/>
              <a:t>Changing methods' implementation </a:t>
            </a:r>
            <a:br>
              <a:rPr lang="en-US" smtClean="0"/>
            </a:br>
            <a:r>
              <a:rPr lang="en-US" smtClean="0"/>
              <a:t>does not reflect the clients using them</a:t>
            </a:r>
          </a:p>
          <a:p>
            <a:r>
              <a:rPr lang="en-US" smtClean="0"/>
              <a:t>Encapsulation allows adding some logic when accessing client's data</a:t>
            </a:r>
          </a:p>
          <a:p>
            <a:pPr lvl="1"/>
            <a:r>
              <a:rPr lang="en-US" smtClean="0"/>
              <a:t>E.g. validation on modifying a property value</a:t>
            </a:r>
          </a:p>
          <a:p>
            <a:r>
              <a:rPr lang="en-US" smtClean="0"/>
              <a:t>Hiding implementation details reduces complexity </a:t>
            </a:r>
            <a:r>
              <a:rPr lang="en-US" smtClean="0">
                <a:sym typeface="Wingdings" pitchFamily="2" charset="2"/>
              </a:rPr>
              <a:t> easier maintenance</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81</a:t>
            </a:fld>
            <a:endParaRPr lang="en-US" sz="1100" dirty="0"/>
          </a:p>
        </p:txBody>
      </p:sp>
    </p:spTree>
    <p:extLst>
      <p:ext uri="{BB962C8B-B14F-4D97-AF65-F5344CB8AC3E}">
        <p14:creationId xmlns:p14="http://schemas.microsoft.com/office/powerpoint/2010/main" val="252261238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1355725"/>
            <a:ext cx="4292600" cy="701675"/>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1967751884"/>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399"/>
            <a:ext cx="7086600" cy="1002071"/>
          </a:xfrm>
        </p:spPr>
        <p:txBody>
          <a:bodyPr/>
          <a:lstStyle/>
          <a:p>
            <a:r>
              <a:rPr lang="en-US" dirty="0"/>
              <a:t>Object-Oriented Programming</a:t>
            </a:r>
            <a:r>
              <a:rPr lang="bg-BG" dirty="0"/>
              <a:t/>
            </a:r>
            <a:br>
              <a:rPr lang="bg-BG" dirty="0"/>
            </a:br>
            <a:r>
              <a:rPr lang="en-US" dirty="0"/>
              <a:t>with Objective-C</a:t>
            </a:r>
          </a:p>
        </p:txBody>
      </p:sp>
      <p:sp>
        <p:nvSpPr>
          <p:cNvPr id="3" name="Text Placeholder 2"/>
          <p:cNvSpPr>
            <a:spLocks noGrp="1"/>
          </p:cNvSpPr>
          <p:nvPr>
            <p:ph type="body" sz="quarter" idx="10"/>
          </p:nvPr>
        </p:nvSpPr>
        <p:spPr>
          <a:xfrm>
            <a:off x="6114878" y="6400800"/>
            <a:ext cx="2910810" cy="369332"/>
          </a:xfrm>
        </p:spPr>
        <p:txBody>
          <a:bodyPr/>
          <a:lstStyle/>
          <a:p>
            <a:r>
              <a:rPr lang="en-US" dirty="0" smtClean="0">
                <a:hlinkClick r:id="rId2"/>
              </a:rPr>
              <a:t>http://academy.telerik.com</a:t>
            </a:r>
            <a:r>
              <a:rPr lang="en-US" dirty="0" smtClean="0"/>
              <a:t> </a:t>
            </a:r>
            <a:endParaRPr lang="en-US" dirty="0"/>
          </a:p>
        </p:txBody>
      </p:sp>
    </p:spTree>
    <p:extLst>
      <p:ext uri="{BB962C8B-B14F-4D97-AF65-F5344CB8AC3E}">
        <p14:creationId xmlns:p14="http://schemas.microsoft.com/office/powerpoint/2010/main" val="280809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28232059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2620D71C-A5FD-46E0-A488-16D4CF22AEE2}" vid="{F028A4D3-6851-4D6D-A82D-72CBFB9A8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1081</TotalTime>
  <Words>3996</Words>
  <Application>Microsoft Office PowerPoint</Application>
  <PresentationFormat>On-screen Show (4:3)</PresentationFormat>
  <Paragraphs>772</Paragraphs>
  <Slides>83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Arial Black</vt:lpstr>
      <vt:lpstr>Calibri</vt:lpstr>
      <vt:lpstr>Cambria</vt:lpstr>
      <vt:lpstr>Consolas</vt:lpstr>
      <vt:lpstr>Corbel</vt:lpstr>
      <vt:lpstr>Monotype Sorts</vt:lpstr>
      <vt:lpstr>Wingdings</vt:lpstr>
      <vt:lpstr>Wingdings 2</vt:lpstr>
      <vt:lpstr>Telerik Academy theme</vt:lpstr>
      <vt:lpstr>Objects and Classes</vt:lpstr>
      <vt:lpstr>Table of Contents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Object Types and   App Memory</vt:lpstr>
      <vt:lpstr>App Memory </vt:lpstr>
      <vt:lpstr>Primitive Object Types</vt:lpstr>
      <vt:lpstr>Reference Object Types</vt:lpstr>
      <vt:lpstr>Primitive and  Reference Types</vt:lpstr>
      <vt:lpstr>Classes in Objective-C</vt:lpstr>
      <vt:lpstr>Classes in Objective-C</vt:lpstr>
      <vt:lpstr>Fields</vt:lpstr>
      <vt:lpstr>Accessing Fields</vt:lpstr>
      <vt:lpstr>Creating Classes in Objective-C</vt:lpstr>
      <vt:lpstr>Creating Classes</vt:lpstr>
      <vt:lpstr>Properties</vt:lpstr>
      <vt:lpstr>Properties</vt:lpstr>
      <vt:lpstr>Properties</vt:lpstr>
      <vt:lpstr>Properties (2)</vt:lpstr>
      <vt:lpstr>Properties</vt:lpstr>
      <vt:lpstr>Properties: Getters and Setters</vt:lpstr>
      <vt:lpstr>Properties: Getters and Setters</vt:lpstr>
      <vt:lpstr>Instantiating Objects</vt:lpstr>
      <vt:lpstr>Instantiating Objects</vt:lpstr>
      <vt:lpstr>Instantiating Objects</vt:lpstr>
      <vt:lpstr>Init Methods</vt:lpstr>
      <vt:lpstr>Init Methods</vt:lpstr>
      <vt:lpstr>Init Methods Template</vt:lpstr>
      <vt:lpstr>Multiple Init Methods</vt:lpstr>
      <vt:lpstr>Multiple Init Methods</vt:lpstr>
      <vt:lpstr>Multiple Init Methods</vt:lpstr>
      <vt:lpstr>Multiple Init Methods</vt:lpstr>
      <vt:lpstr>Multiple Init Methods</vt:lpstr>
      <vt:lpstr>Factory Methods</vt:lpstr>
      <vt:lpstr>Factory Methods</vt:lpstr>
      <vt:lpstr>Factory Methods (2)</vt:lpstr>
      <vt:lpstr>Factory Meth0ds</vt:lpstr>
      <vt:lpstr>Fundamental Principles of OOP</vt:lpstr>
      <vt:lpstr>Fundamental Principles of OOP</vt:lpstr>
      <vt:lpstr>PowerPoint Presentation</vt:lpstr>
      <vt:lpstr>Classes and Protocols</vt:lpstr>
      <vt:lpstr>Inheritance</vt:lpstr>
      <vt:lpstr>Types of Inheritance</vt:lpstr>
      <vt:lpstr>Inheritance – Benefits</vt:lpstr>
      <vt:lpstr>Inheritance</vt:lpstr>
      <vt:lpstr>Inheritance – Example</vt:lpstr>
      <vt:lpstr>Class Hierarchies</vt:lpstr>
      <vt:lpstr>Inheritance in Objective-C</vt:lpstr>
      <vt:lpstr>How to Define Inheritance?</vt:lpstr>
      <vt:lpstr>How to Define Inheritance?</vt:lpstr>
      <vt:lpstr>How to Define Inheritance?</vt:lpstr>
      <vt:lpstr>Simple Inheritance Example</vt:lpstr>
      <vt:lpstr>Simple Inheritance Example</vt:lpstr>
      <vt:lpstr>Simple Inheritance Example</vt:lpstr>
      <vt:lpstr>Simple Inheritance Example</vt:lpstr>
      <vt:lpstr>Simple Inheritance </vt:lpstr>
      <vt:lpstr>Inheritance: Important Aspects</vt:lpstr>
      <vt:lpstr>Inheritance: Important Features</vt:lpstr>
      <vt:lpstr>Abstraction</vt:lpstr>
      <vt:lpstr>Abstraction</vt:lpstr>
      <vt:lpstr>Abstraction (2)</vt:lpstr>
      <vt:lpstr>Abstraction in .NET</vt:lpstr>
      <vt:lpstr>Protocols</vt:lpstr>
      <vt:lpstr>Protocols(2)</vt:lpstr>
      <vt:lpstr>Protocols – Example</vt:lpstr>
      <vt:lpstr>Protocols Implementation</vt:lpstr>
      <vt:lpstr>Interface Implementation (2)</vt:lpstr>
      <vt:lpstr>Protocols and Implementations</vt:lpstr>
      <vt:lpstr>Encapsulation</vt:lpstr>
      <vt:lpstr>Encapsulation</vt:lpstr>
      <vt:lpstr>Encapsulation – Example</vt:lpstr>
      <vt:lpstr>Encapsulation in .NET</vt:lpstr>
      <vt:lpstr>Encapsulation – Benefits</vt:lpstr>
      <vt:lpstr>Encapsulation</vt:lpstr>
      <vt:lpstr>Object-Oriented Programming with Objective-C</vt:lpstr>
    </vt:vector>
  </TitlesOfParts>
  <Company>Telerik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Doncho Minkov</dc:creator>
  <cp:lastModifiedBy>Doncho Minkov</cp:lastModifiedBy>
  <cp:revision>367</cp:revision>
  <dcterms:created xsi:type="dcterms:W3CDTF">2014-01-24T13:02:16Z</dcterms:created>
  <dcterms:modified xsi:type="dcterms:W3CDTF">2016-01-26T12:37:07Z</dcterms:modified>
</cp:coreProperties>
</file>