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55" r:id="rId11"/>
    <p:sldId id="343" r:id="rId12"/>
    <p:sldId id="344" r:id="rId13"/>
    <p:sldId id="345" r:id="rId14"/>
    <p:sldId id="346" r:id="rId15"/>
    <p:sldId id="347" r:id="rId16"/>
    <p:sldId id="352" r:id="rId17"/>
    <p:sldId id="354" r:id="rId18"/>
    <p:sldId id="356" r:id="rId19"/>
    <p:sldId id="357" r:id="rId20"/>
    <p:sldId id="358" r:id="rId21"/>
    <p:sldId id="359" r:id="rId22"/>
    <p:sldId id="353" r:id="rId23"/>
    <p:sldId id="360" r:id="rId24"/>
    <p:sldId id="361" r:id="rId2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8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20-Oct-14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20-Oct-14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236FC-7460-47B5-8E5C-2AF21A4EC5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984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7936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Methods in Objective-C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/>
              <a:t>Subroutines in Computer Programming</a:t>
            </a:r>
          </a:p>
        </p:txBody>
      </p:sp>
      <p:pic>
        <p:nvPicPr>
          <p:cNvPr id="20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4267200" y="4495800"/>
            <a:ext cx="4363496" cy="1848896"/>
          </a:xfrm>
          <a:prstGeom prst="roundRect">
            <a:avLst>
              <a:gd name="adj" fmla="val 12080"/>
            </a:avLst>
          </a:prstGeom>
          <a:noFill/>
          <a:effectLst>
            <a:softEdge rad="31750"/>
          </a:effectLst>
        </p:spPr>
      </p:pic>
      <p:sp>
        <p:nvSpPr>
          <p:cNvPr id="22" name="Text Placeholder 6"/>
          <p:cNvSpPr>
            <a:spLocks noGrp="1"/>
          </p:cNvSpPr>
          <p:nvPr/>
        </p:nvSpPr>
        <p:spPr>
          <a:xfrm>
            <a:off x="219536" y="5556243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/>
        </p:nvSpPr>
        <p:spPr>
          <a:xfrm>
            <a:off x="219537" y="586104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/>
        </p:nvSpPr>
        <p:spPr>
          <a:xfrm>
            <a:off x="219537" y="5181600"/>
            <a:ext cx="473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Mobile apps for iPhone &amp; iPad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Declaring Methods:</a:t>
            </a:r>
            <a:br>
              <a:rPr lang="en-US" dirty="0" smtClean="0"/>
            </a:br>
            <a:r>
              <a:rPr lang="en-US" dirty="0" smtClean="0"/>
              <a:t>Class or Instance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3356186"/>
            <a:ext cx="8686800" cy="2511213"/>
          </a:xfrm>
        </p:spPr>
        <p:txBody>
          <a:bodyPr/>
          <a:lstStyle/>
          <a:p>
            <a:pPr lvl="1"/>
            <a:r>
              <a:rPr lang="en-US" dirty="0" smtClean="0"/>
              <a:t>+ means the method is a class method</a:t>
            </a:r>
          </a:p>
          <a:p>
            <a:pPr lvl="2"/>
            <a:r>
              <a:rPr lang="en-US" dirty="0" smtClean="0"/>
              <a:t>The message is send to the object itself</a:t>
            </a:r>
          </a:p>
          <a:p>
            <a:pPr lvl="1"/>
            <a:r>
              <a:rPr lang="en-US" dirty="0"/>
              <a:t>– </a:t>
            </a:r>
            <a:r>
              <a:rPr lang="en-US" dirty="0" smtClean="0"/>
              <a:t>means the method is an instance method</a:t>
            </a:r>
          </a:p>
          <a:p>
            <a:pPr lvl="2"/>
            <a:r>
              <a:rPr lang="en-US" dirty="0" smtClean="0"/>
              <a:t>The message is sent to an instantiated object</a:t>
            </a:r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685800" y="1892673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bg-BG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-/+</a:t>
            </a:r>
            <a:r>
              <a:rPr lang="bg-BG" dirty="0" smtClean="0"/>
              <a:t> (</a:t>
            </a:r>
            <a:r>
              <a:rPr lang="en-US" dirty="0" err="1" smtClean="0"/>
              <a:t>return_type</a:t>
            </a:r>
            <a:r>
              <a:rPr lang="en-US" dirty="0" smtClean="0"/>
              <a:t>) </a:t>
            </a:r>
            <a:r>
              <a:rPr lang="en-US" dirty="0" err="1" smtClean="0"/>
              <a:t>methodName</a:t>
            </a:r>
            <a:r>
              <a:rPr lang="en-US" dirty="0" smtClean="0"/>
              <a:t>: parameters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//method body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81000" y="1066800"/>
            <a:ext cx="8686800" cy="685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Method declaration has the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8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690285" y="189267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bg-BG" dirty="0" smtClean="0"/>
              <a:t>-/+ </a:t>
            </a:r>
            <a:r>
              <a:rPr lang="bg-BG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return_type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methodName</a:t>
            </a:r>
            <a:r>
              <a:rPr lang="en-US" dirty="0" smtClean="0"/>
              <a:t>: parameters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//method body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Declaring Methods:</a:t>
            </a:r>
            <a:br>
              <a:rPr lang="en-US" dirty="0" smtClean="0"/>
            </a:br>
            <a:r>
              <a:rPr lang="en-US" dirty="0" smtClean="0"/>
              <a:t>Return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3356186"/>
            <a:ext cx="8686800" cy="2511213"/>
          </a:xfrm>
        </p:spPr>
        <p:txBody>
          <a:bodyPr/>
          <a:lstStyle/>
          <a:p>
            <a:pPr lvl="1"/>
            <a:r>
              <a:rPr lang="en-US" dirty="0" smtClean="0"/>
              <a:t>The return type can be</a:t>
            </a:r>
            <a:r>
              <a:rPr lang="bg-BG" dirty="0" smtClean="0"/>
              <a:t> </a:t>
            </a:r>
            <a:r>
              <a:rPr lang="en-US" dirty="0" smtClean="0"/>
              <a:t>of any Objective-C type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, double, </a:t>
            </a:r>
            <a:r>
              <a:rPr lang="en-US" dirty="0" err="1" smtClean="0"/>
              <a:t>NSString</a:t>
            </a:r>
            <a:r>
              <a:rPr lang="en-US" dirty="0" smtClean="0"/>
              <a:t>, char</a:t>
            </a:r>
          </a:p>
          <a:p>
            <a:pPr lvl="2"/>
            <a:r>
              <a:rPr lang="en-US" dirty="0" err="1" smtClean="0"/>
              <a:t>NSArray</a:t>
            </a:r>
            <a:r>
              <a:rPr lang="en-US" dirty="0" smtClean="0"/>
              <a:t>, </a:t>
            </a:r>
            <a:r>
              <a:rPr lang="en-US" dirty="0" err="1" smtClean="0"/>
              <a:t>NSDictionary</a:t>
            </a:r>
            <a:endParaRPr lang="en-US" dirty="0" smtClean="0"/>
          </a:p>
          <a:p>
            <a:pPr lvl="2"/>
            <a:r>
              <a:rPr lang="en-US" dirty="0" smtClean="0"/>
              <a:t>Even function</a:t>
            </a:r>
            <a:r>
              <a:rPr lang="bg-BG" dirty="0" smtClean="0"/>
              <a:t> (</a:t>
            </a:r>
            <a:r>
              <a:rPr lang="en-US" dirty="0" smtClean="0"/>
              <a:t>Function pointer)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81000" y="1066800"/>
            <a:ext cx="8686800" cy="685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Method declaration has the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2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Declaring Methods:</a:t>
            </a:r>
            <a:br>
              <a:rPr lang="en-US" dirty="0" smtClean="0"/>
            </a:br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3356186"/>
            <a:ext cx="8686800" cy="2511213"/>
          </a:xfrm>
        </p:spPr>
        <p:txBody>
          <a:bodyPr/>
          <a:lstStyle/>
          <a:p>
            <a:pPr lvl="1"/>
            <a:r>
              <a:rPr lang="en-US" dirty="0" smtClean="0"/>
              <a:t>The identifier must be any valid </a:t>
            </a:r>
            <a:r>
              <a:rPr lang="en-US" smtClean="0"/>
              <a:t>Obj-C name</a:t>
            </a:r>
            <a:endParaRPr lang="en-US" dirty="0" smtClean="0"/>
          </a:p>
          <a:p>
            <a:pPr lvl="2"/>
            <a:r>
              <a:rPr lang="en-US" dirty="0" smtClean="0"/>
              <a:t>Any Latin letter</a:t>
            </a:r>
          </a:p>
          <a:p>
            <a:pPr lvl="2"/>
            <a:r>
              <a:rPr lang="en-US" dirty="0" smtClean="0"/>
              <a:t>Digits, cannot start with a digit</a:t>
            </a:r>
          </a:p>
          <a:p>
            <a:pPr lvl="2"/>
            <a:r>
              <a:rPr lang="en-US" dirty="0" smtClean="0"/>
              <a:t>Underscore _ </a:t>
            </a:r>
          </a:p>
          <a:p>
            <a:pPr lvl="2"/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690284" y="1892672"/>
            <a:ext cx="8077201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bg-BG" dirty="0" smtClean="0"/>
              <a:t>-/+ (</a:t>
            </a:r>
            <a:r>
              <a:rPr lang="en-US" dirty="0" err="1" smtClean="0"/>
              <a:t>return_type</a:t>
            </a:r>
            <a:r>
              <a:rPr lang="en-US" dirty="0" smtClean="0"/>
              <a:t>)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methodName</a:t>
            </a:r>
            <a:r>
              <a:rPr lang="en-US" dirty="0" smtClean="0"/>
              <a:t>: parameters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//method body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81000" y="1066800"/>
            <a:ext cx="8686800" cy="685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Method declaration has the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3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Declaring Methods:</a:t>
            </a:r>
            <a:br>
              <a:rPr lang="en-US" dirty="0" smtClean="0"/>
            </a:b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3203786"/>
            <a:ext cx="8686800" cy="3501814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The parameters of a method can be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or more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Each parameter has a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parameters are part of the method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parameter has two names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One that is part of the method identifier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One to be used inside the method</a:t>
            </a:r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690284" y="1892671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bg-BG" dirty="0" smtClean="0"/>
              <a:t>-/+ (</a:t>
            </a:r>
            <a:r>
              <a:rPr lang="en-US" dirty="0" err="1" smtClean="0"/>
              <a:t>return_type</a:t>
            </a:r>
            <a:r>
              <a:rPr lang="en-US" dirty="0" smtClean="0"/>
              <a:t>) </a:t>
            </a:r>
            <a:r>
              <a:rPr lang="en-US" dirty="0" err="1" smtClean="0"/>
              <a:t>methodName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parameters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//method body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81000" y="1066800"/>
            <a:ext cx="8686800" cy="685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Method declaration has the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7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Declaring Methods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4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685800"/>
          </a:xfrm>
        </p:spPr>
        <p:txBody>
          <a:bodyPr/>
          <a:lstStyle/>
          <a:p>
            <a:r>
              <a:rPr lang="en-US" dirty="0" smtClean="0"/>
              <a:t>Method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Parameters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76631"/>
          </a:xfrm>
        </p:spPr>
        <p:txBody>
          <a:bodyPr/>
          <a:lstStyle/>
          <a:p>
            <a:r>
              <a:rPr lang="en-US" dirty="0" smtClean="0"/>
              <a:t>Any method can have </a:t>
            </a:r>
            <a:r>
              <a:rPr lang="en-US" dirty="0" smtClean="0">
                <a:latin typeface="Consolas"/>
                <a:cs typeface="Consolas"/>
              </a:rPr>
              <a:t>0</a:t>
            </a:r>
            <a:r>
              <a:rPr lang="en-US" dirty="0" smtClean="0"/>
              <a:t> or more parameters</a:t>
            </a:r>
          </a:p>
          <a:p>
            <a:pPr lvl="1"/>
            <a:r>
              <a:rPr lang="en-US" dirty="0" smtClean="0"/>
              <a:t>Any parameter has two names</a:t>
            </a:r>
          </a:p>
          <a:p>
            <a:pPr lvl="2"/>
            <a:r>
              <a:rPr lang="en-US" dirty="0" smtClean="0"/>
              <a:t>One is part of the method identifier and signature</a:t>
            </a:r>
          </a:p>
          <a:p>
            <a:pPr lvl="2"/>
            <a:r>
              <a:rPr lang="en-US" dirty="0" smtClean="0"/>
              <a:t>The other is the variable identifier, used inside the method body</a:t>
            </a:r>
          </a:p>
          <a:p>
            <a:r>
              <a:rPr lang="en-US" dirty="0" smtClean="0"/>
              <a:t>Given the method: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sz="2700" dirty="0" smtClean="0"/>
              <a:t>Its signature is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–(id) </a:t>
            </a:r>
            <a:r>
              <a:rPr lang="en-US" sz="27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initWithFirstname:andLastname</a:t>
            </a:r>
            <a:endParaRPr lang="en-US" sz="27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4572000"/>
            <a:ext cx="8077200" cy="1015663"/>
          </a:xfrm>
        </p:spPr>
        <p:txBody>
          <a:bodyPr/>
          <a:lstStyle/>
          <a:p>
            <a:r>
              <a:rPr lang="en-US" dirty="0" smtClean="0"/>
              <a:t>-(id) </a:t>
            </a:r>
            <a:r>
              <a:rPr lang="en-US" dirty="0" err="1" smtClean="0"/>
              <a:t>initWithFirstname</a:t>
            </a:r>
            <a:r>
              <a:rPr lang="en-US" dirty="0" smtClean="0"/>
              <a:t>: (NSString *) </a:t>
            </a:r>
            <a:r>
              <a:rPr lang="en-US" dirty="0" err="1" smtClean="0"/>
              <a:t>fname</a:t>
            </a:r>
            <a:r>
              <a:rPr lang="en-US" dirty="0" smtClean="0"/>
              <a:t>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andLastname</a:t>
            </a:r>
            <a:r>
              <a:rPr lang="en-US" dirty="0" smtClean="0"/>
              <a:t>: (NSString *) </a:t>
            </a:r>
            <a:r>
              <a:rPr lang="en-US" dirty="0" err="1" smtClean="0"/>
              <a:t>lname</a:t>
            </a:r>
            <a:endParaRPr lang="en-US" dirty="0"/>
          </a:p>
          <a:p>
            <a:r>
              <a:rPr lang="en-US" dirty="0" smtClean="0"/>
              <a:t>{</a:t>
            </a:r>
            <a:r>
              <a:rPr lang="en-US" dirty="0"/>
              <a:t> </a:t>
            </a:r>
            <a:r>
              <a:rPr lang="en-US" dirty="0" smtClean="0"/>
              <a:t>… }</a:t>
            </a:r>
          </a:p>
        </p:txBody>
      </p:sp>
    </p:spTree>
    <p:extLst>
      <p:ext uri="{BB962C8B-B14F-4D97-AF65-F5344CB8AC3E}">
        <p14:creationId xmlns:p14="http://schemas.microsoft.com/office/powerpoint/2010/main" val="9042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 Parameters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Instance and Class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01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and Class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methods are executed in the context of an object</a:t>
            </a:r>
          </a:p>
          <a:p>
            <a:pPr lvl="1"/>
            <a:r>
              <a:rPr lang="en-US" dirty="0" smtClean="0"/>
              <a:t>They can read the state of the object</a:t>
            </a:r>
          </a:p>
          <a:p>
            <a:pPr lvl="1"/>
            <a:r>
              <a:rPr lang="en-US" dirty="0" smtClean="0"/>
              <a:t>They can change the state of the object</a:t>
            </a:r>
          </a:p>
          <a:p>
            <a:r>
              <a:rPr lang="en-US" dirty="0" smtClean="0"/>
              <a:t>Class methods are shared methods for all instances of a class</a:t>
            </a:r>
          </a:p>
          <a:p>
            <a:pPr lvl="1"/>
            <a:r>
              <a:rPr lang="en-US" dirty="0" smtClean="0"/>
              <a:t>They are executed in the context of the class</a:t>
            </a:r>
          </a:p>
          <a:p>
            <a:pPr lvl="1"/>
            <a:r>
              <a:rPr lang="en-US" dirty="0" smtClean="0"/>
              <a:t>They cannot use the state of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47800"/>
            <a:ext cx="8496300" cy="5149850"/>
          </a:xfrm>
        </p:spPr>
        <p:txBody>
          <a:bodyPr/>
          <a:lstStyle/>
          <a:p>
            <a:pPr marL="471487" indent="-457200">
              <a:lnSpc>
                <a:spcPts val="4000"/>
              </a:lnSpc>
            </a:pPr>
            <a:r>
              <a:rPr lang="en-US" dirty="0"/>
              <a:t>Methods </a:t>
            </a:r>
            <a:r>
              <a:rPr lang="en-US" dirty="0" smtClean="0"/>
              <a:t>Overview</a:t>
            </a:r>
          </a:p>
          <a:p>
            <a:pPr marL="471487" indent="-457200">
              <a:lnSpc>
                <a:spcPts val="4000"/>
              </a:lnSpc>
            </a:pPr>
            <a:r>
              <a:rPr lang="en-US" dirty="0" smtClean="0"/>
              <a:t>Declaring Methods</a:t>
            </a:r>
          </a:p>
          <a:p>
            <a:pPr marL="819150" lvl="1" indent="-457200">
              <a:lnSpc>
                <a:spcPts val="4000"/>
              </a:lnSpc>
            </a:pPr>
            <a:r>
              <a:rPr lang="en-US" dirty="0" smtClean="0"/>
              <a:t>Return type</a:t>
            </a:r>
          </a:p>
          <a:p>
            <a:pPr marL="819150" lvl="1" indent="-457200">
              <a:lnSpc>
                <a:spcPts val="4000"/>
              </a:lnSpc>
            </a:pPr>
            <a:r>
              <a:rPr lang="en-US" dirty="0" smtClean="0"/>
              <a:t>Using Parameters</a:t>
            </a:r>
          </a:p>
          <a:p>
            <a:pPr marL="471487" indent="-457200">
              <a:lnSpc>
                <a:spcPts val="4000"/>
              </a:lnSpc>
            </a:pPr>
            <a:r>
              <a:rPr lang="en-US" dirty="0" smtClean="0"/>
              <a:t>Instance and </a:t>
            </a:r>
            <a:r>
              <a:rPr lang="en-US" smtClean="0"/>
              <a:t>Class methods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4338" name="Picture 2" descr="http://nextlevelworkshop.com/assets/images/books4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4600" y="3657600"/>
            <a:ext cx="2244558" cy="27813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15920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 and </a:t>
            </a:r>
            <a:br>
              <a:rPr lang="en-US" dirty="0" smtClean="0"/>
            </a:br>
            <a:r>
              <a:rPr lang="en-US" dirty="0" smtClean="0"/>
              <a:t>Instance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85800"/>
          </a:xfrm>
        </p:spPr>
        <p:txBody>
          <a:bodyPr/>
          <a:lstStyle/>
          <a:p>
            <a:r>
              <a:rPr lang="en-US" dirty="0" smtClean="0"/>
              <a:t>Both types of methods have the same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33400" y="1676400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+/-</a:t>
            </a:r>
            <a:r>
              <a:rPr lang="bg-BG" dirty="0" smtClean="0"/>
              <a:t> </a:t>
            </a:r>
            <a:r>
              <a:rPr lang="bg-BG" dirty="0"/>
              <a:t>(</a:t>
            </a:r>
            <a:r>
              <a:rPr lang="en-US" dirty="0" err="1"/>
              <a:t>return_type</a:t>
            </a:r>
            <a:r>
              <a:rPr lang="en-US" dirty="0"/>
              <a:t>) </a:t>
            </a:r>
            <a:r>
              <a:rPr lang="en-US" dirty="0" err="1"/>
              <a:t>methodName</a:t>
            </a:r>
            <a:r>
              <a:rPr lang="en-US" dirty="0"/>
              <a:t>: parameters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//method body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048000"/>
            <a:ext cx="8686800" cy="2438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The way to specify if the methods is class or instance is:</a:t>
            </a:r>
          </a:p>
          <a:p>
            <a:pPr lvl="2"/>
            <a:r>
              <a:rPr lang="en-US" dirty="0" smtClean="0"/>
              <a:t>– (minus) means instance method</a:t>
            </a:r>
          </a:p>
          <a:p>
            <a:pPr lvl="2"/>
            <a:r>
              <a:rPr lang="en-US" dirty="0" smtClean="0"/>
              <a:t>+ (plus) means class method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94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Instance and Class Methods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24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9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class Calculator for performing mathematical operations with floating-point numbers:</a:t>
            </a:r>
          </a:p>
          <a:p>
            <a:pPr marL="862013" lvl="1" indent="-514350"/>
            <a:r>
              <a:rPr lang="en-US" dirty="0" smtClean="0"/>
              <a:t>Save the current result</a:t>
            </a:r>
          </a:p>
          <a:p>
            <a:pPr marL="862013" lvl="1" indent="-514350"/>
            <a:r>
              <a:rPr lang="en-US" dirty="0" smtClean="0"/>
              <a:t>Add a value to the result</a:t>
            </a:r>
          </a:p>
          <a:p>
            <a:pPr marL="862013" lvl="1" indent="-514350"/>
            <a:r>
              <a:rPr lang="en-US" dirty="0" smtClean="0"/>
              <a:t>Divide the result by a given divider</a:t>
            </a:r>
          </a:p>
          <a:p>
            <a:pPr marL="862013" lvl="1" indent="-514350"/>
            <a:r>
              <a:rPr lang="en-US" dirty="0" smtClean="0"/>
              <a:t>Subtract a value from the result</a:t>
            </a:r>
          </a:p>
          <a:p>
            <a:pPr marL="862013" lvl="1" indent="-514350"/>
            <a:r>
              <a:rPr lang="en-US" dirty="0" smtClean="0"/>
              <a:t>Multiply the result by a given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Create a simple class for keeping a database with TODOs</a:t>
            </a:r>
          </a:p>
          <a:p>
            <a:pPr marL="862013" lvl="1" indent="-514350"/>
            <a:r>
              <a:rPr lang="en-US" dirty="0" smtClean="0"/>
              <a:t>The user should be able to add TODO with a end date</a:t>
            </a:r>
          </a:p>
          <a:p>
            <a:pPr marL="862013" lvl="1" indent="-514350"/>
            <a:r>
              <a:rPr lang="en-US" dirty="0" smtClean="0"/>
              <a:t>The user should be able to list all TODOs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*Use the above class to create an iOS application with 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are Methods?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named piece of code</a:t>
            </a:r>
          </a:p>
          <a:p>
            <a:pPr lvl="1"/>
            <a:r>
              <a:rPr lang="en-US" dirty="0" smtClean="0"/>
              <a:t>And can be executed only by using the method name (identifier)</a:t>
            </a:r>
          </a:p>
          <a:p>
            <a:pPr lvl="1"/>
            <a:r>
              <a:rPr lang="en-US" dirty="0" smtClean="0"/>
              <a:t>A method has executing context </a:t>
            </a:r>
          </a:p>
          <a:p>
            <a:pPr lvl="2"/>
            <a:r>
              <a:rPr lang="en-US" dirty="0" smtClean="0"/>
              <a:t>Either object or class</a:t>
            </a:r>
          </a:p>
          <a:p>
            <a:r>
              <a:rPr lang="en-US" dirty="0" smtClean="0"/>
              <a:t>Methods are pretty much the same as functions</a:t>
            </a:r>
          </a:p>
          <a:p>
            <a:pPr lvl="1"/>
            <a:r>
              <a:rPr lang="en-US" dirty="0" smtClean="0"/>
              <a:t>But methods belong to a class or an object</a:t>
            </a:r>
          </a:p>
          <a:p>
            <a:pPr lvl="1"/>
            <a:r>
              <a:rPr lang="en-US" dirty="0" smtClean="0"/>
              <a:t>Functions are declared separated from classes</a:t>
            </a:r>
          </a:p>
        </p:txBody>
      </p:sp>
    </p:spTree>
    <p:extLst>
      <p:ext uri="{BB962C8B-B14F-4D97-AF65-F5344CB8AC3E}">
        <p14:creationId xmlns:p14="http://schemas.microsoft.com/office/powerpoint/2010/main" val="37566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495564"/>
            <a:ext cx="8686800" cy="1579920"/>
          </a:xfrm>
        </p:spPr>
        <p:txBody>
          <a:bodyPr/>
          <a:lstStyle/>
          <a:p>
            <a:r>
              <a:rPr lang="en-US" dirty="0" smtClean="0"/>
              <a:t>Methods are invoked by sending a message to an object or class</a:t>
            </a:r>
          </a:p>
          <a:p>
            <a:pPr lvl="1"/>
            <a:r>
              <a:rPr lang="en-US" dirty="0" smtClean="0"/>
              <a:t>Send message "introduce" to object "person"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1841" y="3105090"/>
            <a:ext cx="8077200" cy="400110"/>
          </a:xfrm>
        </p:spPr>
        <p:txBody>
          <a:bodyPr/>
          <a:lstStyle/>
          <a:p>
            <a:r>
              <a:rPr lang="en-US" dirty="0" smtClean="0"/>
              <a:t>[person introduce];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611841" y="4801593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[</a:t>
            </a:r>
            <a:r>
              <a:rPr lang="en-US" dirty="0" err="1" smtClean="0"/>
              <a:t>numbersArray</a:t>
            </a:r>
            <a:r>
              <a:rPr lang="en-US" dirty="0" smtClean="0"/>
              <a:t> </a:t>
            </a:r>
            <a:r>
              <a:rPr lang="en-US" dirty="0" err="1" smtClean="0"/>
              <a:t>addObject</a:t>
            </a:r>
            <a:r>
              <a:rPr lang="en-US" smtClean="0"/>
              <a:t>: number]</a:t>
            </a:r>
            <a:r>
              <a:rPr lang="en-US" dirty="0" smtClean="0"/>
              <a:t>;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228600" y="3601503"/>
            <a:ext cx="8686800" cy="106268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Send a message </a:t>
            </a:r>
            <a:r>
              <a:rPr lang="en-US" dirty="0" smtClean="0"/>
              <a:t>"</a:t>
            </a:r>
            <a:r>
              <a:rPr lang="en-US" dirty="0" err="1"/>
              <a:t>addObject</a:t>
            </a:r>
            <a:r>
              <a:rPr lang="en-US" dirty="0" smtClean="0"/>
              <a:t>" </a:t>
            </a:r>
            <a:r>
              <a:rPr lang="en-US" dirty="0"/>
              <a:t>to </a:t>
            </a:r>
            <a:r>
              <a:rPr lang="en-US" dirty="0" smtClean="0"/>
              <a:t>object "</a:t>
            </a:r>
            <a:r>
              <a:rPr lang="en-US" dirty="0" err="1" smtClean="0"/>
              <a:t>numbersArray</a:t>
            </a:r>
            <a:r>
              <a:rPr lang="en-US" dirty="0" smtClean="0"/>
              <a:t>" </a:t>
            </a:r>
            <a:r>
              <a:rPr lang="en-US" dirty="0"/>
              <a:t>with parameter "12.3"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Methods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2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Declaring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5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r>
              <a:rPr lang="en-US" dirty="0" smtClean="0"/>
              <a:t>Methods must be declared inside the class body</a:t>
            </a:r>
          </a:p>
          <a:p>
            <a:pPr lvl="1"/>
            <a:r>
              <a:rPr lang="en-US" dirty="0" smtClean="0"/>
              <a:t>Methods declared inside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.h file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</a:t>
            </a:r>
          </a:p>
          <a:p>
            <a:pPr lvl="1"/>
            <a:r>
              <a:rPr lang="en-US" dirty="0" smtClean="0"/>
              <a:t>Methods declared inside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.m file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private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are accessible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everywhere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Private </a:t>
            </a:r>
            <a:r>
              <a:rPr lang="en-US" dirty="0" smtClean="0"/>
              <a:t>are accessible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only from the class</a:t>
            </a:r>
            <a:r>
              <a:rPr lang="en-US" dirty="0" smtClean="0"/>
              <a:t> they belong to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294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Declaring Methods:</a:t>
            </a:r>
            <a:br>
              <a:rPr lang="en-US" dirty="0" smtClean="0"/>
            </a:br>
            <a:r>
              <a:rPr lang="en-US" dirty="0" smtClean="0"/>
              <a:t>Class or Instance</a:t>
            </a:r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685800" y="1892673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bg-BG" dirty="0"/>
              <a:t>-/+ (</a:t>
            </a:r>
            <a:r>
              <a:rPr lang="en-US" dirty="0" err="1"/>
              <a:t>return_type</a:t>
            </a:r>
            <a:r>
              <a:rPr lang="en-US" dirty="0"/>
              <a:t>) </a:t>
            </a:r>
            <a:r>
              <a:rPr lang="en-US" dirty="0" err="1"/>
              <a:t>methodName</a:t>
            </a:r>
            <a:r>
              <a:rPr lang="en-US" dirty="0"/>
              <a:t>: parameters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//method body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81000" y="1066800"/>
            <a:ext cx="8686800" cy="685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Method declaration has the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6059</TotalTime>
  <Words>743</Words>
  <Application>Microsoft Office PowerPoint</Application>
  <PresentationFormat>On-screen Show (4:3)</PresentationFormat>
  <Paragraphs>144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Cambria</vt:lpstr>
      <vt:lpstr>Consolas</vt:lpstr>
      <vt:lpstr>Corbel</vt:lpstr>
      <vt:lpstr>Wingdings 2</vt:lpstr>
      <vt:lpstr>Telerik Academy</vt:lpstr>
      <vt:lpstr>Methods in Objective-C</vt:lpstr>
      <vt:lpstr>Table of Contents</vt:lpstr>
      <vt:lpstr>Methods Overview</vt:lpstr>
      <vt:lpstr>Methods Overview</vt:lpstr>
      <vt:lpstr>Using Methods</vt:lpstr>
      <vt:lpstr>Using Methods</vt:lpstr>
      <vt:lpstr>Declaring Methods</vt:lpstr>
      <vt:lpstr>Declaring Methods</vt:lpstr>
      <vt:lpstr>Declaring Methods: Class or Instance</vt:lpstr>
      <vt:lpstr>Declaring Methods: Class or Instance</vt:lpstr>
      <vt:lpstr>Declaring Methods: Return Type</vt:lpstr>
      <vt:lpstr>Declaring Methods: Identifier</vt:lpstr>
      <vt:lpstr>Declaring Methods: Parameters</vt:lpstr>
      <vt:lpstr>Declaring Methods</vt:lpstr>
      <vt:lpstr>Method Parameters</vt:lpstr>
      <vt:lpstr>Method Parameters</vt:lpstr>
      <vt:lpstr>Method Parameters</vt:lpstr>
      <vt:lpstr>Instance and Class Methods</vt:lpstr>
      <vt:lpstr>Instance and Class Methods</vt:lpstr>
      <vt:lpstr>Defining Class and  Instance Methods</vt:lpstr>
      <vt:lpstr>Instance and Class Methods</vt:lpstr>
      <vt:lpstr>PowerPoint Presentation</vt:lpstr>
      <vt:lpstr>Homework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Telerik Software Academy</dc:subject>
  <dc:creator>Svetlin Nakov</dc:creator>
  <cp:keywords>methods, paramemers, C#, C# course, course, programming, telerik software academy, free courses for developers</cp:keywords>
  <cp:lastModifiedBy>Doncho Minkov</cp:lastModifiedBy>
  <cp:revision>654</cp:revision>
  <dcterms:created xsi:type="dcterms:W3CDTF">2007-12-08T16:03:35Z</dcterms:created>
  <dcterms:modified xsi:type="dcterms:W3CDTF">2014-10-20T17:48:03Z</dcterms:modified>
  <cp:category>software engineering</cp:category>
</cp:coreProperties>
</file>