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67" r:id="rId3"/>
    <p:sldId id="258" r:id="rId4"/>
    <p:sldId id="259" r:id="rId5"/>
    <p:sldId id="260" r:id="rId6"/>
    <p:sldId id="261" r:id="rId7"/>
    <p:sldId id="262" r:id="rId8"/>
    <p:sldId id="263" r:id="rId9"/>
    <p:sldId id="264" r:id="rId10"/>
    <p:sldId id="265" r:id="rId11"/>
    <p:sldId id="266" r:id="rId12"/>
    <p:sldId id="323" r:id="rId13"/>
    <p:sldId id="326" r:id="rId14"/>
    <p:sldId id="324" r:id="rId15"/>
    <p:sldId id="325" r:id="rId16"/>
    <p:sldId id="327" r:id="rId17"/>
    <p:sldId id="268" r:id="rId18"/>
    <p:sldId id="269" r:id="rId19"/>
    <p:sldId id="273" r:id="rId20"/>
    <p:sldId id="274" r:id="rId21"/>
    <p:sldId id="355" r:id="rId22"/>
    <p:sldId id="343" r:id="rId23"/>
    <p:sldId id="275" r:id="rId24"/>
    <p:sldId id="345" r:id="rId25"/>
    <p:sldId id="344" r:id="rId26"/>
    <p:sldId id="276" r:id="rId27"/>
    <p:sldId id="329" r:id="rId28"/>
    <p:sldId id="328" r:id="rId29"/>
    <p:sldId id="330" r:id="rId30"/>
    <p:sldId id="335" r:id="rId31"/>
    <p:sldId id="336" r:id="rId32"/>
    <p:sldId id="346" r:id="rId33"/>
    <p:sldId id="338" r:id="rId34"/>
    <p:sldId id="291" r:id="rId35"/>
    <p:sldId id="332" r:id="rId36"/>
    <p:sldId id="351" r:id="rId37"/>
    <p:sldId id="352" r:id="rId38"/>
    <p:sldId id="354" r:id="rId39"/>
    <p:sldId id="353" r:id="rId40"/>
    <p:sldId id="334" r:id="rId41"/>
    <p:sldId id="337" r:id="rId42"/>
    <p:sldId id="339" r:id="rId43"/>
    <p:sldId id="340" r:id="rId44"/>
    <p:sldId id="341" r:id="rId45"/>
    <p:sldId id="342" r:id="rId46"/>
    <p:sldId id="356" r:id="rId47"/>
    <p:sldId id="357"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863536-530C-4AAF-B385-15548A22B23C}">
          <p14:sldIdLst>
            <p14:sldId id="256"/>
            <p14:sldId id="267"/>
            <p14:sldId id="258"/>
            <p14:sldId id="259"/>
            <p14:sldId id="260"/>
            <p14:sldId id="261"/>
            <p14:sldId id="262"/>
            <p14:sldId id="263"/>
            <p14:sldId id="264"/>
            <p14:sldId id="265"/>
            <p14:sldId id="266"/>
            <p14:sldId id="323"/>
            <p14:sldId id="326"/>
            <p14:sldId id="324"/>
            <p14:sldId id="325"/>
            <p14:sldId id="327"/>
            <p14:sldId id="268"/>
            <p14:sldId id="269"/>
            <p14:sldId id="273"/>
            <p14:sldId id="274"/>
            <p14:sldId id="355"/>
            <p14:sldId id="343"/>
            <p14:sldId id="275"/>
            <p14:sldId id="345"/>
            <p14:sldId id="344"/>
            <p14:sldId id="276"/>
            <p14:sldId id="329"/>
            <p14:sldId id="328"/>
            <p14:sldId id="330"/>
            <p14:sldId id="335"/>
            <p14:sldId id="336"/>
            <p14:sldId id="346"/>
            <p14:sldId id="338"/>
            <p14:sldId id="291"/>
            <p14:sldId id="332"/>
            <p14:sldId id="351"/>
            <p14:sldId id="352"/>
            <p14:sldId id="354"/>
            <p14:sldId id="353"/>
            <p14:sldId id="334"/>
            <p14:sldId id="337"/>
            <p14:sldId id="339"/>
            <p14:sldId id="340"/>
            <p14:sldId id="341"/>
            <p14:sldId id="342"/>
            <p14:sldId id="356"/>
            <p14:sldId id="35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0189" autoAdjust="0"/>
  </p:normalViewPr>
  <p:slideViewPr>
    <p:cSldViewPr snapToGrid="0">
      <p:cViewPr varScale="1">
        <p:scale>
          <a:sx n="114" d="100"/>
          <a:sy n="114" d="100"/>
        </p:scale>
        <p:origin x="67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8F3A6F-01BD-4E27-9A2B-0E33F2354460}" type="datetimeFigureOut">
              <a:rPr lang="en-US" smtClean="0"/>
              <a:t>20-Oct-14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F573-CD98-4493-9867-9B9A4A0432BA}" type="slidenum">
              <a:rPr lang="en-US" smtClean="0"/>
              <a:t>‹#›</a:t>
            </a:fld>
            <a:endParaRPr lang="en-US"/>
          </a:p>
        </p:txBody>
      </p:sp>
    </p:spTree>
    <p:extLst>
      <p:ext uri="{BB962C8B-B14F-4D97-AF65-F5344CB8AC3E}">
        <p14:creationId xmlns:p14="http://schemas.microsoft.com/office/powerpoint/2010/main" val="756363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A2AA0EE-1E6F-447A-B3CC-2E5A70B148EA}"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349878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E91C298-E252-4F7F-AC44-789B86BA0FDD}" type="slidenum">
              <a:rPr lang="en-US"/>
              <a:pPr/>
              <a:t>39</a:t>
            </a:fld>
            <a:r>
              <a:rPr lang="en-US" dirty="0"/>
              <a:t>##</a:t>
            </a:r>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4263127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5D44F07-0262-4FD2-BB67-FC43D881416F}" type="slidenum">
              <a:rPr lang="en-US"/>
              <a:pPr/>
              <a:t>42</a:t>
            </a:fld>
            <a:r>
              <a:rPr lang="en-US" dirty="0"/>
              <a:t>##</a:t>
            </a:r>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80694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5D44F07-0262-4FD2-BB67-FC43D881416F}" type="slidenum">
              <a:rPr lang="en-US"/>
              <a:pPr/>
              <a:t>43</a:t>
            </a:fld>
            <a:r>
              <a:rPr lang="en-US" dirty="0"/>
              <a:t>##</a:t>
            </a:r>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80694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688BB38-30F5-41CC-B3AE-0385BE4C0B15}" type="slidenum">
              <a:rPr lang="en-US"/>
              <a:pPr/>
              <a:t>3</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51815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7</a:t>
            </a:fld>
            <a:r>
              <a:rPr lang="en-US" dirty="0"/>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814043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B154221-59C5-4F12-A573-1153AE92827E}" type="slidenum">
              <a:rPr lang="en-US"/>
              <a:pPr/>
              <a:t>17</a:t>
            </a:fld>
            <a:r>
              <a:rPr lang="en-US" dirty="0"/>
              <a:t>##</a:t>
            </a:r>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782117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5D44F07-0262-4FD2-BB67-FC43D881416F}" type="slidenum">
              <a:rPr lang="en-US"/>
              <a:pPr/>
              <a:t>34</a:t>
            </a:fld>
            <a:r>
              <a:rPr lang="en-US" dirty="0"/>
              <a:t>##</a:t>
            </a:r>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80694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5D44F07-0262-4FD2-BB67-FC43D881416F}" type="slidenum">
              <a:rPr lang="en-US"/>
              <a:pPr/>
              <a:t>35</a:t>
            </a:fld>
            <a:r>
              <a:rPr lang="en-US" dirty="0"/>
              <a:t>##</a:t>
            </a:r>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80694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E91C298-E252-4F7F-AC44-789B86BA0FDD}" type="slidenum">
              <a:rPr lang="en-US"/>
              <a:pPr/>
              <a:t>36</a:t>
            </a:fld>
            <a:r>
              <a:rPr lang="en-US" dirty="0"/>
              <a:t>##</a:t>
            </a:r>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2525859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E91C298-E252-4F7F-AC44-789B86BA0FDD}" type="slidenum">
              <a:rPr lang="en-US"/>
              <a:pPr/>
              <a:t>37</a:t>
            </a:fld>
            <a:r>
              <a:rPr lang="en-US" dirty="0"/>
              <a:t>##</a:t>
            </a:r>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871605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E91C298-E252-4F7F-AC44-789B86BA0FDD}" type="slidenum">
              <a:rPr lang="en-US"/>
              <a:pPr/>
              <a:t>38</a:t>
            </a:fld>
            <a:r>
              <a:rPr lang="en-US" dirty="0"/>
              <a:t>##</a:t>
            </a:r>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bg-BG" dirty="0"/>
          </a:p>
        </p:txBody>
      </p:sp>
    </p:spTree>
    <p:extLst>
      <p:ext uri="{BB962C8B-B14F-4D97-AF65-F5344CB8AC3E}">
        <p14:creationId xmlns:p14="http://schemas.microsoft.com/office/powerpoint/2010/main" val="2532661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
        <p:nvSpPr>
          <p:cNvPr id="18" name="Text Placeholder 6"/>
          <p:cNvSpPr>
            <a:spLocks noGrp="1"/>
          </p:cNvSpPr>
          <p:nvPr>
            <p:ph type="body" sz="quarter" idx="10" hasCustomPrompt="1"/>
          </p:nvPr>
        </p:nvSpPr>
        <p:spPr>
          <a:xfrm>
            <a:off x="457199" y="5496290"/>
            <a:ext cx="3990513" cy="400110"/>
          </a:xfrm>
          <a:prstGeom prst="rect">
            <a:avLst/>
          </a:prstGeom>
          <a:noFill/>
        </p:spPr>
        <p:txBody>
          <a:bodyPr wrap="square" rtlCol="0">
            <a:spAutoFit/>
          </a:bodyPr>
          <a:lstStyle>
            <a:lvl1pPr marL="319088" indent="-319088">
              <a:buNone/>
              <a:defRPr lang="en-US" sz="2000" dirty="0">
                <a:solidFill>
                  <a:schemeClr val="tx2">
                    <a:lumMod val="20000"/>
                    <a:lumOff val="80000"/>
                  </a:schemeClr>
                </a:solidFill>
                <a:latin typeface="Corbel" pitchFamily="34" charset="0"/>
              </a:defRPr>
            </a:lvl1pPr>
          </a:lstStyle>
          <a:p>
            <a:pPr marL="0" lvl="0" indent="0" eaLnBrk="1" hangingPunct="1">
              <a:spcBef>
                <a:spcPct val="0"/>
              </a:spcBef>
            </a:pPr>
            <a:r>
              <a:rPr lang="en-US" sz="2000" dirty="0" smtClean="0">
                <a:solidFill>
                  <a:schemeClr val="tx2">
                    <a:lumMod val="20000"/>
                    <a:lumOff val="80000"/>
                  </a:schemeClr>
                </a:solidFill>
              </a:rPr>
              <a:t>Learning &amp; Development</a:t>
            </a:r>
            <a:endParaRPr lang="en-US" sz="2000" dirty="0">
              <a:solidFill>
                <a:schemeClr val="tx2">
                  <a:lumMod val="20000"/>
                  <a:lumOff val="80000"/>
                </a:schemeClr>
              </a:solidFill>
            </a:endParaRPr>
          </a:p>
        </p:txBody>
      </p:sp>
      <p:sp>
        <p:nvSpPr>
          <p:cNvPr id="19" name="Text Placeholder 7"/>
          <p:cNvSpPr>
            <a:spLocks noGrp="1"/>
          </p:cNvSpPr>
          <p:nvPr>
            <p:ph type="body" sz="quarter" idx="11" hasCustomPrompt="1"/>
          </p:nvPr>
        </p:nvSpPr>
        <p:spPr>
          <a:xfrm>
            <a:off x="457199" y="5801090"/>
            <a:ext cx="3990513" cy="369332"/>
          </a:xfrm>
          <a:prstGeom prst="rect">
            <a:avLst/>
          </a:prstGeom>
          <a:noFill/>
        </p:spPr>
        <p:txBody>
          <a:bodyPr wrap="square" rtlCol="0">
            <a:spAutoFit/>
          </a:bodyPr>
          <a:lstStyle>
            <a:lvl1pPr marL="319088" indent="-319088">
              <a:buNone/>
              <a:defRPr lang="en-US" sz="1800" dirty="0">
                <a:solidFill>
                  <a:schemeClr val="tx2">
                    <a:lumMod val="20000"/>
                    <a:lumOff val="80000"/>
                  </a:schemeClr>
                </a:solidFill>
                <a:latin typeface="Corbel" pitchFamily="34" charset="0"/>
              </a:defRPr>
            </a:lvl1pPr>
          </a:lstStyle>
          <a:p>
            <a:pPr marL="0" lvl="0" indent="0" eaLnBrk="1" hangingPunct="1">
              <a:spcBef>
                <a:spcPct val="0"/>
              </a:spcBef>
            </a:pPr>
            <a:r>
              <a:rPr lang="en-US" sz="1800" dirty="0" smtClean="0"/>
              <a:t>http://academy.telerik.com</a:t>
            </a:r>
            <a:endParaRPr lang="en-US" sz="1800" dirty="0"/>
          </a:p>
        </p:txBody>
      </p:sp>
      <p:sp>
        <p:nvSpPr>
          <p:cNvPr id="20" name="Text Placeholder 13"/>
          <p:cNvSpPr>
            <a:spLocks noGrp="1"/>
          </p:cNvSpPr>
          <p:nvPr>
            <p:ph type="body" sz="quarter" idx="12" hasCustomPrompt="1"/>
          </p:nvPr>
        </p:nvSpPr>
        <p:spPr>
          <a:xfrm>
            <a:off x="457199" y="5121649"/>
            <a:ext cx="3990513" cy="461665"/>
          </a:xfrm>
          <a:prstGeom prst="rect">
            <a:avLst/>
          </a:prstGeom>
          <a:noFill/>
        </p:spPr>
        <p:txBody>
          <a:bodyPr wrap="square" rtlCol="0">
            <a:spAutoFit/>
          </a:bodyPr>
          <a:lstStyle>
            <a:lvl1pPr marL="0" indent="0">
              <a:buNone/>
              <a:defRPr lang="en-US" sz="2400" dirty="0">
                <a:solidFill>
                  <a:schemeClr val="tx2">
                    <a:lumMod val="50000"/>
                  </a:schemeClr>
                </a:solidFill>
                <a:latin typeface="Corbel" pitchFamily="34" charset="0"/>
              </a:defRPr>
            </a:lvl1pPr>
          </a:lstStyle>
          <a:p>
            <a:pPr lvl="0" eaLnBrk="1" hangingPunct="1">
              <a:spcBef>
                <a:spcPct val="0"/>
              </a:spcBef>
            </a:pPr>
            <a:r>
              <a:rPr lang="en-US" sz="2400" dirty="0" smtClean="0">
                <a:solidFill>
                  <a:schemeClr val="tx2">
                    <a:lumMod val="50000"/>
                  </a:schemeClr>
                </a:solidFill>
                <a:latin typeface="Corbel" pitchFamily="34" charset="0"/>
              </a:rPr>
              <a:t>Telerik Software Academy</a:t>
            </a:r>
            <a:endParaRPr lang="en-US" sz="2400" dirty="0">
              <a:solidFill>
                <a:schemeClr val="tx2">
                  <a:lumMod val="50000"/>
                </a:schemeClr>
              </a:solidFill>
              <a:latin typeface="Corbel" pitchFamily="34" charset="0"/>
            </a:endParaRPr>
          </a:p>
        </p:txBody>
      </p:sp>
    </p:spTree>
    <p:extLst>
      <p:ext uri="{BB962C8B-B14F-4D97-AF65-F5344CB8AC3E}">
        <p14:creationId xmlns:p14="http://schemas.microsoft.com/office/powerpoint/2010/main" val="30432933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923D3DBB-42CE-48A6-BE9D-9A140B514222}" type="slidenum">
              <a:rPr lang="en-US" smtClean="0"/>
              <a:t>‹#›</a:t>
            </a:fld>
            <a:endParaRPr lang="en-US"/>
          </a:p>
        </p:txBody>
      </p:sp>
    </p:spTree>
    <p:extLst>
      <p:ext uri="{BB962C8B-B14F-4D97-AF65-F5344CB8AC3E}">
        <p14:creationId xmlns:p14="http://schemas.microsoft.com/office/powerpoint/2010/main" val="18568673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2"/>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fld id="{923D3DBB-42CE-48A6-BE9D-9A140B514222}" type="slidenum">
              <a:rPr lang="en-US" smtClean="0"/>
              <a:t>‹#›</a:t>
            </a:fld>
            <a:endParaRPr lang="en-US"/>
          </a:p>
        </p:txBody>
      </p:sp>
    </p:spTree>
    <p:extLst>
      <p:ext uri="{BB962C8B-B14F-4D97-AF65-F5344CB8AC3E}">
        <p14:creationId xmlns:p14="http://schemas.microsoft.com/office/powerpoint/2010/main" val="3887752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extLst>
      <p:ext uri="{BB962C8B-B14F-4D97-AF65-F5344CB8AC3E}">
        <p14:creationId xmlns:p14="http://schemas.microsoft.com/office/powerpoint/2010/main" val="356047474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grpSp>
        <p:nvGrpSpPr>
          <p:cNvPr id="30" name="Group 29"/>
          <p:cNvGrpSpPr/>
          <p:nvPr/>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p:nvSpPr>
          <p:spPr>
            <a:xfrm flipH="1">
              <a:off x="3394421"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flipH="1">
              <a:off x="1350512" y="1528531"/>
              <a:ext cx="2008657"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p:nvSpPr>
          <p:spPr>
            <a:xfrm flipH="1">
              <a:off x="1538277" y="2175144"/>
              <a:ext cx="1816698"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p:nvSpPr>
          <p:spPr>
            <a:xfrm flipH="1">
              <a:off x="1660733" y="2421354"/>
              <a:ext cx="1697684"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p:nvSpPr>
          <p:spPr>
            <a:xfrm flipH="1">
              <a:off x="1448484" y="2878556"/>
              <a:ext cx="190883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p:nvSpPr>
          <p:spPr>
            <a:xfrm flipH="1">
              <a:off x="1636239" y="1946534"/>
              <a:ext cx="174759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p:nvSpPr>
          <p:spPr>
            <a:xfrm flipH="1">
              <a:off x="3402822"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p:nvSpPr>
          <p:spPr>
            <a:xfrm flipH="1">
              <a:off x="3389110" y="1523999"/>
              <a:ext cx="187428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p:nvSpPr>
          <p:spPr>
            <a:xfrm flipH="1">
              <a:off x="3398080"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p:nvSpPr>
        <p:spPr>
          <a:xfrm rot="9535351" flipH="1">
            <a:off x="923387"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p:nvSpPr>
        <p:spPr>
          <a:xfrm rot="16938170" flipH="1">
            <a:off x="4905823" y="1031967"/>
            <a:ext cx="859648" cy="1862048"/>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p:nvSpPr>
        <p:spPr>
          <a:xfrm rot="19836951" flipH="1">
            <a:off x="7379011" y="1495156"/>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p:nvSpPr>
        <p:spPr>
          <a:xfrm rot="2233443" flipH="1">
            <a:off x="2139219" y="940067"/>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p:nvSpPr>
        <p:spPr>
          <a:xfrm rot="8530737" flipH="1">
            <a:off x="4757101"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p:nvSpPr>
        <p:spPr>
          <a:xfrm rot="12627025" flipH="1">
            <a:off x="2910498" y="4405709"/>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p:nvSpPr>
        <p:spPr>
          <a:xfrm rot="1186146" flipH="1">
            <a:off x="6185958"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p:nvSpPr>
        <p:spPr>
          <a:xfrm rot="19460650" flipH="1">
            <a:off x="3150207" y="1979503"/>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p:nvSpPr>
        <p:spPr>
          <a:xfrm rot="18277140" flipH="1">
            <a:off x="405235" y="3272338"/>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p:nvSpPr>
        <p:spPr>
          <a:xfrm rot="18695734" flipH="1">
            <a:off x="3127408" y="5396301"/>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p:nvSpPr>
        <p:spPr>
          <a:xfrm rot="20840689" flipH="1">
            <a:off x="8186733" y="5517703"/>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p:nvSpPr>
        <p:spPr>
          <a:xfrm rot="15426793" flipH="1">
            <a:off x="1145826" y="4072255"/>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p:nvSpPr>
        <p:spPr>
          <a:xfrm rot="2086872" flipH="1">
            <a:off x="8330354" y="1359229"/>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2"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extLst>
      <p:ext uri="{BB962C8B-B14F-4D97-AF65-F5344CB8AC3E}">
        <p14:creationId xmlns:p14="http://schemas.microsoft.com/office/powerpoint/2010/main" val="37026116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9143999" cy="6858000"/>
          </a:xfrm>
          <a:prstGeom prst="rect">
            <a:avLst/>
          </a:prstGeom>
          <a:noFill/>
          <a:extLst>
            <a:ext uri="{909E8E84-426E-40dd-AFC4-6F175D3DCCD1}">
              <a14:hiddenFill xmlns="" xmlns:a14="http://schemas.microsoft.com/office/drawing/2010/main">
                <a:solidFill>
                  <a:srgbClr val="FFFFFF"/>
                </a:solidFill>
              </a14:hiddenFill>
            </a:ext>
          </a:extLst>
        </p:spPr>
      </p:pic>
      <p:pic>
        <p:nvPicPr>
          <p:cNvPr id="32" name="Picture 3"/>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0" y="63502"/>
            <a:ext cx="9144000" cy="59070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0" y="247652"/>
            <a:ext cx="9144000" cy="48339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2"/>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657354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hyperlink" Target="http://academy.telerik.com" TargetMode="Externa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2225337"/>
            <a:ext cx="8229600" cy="1524000"/>
          </a:xfrm>
        </p:spPr>
        <p:txBody>
          <a:bodyPr/>
          <a:lstStyle/>
          <a:p>
            <a:r>
              <a:rPr lang="en-US" dirty="0" smtClean="0"/>
              <a:t>Objects and Classes</a:t>
            </a:r>
            <a:endParaRPr lang="en-US" dirty="0"/>
          </a:p>
        </p:txBody>
      </p:sp>
      <p:sp>
        <p:nvSpPr>
          <p:cNvPr id="6" name="Text Placeholder 5"/>
          <p:cNvSpPr>
            <a:spLocks noGrp="1"/>
          </p:cNvSpPr>
          <p:nvPr>
            <p:ph type="body" sz="quarter" idx="10"/>
          </p:nvPr>
        </p:nvSpPr>
        <p:spPr/>
        <p:txBody>
          <a:bodyPr/>
          <a:lstStyle/>
          <a:p>
            <a:r>
              <a:rPr lang="en-US" dirty="0" smtClean="0"/>
              <a:t>Learning &amp; Development</a:t>
            </a:r>
            <a:endParaRPr lang="en-US" dirty="0"/>
          </a:p>
        </p:txBody>
      </p:sp>
      <p:sp>
        <p:nvSpPr>
          <p:cNvPr id="7" name="Text Placeholder 6"/>
          <p:cNvSpPr>
            <a:spLocks noGrp="1"/>
          </p:cNvSpPr>
          <p:nvPr>
            <p:ph type="body" sz="quarter" idx="11"/>
          </p:nvPr>
        </p:nvSpPr>
        <p:spPr/>
        <p:txBody>
          <a:bodyPr/>
          <a:lstStyle/>
          <a:p>
            <a:r>
              <a:rPr lang="en-US" dirty="0" smtClean="0">
                <a:hlinkClick r:id="rId2"/>
              </a:rPr>
              <a:t>http://academy.telerik.com</a:t>
            </a:r>
            <a:endParaRPr lang="en-US" dirty="0"/>
          </a:p>
        </p:txBody>
      </p:sp>
      <p:sp>
        <p:nvSpPr>
          <p:cNvPr id="8" name="Text Placeholder 7"/>
          <p:cNvSpPr>
            <a:spLocks noGrp="1"/>
          </p:cNvSpPr>
          <p:nvPr>
            <p:ph type="body" sz="quarter" idx="12"/>
          </p:nvPr>
        </p:nvSpPr>
        <p:spPr>
          <a:xfrm>
            <a:off x="457199" y="5121649"/>
            <a:ext cx="4475528" cy="830997"/>
          </a:xfrm>
        </p:spPr>
        <p:txBody>
          <a:bodyPr/>
          <a:lstStyle/>
          <a:p>
            <a:r>
              <a:rPr lang="en-US" dirty="0" smtClean="0"/>
              <a:t>Mobile apps for iPhone &amp; iPad</a:t>
            </a:r>
            <a:endParaRPr lang="en-US" dirty="0"/>
          </a:p>
        </p:txBody>
      </p:sp>
    </p:spTree>
    <p:extLst>
      <p:ext uri="{BB962C8B-B14F-4D97-AF65-F5344CB8AC3E}">
        <p14:creationId xmlns:p14="http://schemas.microsoft.com/office/powerpoint/2010/main" val="946453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t>Objects</a:t>
            </a:r>
            <a:endParaRPr lang="bg-BG"/>
          </a:p>
        </p:txBody>
      </p:sp>
      <p:sp>
        <p:nvSpPr>
          <p:cNvPr id="603139" name="Rectangle 3"/>
          <p:cNvSpPr>
            <a:spLocks noGrp="1" noChangeArrowheads="1"/>
          </p:cNvSpPr>
          <p:nvPr>
            <p:ph idx="1"/>
          </p:nvPr>
        </p:nvSpPr>
        <p:spPr>
          <a:xfrm>
            <a:off x="228600" y="1066800"/>
            <a:ext cx="8686800" cy="5459413"/>
          </a:xfrm>
        </p:spPr>
        <p:txBody>
          <a:bodyPr/>
          <a:lstStyle/>
          <a:p>
            <a:pPr>
              <a:lnSpc>
                <a:spcPct val="100000"/>
              </a:lnSpc>
            </a:pPr>
            <a:r>
              <a:rPr kumimoji="0" lang="en-US" dirty="0"/>
              <a:t>An </a:t>
            </a:r>
            <a:r>
              <a:rPr kumimoji="0" lang="en-US" dirty="0">
                <a:solidFill>
                  <a:schemeClr val="accent5">
                    <a:lumMod val="20000"/>
                    <a:lumOff val="80000"/>
                  </a:schemeClr>
                </a:solidFill>
              </a:rPr>
              <a:t>object</a:t>
            </a:r>
            <a:r>
              <a:rPr kumimoji="0" lang="en-US" dirty="0"/>
              <a:t> is a concrete </a:t>
            </a:r>
            <a:r>
              <a:rPr kumimoji="0" lang="en-US" dirty="0">
                <a:solidFill>
                  <a:schemeClr val="accent5">
                    <a:lumMod val="20000"/>
                    <a:lumOff val="80000"/>
                  </a:schemeClr>
                </a:solidFill>
              </a:rPr>
              <a:t>instance</a:t>
            </a:r>
            <a:r>
              <a:rPr kumimoji="0" lang="en-US" dirty="0"/>
              <a:t> of a particular class </a:t>
            </a:r>
          </a:p>
          <a:p>
            <a:pPr>
              <a:lnSpc>
                <a:spcPct val="100000"/>
              </a:lnSpc>
            </a:pPr>
            <a:r>
              <a:rPr kumimoji="0" lang="en-US" dirty="0"/>
              <a:t>Creating an object from a class is called </a:t>
            </a:r>
            <a:r>
              <a:rPr kumimoji="0" lang="en-US" dirty="0">
                <a:solidFill>
                  <a:schemeClr val="accent5">
                    <a:lumMod val="20000"/>
                    <a:lumOff val="80000"/>
                  </a:schemeClr>
                </a:solidFill>
              </a:rPr>
              <a:t>instantiation</a:t>
            </a:r>
          </a:p>
          <a:p>
            <a:pPr>
              <a:lnSpc>
                <a:spcPct val="100000"/>
              </a:lnSpc>
            </a:pPr>
            <a:r>
              <a:rPr kumimoji="0" lang="en-US" dirty="0"/>
              <a:t>Objects have state</a:t>
            </a:r>
          </a:p>
          <a:p>
            <a:pPr lvl="1">
              <a:lnSpc>
                <a:spcPct val="100000"/>
              </a:lnSpc>
            </a:pPr>
            <a:r>
              <a:rPr kumimoji="0" lang="en-US" dirty="0"/>
              <a:t>Set of values associated to their attributes</a:t>
            </a:r>
          </a:p>
          <a:p>
            <a:pPr>
              <a:lnSpc>
                <a:spcPct val="100000"/>
              </a:lnSpc>
            </a:pPr>
            <a:r>
              <a:rPr kumimoji="0" lang="en-US" dirty="0"/>
              <a:t>Example:</a:t>
            </a:r>
          </a:p>
          <a:p>
            <a:pPr lvl="1">
              <a:lnSpc>
                <a:spcPct val="100000"/>
              </a:lnSpc>
            </a:pPr>
            <a:r>
              <a:rPr kumimoji="0" lang="en-US" dirty="0"/>
              <a:t>Class: </a:t>
            </a:r>
            <a:r>
              <a:rPr kumimoji="0" lang="en-US" dirty="0">
                <a:latin typeface="Consolas" pitchFamily="49" charset="0"/>
                <a:cs typeface="Consolas" pitchFamily="49" charset="0"/>
              </a:rPr>
              <a:t>Account</a:t>
            </a:r>
          </a:p>
          <a:p>
            <a:pPr lvl="1">
              <a:lnSpc>
                <a:spcPct val="100000"/>
              </a:lnSpc>
            </a:pPr>
            <a:r>
              <a:rPr kumimoji="0" lang="en-US" dirty="0"/>
              <a:t>Objects: Ivan's account, Peter's account</a:t>
            </a:r>
          </a:p>
        </p:txBody>
      </p:sp>
    </p:spTree>
    <p:extLst>
      <p:ext uri="{BB962C8B-B14F-4D97-AF65-F5344CB8AC3E}">
        <p14:creationId xmlns:p14="http://schemas.microsoft.com/office/powerpoint/2010/main" val="207063820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dirty="0"/>
              <a:t>Objects – Example</a:t>
            </a:r>
            <a:endParaRPr lang="bg-BG" dirty="0"/>
          </a:p>
        </p:txBody>
      </p:sp>
      <p:sp>
        <p:nvSpPr>
          <p:cNvPr id="605187" name="Rectangle 3"/>
          <p:cNvSpPr>
            <a:spLocks noChangeArrowheads="1"/>
          </p:cNvSpPr>
          <p:nvPr/>
        </p:nvSpPr>
        <p:spPr bwMode="auto">
          <a:xfrm>
            <a:off x="380999" y="2226008"/>
            <a:ext cx="381466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05188" name="Rectangle 4"/>
          <p:cNvSpPr>
            <a:spLocks noChangeArrowheads="1"/>
          </p:cNvSpPr>
          <p:nvPr/>
        </p:nvSpPr>
        <p:spPr bwMode="auto">
          <a:xfrm>
            <a:off x="380999" y="2803219"/>
            <a:ext cx="381466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+owner</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Person</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+ammount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double</a:t>
            </a:r>
          </a:p>
        </p:txBody>
      </p:sp>
      <p:sp>
        <p:nvSpPr>
          <p:cNvPr id="605189" name="Rectangle 5"/>
          <p:cNvSpPr>
            <a:spLocks noChangeArrowheads="1"/>
          </p:cNvSpPr>
          <p:nvPr/>
        </p:nvSpPr>
        <p:spPr bwMode="auto">
          <a:xfrm>
            <a:off x="380999" y="3740033"/>
            <a:ext cx="3814667" cy="1291908"/>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 (double) sum</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 (double) sum</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0" name="AutoShape 6"/>
          <p:cNvSpPr>
            <a:spLocks noChangeArrowheads="1"/>
          </p:cNvSpPr>
          <p:nvPr/>
        </p:nvSpPr>
        <p:spPr bwMode="auto">
          <a:xfrm>
            <a:off x="2389840" y="1307424"/>
            <a:ext cx="1219199" cy="506086"/>
          </a:xfrm>
          <a:prstGeom prst="wedgeRoundRectCallout">
            <a:avLst>
              <a:gd name="adj1" fmla="val -73395"/>
              <a:gd name="adj2" fmla="val 155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Class</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05191" name="Rectangle 7"/>
          <p:cNvSpPr>
            <a:spLocks noChangeArrowheads="1"/>
          </p:cNvSpPr>
          <p:nvPr/>
        </p:nvSpPr>
        <p:spPr bwMode="auto">
          <a:xfrm>
            <a:off x="4324417" y="1256587"/>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clarkAccount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2" name="Rectangle 8"/>
          <p:cNvSpPr>
            <a:spLocks noChangeArrowheads="1"/>
          </p:cNvSpPr>
          <p:nvPr/>
        </p:nvSpPr>
        <p:spPr bwMode="auto">
          <a:xfrm>
            <a:off x="4324417" y="1832850"/>
            <a:ext cx="3302557" cy="93283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"Clark Kent"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=200.0</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3" name="Rectangle 9"/>
          <p:cNvSpPr>
            <a:spLocks noChangeArrowheads="1"/>
          </p:cNvSpPr>
          <p:nvPr/>
        </p:nvSpPr>
        <p:spPr bwMode="auto">
          <a:xfrm>
            <a:off x="4324417" y="3026668"/>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bruceAccount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4" name="Rectangle 10"/>
          <p:cNvSpPr>
            <a:spLocks noChangeArrowheads="1"/>
          </p:cNvSpPr>
          <p:nvPr/>
        </p:nvSpPr>
        <p:spPr bwMode="auto">
          <a:xfrm>
            <a:off x="4324417" y="3602931"/>
            <a:ext cx="3302557" cy="93283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Owner="Bruce Wayne"</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+Ammount=100000000.0</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5" name="Rectangle 11"/>
          <p:cNvSpPr>
            <a:spLocks noChangeArrowheads="1"/>
          </p:cNvSpPr>
          <p:nvPr/>
        </p:nvSpPr>
        <p:spPr bwMode="auto">
          <a:xfrm>
            <a:off x="4324417" y="4888283"/>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tonyAccount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6" name="Rectangle 12"/>
          <p:cNvSpPr>
            <a:spLocks noChangeArrowheads="1"/>
          </p:cNvSpPr>
          <p:nvPr/>
        </p:nvSpPr>
        <p:spPr bwMode="auto">
          <a:xfrm>
            <a:off x="4324417" y="5464545"/>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"Tony Stark"</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=100000000.9</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7" name="AutoShape 13"/>
          <p:cNvSpPr>
            <a:spLocks noChangeArrowheads="1"/>
          </p:cNvSpPr>
          <p:nvPr/>
        </p:nvSpPr>
        <p:spPr bwMode="auto">
          <a:xfrm>
            <a:off x="7725903" y="1047000"/>
            <a:ext cx="1219200" cy="506086"/>
          </a:xfrm>
          <a:prstGeom prst="wedgeRoundRectCallout">
            <a:avLst>
              <a:gd name="adj1" fmla="val -96193"/>
              <a:gd name="adj2" fmla="val 49914"/>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6" name="AutoShape 13"/>
          <p:cNvSpPr>
            <a:spLocks noChangeArrowheads="1"/>
          </p:cNvSpPr>
          <p:nvPr/>
        </p:nvSpPr>
        <p:spPr bwMode="auto">
          <a:xfrm>
            <a:off x="7725903" y="2835608"/>
            <a:ext cx="1219200" cy="506086"/>
          </a:xfrm>
          <a:prstGeom prst="wedgeRoundRectCallout">
            <a:avLst>
              <a:gd name="adj1" fmla="val -93629"/>
              <a:gd name="adj2" fmla="val 4395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7" name="AutoShape 13"/>
          <p:cNvSpPr>
            <a:spLocks noChangeArrowheads="1"/>
          </p:cNvSpPr>
          <p:nvPr/>
        </p:nvSpPr>
        <p:spPr bwMode="auto">
          <a:xfrm>
            <a:off x="7743366" y="4691722"/>
            <a:ext cx="1219200" cy="506086"/>
          </a:xfrm>
          <a:prstGeom prst="wedgeRoundRectCallout">
            <a:avLst>
              <a:gd name="adj1" fmla="val -94270"/>
              <a:gd name="adj2" fmla="val 45943"/>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6745038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2317072"/>
            <a:ext cx="7924800" cy="1538058"/>
          </a:xfrm>
        </p:spPr>
        <p:txBody>
          <a:bodyPr/>
          <a:lstStyle/>
          <a:p>
            <a:r>
              <a:rPr lang="en-US" dirty="0" smtClean="0"/>
              <a:t>Object Types and  </a:t>
            </a:r>
            <a:br>
              <a:rPr lang="en-US" dirty="0" smtClean="0"/>
            </a:br>
            <a:r>
              <a:rPr lang="en-US" dirty="0" smtClean="0"/>
              <a:t>App Memory</a:t>
            </a:r>
            <a:endParaRPr lang="en-US" dirty="0"/>
          </a:p>
        </p:txBody>
      </p:sp>
    </p:spTree>
    <p:extLst>
      <p:ext uri="{BB962C8B-B14F-4D97-AF65-F5344CB8AC3E}">
        <p14:creationId xmlns:p14="http://schemas.microsoft.com/office/powerpoint/2010/main" val="20985375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 Memory </a:t>
            </a:r>
            <a:endParaRPr lang="en-US" dirty="0"/>
          </a:p>
        </p:txBody>
      </p:sp>
      <p:sp>
        <p:nvSpPr>
          <p:cNvPr id="5" name="Content Placeholder 4"/>
          <p:cNvSpPr>
            <a:spLocks noGrp="1"/>
          </p:cNvSpPr>
          <p:nvPr>
            <p:ph idx="1"/>
          </p:nvPr>
        </p:nvSpPr>
        <p:spPr/>
        <p:txBody>
          <a:bodyPr/>
          <a:lstStyle/>
          <a:p>
            <a:r>
              <a:rPr lang="en-US" dirty="0" smtClean="0"/>
              <a:t>Every MAC OS X/iOS application has two places to hold the values of the app (variables and stuff)</a:t>
            </a:r>
          </a:p>
          <a:p>
            <a:pPr lvl="1"/>
            <a:r>
              <a:rPr lang="en-US" dirty="0" smtClean="0"/>
              <a:t>The Stack and the Heap</a:t>
            </a:r>
          </a:p>
          <a:p>
            <a:r>
              <a:rPr lang="en-US" dirty="0" smtClean="0"/>
              <a:t>The stack is a fixed-sized stack data structure that holds primitive types and object pointers</a:t>
            </a:r>
          </a:p>
          <a:p>
            <a:pPr lvl="1"/>
            <a:r>
              <a:rPr lang="en-US" dirty="0" smtClean="0"/>
              <a:t>Only the address, not the object itself</a:t>
            </a:r>
          </a:p>
          <a:p>
            <a:r>
              <a:rPr lang="en-US" dirty="0" smtClean="0"/>
              <a:t>The heap is the place where all objects live</a:t>
            </a:r>
          </a:p>
          <a:p>
            <a:pPr lvl="1"/>
            <a:r>
              <a:rPr lang="en-US" dirty="0" smtClean="0"/>
              <a:t>Their addresses are stored on the stack</a:t>
            </a:r>
          </a:p>
        </p:txBody>
      </p:sp>
    </p:spTree>
    <p:extLst>
      <p:ext uri="{BB962C8B-B14F-4D97-AF65-F5344CB8AC3E}">
        <p14:creationId xmlns:p14="http://schemas.microsoft.com/office/powerpoint/2010/main" val="211698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Primitive Object Types</a:t>
            </a:r>
            <a:endParaRPr lang="en-US" dirty="0"/>
          </a:p>
        </p:txBody>
      </p:sp>
      <p:sp>
        <p:nvSpPr>
          <p:cNvPr id="5" name="Content Placeholder 4"/>
          <p:cNvSpPr>
            <a:spLocks noGrp="1"/>
          </p:cNvSpPr>
          <p:nvPr>
            <p:ph idx="1"/>
          </p:nvPr>
        </p:nvSpPr>
        <p:spPr>
          <a:xfrm>
            <a:off x="228600" y="1438182"/>
            <a:ext cx="8686800" cy="5267417"/>
          </a:xfrm>
        </p:spPr>
        <p:txBody>
          <a:bodyPr/>
          <a:lstStyle/>
          <a:p>
            <a:r>
              <a:rPr lang="en-US" dirty="0" smtClean="0"/>
              <a:t>Some objects in Obj-C are passed by value</a:t>
            </a:r>
          </a:p>
          <a:p>
            <a:pPr lvl="1"/>
            <a:r>
              <a:rPr lang="en-US" dirty="0" smtClean="0"/>
              <a:t>They live on the stack and are destroyed when out of scope</a:t>
            </a:r>
          </a:p>
          <a:p>
            <a:pPr lvl="1"/>
            <a:r>
              <a:rPr lang="en-US" dirty="0" smtClean="0"/>
              <a:t>Their value is </a:t>
            </a:r>
            <a:r>
              <a:rPr lang="en-US" dirty="0" smtClean="0">
                <a:solidFill>
                  <a:schemeClr val="accent5">
                    <a:lumMod val="20000"/>
                    <a:lumOff val="80000"/>
                  </a:schemeClr>
                </a:solidFill>
              </a:rPr>
              <a:t>copied</a:t>
            </a:r>
            <a:r>
              <a:rPr lang="en-US" dirty="0" smtClean="0"/>
              <a:t> when passed as a parameter to a method, or when assigned to another object</a:t>
            </a:r>
          </a:p>
          <a:p>
            <a:pPr lvl="1"/>
            <a:r>
              <a:rPr lang="en-US" dirty="0" err="1" smtClean="0"/>
              <a:t>NSInteger</a:t>
            </a:r>
            <a:r>
              <a:rPr lang="en-US" dirty="0" smtClean="0"/>
              <a:t>, </a:t>
            </a:r>
            <a:r>
              <a:rPr lang="en-US" dirty="0" err="1" smtClean="0"/>
              <a:t>NSUInteger</a:t>
            </a:r>
            <a:r>
              <a:rPr lang="en-US" dirty="0" smtClean="0"/>
              <a:t>, </a:t>
            </a:r>
            <a:r>
              <a:rPr lang="en-US" dirty="0" err="1" smtClean="0"/>
              <a:t>CGFloat</a:t>
            </a:r>
            <a:r>
              <a:rPr lang="en-US" dirty="0" smtClean="0"/>
              <a:t>, etc…</a:t>
            </a:r>
          </a:p>
          <a:p>
            <a:pPr lvl="1"/>
            <a:r>
              <a:rPr lang="en-US" dirty="0" smtClean="0"/>
              <a:t>char, </a:t>
            </a:r>
            <a:r>
              <a:rPr lang="en-US" dirty="0" err="1" smtClean="0"/>
              <a:t>int</a:t>
            </a:r>
            <a:r>
              <a:rPr lang="en-US" dirty="0" smtClean="0"/>
              <a:t>, float, double, etc…</a:t>
            </a:r>
          </a:p>
        </p:txBody>
      </p:sp>
    </p:spTree>
    <p:extLst>
      <p:ext uri="{BB962C8B-B14F-4D97-AF65-F5344CB8AC3E}">
        <p14:creationId xmlns:p14="http://schemas.microsoft.com/office/powerpoint/2010/main" val="1098285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Object Types</a:t>
            </a:r>
            <a:endParaRPr lang="en-US" dirty="0"/>
          </a:p>
        </p:txBody>
      </p:sp>
      <p:sp>
        <p:nvSpPr>
          <p:cNvPr id="3" name="Content Placeholder 2"/>
          <p:cNvSpPr>
            <a:spLocks noGrp="1"/>
          </p:cNvSpPr>
          <p:nvPr>
            <p:ph idx="1"/>
          </p:nvPr>
        </p:nvSpPr>
        <p:spPr/>
        <p:txBody>
          <a:bodyPr/>
          <a:lstStyle/>
          <a:p>
            <a:r>
              <a:rPr lang="en-US" dirty="0"/>
              <a:t>Other objects are passed by reference</a:t>
            </a:r>
          </a:p>
          <a:p>
            <a:pPr lvl="1"/>
            <a:r>
              <a:rPr lang="en-US" dirty="0"/>
              <a:t>They live in </a:t>
            </a:r>
            <a:r>
              <a:rPr lang="en-US" dirty="0" smtClean="0"/>
              <a:t>the Heap</a:t>
            </a:r>
            <a:r>
              <a:rPr lang="en-US" dirty="0"/>
              <a:t>, and only their address in the </a:t>
            </a:r>
            <a:r>
              <a:rPr lang="en-US" dirty="0" smtClean="0"/>
              <a:t>Heap </a:t>
            </a:r>
            <a:r>
              <a:rPr lang="en-US" dirty="0"/>
              <a:t>is </a:t>
            </a:r>
            <a:r>
              <a:rPr lang="en-US" dirty="0" smtClean="0"/>
              <a:t>passed</a:t>
            </a:r>
            <a:endParaRPr lang="en-US" dirty="0"/>
          </a:p>
          <a:p>
            <a:pPr lvl="2"/>
            <a:r>
              <a:rPr lang="en-US" dirty="0" smtClean="0"/>
              <a:t>Not copied, only their addresses (references)</a:t>
            </a:r>
          </a:p>
          <a:p>
            <a:pPr lvl="1"/>
            <a:r>
              <a:rPr lang="en-US" dirty="0" err="1" smtClean="0"/>
              <a:t>NSObject</a:t>
            </a:r>
            <a:r>
              <a:rPr lang="en-US" dirty="0" smtClean="0"/>
              <a:t>, </a:t>
            </a:r>
            <a:r>
              <a:rPr lang="en-US" dirty="0" err="1" smtClean="0"/>
              <a:t>NSArray</a:t>
            </a:r>
            <a:r>
              <a:rPr lang="en-US" dirty="0" smtClean="0"/>
              <a:t>, </a:t>
            </a:r>
            <a:r>
              <a:rPr lang="en-US" dirty="0" err="1" smtClean="0"/>
              <a:t>NSString</a:t>
            </a:r>
            <a:r>
              <a:rPr lang="en-US" dirty="0" smtClean="0"/>
              <a:t>, etc…</a:t>
            </a:r>
          </a:p>
          <a:p>
            <a:pPr lvl="1"/>
            <a:r>
              <a:rPr lang="en-US" dirty="0" smtClean="0"/>
              <a:t>Instances of custom classes are also stored on the heap</a:t>
            </a:r>
          </a:p>
          <a:p>
            <a:pPr lvl="2"/>
            <a:endParaRPr lang="en-US" dirty="0"/>
          </a:p>
        </p:txBody>
      </p:sp>
    </p:spTree>
    <p:extLst>
      <p:ext uri="{BB962C8B-B14F-4D97-AF65-F5344CB8AC3E}">
        <p14:creationId xmlns:p14="http://schemas.microsoft.com/office/powerpoint/2010/main" val="1664175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2106229"/>
            <a:ext cx="7924800" cy="1569126"/>
          </a:xfrm>
        </p:spPr>
        <p:txBody>
          <a:bodyPr/>
          <a:lstStyle/>
          <a:p>
            <a:r>
              <a:rPr lang="en-US" dirty="0" smtClean="0"/>
              <a:t>Primitive and </a:t>
            </a:r>
            <a:br>
              <a:rPr lang="en-US" dirty="0" smtClean="0"/>
            </a:br>
            <a:r>
              <a:rPr lang="en-US" dirty="0" smtClean="0"/>
              <a:t>Reference Types</a:t>
            </a:r>
            <a:endParaRPr lang="en-US" dirty="0"/>
          </a:p>
        </p:txBody>
      </p:sp>
      <p:sp>
        <p:nvSpPr>
          <p:cNvPr id="5" name="Subtitle 4"/>
          <p:cNvSpPr>
            <a:spLocks noGrp="1"/>
          </p:cNvSpPr>
          <p:nvPr>
            <p:ph type="subTitle" idx="1"/>
          </p:nvPr>
        </p:nvSpPr>
        <p:spPr>
          <a:xfrm>
            <a:off x="609600" y="3726928"/>
            <a:ext cx="7924800" cy="569120"/>
          </a:xfrm>
        </p:spPr>
        <p:txBody>
          <a:bodyPr/>
          <a:lstStyle/>
          <a:p>
            <a:r>
              <a:rPr lang="en-US" dirty="0" smtClean="0"/>
              <a:t>Live Demo</a:t>
            </a:r>
            <a:endParaRPr lang="en-US" dirty="0"/>
          </a:p>
        </p:txBody>
      </p:sp>
    </p:spTree>
    <p:extLst>
      <p:ext uri="{BB962C8B-B14F-4D97-AF65-F5344CB8AC3E}">
        <p14:creationId xmlns:p14="http://schemas.microsoft.com/office/powerpoint/2010/main" val="40519238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ctrTitle"/>
          </p:nvPr>
        </p:nvSpPr>
        <p:spPr>
          <a:xfrm>
            <a:off x="1233914" y="1905000"/>
            <a:ext cx="6480175" cy="736600"/>
          </a:xfrm>
        </p:spPr>
        <p:txBody>
          <a:bodyPr/>
          <a:lstStyle/>
          <a:p>
            <a:pPr>
              <a:lnSpc>
                <a:spcPct val="110000"/>
              </a:lnSpc>
            </a:pPr>
            <a:r>
              <a:rPr lang="en-US" dirty="0"/>
              <a:t>Classes in </a:t>
            </a:r>
            <a:r>
              <a:rPr lang="en-US" dirty="0" smtClean="0"/>
              <a:t>Objective-C</a:t>
            </a:r>
            <a:endParaRPr lang="bg-BG" dirty="0"/>
          </a:p>
        </p:txBody>
      </p:sp>
      <p:sp>
        <p:nvSpPr>
          <p:cNvPr id="622595" name="Rectangle 3"/>
          <p:cNvSpPr>
            <a:spLocks noChangeArrowheads="1"/>
          </p:cNvSpPr>
          <p:nvPr/>
        </p:nvSpPr>
        <p:spPr bwMode="auto">
          <a:xfrm>
            <a:off x="990601" y="2807613"/>
            <a:ext cx="6873874" cy="430887"/>
          </a:xfrm>
          <a:prstGeom prst="rect">
            <a:avLst/>
          </a:prstGeom>
        </p:spPr>
        <p:txBody>
          <a:bodyPr lIns="0" tIns="0" rIns="0" bIns="0" anchor="ctr" anchorCtr="0"/>
          <a:lstStyle/>
          <a:p>
            <a:pPr algn="ctr" eaLnBrk="0" fontAlgn="base" hangingPunct="0">
              <a:spcBef>
                <a:spcPct val="20000"/>
              </a:spcBef>
              <a:spcAft>
                <a:spcPct val="0"/>
              </a:spcAft>
              <a:buClr>
                <a:schemeClr val="accent5">
                  <a:lumMod val="40000"/>
                  <a:lumOff val="60000"/>
                </a:schemeClr>
              </a:buClr>
              <a:buSzPct val="70000"/>
              <a:buFont typeface="Wingdings 2" pitchFamily="18" charset="2"/>
              <a:buNone/>
            </a:pPr>
            <a:r>
              <a:rPr lang="en-US" sz="2800" b="1" dirty="0">
                <a:solidFill>
                  <a:srgbClr val="FAF7C8"/>
                </a:solidFill>
                <a:effectLst>
                  <a:outerShdw blurRad="38100" dist="38100" dir="2700000" algn="tl">
                    <a:srgbClr val="000000">
                      <a:alpha val="43137"/>
                    </a:srgbClr>
                  </a:outerShdw>
                </a:effectLst>
              </a:rPr>
              <a:t>Using Classes and their Class Members</a:t>
            </a:r>
            <a:endParaRPr lang="bg-BG" sz="2800" b="1" dirty="0">
              <a:solidFill>
                <a:srgbClr val="FAF7C8"/>
              </a:solidFill>
              <a:effectLst>
                <a:outerShdw blurRad="38100" dist="38100" dir="2700000" algn="tl">
                  <a:srgbClr val="000000">
                    <a:alpha val="43137"/>
                  </a:srgbClr>
                </a:outerShdw>
              </a:effectLst>
            </a:endParaRPr>
          </a:p>
        </p:txBody>
      </p:sp>
      <p:pic>
        <p:nvPicPr>
          <p:cNvPr id="67586" name="Picture 2" descr="http://www.studiodaily.com/images/articles/6904_1154116514.jpg"/>
          <p:cNvPicPr>
            <a:picLocks noChangeAspect="1" noChangeArrowheads="1"/>
          </p:cNvPicPr>
          <p:nvPr/>
        </p:nvPicPr>
        <p:blipFill>
          <a:blip r:embed="rId3" cstate="screen">
            <a:clrChange>
              <a:clrFrom>
                <a:srgbClr val="000000"/>
              </a:clrFrom>
              <a:clrTo>
                <a:srgbClr val="000000">
                  <a:alpha val="0"/>
                </a:srgbClr>
              </a:clrTo>
            </a:clrChange>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400800" y="4229100"/>
            <a:ext cx="2178952" cy="2091418"/>
          </a:xfrm>
          <a:prstGeom prst="rect">
            <a:avLst/>
          </a:prstGeom>
          <a:noFill/>
        </p:spPr>
      </p:pic>
      <p:pic>
        <p:nvPicPr>
          <p:cNvPr id="67588" name="Picture 4" descr="http://www.dreamstime.com/3d-figures-thumb89101.jpg"/>
          <p:cNvPicPr>
            <a:picLocks noChangeAspect="1" noChangeArrowheads="1"/>
          </p:cNvPicPr>
          <p:nvPr/>
        </p:nvPicPr>
        <p:blipFill>
          <a:blip r:embed="rId4" cstate="print">
            <a:clrChange>
              <a:clrFrom>
                <a:srgbClr val="FFFFFF"/>
              </a:clrFrom>
              <a:clrTo>
                <a:srgbClr val="FFFFFF">
                  <a:alpha val="0"/>
                </a:srgbClr>
              </a:clrTo>
            </a:clrChange>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685800" y="4267200"/>
            <a:ext cx="4334604" cy="2013436"/>
          </a:xfrm>
          <a:prstGeom prst="roundRect">
            <a:avLst>
              <a:gd name="adj" fmla="val 12226"/>
            </a:avLst>
          </a:prstGeom>
          <a:noFill/>
          <a:effectLst>
            <a:softEdge rad="31750"/>
          </a:effectLst>
        </p:spPr>
      </p:pic>
    </p:spTree>
    <p:extLst>
      <p:ext uri="{BB962C8B-B14F-4D97-AF65-F5344CB8AC3E}">
        <p14:creationId xmlns:p14="http://schemas.microsoft.com/office/powerpoint/2010/main" val="310676038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a:t>Classes in </a:t>
            </a:r>
            <a:r>
              <a:rPr lang="en-US" dirty="0" smtClean="0"/>
              <a:t>Objective-C</a:t>
            </a:r>
            <a:endParaRPr lang="bg-BG" dirty="0"/>
          </a:p>
        </p:txBody>
      </p:sp>
      <p:sp>
        <p:nvSpPr>
          <p:cNvPr id="428035" name="Rectangle 3"/>
          <p:cNvSpPr>
            <a:spLocks noGrp="1" noChangeArrowheads="1"/>
          </p:cNvSpPr>
          <p:nvPr>
            <p:ph idx="1"/>
          </p:nvPr>
        </p:nvSpPr>
        <p:spPr>
          <a:xfrm>
            <a:off x="323850" y="990600"/>
            <a:ext cx="8496300" cy="5530850"/>
          </a:xfrm>
        </p:spPr>
        <p:txBody>
          <a:bodyPr/>
          <a:lstStyle/>
          <a:p>
            <a:pPr>
              <a:lnSpc>
                <a:spcPct val="100000"/>
              </a:lnSpc>
            </a:pPr>
            <a:r>
              <a:rPr lang="en-US" dirty="0" smtClean="0"/>
              <a:t>Classes – basic </a:t>
            </a:r>
            <a:r>
              <a:rPr lang="en-US" dirty="0"/>
              <a:t>units </a:t>
            </a:r>
            <a:r>
              <a:rPr lang="en-US" dirty="0" smtClean="0"/>
              <a:t>that compose programs</a:t>
            </a:r>
            <a:endParaRPr lang="en-US" dirty="0"/>
          </a:p>
          <a:p>
            <a:pPr>
              <a:lnSpc>
                <a:spcPct val="100000"/>
              </a:lnSpc>
            </a:pPr>
            <a:r>
              <a:rPr lang="en-US" dirty="0"/>
              <a:t>Implementation is </a:t>
            </a:r>
            <a:r>
              <a:rPr lang="en-US" dirty="0">
                <a:solidFill>
                  <a:schemeClr val="accent5">
                    <a:lumMod val="20000"/>
                    <a:lumOff val="80000"/>
                  </a:schemeClr>
                </a:solidFill>
              </a:rPr>
              <a:t>encapsulated</a:t>
            </a:r>
            <a:r>
              <a:rPr lang="en-US" dirty="0"/>
              <a:t> (hidden) </a:t>
            </a:r>
          </a:p>
          <a:p>
            <a:pPr>
              <a:lnSpc>
                <a:spcPct val="100000"/>
              </a:lnSpc>
            </a:pPr>
            <a:r>
              <a:rPr lang="en-US" dirty="0"/>
              <a:t>Classes in </a:t>
            </a:r>
            <a:r>
              <a:rPr lang="en-US" dirty="0" smtClean="0"/>
              <a:t>Objective-C </a:t>
            </a:r>
            <a:r>
              <a:rPr lang="en-US" dirty="0"/>
              <a:t>can contain:</a:t>
            </a:r>
          </a:p>
          <a:p>
            <a:pPr lvl="1">
              <a:lnSpc>
                <a:spcPct val="100000"/>
              </a:lnSpc>
            </a:pPr>
            <a:r>
              <a:rPr lang="en-US" dirty="0"/>
              <a:t>Fields (member variables)</a:t>
            </a:r>
          </a:p>
          <a:p>
            <a:pPr lvl="1">
              <a:lnSpc>
                <a:spcPct val="100000"/>
              </a:lnSpc>
            </a:pPr>
            <a:r>
              <a:rPr lang="en-US" dirty="0"/>
              <a:t>Properties</a:t>
            </a:r>
          </a:p>
          <a:p>
            <a:pPr lvl="1">
              <a:lnSpc>
                <a:spcPct val="100000"/>
              </a:lnSpc>
            </a:pPr>
            <a:r>
              <a:rPr lang="en-US" dirty="0" smtClean="0"/>
              <a:t>Methods</a:t>
            </a:r>
          </a:p>
          <a:p>
            <a:pPr>
              <a:lnSpc>
                <a:spcPct val="100000"/>
              </a:lnSpc>
            </a:pPr>
            <a:r>
              <a:rPr lang="en-US" dirty="0" smtClean="0"/>
              <a:t>Every class in Objective-C has two files</a:t>
            </a:r>
          </a:p>
          <a:p>
            <a:pPr lvl="1">
              <a:lnSpc>
                <a:spcPct val="100000"/>
              </a:lnSpc>
            </a:pPr>
            <a:r>
              <a:rPr lang="en-US" dirty="0" smtClean="0"/>
              <a:t>Public interface file (the .h file)</a:t>
            </a:r>
          </a:p>
          <a:p>
            <a:pPr lvl="1">
              <a:lnSpc>
                <a:spcPct val="100000"/>
              </a:lnSpc>
            </a:pPr>
            <a:r>
              <a:rPr lang="en-US" dirty="0" smtClean="0"/>
              <a:t>Implementation file (the .m file)</a:t>
            </a:r>
            <a:endParaRPr lang="en-US" dirty="0"/>
          </a:p>
        </p:txBody>
      </p:sp>
      <p:pic>
        <p:nvPicPr>
          <p:cNvPr id="65538" name="Picture 2" descr="http://www.felt-es.eu.dodea.edu/Classes/Art/images/P1050057_001.JPG"/>
          <p:cNvPicPr>
            <a:picLocks noChangeAspect="1" noChangeArrowheads="1"/>
          </p:cNvPicPr>
          <p:nvPr/>
        </p:nvPicPr>
        <p:blipFill>
          <a:blip r:embed="rId2" cstate="screen">
            <a:lum bright="-10000" contrast="-10000"/>
            <a:extLst>
              <a:ext uri="{28A0092B-C50C-407E-A947-70E740481C1C}">
                <a14:useLocalDpi xmlns:a14="http://schemas.microsoft.com/office/drawing/2010/main" val="0"/>
              </a:ext>
            </a:extLst>
          </a:blip>
          <a:srcRect/>
          <a:stretch>
            <a:fillRect/>
          </a:stretch>
        </p:blipFill>
        <p:spPr bwMode="auto">
          <a:xfrm>
            <a:off x="6324600" y="2790825"/>
            <a:ext cx="2105025" cy="1552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43261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a:t>Fields</a:t>
            </a:r>
          </a:p>
        </p:txBody>
      </p:sp>
      <p:sp>
        <p:nvSpPr>
          <p:cNvPr id="577539" name="Rectangle 3"/>
          <p:cNvSpPr>
            <a:spLocks noGrp="1" noChangeArrowheads="1"/>
          </p:cNvSpPr>
          <p:nvPr>
            <p:ph idx="1"/>
          </p:nvPr>
        </p:nvSpPr>
        <p:spPr>
          <a:xfrm>
            <a:off x="228600" y="1095365"/>
            <a:ext cx="8686800" cy="4971628"/>
          </a:xfrm>
        </p:spPr>
        <p:txBody>
          <a:bodyPr/>
          <a:lstStyle/>
          <a:p>
            <a:pPr>
              <a:lnSpc>
                <a:spcPct val="100000"/>
              </a:lnSpc>
            </a:pPr>
            <a:r>
              <a:rPr lang="en-US" sz="3000" dirty="0">
                <a:solidFill>
                  <a:schemeClr val="accent5">
                    <a:lumMod val="20000"/>
                    <a:lumOff val="80000"/>
                  </a:schemeClr>
                </a:solidFill>
              </a:rPr>
              <a:t>Fields</a:t>
            </a:r>
            <a:r>
              <a:rPr lang="en-US" sz="3000" dirty="0"/>
              <a:t> are data members of a class</a:t>
            </a:r>
          </a:p>
          <a:p>
            <a:pPr lvl="1">
              <a:lnSpc>
                <a:spcPct val="100000"/>
              </a:lnSpc>
            </a:pPr>
            <a:r>
              <a:rPr lang="en-US" sz="2800" dirty="0"/>
              <a:t>Can be variables and </a:t>
            </a:r>
            <a:r>
              <a:rPr lang="en-US" sz="2800" dirty="0" smtClean="0"/>
              <a:t>constants (read-only)</a:t>
            </a:r>
            <a:endParaRPr lang="bg-BG" sz="2800" dirty="0" smtClean="0"/>
          </a:p>
          <a:p>
            <a:pPr lvl="1">
              <a:lnSpc>
                <a:spcPct val="100000"/>
              </a:lnSpc>
            </a:pPr>
            <a:r>
              <a:rPr lang="en-US" sz="2800" dirty="0" smtClean="0"/>
              <a:t>All fields are private (they can be accessed only from the implementation of the class)</a:t>
            </a:r>
            <a:endParaRPr lang="en-US" sz="2800" dirty="0"/>
          </a:p>
          <a:p>
            <a:pPr>
              <a:lnSpc>
                <a:spcPct val="100000"/>
              </a:lnSpc>
            </a:pPr>
            <a:r>
              <a:rPr lang="en-US" sz="3000" dirty="0"/>
              <a:t>Accessing a field doesn’t </a:t>
            </a:r>
            <a:r>
              <a:rPr lang="en-US" sz="3000" dirty="0" smtClean="0"/>
              <a:t>invoke any </a:t>
            </a:r>
            <a:r>
              <a:rPr lang="en-US" sz="3000" dirty="0"/>
              <a:t>actions of the </a:t>
            </a:r>
            <a:r>
              <a:rPr lang="en-US" sz="3000" dirty="0" smtClean="0"/>
              <a:t>object</a:t>
            </a:r>
          </a:p>
          <a:p>
            <a:pPr lvl="1">
              <a:lnSpc>
                <a:spcPct val="100000"/>
              </a:lnSpc>
            </a:pPr>
            <a:r>
              <a:rPr lang="en-US" sz="2800" dirty="0" smtClean="0"/>
              <a:t>Just accesses its value</a:t>
            </a:r>
          </a:p>
          <a:p>
            <a:pPr>
              <a:lnSpc>
                <a:spcPct val="100000"/>
              </a:lnSpc>
            </a:pPr>
            <a:r>
              <a:rPr lang="en-US" sz="3000" dirty="0" smtClean="0"/>
              <a:t>Most of the cases they are hidden from the world</a:t>
            </a:r>
          </a:p>
          <a:p>
            <a:pPr lvl="1">
              <a:lnSpc>
                <a:spcPct val="100000"/>
              </a:lnSpc>
            </a:pPr>
            <a:r>
              <a:rPr lang="en-US" sz="2800" dirty="0" smtClean="0"/>
              <a:t>They live only in the implementation part</a:t>
            </a:r>
          </a:p>
        </p:txBody>
      </p:sp>
    </p:spTree>
    <p:extLst>
      <p:ext uri="{BB962C8B-B14F-4D97-AF65-F5344CB8AC3E}">
        <p14:creationId xmlns:p14="http://schemas.microsoft.com/office/powerpoint/2010/main" val="227126370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idx="1"/>
          </p:nvPr>
        </p:nvSpPr>
        <p:spPr/>
        <p:txBody>
          <a:bodyPr/>
          <a:lstStyle/>
          <a:p>
            <a:pPr marL="455612" indent="-260350">
              <a:lnSpc>
                <a:spcPct val="95000"/>
              </a:lnSpc>
            </a:pPr>
            <a:r>
              <a:rPr lang="en-US" sz="3000" dirty="0" smtClean="0"/>
              <a:t>Classes and Objects</a:t>
            </a:r>
          </a:p>
          <a:p>
            <a:pPr marL="803275" lvl="1" indent="-260350">
              <a:lnSpc>
                <a:spcPct val="95000"/>
              </a:lnSpc>
            </a:pPr>
            <a:r>
              <a:rPr lang="en-US" sz="2800" dirty="0" smtClean="0"/>
              <a:t>What are Objects? </a:t>
            </a:r>
          </a:p>
          <a:p>
            <a:pPr marL="803275" lvl="1" indent="-260350">
              <a:lnSpc>
                <a:spcPct val="95000"/>
              </a:lnSpc>
            </a:pPr>
            <a:r>
              <a:rPr lang="en-US" sz="2800" dirty="0" smtClean="0"/>
              <a:t>What are Classes? </a:t>
            </a:r>
          </a:p>
          <a:p>
            <a:pPr marL="803275" lvl="1" indent="-260350">
              <a:lnSpc>
                <a:spcPct val="95000"/>
              </a:lnSpc>
            </a:pPr>
            <a:r>
              <a:rPr lang="en-US" sz="2800" dirty="0" smtClean="0"/>
              <a:t>Object Pointers</a:t>
            </a:r>
          </a:p>
          <a:p>
            <a:pPr marL="455612" indent="-260350">
              <a:lnSpc>
                <a:spcPct val="95000"/>
              </a:lnSpc>
            </a:pPr>
            <a:r>
              <a:rPr lang="en-US" sz="3000" dirty="0" smtClean="0"/>
              <a:t>Classes in Objective-C</a:t>
            </a:r>
          </a:p>
          <a:p>
            <a:pPr marL="803275" lvl="1" indent="-260350">
              <a:lnSpc>
                <a:spcPct val="95000"/>
              </a:lnSpc>
            </a:pPr>
            <a:r>
              <a:rPr lang="en-US" sz="2800" dirty="0" smtClean="0"/>
              <a:t>Declaring Class</a:t>
            </a:r>
          </a:p>
          <a:p>
            <a:pPr marL="803275" lvl="1" indent="-260350">
              <a:lnSpc>
                <a:spcPct val="95000"/>
              </a:lnSpc>
            </a:pPr>
            <a:r>
              <a:rPr lang="en-US" sz="2800" dirty="0" smtClean="0"/>
              <a:t>Properties and methods</a:t>
            </a:r>
          </a:p>
          <a:p>
            <a:pPr marL="803275" lvl="1" indent="-260350">
              <a:lnSpc>
                <a:spcPct val="95000"/>
              </a:lnSpc>
            </a:pPr>
            <a:r>
              <a:rPr lang="en-US" sz="2800" dirty="0" smtClean="0"/>
              <a:t>Init methods</a:t>
            </a:r>
          </a:p>
          <a:p>
            <a:pPr marL="455612" indent="-260350">
              <a:lnSpc>
                <a:spcPct val="95000"/>
              </a:lnSpc>
            </a:pPr>
            <a:r>
              <a:rPr lang="en-US" sz="3000" dirty="0" smtClean="0"/>
              <a:t>Dynamic Binding</a:t>
            </a:r>
          </a:p>
        </p:txBody>
      </p:sp>
    </p:spTree>
    <p:extLst>
      <p:ext uri="{BB962C8B-B14F-4D97-AF65-F5344CB8AC3E}">
        <p14:creationId xmlns:p14="http://schemas.microsoft.com/office/powerpoint/2010/main" val="142305258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t>Accessing Fields</a:t>
            </a:r>
            <a:endParaRPr lang="bg-BG"/>
          </a:p>
        </p:txBody>
      </p:sp>
      <p:sp>
        <p:nvSpPr>
          <p:cNvPr id="685059" name="Rectangle 3"/>
          <p:cNvSpPr>
            <a:spLocks noGrp="1" noChangeArrowheads="1"/>
          </p:cNvSpPr>
          <p:nvPr>
            <p:ph idx="1"/>
          </p:nvPr>
        </p:nvSpPr>
        <p:spPr>
          <a:xfrm>
            <a:off x="228600" y="1533982"/>
            <a:ext cx="8686800" cy="3081905"/>
          </a:xfrm>
        </p:spPr>
        <p:txBody>
          <a:bodyPr/>
          <a:lstStyle/>
          <a:p>
            <a:pPr>
              <a:lnSpc>
                <a:spcPct val="100000"/>
              </a:lnSpc>
            </a:pPr>
            <a:r>
              <a:rPr lang="en-US" dirty="0">
                <a:solidFill>
                  <a:schemeClr val="accent5">
                    <a:lumMod val="20000"/>
                    <a:lumOff val="80000"/>
                  </a:schemeClr>
                </a:solidFill>
              </a:rPr>
              <a:t>Constant fields </a:t>
            </a:r>
            <a:r>
              <a:rPr lang="en-US" dirty="0"/>
              <a:t>can be only read</a:t>
            </a:r>
          </a:p>
          <a:p>
            <a:pPr>
              <a:lnSpc>
                <a:spcPct val="100000"/>
              </a:lnSpc>
            </a:pPr>
            <a:r>
              <a:rPr lang="en-US" dirty="0">
                <a:solidFill>
                  <a:schemeClr val="accent5">
                    <a:lumMod val="20000"/>
                    <a:lumOff val="80000"/>
                  </a:schemeClr>
                </a:solidFill>
              </a:rPr>
              <a:t>Variable fields </a:t>
            </a:r>
            <a:r>
              <a:rPr lang="en-US" dirty="0"/>
              <a:t>can be read and modified</a:t>
            </a:r>
          </a:p>
          <a:p>
            <a:pPr>
              <a:lnSpc>
                <a:spcPct val="100000"/>
              </a:lnSpc>
            </a:pPr>
            <a:r>
              <a:rPr lang="en-US" dirty="0"/>
              <a:t>Usually properties are used instead of </a:t>
            </a:r>
            <a:r>
              <a:rPr lang="en-US" dirty="0" smtClean="0"/>
              <a:t>directly accessing variable fields</a:t>
            </a:r>
            <a:endParaRPr lang="en-US" dirty="0"/>
          </a:p>
        </p:txBody>
      </p:sp>
    </p:spTree>
    <p:extLst>
      <p:ext uri="{BB962C8B-B14F-4D97-AF65-F5344CB8AC3E}">
        <p14:creationId xmlns:p14="http://schemas.microsoft.com/office/powerpoint/2010/main" val="305498931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Classes in Objective-C</a:t>
            </a:r>
            <a:endParaRPr lang="en-US" dirty="0"/>
          </a:p>
        </p:txBody>
      </p:sp>
      <p:sp>
        <p:nvSpPr>
          <p:cNvPr id="3" name="Content Placeholder 2"/>
          <p:cNvSpPr>
            <a:spLocks noGrp="1"/>
          </p:cNvSpPr>
          <p:nvPr>
            <p:ph idx="1"/>
          </p:nvPr>
        </p:nvSpPr>
        <p:spPr/>
        <p:txBody>
          <a:bodyPr/>
          <a:lstStyle/>
          <a:p>
            <a:r>
              <a:rPr lang="en-US" dirty="0" smtClean="0"/>
              <a:t>Classes in Objective-C consists of two separate files - </a:t>
            </a:r>
            <a:r>
              <a:rPr lang="en-US" dirty="0" err="1" smtClean="0"/>
              <a:t>ClassName.h</a:t>
            </a:r>
            <a:r>
              <a:rPr lang="en-US" dirty="0" smtClean="0"/>
              <a:t> and </a:t>
            </a:r>
            <a:r>
              <a:rPr lang="en-US" dirty="0" err="1" smtClean="0"/>
              <a:t>ClassName.m</a:t>
            </a:r>
            <a:endParaRPr lang="en-US" dirty="0" smtClean="0"/>
          </a:p>
          <a:p>
            <a:pPr lvl="1"/>
            <a:r>
              <a:rPr lang="en-US" dirty="0" err="1" smtClean="0"/>
              <a:t>ClassName.h</a:t>
            </a:r>
            <a:r>
              <a:rPr lang="en-US" dirty="0" smtClean="0"/>
              <a:t> contains the public interface of the class</a:t>
            </a:r>
          </a:p>
          <a:p>
            <a:pPr lvl="2"/>
            <a:r>
              <a:rPr lang="en-US" dirty="0" smtClean="0"/>
              <a:t>Members that are accessible from other objects</a:t>
            </a:r>
          </a:p>
          <a:p>
            <a:pPr lvl="1"/>
            <a:r>
              <a:rPr lang="en-US" dirty="0" err="1" smtClean="0"/>
              <a:t>ClassName.m</a:t>
            </a:r>
            <a:r>
              <a:rPr lang="en-US" dirty="0" smtClean="0"/>
              <a:t> contains the implementations of the public interface and </a:t>
            </a:r>
            <a:r>
              <a:rPr lang="en-US" smtClean="0"/>
              <a:t>private members</a:t>
            </a:r>
            <a:endParaRPr lang="en-US" dirty="0"/>
          </a:p>
        </p:txBody>
      </p:sp>
    </p:spTree>
    <p:extLst>
      <p:ext uri="{BB962C8B-B14F-4D97-AF65-F5344CB8AC3E}">
        <p14:creationId xmlns:p14="http://schemas.microsoft.com/office/powerpoint/2010/main" val="16885158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Creating Classes</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820808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t>Properties</a:t>
            </a:r>
          </a:p>
        </p:txBody>
      </p:sp>
      <p:sp>
        <p:nvSpPr>
          <p:cNvPr id="578563" name="Rectangle 3"/>
          <p:cNvSpPr>
            <a:spLocks noGrp="1" noChangeArrowheads="1"/>
          </p:cNvSpPr>
          <p:nvPr>
            <p:ph idx="1"/>
          </p:nvPr>
        </p:nvSpPr>
        <p:spPr>
          <a:xfrm>
            <a:off x="323850" y="2298583"/>
            <a:ext cx="8496300" cy="2483142"/>
          </a:xfrm>
          <a:noFill/>
        </p:spPr>
        <p:txBody>
          <a:bodyPr/>
          <a:lstStyle/>
          <a:p>
            <a:pPr>
              <a:lnSpc>
                <a:spcPct val="100000"/>
              </a:lnSpc>
            </a:pPr>
            <a:r>
              <a:rPr lang="en-US" dirty="0">
                <a:solidFill>
                  <a:schemeClr val="accent5">
                    <a:lumMod val="20000"/>
                    <a:lumOff val="80000"/>
                  </a:schemeClr>
                </a:solidFill>
              </a:rPr>
              <a:t>Properties</a:t>
            </a:r>
            <a:r>
              <a:rPr lang="en-US" dirty="0"/>
              <a:t> look like </a:t>
            </a:r>
            <a:r>
              <a:rPr lang="en-US" dirty="0" smtClean="0"/>
              <a:t>fields</a:t>
            </a:r>
          </a:p>
          <a:p>
            <a:pPr lvl="1">
              <a:lnSpc>
                <a:spcPct val="100000"/>
              </a:lnSpc>
            </a:pPr>
            <a:r>
              <a:rPr lang="en-US" dirty="0" smtClean="0"/>
              <a:t>Have </a:t>
            </a:r>
            <a:r>
              <a:rPr lang="en-US" dirty="0"/>
              <a:t>name and </a:t>
            </a:r>
            <a:r>
              <a:rPr lang="en-US" dirty="0" smtClean="0"/>
              <a:t>type</a:t>
            </a:r>
          </a:p>
          <a:p>
            <a:pPr lvl="1">
              <a:lnSpc>
                <a:spcPct val="100000"/>
              </a:lnSpc>
            </a:pPr>
            <a:r>
              <a:rPr lang="en-US" dirty="0" smtClean="0"/>
              <a:t>Can </a:t>
            </a:r>
            <a:r>
              <a:rPr lang="en-US" dirty="0"/>
              <a:t>contain code, executed when </a:t>
            </a:r>
            <a:r>
              <a:rPr lang="en-US" dirty="0" smtClean="0"/>
              <a:t>accessed</a:t>
            </a:r>
          </a:p>
          <a:p>
            <a:pPr lvl="1">
              <a:lnSpc>
                <a:spcPct val="100000"/>
              </a:lnSpc>
            </a:pPr>
            <a:r>
              <a:rPr lang="en-US" dirty="0" smtClean="0"/>
              <a:t>Declared using the </a:t>
            </a:r>
            <a:r>
              <a:rPr lang="en-US" dirty="0" smtClean="0">
                <a:solidFill>
                  <a:schemeClr val="accent5">
                    <a:lumMod val="20000"/>
                    <a:lumOff val="80000"/>
                  </a:schemeClr>
                </a:solidFill>
              </a:rPr>
              <a:t>@property</a:t>
            </a:r>
            <a:r>
              <a:rPr lang="en-US" dirty="0" smtClean="0"/>
              <a:t> directive</a:t>
            </a:r>
            <a:endParaRPr lang="en-US" dirty="0"/>
          </a:p>
        </p:txBody>
      </p:sp>
    </p:spTree>
    <p:extLst>
      <p:ext uri="{BB962C8B-B14F-4D97-AF65-F5344CB8AC3E}">
        <p14:creationId xmlns:p14="http://schemas.microsoft.com/office/powerpoint/2010/main" val="292314757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t>Properties</a:t>
            </a:r>
          </a:p>
        </p:txBody>
      </p:sp>
      <p:sp>
        <p:nvSpPr>
          <p:cNvPr id="578563" name="Rectangle 3"/>
          <p:cNvSpPr>
            <a:spLocks noGrp="1" noChangeArrowheads="1"/>
          </p:cNvSpPr>
          <p:nvPr>
            <p:ph idx="1"/>
          </p:nvPr>
        </p:nvSpPr>
        <p:spPr>
          <a:xfrm>
            <a:off x="323850" y="2122414"/>
            <a:ext cx="8496300" cy="2919369"/>
          </a:xfrm>
          <a:noFill/>
        </p:spPr>
        <p:txBody>
          <a:bodyPr/>
          <a:lstStyle/>
          <a:p>
            <a:pPr>
              <a:lnSpc>
                <a:spcPct val="95000"/>
              </a:lnSpc>
            </a:pPr>
            <a:r>
              <a:rPr lang="en-US" dirty="0" smtClean="0"/>
              <a:t>Usually </a:t>
            </a:r>
            <a:r>
              <a:rPr lang="en-US" dirty="0"/>
              <a:t>used </a:t>
            </a:r>
            <a:r>
              <a:rPr lang="en-US" dirty="0" smtClean="0"/>
              <a:t>for </a:t>
            </a:r>
            <a:r>
              <a:rPr lang="en-US" dirty="0" smtClean="0">
                <a:solidFill>
                  <a:schemeClr val="accent5">
                    <a:lumMod val="20000"/>
                    <a:lumOff val="80000"/>
                  </a:schemeClr>
                </a:solidFill>
              </a:rPr>
              <a:t>encapsulation</a:t>
            </a:r>
          </a:p>
          <a:p>
            <a:pPr lvl="1">
              <a:lnSpc>
                <a:spcPct val="95000"/>
              </a:lnSpc>
            </a:pPr>
            <a:r>
              <a:rPr lang="en-US" dirty="0" smtClean="0"/>
              <a:t>They control the access </a:t>
            </a:r>
            <a:r>
              <a:rPr lang="en-US" dirty="0"/>
              <a:t>to </a:t>
            </a:r>
            <a:r>
              <a:rPr lang="en-US" dirty="0" smtClean="0"/>
              <a:t>the data fields</a:t>
            </a:r>
            <a:endParaRPr lang="bg-BG" dirty="0" smtClean="0"/>
          </a:p>
          <a:p>
            <a:pPr lvl="1">
              <a:lnSpc>
                <a:spcPct val="95000"/>
              </a:lnSpc>
            </a:pPr>
            <a:r>
              <a:rPr lang="en-US" dirty="0" smtClean="0"/>
              <a:t>They validate the given input values</a:t>
            </a:r>
          </a:p>
          <a:p>
            <a:pPr lvl="1">
              <a:lnSpc>
                <a:spcPct val="95000"/>
              </a:lnSpc>
            </a:pPr>
            <a:r>
              <a:rPr lang="en-US" dirty="0" smtClean="0"/>
              <a:t>Can contain more </a:t>
            </a:r>
            <a:r>
              <a:rPr lang="en-US" dirty="0"/>
              <a:t>complex </a:t>
            </a:r>
            <a:r>
              <a:rPr lang="en-US" dirty="0" smtClean="0"/>
              <a:t>logic</a:t>
            </a:r>
          </a:p>
          <a:p>
            <a:pPr lvl="2">
              <a:lnSpc>
                <a:spcPct val="95000"/>
              </a:lnSpc>
            </a:pPr>
            <a:r>
              <a:rPr lang="en-US" dirty="0" smtClean="0"/>
              <a:t>Like parsing or converting data</a:t>
            </a:r>
          </a:p>
        </p:txBody>
      </p:sp>
    </p:spTree>
    <p:extLst>
      <p:ext uri="{BB962C8B-B14F-4D97-AF65-F5344CB8AC3E}">
        <p14:creationId xmlns:p14="http://schemas.microsoft.com/office/powerpoint/2010/main" val="34515019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t>Properties</a:t>
            </a:r>
          </a:p>
        </p:txBody>
      </p:sp>
      <p:sp>
        <p:nvSpPr>
          <p:cNvPr id="578563" name="Rectangle 3"/>
          <p:cNvSpPr>
            <a:spLocks noGrp="1" noChangeArrowheads="1"/>
          </p:cNvSpPr>
          <p:nvPr>
            <p:ph idx="1"/>
          </p:nvPr>
        </p:nvSpPr>
        <p:spPr>
          <a:xfrm>
            <a:off x="323850" y="1267796"/>
            <a:ext cx="8496300" cy="2154436"/>
          </a:xfrm>
          <a:noFill/>
        </p:spPr>
        <p:txBody>
          <a:bodyPr>
            <a:spAutoFit/>
          </a:bodyPr>
          <a:lstStyle/>
          <a:p>
            <a:pPr>
              <a:lnSpc>
                <a:spcPct val="95000"/>
              </a:lnSpc>
            </a:pPr>
            <a:r>
              <a:rPr lang="en-US" dirty="0" smtClean="0"/>
              <a:t>Every property has two components </a:t>
            </a:r>
            <a:br>
              <a:rPr lang="en-US" dirty="0" smtClean="0"/>
            </a:br>
            <a:r>
              <a:rPr lang="en-US" dirty="0" smtClean="0"/>
              <a:t>called </a:t>
            </a:r>
            <a:r>
              <a:rPr lang="en-US" dirty="0" smtClean="0">
                <a:solidFill>
                  <a:schemeClr val="accent5">
                    <a:lumMod val="20000"/>
                    <a:lumOff val="80000"/>
                  </a:schemeClr>
                </a:solidFill>
              </a:rPr>
              <a:t>accessors</a:t>
            </a:r>
            <a:endParaRPr lang="en-US" dirty="0">
              <a:solidFill>
                <a:schemeClr val="accent5">
                  <a:lumMod val="20000"/>
                  <a:lumOff val="80000"/>
                </a:schemeClr>
              </a:solidFill>
            </a:endParaRPr>
          </a:p>
          <a:p>
            <a:pPr lvl="1">
              <a:lnSpc>
                <a:spcPct val="95000"/>
              </a:lnSpc>
            </a:pPr>
            <a:r>
              <a:rPr lang="en-US" sz="2800" dirty="0" smtClean="0">
                <a:solidFill>
                  <a:schemeClr val="accent5">
                    <a:lumMod val="20000"/>
                    <a:lumOff val="80000"/>
                  </a:schemeClr>
                </a:solidFill>
              </a:rPr>
              <a:t>Getter</a:t>
            </a:r>
          </a:p>
          <a:p>
            <a:pPr lvl="2">
              <a:lnSpc>
                <a:spcPct val="95000"/>
              </a:lnSpc>
            </a:pPr>
            <a:r>
              <a:rPr lang="en-US" noProof="1"/>
              <a:t>Called </a:t>
            </a:r>
            <a:r>
              <a:rPr lang="en-US" noProof="1" smtClean="0"/>
              <a:t>when the property is requested</a:t>
            </a:r>
            <a:endParaRPr lang="en-US" noProof="1"/>
          </a:p>
        </p:txBody>
      </p:sp>
      <p:sp>
        <p:nvSpPr>
          <p:cNvPr id="4" name="Rectangle 3"/>
          <p:cNvSpPr>
            <a:spLocks noChangeArrowheads="1"/>
          </p:cNvSpPr>
          <p:nvPr/>
        </p:nvSpPr>
        <p:spPr bwMode="auto">
          <a:xfrm>
            <a:off x="683419" y="3422232"/>
            <a:ext cx="7777162"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x = shape.x;</a:t>
            </a:r>
          </a:p>
        </p:txBody>
      </p:sp>
      <p:sp>
        <p:nvSpPr>
          <p:cNvPr id="5" name="Rectangle 3"/>
          <p:cNvSpPr txBox="1">
            <a:spLocks noChangeArrowheads="1"/>
          </p:cNvSpPr>
          <p:nvPr/>
        </p:nvSpPr>
        <p:spPr>
          <a:xfrm>
            <a:off x="323850" y="3997684"/>
            <a:ext cx="8496300" cy="1070293"/>
          </a:xfrm>
          <a:prstGeom prst="rect">
            <a:avLst/>
          </a:prstGeom>
          <a:noFill/>
        </p:spPr>
        <p:txBody>
          <a:bodyPr>
            <a:spAutoFit/>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lvl="1">
              <a:lnSpc>
                <a:spcPct val="95000"/>
              </a:lnSpc>
            </a:pPr>
            <a:r>
              <a:rPr lang="en-US" sz="2800" dirty="0" smtClean="0">
                <a:solidFill>
                  <a:schemeClr val="accent5">
                    <a:lumMod val="20000"/>
                    <a:lumOff val="80000"/>
                  </a:schemeClr>
                </a:solidFill>
              </a:rPr>
              <a:t>Setter</a:t>
            </a:r>
          </a:p>
          <a:p>
            <a:pPr lvl="2">
              <a:lnSpc>
                <a:spcPct val="95000"/>
              </a:lnSpc>
            </a:pPr>
            <a:r>
              <a:rPr lang="en-US" sz="2600" dirty="0" smtClean="0"/>
              <a:t>Called when the property value is changing</a:t>
            </a:r>
            <a:endParaRPr lang="en-US" sz="2600" noProof="1"/>
          </a:p>
        </p:txBody>
      </p:sp>
      <p:sp>
        <p:nvSpPr>
          <p:cNvPr id="6" name="Rectangle 5"/>
          <p:cNvSpPr>
            <a:spLocks noChangeArrowheads="1"/>
          </p:cNvSpPr>
          <p:nvPr/>
        </p:nvSpPr>
        <p:spPr bwMode="auto">
          <a:xfrm>
            <a:off x="683419" y="5145602"/>
            <a:ext cx="7777162"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shape.x = 4.5;</a:t>
            </a:r>
          </a:p>
        </p:txBody>
      </p:sp>
    </p:spTree>
    <p:extLst>
      <p:ext uri="{BB962C8B-B14F-4D97-AF65-F5344CB8AC3E}">
        <p14:creationId xmlns:p14="http://schemas.microsoft.com/office/powerpoint/2010/main" val="316401268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r>
              <a:rPr lang="en-US"/>
              <a:t>Properties (2)</a:t>
            </a:r>
          </a:p>
        </p:txBody>
      </p:sp>
      <p:sp>
        <p:nvSpPr>
          <p:cNvPr id="632835" name="Rectangle 3"/>
          <p:cNvSpPr>
            <a:spLocks noGrp="1" noChangeArrowheads="1"/>
          </p:cNvSpPr>
          <p:nvPr>
            <p:ph idx="1"/>
          </p:nvPr>
        </p:nvSpPr>
        <p:spPr>
          <a:xfrm>
            <a:off x="323850" y="1066801"/>
            <a:ext cx="8496300" cy="2972540"/>
          </a:xfrm>
          <a:noFill/>
        </p:spPr>
        <p:txBody>
          <a:bodyPr/>
          <a:lstStyle/>
          <a:p>
            <a:pPr>
              <a:lnSpc>
                <a:spcPct val="100000"/>
              </a:lnSpc>
            </a:pPr>
            <a:r>
              <a:rPr lang="en-US" dirty="0" smtClean="0"/>
              <a:t>Properties can be either:</a:t>
            </a:r>
          </a:p>
          <a:p>
            <a:pPr lvl="1">
              <a:lnSpc>
                <a:spcPct val="100000"/>
              </a:lnSpc>
            </a:pPr>
            <a:r>
              <a:rPr lang="en-US" dirty="0" smtClean="0"/>
              <a:t>Read-only</a:t>
            </a:r>
          </a:p>
          <a:p>
            <a:pPr lvl="1">
              <a:lnSpc>
                <a:spcPct val="100000"/>
              </a:lnSpc>
            </a:pPr>
            <a:r>
              <a:rPr lang="en-US" dirty="0" smtClean="0"/>
              <a:t>Write-only</a:t>
            </a:r>
          </a:p>
          <a:p>
            <a:pPr lvl="1">
              <a:lnSpc>
                <a:spcPct val="100000"/>
              </a:lnSpc>
            </a:pPr>
            <a:r>
              <a:rPr lang="en-US" dirty="0" smtClean="0"/>
              <a:t>Read-write</a:t>
            </a:r>
          </a:p>
          <a:p>
            <a:pPr lvl="1">
              <a:lnSpc>
                <a:spcPct val="100000"/>
              </a:lnSpc>
            </a:pPr>
            <a:r>
              <a:rPr lang="en-US" dirty="0" smtClean="0"/>
              <a:t>By default they are read-write</a:t>
            </a:r>
          </a:p>
        </p:txBody>
      </p:sp>
      <p:pic>
        <p:nvPicPr>
          <p:cNvPr id="57346" name="Picture 2" descr="http://outreach.co.nz/frontend/images/Wrench_Web.jpg"/>
          <p:cNvPicPr>
            <a:picLocks noChangeAspect="1" noChangeArrowheads="1"/>
          </p:cNvPicPr>
          <p:nvPr/>
        </p:nvPicPr>
        <p:blipFill>
          <a:blip r:embed="rId2" cstate="screen">
            <a:lum contrast="10000"/>
            <a:extLst>
              <a:ext uri="{28A0092B-C50C-407E-A947-70E740481C1C}">
                <a14:useLocalDpi xmlns:a14="http://schemas.microsoft.com/office/drawing/2010/main" val="0"/>
              </a:ext>
            </a:extLst>
          </a:blip>
          <a:srcRect/>
          <a:stretch>
            <a:fillRect/>
          </a:stretch>
        </p:blipFill>
        <p:spPr bwMode="auto">
          <a:xfrm>
            <a:off x="7010400" y="4182836"/>
            <a:ext cx="1552575" cy="2217964"/>
          </a:xfrm>
          <a:prstGeom prst="roundRect">
            <a:avLst>
              <a:gd name="adj" fmla="val 5619"/>
            </a:avLst>
          </a:prstGeom>
          <a:noFill/>
          <a:effectLst>
            <a:softEdge rad="12700"/>
          </a:effectLst>
        </p:spPr>
      </p:pic>
      <p:sp>
        <p:nvSpPr>
          <p:cNvPr id="5" name="Rectangle 4"/>
          <p:cNvSpPr>
            <a:spLocks noChangeArrowheads="1"/>
          </p:cNvSpPr>
          <p:nvPr/>
        </p:nvSpPr>
        <p:spPr bwMode="auto">
          <a:xfrm>
            <a:off x="684213" y="4211378"/>
            <a:ext cx="7777162" cy="167738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spcAft>
                <a:spcPts val="90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@property (readonly) int size;</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@property int capacity;</a:t>
            </a:r>
          </a:p>
          <a:p>
            <a:pPr eaLnBrk="0" hangingPunct="0">
              <a:spcBef>
                <a:spcPts val="90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11171219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Properties</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38131293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r>
              <a:rPr lang="en-US" dirty="0" smtClean="0"/>
              <a:t>Properties:</a:t>
            </a:r>
            <a:br>
              <a:rPr lang="en-US" dirty="0" smtClean="0"/>
            </a:br>
            <a:r>
              <a:rPr lang="en-US" dirty="0" smtClean="0"/>
              <a:t>Getters and Setters</a:t>
            </a:r>
            <a:endParaRPr lang="en-US" dirty="0"/>
          </a:p>
        </p:txBody>
      </p:sp>
      <p:sp>
        <p:nvSpPr>
          <p:cNvPr id="632835" name="Rectangle 3"/>
          <p:cNvSpPr>
            <a:spLocks noGrp="1" noChangeArrowheads="1"/>
          </p:cNvSpPr>
          <p:nvPr>
            <p:ph idx="1"/>
          </p:nvPr>
        </p:nvSpPr>
        <p:spPr>
          <a:xfrm>
            <a:off x="323850" y="1253232"/>
            <a:ext cx="8496300" cy="3134704"/>
          </a:xfrm>
          <a:noFill/>
        </p:spPr>
        <p:txBody>
          <a:bodyPr>
            <a:spAutoFit/>
          </a:bodyPr>
          <a:lstStyle/>
          <a:p>
            <a:pPr>
              <a:lnSpc>
                <a:spcPct val="95000"/>
              </a:lnSpc>
            </a:pPr>
            <a:r>
              <a:rPr lang="en-US" sz="3000" dirty="0" smtClean="0"/>
              <a:t>Properties </a:t>
            </a:r>
            <a:r>
              <a:rPr lang="en-US" sz="3000" dirty="0"/>
              <a:t>provide a getter and a setter </a:t>
            </a:r>
            <a:r>
              <a:rPr lang="en-US" sz="3000" dirty="0" smtClean="0"/>
              <a:t>methods</a:t>
            </a:r>
            <a:endParaRPr lang="en-US" sz="3000" dirty="0"/>
          </a:p>
          <a:p>
            <a:pPr lvl="1">
              <a:lnSpc>
                <a:spcPct val="95000"/>
              </a:lnSpc>
            </a:pPr>
            <a:r>
              <a:rPr lang="en-US" sz="2800" dirty="0"/>
              <a:t>Used to execute some code when assigning a value or getting the value of the property</a:t>
            </a:r>
          </a:p>
          <a:p>
            <a:pPr lvl="1">
              <a:lnSpc>
                <a:spcPct val="95000"/>
              </a:lnSpc>
            </a:pPr>
            <a:r>
              <a:rPr lang="en-US" sz="2800" dirty="0"/>
              <a:t>By </a:t>
            </a:r>
            <a:r>
              <a:rPr lang="en-US" sz="2800" dirty="0" smtClean="0"/>
              <a:t>default:</a:t>
            </a:r>
          </a:p>
          <a:p>
            <a:pPr lvl="2">
              <a:lnSpc>
                <a:spcPct val="95000"/>
              </a:lnSpc>
            </a:pPr>
            <a:r>
              <a:rPr lang="en-US" sz="2600" dirty="0" smtClean="0"/>
              <a:t>The </a:t>
            </a:r>
            <a:r>
              <a:rPr lang="en-US" sz="2600" dirty="0">
                <a:solidFill>
                  <a:schemeClr val="accent5">
                    <a:lumMod val="20000"/>
                    <a:lumOff val="80000"/>
                  </a:schemeClr>
                </a:solidFill>
              </a:rPr>
              <a:t>setter</a:t>
            </a:r>
            <a:r>
              <a:rPr lang="en-US" sz="2600" dirty="0"/>
              <a:t> method is called </a:t>
            </a:r>
            <a:r>
              <a:rPr lang="en-US" sz="2600" dirty="0" err="1" smtClean="0">
                <a:solidFill>
                  <a:schemeClr val="accent5">
                    <a:lumMod val="20000"/>
                    <a:lumOff val="80000"/>
                  </a:schemeClr>
                </a:solidFill>
                <a:latin typeface="Consolas" panose="020B0609020204030204" pitchFamily="49" charset="0"/>
                <a:cs typeface="Consolas" panose="020B0609020204030204" pitchFamily="49" charset="0"/>
              </a:rPr>
              <a:t>setPropertyName</a:t>
            </a:r>
            <a:endParaRPr lang="en-US" sz="2600" dirty="0"/>
          </a:p>
          <a:p>
            <a:pPr lvl="2">
              <a:lnSpc>
                <a:spcPct val="95000"/>
              </a:lnSpc>
            </a:pPr>
            <a:r>
              <a:rPr lang="en-US" sz="2600" dirty="0" smtClean="0"/>
              <a:t>The </a:t>
            </a:r>
            <a:r>
              <a:rPr lang="en-US" sz="2600" dirty="0">
                <a:solidFill>
                  <a:schemeClr val="accent5">
                    <a:lumMod val="20000"/>
                    <a:lumOff val="80000"/>
                  </a:schemeClr>
                </a:solidFill>
              </a:rPr>
              <a:t>getter </a:t>
            </a:r>
            <a:r>
              <a:rPr lang="en-US" sz="2600" dirty="0"/>
              <a:t>method </a:t>
            </a:r>
            <a:r>
              <a:rPr lang="en-US" sz="2600" dirty="0" smtClean="0"/>
              <a:t>is with </a:t>
            </a:r>
            <a:r>
              <a:rPr lang="en-US" sz="2600" dirty="0" smtClean="0">
                <a:solidFill>
                  <a:schemeClr val="accent5">
                    <a:lumMod val="20000"/>
                    <a:lumOff val="80000"/>
                  </a:schemeClr>
                </a:solidFill>
              </a:rPr>
              <a:t>the name of the property</a:t>
            </a:r>
            <a:endParaRPr lang="en-US" sz="2600" dirty="0">
              <a:solidFill>
                <a:schemeClr val="accent5">
                  <a:lumMod val="20000"/>
                  <a:lumOff val="80000"/>
                </a:schemeClr>
              </a:solidFill>
            </a:endParaRPr>
          </a:p>
        </p:txBody>
      </p:sp>
      <p:sp>
        <p:nvSpPr>
          <p:cNvPr id="5" name="Rectangle 4"/>
          <p:cNvSpPr>
            <a:spLocks noChangeArrowheads="1"/>
          </p:cNvSpPr>
          <p:nvPr/>
        </p:nvSpPr>
        <p:spPr bwMode="auto">
          <a:xfrm>
            <a:off x="683419" y="4465437"/>
            <a:ext cx="7777162" cy="144655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@property int capacity;</a:t>
            </a:r>
          </a:p>
          <a:p>
            <a:pPr eaLnBrk="0" hangingPunct="0">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capacity{ … }</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 setCapacity { … }</a:t>
            </a:r>
          </a:p>
        </p:txBody>
      </p:sp>
    </p:spTree>
    <p:extLst>
      <p:ext uri="{BB962C8B-B14F-4D97-AF65-F5344CB8AC3E}">
        <p14:creationId xmlns:p14="http://schemas.microsoft.com/office/powerpoint/2010/main" val="361130910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2301801"/>
            <a:ext cx="7924800" cy="1366970"/>
          </a:xfrm>
        </p:spPr>
        <p:txBody>
          <a:bodyPr/>
          <a:lstStyle/>
          <a:p>
            <a:r>
              <a:rPr lang="en-US" dirty="0" smtClean="0"/>
              <a:t>Properties:</a:t>
            </a:r>
            <a:br>
              <a:rPr lang="en-US" dirty="0" smtClean="0"/>
            </a:br>
            <a:r>
              <a:rPr lang="en-US" dirty="0" smtClean="0"/>
              <a:t>Getters and Setters</a:t>
            </a:r>
            <a:endParaRPr lang="en-US" dirty="0"/>
          </a:p>
        </p:txBody>
      </p:sp>
      <p:sp>
        <p:nvSpPr>
          <p:cNvPr id="5" name="Subtitle 4"/>
          <p:cNvSpPr>
            <a:spLocks noGrp="1"/>
          </p:cNvSpPr>
          <p:nvPr>
            <p:ph type="subTitle" idx="1"/>
          </p:nvPr>
        </p:nvSpPr>
        <p:spPr>
          <a:xfrm>
            <a:off x="609600" y="3716412"/>
            <a:ext cx="7924800" cy="569120"/>
          </a:xfrm>
        </p:spPr>
        <p:txBody>
          <a:bodyPr/>
          <a:lstStyle/>
          <a:p>
            <a:r>
              <a:rPr lang="en-US" dirty="0" smtClean="0"/>
              <a:t>Live demo</a:t>
            </a:r>
            <a:endParaRPr lang="en-US" dirty="0"/>
          </a:p>
        </p:txBody>
      </p:sp>
    </p:spTree>
    <p:extLst>
      <p:ext uri="{BB962C8B-B14F-4D97-AF65-F5344CB8AC3E}">
        <p14:creationId xmlns:p14="http://schemas.microsoft.com/office/powerpoint/2010/main" val="4281336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p:txBody>
          <a:bodyPr/>
          <a:lstStyle/>
          <a:p>
            <a:r>
              <a:rPr lang="en-US" smtClean="0"/>
              <a:t>Classes and Objects</a:t>
            </a:r>
            <a:endParaRPr lang="bg-BG" dirty="0"/>
          </a:p>
        </p:txBody>
      </p:sp>
      <p:sp>
        <p:nvSpPr>
          <p:cNvPr id="3" name="Subtitle 2"/>
          <p:cNvSpPr>
            <a:spLocks noGrp="1"/>
          </p:cNvSpPr>
          <p:nvPr>
            <p:ph type="subTitle" idx="1"/>
          </p:nvPr>
        </p:nvSpPr>
        <p:spPr/>
        <p:txBody>
          <a:bodyPr/>
          <a:lstStyle/>
          <a:p>
            <a:r>
              <a:rPr lang="en-US" smtClean="0"/>
              <a:t>Modeling Real-world Entities with Objects</a:t>
            </a:r>
            <a:endParaRPr lang="en-US" dirty="0"/>
          </a:p>
        </p:txBody>
      </p:sp>
    </p:spTree>
    <p:extLst>
      <p:ext uri="{BB962C8B-B14F-4D97-AF65-F5344CB8AC3E}">
        <p14:creationId xmlns:p14="http://schemas.microsoft.com/office/powerpoint/2010/main" val="172693340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Instantiating Objects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50244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Instantiating Objects</a:t>
            </a:r>
            <a:endParaRPr lang="en-US" dirty="0"/>
          </a:p>
        </p:txBody>
      </p:sp>
      <p:sp>
        <p:nvSpPr>
          <p:cNvPr id="5" name="Content Placeholder 4"/>
          <p:cNvSpPr>
            <a:spLocks noGrp="1"/>
          </p:cNvSpPr>
          <p:nvPr>
            <p:ph idx="1"/>
          </p:nvPr>
        </p:nvSpPr>
        <p:spPr>
          <a:xfrm>
            <a:off x="228600" y="914400"/>
            <a:ext cx="8686800" cy="3394775"/>
          </a:xfrm>
        </p:spPr>
        <p:txBody>
          <a:bodyPr>
            <a:spAutoFit/>
          </a:bodyPr>
          <a:lstStyle/>
          <a:p>
            <a:r>
              <a:rPr lang="en-US" dirty="0" smtClean="0"/>
              <a:t>Objective-C provides </a:t>
            </a:r>
            <a:r>
              <a:rPr lang="en-US" dirty="0" smtClean="0">
                <a:solidFill>
                  <a:schemeClr val="accent5">
                    <a:lumMod val="20000"/>
                    <a:lumOff val="80000"/>
                  </a:schemeClr>
                </a:solidFill>
              </a:rPr>
              <a:t>two ways of instantiating objects</a:t>
            </a:r>
          </a:p>
          <a:p>
            <a:pPr lvl="1"/>
            <a:r>
              <a:rPr lang="en-US" dirty="0" smtClean="0"/>
              <a:t>Using </a:t>
            </a:r>
            <a:r>
              <a:rPr lang="en-US" dirty="0" smtClean="0">
                <a:solidFill>
                  <a:schemeClr val="accent5">
                    <a:lumMod val="20000"/>
                    <a:lumOff val="80000"/>
                  </a:schemeClr>
                </a:solidFill>
              </a:rPr>
              <a:t>init</a:t>
            </a:r>
            <a:r>
              <a:rPr lang="en-US" dirty="0" smtClean="0"/>
              <a:t> methods</a:t>
            </a:r>
          </a:p>
          <a:p>
            <a:pPr marL="649288" lvl="2" indent="0">
              <a:buNone/>
            </a:pPr>
            <a:endParaRPr lang="en-US" dirty="0" smtClean="0"/>
          </a:p>
          <a:p>
            <a:pPr lvl="1">
              <a:spcBef>
                <a:spcPts val="3600"/>
              </a:spcBef>
            </a:pPr>
            <a:r>
              <a:rPr lang="en-US" dirty="0" smtClean="0"/>
              <a:t>Using </a:t>
            </a:r>
            <a:r>
              <a:rPr lang="en-US" dirty="0" smtClean="0">
                <a:solidFill>
                  <a:schemeClr val="accent5">
                    <a:lumMod val="20000"/>
                    <a:lumOff val="80000"/>
                  </a:schemeClr>
                </a:solidFill>
              </a:rPr>
              <a:t>factory</a:t>
            </a:r>
            <a:r>
              <a:rPr lang="en-US" dirty="0" smtClean="0"/>
              <a:t> methods</a:t>
            </a:r>
          </a:p>
        </p:txBody>
      </p:sp>
      <p:sp>
        <p:nvSpPr>
          <p:cNvPr id="6" name="Rectangle 5"/>
          <p:cNvSpPr>
            <a:spLocks noChangeArrowheads="1"/>
          </p:cNvSpPr>
          <p:nvPr/>
        </p:nvSpPr>
        <p:spPr bwMode="auto">
          <a:xfrm>
            <a:off x="498994" y="2756213"/>
            <a:ext cx="8144478"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 *p = [[Person alloc] init];</a:t>
            </a:r>
          </a:p>
        </p:txBody>
      </p:sp>
      <p:sp>
        <p:nvSpPr>
          <p:cNvPr id="7" name="Rectangle 6"/>
          <p:cNvSpPr>
            <a:spLocks noChangeArrowheads="1"/>
          </p:cNvSpPr>
          <p:nvPr/>
        </p:nvSpPr>
        <p:spPr bwMode="auto">
          <a:xfrm>
            <a:off x="502733" y="4302040"/>
            <a:ext cx="8140739"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 *p = [Person person];</a:t>
            </a:r>
          </a:p>
        </p:txBody>
      </p:sp>
      <p:sp>
        <p:nvSpPr>
          <p:cNvPr id="8" name="Rectangle 7"/>
          <p:cNvSpPr>
            <a:spLocks noChangeArrowheads="1"/>
          </p:cNvSpPr>
          <p:nvPr/>
        </p:nvSpPr>
        <p:spPr bwMode="auto">
          <a:xfrm>
            <a:off x="500992" y="3270198"/>
            <a:ext cx="814585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 *p = [[Person alloc] initWithFirstname: @"Peter"];</a:t>
            </a:r>
          </a:p>
        </p:txBody>
      </p:sp>
      <p:sp>
        <p:nvSpPr>
          <p:cNvPr id="9" name="Rectangle 8"/>
          <p:cNvSpPr>
            <a:spLocks noChangeArrowheads="1"/>
          </p:cNvSpPr>
          <p:nvPr/>
        </p:nvSpPr>
        <p:spPr bwMode="auto">
          <a:xfrm>
            <a:off x="501631" y="4842482"/>
            <a:ext cx="8140739"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 *p = [Person personWithFirstname: @"Peter"];</a:t>
            </a:r>
          </a:p>
        </p:txBody>
      </p:sp>
    </p:spTree>
    <p:extLst>
      <p:ext uri="{BB962C8B-B14F-4D97-AF65-F5344CB8AC3E}">
        <p14:creationId xmlns:p14="http://schemas.microsoft.com/office/powerpoint/2010/main" val="13500847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Instantiating Objects</a:t>
            </a:r>
            <a:endParaRPr lang="en-US" dirty="0"/>
          </a:p>
        </p:txBody>
      </p:sp>
      <p:sp>
        <p:nvSpPr>
          <p:cNvPr id="5" name="Content Placeholder 4"/>
          <p:cNvSpPr>
            <a:spLocks noGrp="1"/>
          </p:cNvSpPr>
          <p:nvPr>
            <p:ph idx="1"/>
          </p:nvPr>
        </p:nvSpPr>
        <p:spPr>
          <a:xfrm>
            <a:off x="228600" y="914400"/>
            <a:ext cx="8686800" cy="3394775"/>
          </a:xfrm>
        </p:spPr>
        <p:txBody>
          <a:bodyPr>
            <a:spAutoFit/>
          </a:bodyPr>
          <a:lstStyle/>
          <a:p>
            <a:r>
              <a:rPr lang="en-US" dirty="0" smtClean="0"/>
              <a:t>Objective-C provides </a:t>
            </a:r>
            <a:r>
              <a:rPr lang="en-US" dirty="0" smtClean="0">
                <a:solidFill>
                  <a:schemeClr val="accent5">
                    <a:lumMod val="20000"/>
                    <a:lumOff val="80000"/>
                  </a:schemeClr>
                </a:solidFill>
              </a:rPr>
              <a:t>two ways of instantiating objects</a:t>
            </a:r>
          </a:p>
          <a:p>
            <a:pPr lvl="1"/>
            <a:r>
              <a:rPr lang="en-US" dirty="0" smtClean="0"/>
              <a:t>Using </a:t>
            </a:r>
            <a:r>
              <a:rPr lang="en-US" dirty="0" smtClean="0">
                <a:solidFill>
                  <a:schemeClr val="accent5">
                    <a:lumMod val="20000"/>
                    <a:lumOff val="80000"/>
                  </a:schemeClr>
                </a:solidFill>
              </a:rPr>
              <a:t>init</a:t>
            </a:r>
            <a:r>
              <a:rPr lang="en-US" dirty="0" smtClean="0"/>
              <a:t> methods</a:t>
            </a:r>
          </a:p>
          <a:p>
            <a:pPr marL="649288" lvl="2" indent="0">
              <a:buNone/>
            </a:pPr>
            <a:endParaRPr lang="en-US" dirty="0" smtClean="0"/>
          </a:p>
          <a:p>
            <a:pPr lvl="1">
              <a:spcBef>
                <a:spcPts val="3600"/>
              </a:spcBef>
            </a:pPr>
            <a:r>
              <a:rPr lang="en-US" dirty="0" smtClean="0"/>
              <a:t>Using </a:t>
            </a:r>
            <a:r>
              <a:rPr lang="en-US" dirty="0" smtClean="0">
                <a:solidFill>
                  <a:schemeClr val="accent5">
                    <a:lumMod val="20000"/>
                    <a:lumOff val="80000"/>
                  </a:schemeClr>
                </a:solidFill>
              </a:rPr>
              <a:t>factory</a:t>
            </a:r>
            <a:r>
              <a:rPr lang="en-US" dirty="0" smtClean="0"/>
              <a:t> methods</a:t>
            </a:r>
          </a:p>
        </p:txBody>
      </p:sp>
      <p:sp>
        <p:nvSpPr>
          <p:cNvPr id="6" name="Rectangle 5"/>
          <p:cNvSpPr>
            <a:spLocks noChangeArrowheads="1"/>
          </p:cNvSpPr>
          <p:nvPr/>
        </p:nvSpPr>
        <p:spPr bwMode="auto">
          <a:xfrm>
            <a:off x="498994" y="2756213"/>
            <a:ext cx="8144478"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 *p = [[Person alloc] init];</a:t>
            </a:r>
          </a:p>
        </p:txBody>
      </p:sp>
      <p:sp>
        <p:nvSpPr>
          <p:cNvPr id="7" name="Rectangle 6"/>
          <p:cNvSpPr>
            <a:spLocks noChangeArrowheads="1"/>
          </p:cNvSpPr>
          <p:nvPr/>
        </p:nvSpPr>
        <p:spPr bwMode="auto">
          <a:xfrm>
            <a:off x="502733" y="4302040"/>
            <a:ext cx="8140739"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 *p = [Person person];</a:t>
            </a:r>
          </a:p>
        </p:txBody>
      </p:sp>
      <p:sp>
        <p:nvSpPr>
          <p:cNvPr id="8" name="Rectangle 7"/>
          <p:cNvSpPr>
            <a:spLocks noChangeArrowheads="1"/>
          </p:cNvSpPr>
          <p:nvPr/>
        </p:nvSpPr>
        <p:spPr bwMode="auto">
          <a:xfrm>
            <a:off x="500992" y="3270198"/>
            <a:ext cx="814585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 *p = [[Person alloc] initWithFirstname: @"Peter"];</a:t>
            </a:r>
          </a:p>
        </p:txBody>
      </p:sp>
      <p:sp>
        <p:nvSpPr>
          <p:cNvPr id="9" name="Rectangle 8"/>
          <p:cNvSpPr>
            <a:spLocks noChangeArrowheads="1"/>
          </p:cNvSpPr>
          <p:nvPr/>
        </p:nvSpPr>
        <p:spPr bwMode="auto">
          <a:xfrm>
            <a:off x="501631" y="4842482"/>
            <a:ext cx="8140739"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Person *p = [Person personWithFirstname: @"Peter"];</a:t>
            </a:r>
          </a:p>
        </p:txBody>
      </p:sp>
      <p:sp>
        <p:nvSpPr>
          <p:cNvPr id="2" name="Rectangle 1"/>
          <p:cNvSpPr/>
          <p:nvPr/>
        </p:nvSpPr>
        <p:spPr>
          <a:xfrm>
            <a:off x="1321239" y="5454118"/>
            <a:ext cx="6499988" cy="1126462"/>
          </a:xfrm>
          <a:prstGeom prst="rect">
            <a:avLst/>
          </a:prstGeom>
        </p:spPr>
        <p:txBody>
          <a:bodyPr wrap="square">
            <a:spAutoFit/>
          </a:bodyPr>
          <a:lstStyle/>
          <a:p>
            <a:pPr algn="ctr" fontAlgn="base">
              <a:lnSpc>
                <a:spcPct val="105000"/>
              </a:lnSpc>
              <a:spcBef>
                <a:spcPts val="600"/>
              </a:spcBef>
              <a:spcAft>
                <a:spcPts val="600"/>
              </a:spcAft>
              <a:buClr>
                <a:schemeClr val="accent5">
                  <a:lumMod val="40000"/>
                  <a:lumOff val="60000"/>
                </a:schemeClr>
              </a:buClr>
              <a:buSzPct val="70000"/>
              <a:tabLst>
                <a:tab pos="282575" algn="l"/>
              </a:tabLst>
            </a:pPr>
            <a:r>
              <a:rPr lang="en-US" sz="3200" b="1" dirty="0">
                <a:solidFill>
                  <a:srgbClr val="EBFFD2"/>
                </a:solidFill>
                <a:effectLst>
                  <a:outerShdw blurRad="38100" dist="38100" dir="2700000" algn="tl">
                    <a:srgbClr val="000000">
                      <a:alpha val="43137"/>
                    </a:srgbClr>
                  </a:outerShdw>
                </a:effectLst>
              </a:rPr>
              <a:t>Both are equally used and in best case both should be present</a:t>
            </a:r>
          </a:p>
        </p:txBody>
      </p:sp>
    </p:spTree>
    <p:extLst>
      <p:ext uri="{BB962C8B-B14F-4D97-AF65-F5344CB8AC3E}">
        <p14:creationId xmlns:p14="http://schemas.microsoft.com/office/powerpoint/2010/main" val="374739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Init Methods</a:t>
            </a:r>
            <a:endParaRPr lang="en-US" dirty="0"/>
          </a:p>
        </p:txBody>
      </p:sp>
    </p:spTree>
    <p:extLst>
      <p:ext uri="{BB962C8B-B14F-4D97-AF65-F5344CB8AC3E}">
        <p14:creationId xmlns:p14="http://schemas.microsoft.com/office/powerpoint/2010/main" val="34218323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dirty="0" smtClean="0"/>
              <a:t>Init Methods</a:t>
            </a:r>
            <a:endParaRPr lang="en-US" dirty="0"/>
          </a:p>
        </p:txBody>
      </p:sp>
      <p:sp>
        <p:nvSpPr>
          <p:cNvPr id="3" name="Content Placeholder 2"/>
          <p:cNvSpPr>
            <a:spLocks noGrp="1"/>
          </p:cNvSpPr>
          <p:nvPr>
            <p:ph idx="1"/>
          </p:nvPr>
        </p:nvSpPr>
        <p:spPr>
          <a:xfrm>
            <a:off x="228600" y="2019588"/>
            <a:ext cx="8686800" cy="4686011"/>
          </a:xfrm>
        </p:spPr>
        <p:txBody>
          <a:bodyPr/>
          <a:lstStyle/>
          <a:p>
            <a:r>
              <a:rPr lang="en-US" dirty="0" smtClean="0"/>
              <a:t>Init methods are used to create objects</a:t>
            </a:r>
          </a:p>
          <a:p>
            <a:pPr lvl="1"/>
            <a:r>
              <a:rPr lang="en-US" dirty="0" smtClean="0"/>
              <a:t>They are regular methods that have a special meaning in modern MAC/</a:t>
            </a:r>
            <a:r>
              <a:rPr lang="en-US" dirty="0" err="1" smtClean="0"/>
              <a:t>iOS</a:t>
            </a:r>
            <a:r>
              <a:rPr lang="en-US" dirty="0" smtClean="0"/>
              <a:t> apps</a:t>
            </a:r>
          </a:p>
          <a:p>
            <a:pPr lvl="2"/>
            <a:r>
              <a:rPr lang="en-US" dirty="0" smtClean="0"/>
              <a:t>ARC checks for methods with prefix "init" and treat their result differently</a:t>
            </a:r>
          </a:p>
          <a:p>
            <a:pPr lvl="2"/>
            <a:endParaRPr lang="en-US" dirty="0" smtClean="0"/>
          </a:p>
        </p:txBody>
      </p:sp>
    </p:spTree>
    <p:extLst>
      <p:ext uri="{BB962C8B-B14F-4D97-AF65-F5344CB8AC3E}">
        <p14:creationId xmlns:p14="http://schemas.microsoft.com/office/powerpoint/2010/main" val="82413272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dirty="0" smtClean="0"/>
              <a:t>Init Methods Template</a:t>
            </a:r>
            <a:endParaRPr lang="en-US" dirty="0"/>
          </a:p>
        </p:txBody>
      </p:sp>
      <p:sp>
        <p:nvSpPr>
          <p:cNvPr id="3" name="Content Placeholder 2"/>
          <p:cNvSpPr>
            <a:spLocks noGrp="1"/>
          </p:cNvSpPr>
          <p:nvPr>
            <p:ph idx="1"/>
          </p:nvPr>
        </p:nvSpPr>
        <p:spPr>
          <a:xfrm>
            <a:off x="228600" y="1508077"/>
            <a:ext cx="8686800" cy="634979"/>
          </a:xfrm>
        </p:spPr>
        <p:txBody>
          <a:bodyPr/>
          <a:lstStyle/>
          <a:p>
            <a:r>
              <a:rPr lang="en-US" dirty="0" smtClean="0"/>
              <a:t>Init methods have a special template to follow:</a:t>
            </a:r>
          </a:p>
        </p:txBody>
      </p:sp>
      <p:sp>
        <p:nvSpPr>
          <p:cNvPr id="6" name="Rectangle 5"/>
          <p:cNvSpPr>
            <a:spLocks noChangeArrowheads="1"/>
          </p:cNvSpPr>
          <p:nvPr/>
        </p:nvSpPr>
        <p:spPr bwMode="auto">
          <a:xfrm>
            <a:off x="684213" y="2364463"/>
            <a:ext cx="7777162"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-(id) init</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self = [super init];</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(self)</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//the parent is instantiated properly and can   </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//continue instance specific stuff..</a:t>
            </a:r>
          </a:p>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self;</a:t>
            </a:r>
          </a:p>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0907319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smtClean="0"/>
              <a:t>Multiple Init Methods</a:t>
            </a:r>
            <a:endParaRPr lang="en-US" dirty="0"/>
          </a:p>
        </p:txBody>
      </p:sp>
      <p:sp>
        <p:nvSpPr>
          <p:cNvPr id="641027" name="Rectangle 3"/>
          <p:cNvSpPr>
            <a:spLocks noGrp="1" noChangeArrowheads="1"/>
          </p:cNvSpPr>
          <p:nvPr>
            <p:ph idx="1"/>
          </p:nvPr>
        </p:nvSpPr>
        <p:spPr>
          <a:xfrm>
            <a:off x="228600" y="1140140"/>
            <a:ext cx="8686800" cy="1107996"/>
          </a:xfrm>
        </p:spPr>
        <p:txBody>
          <a:bodyPr>
            <a:spAutoFit/>
          </a:bodyPr>
          <a:lstStyle/>
          <a:p>
            <a:pPr>
              <a:lnSpc>
                <a:spcPct val="100000"/>
              </a:lnSpc>
            </a:pPr>
            <a:r>
              <a:rPr lang="en-US" sz="2800" dirty="0" smtClean="0"/>
              <a:t>ARC checks for methods with prefix "init"</a:t>
            </a:r>
          </a:p>
          <a:p>
            <a:pPr lvl="1">
              <a:lnSpc>
                <a:spcPct val="100000"/>
              </a:lnSpc>
            </a:pPr>
            <a:r>
              <a:rPr lang="en-US" sz="2800" dirty="0" smtClean="0"/>
              <a:t>All of the following are valid init methods:</a:t>
            </a:r>
            <a:endParaRPr lang="en-US" sz="2800" dirty="0"/>
          </a:p>
        </p:txBody>
      </p:sp>
      <p:sp>
        <p:nvSpPr>
          <p:cNvPr id="9" name="Rectangle 8"/>
          <p:cNvSpPr>
            <a:spLocks noChangeArrowheads="1"/>
          </p:cNvSpPr>
          <p:nvPr/>
        </p:nvSpPr>
        <p:spPr bwMode="auto">
          <a:xfrm>
            <a:off x="723900" y="2336916"/>
            <a:ext cx="76962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Person: NSObject</a:t>
            </a: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69273225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smtClean="0"/>
              <a:t>Multiple Init Methods</a:t>
            </a:r>
            <a:endParaRPr lang="en-US" dirty="0"/>
          </a:p>
        </p:txBody>
      </p:sp>
      <p:sp>
        <p:nvSpPr>
          <p:cNvPr id="641027" name="Rectangle 3"/>
          <p:cNvSpPr>
            <a:spLocks noGrp="1" noChangeArrowheads="1"/>
          </p:cNvSpPr>
          <p:nvPr>
            <p:ph idx="1"/>
          </p:nvPr>
        </p:nvSpPr>
        <p:spPr>
          <a:xfrm>
            <a:off x="228600" y="1140140"/>
            <a:ext cx="8686800" cy="1107996"/>
          </a:xfrm>
        </p:spPr>
        <p:txBody>
          <a:bodyPr>
            <a:spAutoFit/>
          </a:bodyPr>
          <a:lstStyle/>
          <a:p>
            <a:pPr>
              <a:lnSpc>
                <a:spcPct val="100000"/>
              </a:lnSpc>
            </a:pPr>
            <a:r>
              <a:rPr lang="en-US" sz="2800" dirty="0" smtClean="0"/>
              <a:t>ARC checks for methods with prefix "init"</a:t>
            </a:r>
          </a:p>
          <a:p>
            <a:pPr lvl="1">
              <a:lnSpc>
                <a:spcPct val="100000"/>
              </a:lnSpc>
            </a:pPr>
            <a:r>
              <a:rPr lang="en-US" sz="2800" dirty="0" smtClean="0"/>
              <a:t>All of the following are valid init methods:</a:t>
            </a:r>
            <a:endParaRPr lang="en-US" sz="2800" dirty="0"/>
          </a:p>
        </p:txBody>
      </p:sp>
      <p:sp>
        <p:nvSpPr>
          <p:cNvPr id="9" name="Rectangle 8"/>
          <p:cNvSpPr>
            <a:spLocks noChangeArrowheads="1"/>
          </p:cNvSpPr>
          <p:nvPr/>
        </p:nvSpPr>
        <p:spPr bwMode="auto">
          <a:xfrm>
            <a:off x="723900" y="2336916"/>
            <a:ext cx="76962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Person: NSObject</a:t>
            </a: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Rectangle 1"/>
          <p:cNvSpPr/>
          <p:nvPr/>
        </p:nvSpPr>
        <p:spPr>
          <a:xfrm>
            <a:off x="723899" y="2788396"/>
            <a:ext cx="7696201"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20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-(id) </a:t>
            </a:r>
            <a:r>
              <a:rPr lang="en-US" sz="2000" b="1" dirty="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init</a:t>
            </a:r>
            <a:r>
              <a:rPr lang="en-US" sz="20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0" name="Rectangle 3"/>
          <p:cNvSpPr txBox="1">
            <a:spLocks noChangeArrowheads="1"/>
          </p:cNvSpPr>
          <p:nvPr/>
        </p:nvSpPr>
        <p:spPr>
          <a:xfrm>
            <a:off x="228600" y="5161586"/>
            <a:ext cx="8686800" cy="1107996"/>
          </a:xfrm>
          <a:prstGeom prst="rect">
            <a:avLst/>
          </a:prstGeom>
        </p:spPr>
        <p:txBody>
          <a:bodyPr>
            <a:spAutoFit/>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gn="ctr">
              <a:lnSpc>
                <a:spcPct val="100000"/>
              </a:lnSpc>
              <a:buNone/>
            </a:pPr>
            <a:r>
              <a:rPr lang="en-US" sz="2800" dirty="0" smtClean="0"/>
              <a:t>The default init method</a:t>
            </a:r>
          </a:p>
          <a:p>
            <a:pPr marL="0" indent="0" algn="ctr">
              <a:lnSpc>
                <a:spcPct val="100000"/>
              </a:lnSpc>
              <a:buNone/>
            </a:pPr>
            <a:r>
              <a:rPr lang="en-US" sz="2600" dirty="0" smtClean="0"/>
              <a:t>Produces objects without parameters</a:t>
            </a:r>
            <a:endParaRPr lang="en-US" sz="2600" dirty="0"/>
          </a:p>
        </p:txBody>
      </p:sp>
    </p:spTree>
    <p:extLst>
      <p:ext uri="{BB962C8B-B14F-4D97-AF65-F5344CB8AC3E}">
        <p14:creationId xmlns:p14="http://schemas.microsoft.com/office/powerpoint/2010/main" val="37989914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smtClean="0"/>
              <a:t>Multiple Init Methods</a:t>
            </a:r>
            <a:endParaRPr lang="en-US" dirty="0"/>
          </a:p>
        </p:txBody>
      </p:sp>
      <p:sp>
        <p:nvSpPr>
          <p:cNvPr id="641027" name="Rectangle 3"/>
          <p:cNvSpPr>
            <a:spLocks noGrp="1" noChangeArrowheads="1"/>
          </p:cNvSpPr>
          <p:nvPr>
            <p:ph idx="1"/>
          </p:nvPr>
        </p:nvSpPr>
        <p:spPr>
          <a:xfrm>
            <a:off x="228600" y="1140140"/>
            <a:ext cx="8686800" cy="1107996"/>
          </a:xfrm>
        </p:spPr>
        <p:txBody>
          <a:bodyPr>
            <a:spAutoFit/>
          </a:bodyPr>
          <a:lstStyle/>
          <a:p>
            <a:pPr>
              <a:lnSpc>
                <a:spcPct val="100000"/>
              </a:lnSpc>
            </a:pPr>
            <a:r>
              <a:rPr lang="en-US" sz="2800" dirty="0" smtClean="0"/>
              <a:t>ARC checks for methods with prefix "init"</a:t>
            </a:r>
          </a:p>
          <a:p>
            <a:pPr lvl="1">
              <a:lnSpc>
                <a:spcPct val="100000"/>
              </a:lnSpc>
            </a:pPr>
            <a:r>
              <a:rPr lang="en-US" sz="2800" dirty="0" smtClean="0"/>
              <a:t>All of the following are valid init methods:</a:t>
            </a:r>
            <a:endParaRPr lang="en-US" sz="2800" dirty="0"/>
          </a:p>
        </p:txBody>
      </p:sp>
      <p:sp>
        <p:nvSpPr>
          <p:cNvPr id="9" name="Rectangle 8"/>
          <p:cNvSpPr>
            <a:spLocks noChangeArrowheads="1"/>
          </p:cNvSpPr>
          <p:nvPr/>
        </p:nvSpPr>
        <p:spPr bwMode="auto">
          <a:xfrm>
            <a:off x="723900" y="2336916"/>
            <a:ext cx="76962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Person: NSObject</a:t>
            </a: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Rectangle 1"/>
          <p:cNvSpPr/>
          <p:nvPr/>
        </p:nvSpPr>
        <p:spPr>
          <a:xfrm>
            <a:off x="723899" y="2788396"/>
            <a:ext cx="7696201"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20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-(id) init;</a:t>
            </a:r>
          </a:p>
        </p:txBody>
      </p:sp>
      <p:sp>
        <p:nvSpPr>
          <p:cNvPr id="6" name="Rectangle 5"/>
          <p:cNvSpPr/>
          <p:nvPr/>
        </p:nvSpPr>
        <p:spPr>
          <a:xfrm>
            <a:off x="723899" y="3260245"/>
            <a:ext cx="7696201"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spcBef>
                <a:spcPts val="0"/>
              </a:spcBef>
              <a:buClr>
                <a:schemeClr val="accent5">
                  <a:lumMod val="40000"/>
                  <a:lumOff val="60000"/>
                </a:schemeClr>
              </a:buClr>
              <a:buSzPct val="70000"/>
            </a:pPr>
            <a:r>
              <a:rPr lang="nn-NO"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 </a:t>
            </a:r>
            <a:r>
              <a:rPr lang="nn-NO" sz="2000" b="1" noProof="1" smtClean="0">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initWithFullname</a:t>
            </a:r>
            <a:r>
              <a:rPr lang="nn-NO"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(NSString *) </a:t>
            </a: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fullname</a:t>
            </a:r>
            <a:r>
              <a:rPr lang="nn-NO"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10" name="Rectangle 3"/>
          <p:cNvSpPr txBox="1">
            <a:spLocks noChangeArrowheads="1"/>
          </p:cNvSpPr>
          <p:nvPr/>
        </p:nvSpPr>
        <p:spPr>
          <a:xfrm>
            <a:off x="228600" y="5161586"/>
            <a:ext cx="8686800" cy="1107996"/>
          </a:xfrm>
          <a:prstGeom prst="rect">
            <a:avLst/>
          </a:prstGeom>
        </p:spPr>
        <p:txBody>
          <a:bodyPr>
            <a:spAutoFit/>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gn="ctr">
              <a:lnSpc>
                <a:spcPct val="100000"/>
              </a:lnSpc>
              <a:buNone/>
            </a:pPr>
            <a:r>
              <a:rPr lang="en-US" sz="2800" dirty="0" smtClean="0"/>
              <a:t>init method that takes a single parameter</a:t>
            </a:r>
          </a:p>
          <a:p>
            <a:pPr marL="0" indent="0" algn="ctr">
              <a:lnSpc>
                <a:spcPct val="100000"/>
              </a:lnSpc>
              <a:buNone/>
            </a:pPr>
            <a:r>
              <a:rPr lang="en-US" sz="2600" dirty="0" smtClean="0"/>
              <a:t>Handles the role of "method overloading"</a:t>
            </a:r>
            <a:endParaRPr lang="en-US" sz="2600" dirty="0"/>
          </a:p>
        </p:txBody>
      </p:sp>
    </p:spTree>
    <p:extLst>
      <p:ext uri="{BB962C8B-B14F-4D97-AF65-F5344CB8AC3E}">
        <p14:creationId xmlns:p14="http://schemas.microsoft.com/office/powerpoint/2010/main" val="12197312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smtClean="0"/>
              <a:t>Multiple Init Methods</a:t>
            </a:r>
            <a:endParaRPr lang="en-US" dirty="0"/>
          </a:p>
        </p:txBody>
      </p:sp>
      <p:sp>
        <p:nvSpPr>
          <p:cNvPr id="641027" name="Rectangle 3"/>
          <p:cNvSpPr>
            <a:spLocks noGrp="1" noChangeArrowheads="1"/>
          </p:cNvSpPr>
          <p:nvPr>
            <p:ph idx="1"/>
          </p:nvPr>
        </p:nvSpPr>
        <p:spPr>
          <a:xfrm>
            <a:off x="228600" y="1140140"/>
            <a:ext cx="8686800" cy="1107996"/>
          </a:xfrm>
        </p:spPr>
        <p:txBody>
          <a:bodyPr>
            <a:spAutoFit/>
          </a:bodyPr>
          <a:lstStyle/>
          <a:p>
            <a:pPr>
              <a:lnSpc>
                <a:spcPct val="100000"/>
              </a:lnSpc>
            </a:pPr>
            <a:r>
              <a:rPr lang="en-US" sz="2800" dirty="0" smtClean="0"/>
              <a:t>ARC checks for methods with prefix "init"</a:t>
            </a:r>
          </a:p>
          <a:p>
            <a:pPr lvl="1">
              <a:lnSpc>
                <a:spcPct val="100000"/>
              </a:lnSpc>
            </a:pPr>
            <a:r>
              <a:rPr lang="en-US" sz="2800" dirty="0" smtClean="0"/>
              <a:t>All of the following are valid init methods:</a:t>
            </a:r>
            <a:endParaRPr lang="en-US" sz="2800" dirty="0"/>
          </a:p>
        </p:txBody>
      </p:sp>
      <p:sp>
        <p:nvSpPr>
          <p:cNvPr id="9" name="Rectangle 8"/>
          <p:cNvSpPr>
            <a:spLocks noChangeArrowheads="1"/>
          </p:cNvSpPr>
          <p:nvPr/>
        </p:nvSpPr>
        <p:spPr bwMode="auto">
          <a:xfrm>
            <a:off x="723900" y="2336916"/>
            <a:ext cx="76962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Person: NSObject</a:t>
            </a: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endPar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@ends</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Rectangle 1"/>
          <p:cNvSpPr/>
          <p:nvPr/>
        </p:nvSpPr>
        <p:spPr>
          <a:xfrm>
            <a:off x="723899" y="2788396"/>
            <a:ext cx="7696201"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lang="en-US" sz="20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-(id) init;</a:t>
            </a:r>
          </a:p>
        </p:txBody>
      </p:sp>
      <p:sp>
        <p:nvSpPr>
          <p:cNvPr id="6" name="Rectangle 5"/>
          <p:cNvSpPr/>
          <p:nvPr/>
        </p:nvSpPr>
        <p:spPr>
          <a:xfrm>
            <a:off x="723899" y="3260245"/>
            <a:ext cx="7696201"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spcBef>
                <a:spcPts val="0"/>
              </a:spcBef>
              <a:buClr>
                <a:schemeClr val="accent5">
                  <a:lumMod val="40000"/>
                  <a:lumOff val="60000"/>
                </a:schemeClr>
              </a:buClr>
              <a:buSzPct val="70000"/>
            </a:pPr>
            <a:r>
              <a:rPr lang="nn-NO"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 </a:t>
            </a: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initWithFullname</a:t>
            </a:r>
            <a:r>
              <a:rPr lang="nn-NO"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(NSString *) </a:t>
            </a: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fullname</a:t>
            </a:r>
            <a:r>
              <a:rPr lang="nn-NO"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Rectangle 6"/>
          <p:cNvSpPr/>
          <p:nvPr/>
        </p:nvSpPr>
        <p:spPr>
          <a:xfrm>
            <a:off x="723899" y="3732094"/>
            <a:ext cx="7696201" cy="707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spcBef>
                <a:spcPts val="0"/>
              </a:spcBef>
              <a:buClr>
                <a:schemeClr val="accent5">
                  <a:lumMod val="40000"/>
                  <a:lumOff val="60000"/>
                </a:schemeClr>
              </a:buClr>
              <a:buSzPct val="70000"/>
            </a:pPr>
            <a:r>
              <a:rPr lang="nn-NO"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-(id) </a:t>
            </a:r>
            <a:r>
              <a:rPr lang="nn-NO"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initWithFirstname</a:t>
            </a:r>
            <a:r>
              <a:rPr lang="nn-NO"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(NSString *) fname</a:t>
            </a:r>
          </a:p>
          <a:p>
            <a:pPr eaLnBrk="0" hangingPunct="0">
              <a:spcBef>
                <a:spcPts val="0"/>
              </a:spcBef>
              <a:buClr>
                <a:schemeClr val="accent5">
                  <a:lumMod val="40000"/>
                  <a:lumOff val="60000"/>
                </a:schemeClr>
              </a:buClr>
              <a:buSzPct val="70000"/>
            </a:pPr>
            <a:r>
              <a:rPr lang="nn-NO"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nn-NO" sz="2000" b="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andLastName</a:t>
            </a:r>
            <a:r>
              <a:rPr lang="nn-NO"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(NSString *) lname;</a:t>
            </a:r>
          </a:p>
        </p:txBody>
      </p:sp>
      <p:sp>
        <p:nvSpPr>
          <p:cNvPr id="10" name="Rectangle 3"/>
          <p:cNvSpPr txBox="1">
            <a:spLocks noChangeArrowheads="1"/>
          </p:cNvSpPr>
          <p:nvPr/>
        </p:nvSpPr>
        <p:spPr>
          <a:xfrm>
            <a:off x="228600" y="5161586"/>
            <a:ext cx="8686800" cy="1077218"/>
          </a:xfrm>
          <a:prstGeom prst="rect">
            <a:avLst/>
          </a:prstGeom>
        </p:spPr>
        <p:txBody>
          <a:bodyPr>
            <a:spAutoFit/>
          </a:bodyPr>
          <a:lstStyle>
            <a:lvl1pPr marL="282575" indent="-282575" algn="l" rtl="0" eaLnBrk="1" fontAlgn="base" hangingPunct="1">
              <a:lnSpc>
                <a:spcPct val="105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ct val="1050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ct val="1050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ct val="1050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ct val="1050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gn="ctr">
              <a:lnSpc>
                <a:spcPct val="100000"/>
              </a:lnSpc>
              <a:buNone/>
            </a:pPr>
            <a:r>
              <a:rPr lang="en-US" sz="2800" dirty="0"/>
              <a:t>init method that takes </a:t>
            </a:r>
            <a:r>
              <a:rPr lang="en-US" sz="2800" dirty="0" smtClean="0"/>
              <a:t>two parameters</a:t>
            </a:r>
            <a:endParaRPr lang="en-US" sz="2800" dirty="0"/>
          </a:p>
          <a:p>
            <a:pPr marL="0" indent="0" algn="ctr">
              <a:lnSpc>
                <a:spcPct val="100000"/>
              </a:lnSpc>
              <a:buNone/>
            </a:pPr>
            <a:r>
              <a:rPr lang="en-US" sz="2600" dirty="0" smtClean="0"/>
              <a:t>The same as </a:t>
            </a:r>
            <a:r>
              <a:rPr lang="en-US" sz="2600" smtClean="0"/>
              <a:t>the others</a:t>
            </a:r>
            <a:endParaRPr lang="en-US" sz="2600" dirty="0"/>
          </a:p>
        </p:txBody>
      </p:sp>
    </p:spTree>
    <p:extLst>
      <p:ext uri="{BB962C8B-B14F-4D97-AF65-F5344CB8AC3E}">
        <p14:creationId xmlns:p14="http://schemas.microsoft.com/office/powerpoint/2010/main" val="17930453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dirty="0" smtClean="0"/>
              <a:t>What are Objects?</a:t>
            </a:r>
            <a:endParaRPr lang="en-US" dirty="0"/>
          </a:p>
        </p:txBody>
      </p:sp>
      <p:sp>
        <p:nvSpPr>
          <p:cNvPr id="599043" name="Rectangle 3"/>
          <p:cNvSpPr>
            <a:spLocks noGrp="1" noChangeArrowheads="1"/>
          </p:cNvSpPr>
          <p:nvPr>
            <p:ph idx="1"/>
          </p:nvPr>
        </p:nvSpPr>
        <p:spPr/>
        <p:txBody>
          <a:bodyPr/>
          <a:lstStyle/>
          <a:p>
            <a:pPr>
              <a:lnSpc>
                <a:spcPct val="100000"/>
              </a:lnSpc>
            </a:pPr>
            <a:r>
              <a:rPr lang="en-US" dirty="0"/>
              <a:t>Software objects model real-world objects or abstract concepts</a:t>
            </a:r>
          </a:p>
          <a:p>
            <a:pPr lvl="1">
              <a:lnSpc>
                <a:spcPct val="100000"/>
              </a:lnSpc>
            </a:pPr>
            <a:r>
              <a:rPr lang="en-US" dirty="0"/>
              <a:t>Examples: </a:t>
            </a:r>
            <a:endParaRPr lang="en-US" dirty="0" smtClean="0"/>
          </a:p>
          <a:p>
            <a:pPr lvl="2">
              <a:lnSpc>
                <a:spcPct val="100000"/>
              </a:lnSpc>
            </a:pPr>
            <a:r>
              <a:rPr lang="en-US" dirty="0" smtClean="0"/>
              <a:t>bank, account, customer, dog</a:t>
            </a:r>
            <a:r>
              <a:rPr lang="en-US" dirty="0"/>
              <a:t>, bicycle, queue </a:t>
            </a:r>
          </a:p>
          <a:p>
            <a:pPr>
              <a:lnSpc>
                <a:spcPct val="100000"/>
              </a:lnSpc>
            </a:pPr>
            <a:r>
              <a:rPr lang="en-US" dirty="0"/>
              <a:t>Real-world objects have </a:t>
            </a:r>
            <a:r>
              <a:rPr lang="en-US" dirty="0">
                <a:solidFill>
                  <a:schemeClr val="accent5">
                    <a:lumMod val="20000"/>
                    <a:lumOff val="80000"/>
                  </a:schemeClr>
                </a:solidFill>
              </a:rPr>
              <a:t>states</a:t>
            </a:r>
            <a:r>
              <a:rPr lang="en-US" dirty="0"/>
              <a:t> and </a:t>
            </a:r>
            <a:r>
              <a:rPr lang="en-US" dirty="0">
                <a:solidFill>
                  <a:schemeClr val="accent5">
                    <a:lumMod val="20000"/>
                    <a:lumOff val="80000"/>
                  </a:schemeClr>
                </a:solidFill>
              </a:rPr>
              <a:t>behaviors</a:t>
            </a:r>
          </a:p>
          <a:p>
            <a:pPr lvl="1">
              <a:lnSpc>
                <a:spcPct val="100000"/>
              </a:lnSpc>
            </a:pPr>
            <a:r>
              <a:rPr lang="en-US" dirty="0" smtClean="0"/>
              <a:t>Account' </a:t>
            </a:r>
            <a:r>
              <a:rPr lang="en-US" dirty="0"/>
              <a:t>states: </a:t>
            </a:r>
            <a:endParaRPr lang="en-US" dirty="0" smtClean="0"/>
          </a:p>
          <a:p>
            <a:pPr lvl="2">
              <a:lnSpc>
                <a:spcPct val="100000"/>
              </a:lnSpc>
            </a:pPr>
            <a:r>
              <a:rPr lang="en-US" dirty="0" smtClean="0"/>
              <a:t>holder, balance, type</a:t>
            </a:r>
            <a:endParaRPr lang="en-US" dirty="0"/>
          </a:p>
          <a:p>
            <a:pPr lvl="1">
              <a:lnSpc>
                <a:spcPct val="100000"/>
              </a:lnSpc>
            </a:pPr>
            <a:r>
              <a:rPr lang="en-US" dirty="0" smtClean="0"/>
              <a:t>Account' </a:t>
            </a:r>
            <a:r>
              <a:rPr lang="en-US" dirty="0"/>
              <a:t>behaviors: </a:t>
            </a:r>
            <a:endParaRPr lang="en-US" dirty="0" smtClean="0"/>
          </a:p>
          <a:p>
            <a:pPr lvl="2">
              <a:lnSpc>
                <a:spcPct val="100000"/>
              </a:lnSpc>
            </a:pPr>
            <a:r>
              <a:rPr lang="en-US" dirty="0" smtClean="0"/>
              <a:t>withdraw, deposit, suspend</a:t>
            </a:r>
            <a:endParaRPr lang="en-US" dirty="0"/>
          </a:p>
        </p:txBody>
      </p:sp>
    </p:spTree>
    <p:extLst>
      <p:ext uri="{BB962C8B-B14F-4D97-AF65-F5344CB8AC3E}">
        <p14:creationId xmlns:p14="http://schemas.microsoft.com/office/powerpoint/2010/main" val="3697857879"/>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Multiple Init Methods</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32177723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Factory Methods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26132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dirty="0" smtClean="0"/>
              <a:t>Factory Methods</a:t>
            </a:r>
            <a:endParaRPr lang="en-US" dirty="0"/>
          </a:p>
        </p:txBody>
      </p:sp>
      <p:sp>
        <p:nvSpPr>
          <p:cNvPr id="3" name="Content Placeholder 2"/>
          <p:cNvSpPr>
            <a:spLocks noGrp="1"/>
          </p:cNvSpPr>
          <p:nvPr>
            <p:ph idx="1"/>
          </p:nvPr>
        </p:nvSpPr>
        <p:spPr>
          <a:xfrm>
            <a:off x="228600" y="2019588"/>
            <a:ext cx="8686800" cy="4686011"/>
          </a:xfrm>
        </p:spPr>
        <p:txBody>
          <a:bodyPr/>
          <a:lstStyle/>
          <a:p>
            <a:r>
              <a:rPr lang="en-US" dirty="0" smtClean="0"/>
              <a:t>Factory methods are no more than hidden init methods</a:t>
            </a:r>
          </a:p>
          <a:p>
            <a:pPr lvl="1"/>
            <a:r>
              <a:rPr lang="en-US" dirty="0" smtClean="0"/>
              <a:t>They are class methods (the message is sent to the class, instead of to a concrete object)</a:t>
            </a:r>
          </a:p>
        </p:txBody>
      </p:sp>
    </p:spTree>
    <p:extLst>
      <p:ext uri="{BB962C8B-B14F-4D97-AF65-F5344CB8AC3E}">
        <p14:creationId xmlns:p14="http://schemas.microsoft.com/office/powerpoint/2010/main" val="172508568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dirty="0" smtClean="0"/>
              <a:t>Factory Methods (2)</a:t>
            </a:r>
            <a:endParaRPr lang="en-US" dirty="0"/>
          </a:p>
        </p:txBody>
      </p:sp>
      <p:sp>
        <p:nvSpPr>
          <p:cNvPr id="3" name="Content Placeholder 2"/>
          <p:cNvSpPr>
            <a:spLocks noGrp="1"/>
          </p:cNvSpPr>
          <p:nvPr>
            <p:ph idx="1"/>
          </p:nvPr>
        </p:nvSpPr>
        <p:spPr>
          <a:xfrm>
            <a:off x="228600" y="1322876"/>
            <a:ext cx="8686800" cy="1058297"/>
          </a:xfrm>
        </p:spPr>
        <p:txBody>
          <a:bodyPr/>
          <a:lstStyle/>
          <a:p>
            <a:r>
              <a:rPr lang="en-US" dirty="0" smtClean="0"/>
              <a:t>By concept, factory methods' identifiers start with the name of the class, i.e.</a:t>
            </a:r>
          </a:p>
        </p:txBody>
      </p:sp>
      <p:sp>
        <p:nvSpPr>
          <p:cNvPr id="6" name="Rectangle 5"/>
          <p:cNvSpPr>
            <a:spLocks noChangeArrowheads="1"/>
          </p:cNvSpPr>
          <p:nvPr/>
        </p:nvSpPr>
        <p:spPr bwMode="auto">
          <a:xfrm>
            <a:off x="666573" y="2629038"/>
            <a:ext cx="7777162"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@interface Person: NSObject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+(id) person;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+(id) personWithFirstname</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a:rPr>
              <a:t>: (NSString *) fname;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a:t>
            </a:r>
          </a:p>
        </p:txBody>
      </p:sp>
      <p:sp>
        <p:nvSpPr>
          <p:cNvPr id="5" name="Rectangle 4"/>
          <p:cNvSpPr>
            <a:spLocks noChangeArrowheads="1"/>
          </p:cNvSpPr>
          <p:nvPr/>
        </p:nvSpPr>
        <p:spPr bwMode="auto">
          <a:xfrm>
            <a:off x="669036" y="4060219"/>
            <a:ext cx="7777162"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@implementation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+(id) personWithFirstname: (NSString *) fname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Person *p = [[Person alloc] init];</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p.firstname = fname;</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p;</a:t>
            </a: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@end</a:t>
            </a:r>
          </a:p>
        </p:txBody>
      </p:sp>
    </p:spTree>
    <p:extLst>
      <p:ext uri="{BB962C8B-B14F-4D97-AF65-F5344CB8AC3E}">
        <p14:creationId xmlns:p14="http://schemas.microsoft.com/office/powerpoint/2010/main" val="415709148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Factory Meth0ds</a:t>
            </a:r>
            <a:endParaRPr lang="en-US" dirty="0"/>
          </a:p>
        </p:txBody>
      </p:sp>
      <p:sp>
        <p:nvSpPr>
          <p:cNvPr id="5" name="Subtitle 4"/>
          <p:cNvSpPr>
            <a:spLocks noGrp="1"/>
          </p:cNvSpPr>
          <p:nvPr>
            <p:ph type="subTitle" idx="1"/>
          </p:nvPr>
        </p:nvSpPr>
        <p:spPr/>
        <p:txBody>
          <a:bodyPr/>
          <a:lstStyle/>
          <a:p>
            <a:r>
              <a:rPr lang="en-US" dirty="0" smtClean="0"/>
              <a:t>Live Demo</a:t>
            </a:r>
            <a:endParaRPr lang="en-US" dirty="0"/>
          </a:p>
        </p:txBody>
      </p:sp>
    </p:spTree>
    <p:extLst>
      <p:ext uri="{BB962C8B-B14F-4D97-AF65-F5344CB8AC3E}">
        <p14:creationId xmlns:p14="http://schemas.microsoft.com/office/powerpoint/2010/main" val="20969267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Objects and Classes</a:t>
            </a:r>
            <a:endParaRPr lang="en-US" dirty="0"/>
          </a:p>
        </p:txBody>
      </p:sp>
      <p:sp>
        <p:nvSpPr>
          <p:cNvPr id="5" name="Text Placeholder 4"/>
          <p:cNvSpPr>
            <a:spLocks noGrp="1"/>
          </p:cNvSpPr>
          <p:nvPr>
            <p:ph type="body" sz="quarter" idx="10"/>
          </p:nvPr>
        </p:nvSpPr>
        <p:spPr>
          <a:xfrm>
            <a:off x="6114878" y="6400800"/>
            <a:ext cx="2910810" cy="369332"/>
          </a:xfrm>
        </p:spPr>
        <p:txBody>
          <a:bodyPr/>
          <a:lstStyle/>
          <a:p>
            <a:r>
              <a:rPr lang="en-US" dirty="0" smtClean="0">
                <a:hlinkClick r:id="rId2"/>
              </a:rPr>
              <a:t>http://academy.telerik.com</a:t>
            </a:r>
            <a:r>
              <a:rPr lang="en-US" dirty="0" smtClean="0"/>
              <a:t> </a:t>
            </a:r>
            <a:endParaRPr lang="en-US" dirty="0"/>
          </a:p>
        </p:txBody>
      </p:sp>
    </p:spTree>
    <p:extLst>
      <p:ext uri="{BB962C8B-B14F-4D97-AF65-F5344CB8AC3E}">
        <p14:creationId xmlns:p14="http://schemas.microsoft.com/office/powerpoint/2010/main" val="1730414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Homework</a:t>
            </a:r>
            <a:endParaRPr lang="en-US" dirty="0"/>
          </a:p>
        </p:txBody>
      </p:sp>
      <p:sp>
        <p:nvSpPr>
          <p:cNvPr id="5" name="Content Placeholder 4"/>
          <p:cNvSpPr>
            <a:spLocks noGrp="1"/>
          </p:cNvSpPr>
          <p:nvPr>
            <p:ph idx="1"/>
          </p:nvPr>
        </p:nvSpPr>
        <p:spPr/>
        <p:txBody>
          <a:bodyPr/>
          <a:lstStyle/>
          <a:p>
            <a:pPr marL="514350" indent="-514350">
              <a:buFont typeface="+mj-lt"/>
              <a:buAutoNum type="arabicPeriod"/>
            </a:pPr>
            <a:r>
              <a:rPr lang="en-US" dirty="0" smtClean="0"/>
              <a:t>Create classes for an event manager app:</a:t>
            </a:r>
          </a:p>
          <a:p>
            <a:pPr lvl="1"/>
            <a:r>
              <a:rPr lang="en-US" dirty="0" smtClean="0"/>
              <a:t>Each event has title, category, description, date and list of guests (strings)</a:t>
            </a:r>
          </a:p>
          <a:p>
            <a:pPr lvl="1"/>
            <a:r>
              <a:rPr lang="en-US" dirty="0" smtClean="0"/>
              <a:t>Event manager can</a:t>
            </a:r>
            <a:r>
              <a:rPr lang="bg-BG" dirty="0" smtClean="0"/>
              <a:t>:</a:t>
            </a:r>
          </a:p>
          <a:p>
            <a:pPr lvl="2"/>
            <a:r>
              <a:rPr lang="en-US" dirty="0" smtClean="0"/>
              <a:t>Create event</a:t>
            </a:r>
          </a:p>
          <a:p>
            <a:pPr lvl="2"/>
            <a:r>
              <a:rPr lang="en-US" dirty="0" smtClean="0"/>
              <a:t>List all events</a:t>
            </a:r>
          </a:p>
          <a:p>
            <a:pPr lvl="2"/>
            <a:r>
              <a:rPr lang="en-US" dirty="0" smtClean="0"/>
              <a:t>List events by category</a:t>
            </a:r>
          </a:p>
          <a:p>
            <a:pPr lvl="2"/>
            <a:r>
              <a:rPr lang="en-US" dirty="0" smtClean="0"/>
              <a:t>Sort events by either date or title</a:t>
            </a:r>
            <a:endParaRPr lang="en-US" dirty="0"/>
          </a:p>
        </p:txBody>
      </p:sp>
    </p:spTree>
    <p:extLst>
      <p:ext uri="{BB962C8B-B14F-4D97-AF65-F5344CB8AC3E}">
        <p14:creationId xmlns:p14="http://schemas.microsoft.com/office/powerpoint/2010/main" val="640334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r>
              <a:rPr lang="bg-BG" dirty="0" smtClean="0"/>
              <a:t> (</a:t>
            </a:r>
            <a:r>
              <a:rPr lang="en-US" dirty="0" smtClean="0"/>
              <a:t>2)</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2"/>
            </a:pPr>
            <a:r>
              <a:rPr lang="en-US" dirty="0" smtClean="0"/>
              <a:t>Create an iPhone application using the event manager. Create two views:</a:t>
            </a:r>
          </a:p>
          <a:p>
            <a:pPr marL="862013" lvl="1" indent="-514350"/>
            <a:r>
              <a:rPr lang="en-US" dirty="0" smtClean="0"/>
              <a:t>One for listing events</a:t>
            </a:r>
          </a:p>
          <a:p>
            <a:pPr marL="862013" lvl="1" indent="-514350"/>
            <a:r>
              <a:rPr lang="en-US" dirty="0" smtClean="0"/>
              <a:t>One for creating events</a:t>
            </a:r>
          </a:p>
          <a:p>
            <a:pPr marL="862013" lvl="1" indent="-514350"/>
            <a:r>
              <a:rPr lang="en-US" dirty="0" smtClean="0"/>
              <a:t>Use the class from the previous exercise</a:t>
            </a:r>
          </a:p>
          <a:p>
            <a:pPr marL="862013" lvl="1" indent="-514350"/>
            <a:r>
              <a:rPr lang="en-US" dirty="0" smtClean="0"/>
              <a:t>Research about creating iPhone apps</a:t>
            </a:r>
          </a:p>
          <a:p>
            <a:pPr marL="862013" lvl="1" indent="-514350"/>
            <a:r>
              <a:rPr lang="en-US" dirty="0" smtClean="0"/>
              <a:t>Research about </a:t>
            </a:r>
            <a:r>
              <a:rPr lang="en-US" dirty="0" err="1" smtClean="0"/>
              <a:t>Seques</a:t>
            </a:r>
            <a:r>
              <a:rPr lang="en-US" dirty="0" smtClean="0"/>
              <a:t> and transitions between different views</a:t>
            </a:r>
            <a:endParaRPr lang="en-US" dirty="0"/>
          </a:p>
        </p:txBody>
      </p:sp>
    </p:spTree>
    <p:extLst>
      <p:ext uri="{BB962C8B-B14F-4D97-AF65-F5344CB8AC3E}">
        <p14:creationId xmlns:p14="http://schemas.microsoft.com/office/powerpoint/2010/main" val="168732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en-US" dirty="0" smtClean="0"/>
              <a:t>What are Objects? </a:t>
            </a:r>
            <a:r>
              <a:rPr lang="en-US" dirty="0"/>
              <a:t>(2</a:t>
            </a:r>
            <a:r>
              <a:rPr lang="en-US" dirty="0" smtClean="0"/>
              <a:t>)</a:t>
            </a:r>
            <a:endParaRPr lang="en-US" dirty="0"/>
          </a:p>
        </p:txBody>
      </p:sp>
      <p:sp>
        <p:nvSpPr>
          <p:cNvPr id="600067" name="Rectangle 3"/>
          <p:cNvSpPr>
            <a:spLocks noGrp="1" noChangeArrowheads="1"/>
          </p:cNvSpPr>
          <p:nvPr>
            <p:ph idx="1"/>
          </p:nvPr>
        </p:nvSpPr>
        <p:spPr/>
        <p:txBody>
          <a:bodyPr/>
          <a:lstStyle/>
          <a:p>
            <a:pPr>
              <a:lnSpc>
                <a:spcPct val="100000"/>
              </a:lnSpc>
            </a:pPr>
            <a:r>
              <a:rPr lang="en-US" dirty="0"/>
              <a:t>How do software objects implement </a:t>
            </a:r>
            <a:r>
              <a:rPr lang="en-US" dirty="0" smtClean="0"/>
              <a:t/>
            </a:r>
            <a:br>
              <a:rPr lang="en-US" dirty="0" smtClean="0"/>
            </a:br>
            <a:r>
              <a:rPr lang="en-US" dirty="0" smtClean="0"/>
              <a:t>real-world </a:t>
            </a:r>
            <a:r>
              <a:rPr lang="en-US" dirty="0"/>
              <a:t>objects</a:t>
            </a:r>
            <a:r>
              <a:rPr lang="en-US" dirty="0" smtClean="0"/>
              <a:t>?</a:t>
            </a:r>
            <a:endParaRPr lang="en-US" dirty="0"/>
          </a:p>
          <a:p>
            <a:pPr lvl="1">
              <a:lnSpc>
                <a:spcPct val="100000"/>
              </a:lnSpc>
            </a:pPr>
            <a:r>
              <a:rPr lang="en-US" dirty="0"/>
              <a:t>Use variables/data to implement states</a:t>
            </a:r>
          </a:p>
          <a:p>
            <a:pPr lvl="1">
              <a:lnSpc>
                <a:spcPct val="100000"/>
              </a:lnSpc>
            </a:pPr>
            <a:r>
              <a:rPr lang="en-US" dirty="0"/>
              <a:t>Use methods/functions to implement behaviors</a:t>
            </a:r>
          </a:p>
          <a:p>
            <a:pPr>
              <a:lnSpc>
                <a:spcPct val="100000"/>
              </a:lnSpc>
            </a:pPr>
            <a:r>
              <a:rPr lang="en-US" dirty="0"/>
              <a:t>An object is a software bundle of variables and related methods</a:t>
            </a:r>
          </a:p>
        </p:txBody>
      </p:sp>
      <p:pic>
        <p:nvPicPr>
          <p:cNvPr id="75778" name="Picture 2" descr="http://www.builderau.com.au/i/s/Java3D_image1.jpg"/>
          <p:cNvPicPr>
            <a:picLocks noChangeAspect="1" noChangeArrowheads="1"/>
          </p:cNvPicPr>
          <p:nvPr/>
        </p:nvPicPr>
        <p:blipFill>
          <a:blip r:embed="rId2" cstate="screen">
            <a:clrChange>
              <a:clrFrom>
                <a:srgbClr val="000000"/>
              </a:clrFrom>
              <a:clrTo>
                <a:srgbClr val="000000">
                  <a:alpha val="0"/>
                </a:srgbClr>
              </a:clrTo>
            </a:clrChange>
            <a:lum bright="20000" contrast="20000"/>
            <a:extLst>
              <a:ext uri="{28A0092B-C50C-407E-A947-70E740481C1C}">
                <a14:useLocalDpi xmlns:a14="http://schemas.microsoft.com/office/drawing/2010/main" val="0"/>
              </a:ext>
            </a:extLst>
          </a:blip>
          <a:srcRect/>
          <a:stretch>
            <a:fillRect/>
          </a:stretch>
        </p:blipFill>
        <p:spPr bwMode="auto">
          <a:xfrm>
            <a:off x="4953000" y="4267200"/>
            <a:ext cx="3581400" cy="2220332"/>
          </a:xfrm>
          <a:prstGeom prst="rect">
            <a:avLst/>
          </a:prstGeom>
          <a:noFill/>
        </p:spPr>
      </p:pic>
    </p:spTree>
    <p:extLst>
      <p:ext uri="{BB962C8B-B14F-4D97-AF65-F5344CB8AC3E}">
        <p14:creationId xmlns:p14="http://schemas.microsoft.com/office/powerpoint/2010/main" val="256861651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Represent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5" name="Text Box 2"/>
          <p:cNvSpPr txBox="1">
            <a:spLocks noChangeArrowheads="1"/>
          </p:cNvSpPr>
          <p:nvPr/>
        </p:nvSpPr>
        <p:spPr bwMode="auto">
          <a:xfrm>
            <a:off x="1042988" y="1295400"/>
            <a:ext cx="7239000" cy="5008562"/>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sym typeface="Monotype Sorts" pitchFamily="2" charset="2"/>
              </a:rPr>
              <a:t> </a:t>
            </a:r>
            <a:r>
              <a:rPr kumimoji="0" lang="en-AU" sz="2800" b="1" dirty="0">
                <a:solidFill>
                  <a:schemeClr val="tx1">
                    <a:lumMod val="40000"/>
                    <a:lumOff val="60000"/>
                  </a:schemeClr>
                </a:solidFill>
                <a:effectLst>
                  <a:outerShdw blurRad="38100" dist="38100" dir="2700000" algn="tl">
                    <a:srgbClr val="000000">
                      <a:alpha val="43137"/>
                    </a:srgbClr>
                  </a:outerShdw>
                </a:effectLst>
              </a:rPr>
              <a:t>checks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people</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shopping list</a:t>
            </a:r>
          </a:p>
          <a:p>
            <a:pPr>
              <a:lnSpc>
                <a:spcPct val="100000"/>
              </a:lnSpc>
              <a:spcBef>
                <a:spcPct val="50000"/>
              </a:spcBef>
            </a:pPr>
            <a:r>
              <a:rPr kumimoji="0" lang="en-AU" sz="2800" b="1" dirty="0">
                <a:solidFill>
                  <a:schemeClr val="tx1">
                    <a:lumMod val="40000"/>
                    <a:lumOff val="60000"/>
                  </a:schemeClr>
                </a:solidFill>
                <a:effectLst>
                  <a:outerShdw blurRad="38100" dist="38100" dir="2700000" algn="tl">
                    <a:srgbClr val="000000">
                      <a:alpha val="43137"/>
                    </a:srgbClr>
                  </a:outerShdw>
                </a:effectLst>
              </a:rPr>
              <a:t>…</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numbers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characters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queues</a:t>
            </a:r>
          </a:p>
          <a:p>
            <a:pPr>
              <a:lnSpc>
                <a:spcPct val="100000"/>
              </a:lnSpc>
              <a:spcBef>
                <a:spcPct val="50000"/>
              </a:spcBef>
            </a:pPr>
            <a:r>
              <a:rPr kumimoji="0" lang="en-AU" sz="2800" b="1" dirty="0">
                <a:solidFill>
                  <a:schemeClr val="accent5">
                    <a:lumMod val="20000"/>
                    <a:lumOff val="80000"/>
                  </a:schemeClr>
                </a:solidFill>
                <a:effectLst>
                  <a:outerShdw blurRad="38100" dist="38100" dir="2700000" algn="tl">
                    <a:srgbClr val="000000">
                      <a:alpha val="43137"/>
                    </a:srgbClr>
                  </a:outerShdw>
                </a:effectLst>
                <a:sym typeface="Monotype Sorts" pitchFamily="2" charset="2"/>
              </a:rPr>
              <a:t></a:t>
            </a:r>
            <a:r>
              <a:rPr kumimoji="0" lang="en-AU" sz="2800" b="1" dirty="0">
                <a:solidFill>
                  <a:schemeClr val="tx1">
                    <a:lumMod val="40000"/>
                    <a:lumOff val="60000"/>
                  </a:schemeClr>
                </a:solidFill>
                <a:effectLst>
                  <a:outerShdw blurRad="38100" dist="38100" dir="2700000" algn="tl">
                    <a:srgbClr val="000000">
                      <a:alpha val="43137"/>
                    </a:srgbClr>
                  </a:outerShdw>
                </a:effectLst>
              </a:rPr>
              <a:t> arrays</a:t>
            </a:r>
          </a:p>
        </p:txBody>
      </p:sp>
      <p:sp>
        <p:nvSpPr>
          <p:cNvPr id="6" name="AutoShape 3"/>
          <p:cNvSpPr>
            <a:spLocks/>
          </p:cNvSpPr>
          <p:nvPr/>
        </p:nvSpPr>
        <p:spPr bwMode="auto">
          <a:xfrm>
            <a:off x="4132263" y="1398082"/>
            <a:ext cx="609600" cy="1609725"/>
          </a:xfrm>
          <a:prstGeom prst="rightBrace">
            <a:avLst>
              <a:gd name="adj1" fmla="val 20725"/>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7" name="AutoShape 4"/>
          <p:cNvSpPr>
            <a:spLocks/>
          </p:cNvSpPr>
          <p:nvPr/>
        </p:nvSpPr>
        <p:spPr bwMode="auto">
          <a:xfrm>
            <a:off x="3962400" y="3971962"/>
            <a:ext cx="914400" cy="2193925"/>
          </a:xfrm>
          <a:prstGeom prst="rightBrace">
            <a:avLst>
              <a:gd name="adj1" fmla="val 19994"/>
              <a:gd name="adj2" fmla="val 50000"/>
            </a:avLst>
          </a:prstGeom>
          <a:noFill/>
          <a:ln w="25400">
            <a:solidFill>
              <a:schemeClr val="accent5">
                <a:lumMod val="20000"/>
                <a:lumOff val="80000"/>
              </a:schemeClr>
            </a:solidFill>
            <a:round/>
            <a:headEnd type="none" w="sm" len="sm"/>
            <a:tailEnd type="none" w="sm" len="sm"/>
          </a:ln>
          <a:effectLst/>
        </p:spPr>
        <p:txBody>
          <a:bodyPr wrap="none" anchor="ctr"/>
          <a:lstStyle/>
          <a:p>
            <a:endParaRPr lang="en-US" b="1">
              <a:solidFill>
                <a:schemeClr val="tx1">
                  <a:lumMod val="40000"/>
                  <a:lumOff val="60000"/>
                </a:schemeClr>
              </a:solidFill>
              <a:effectLst>
                <a:outerShdw blurRad="38100" dist="38100" dir="2700000" algn="tl">
                  <a:srgbClr val="000000">
                    <a:alpha val="43137"/>
                  </a:srgbClr>
                </a:outerShdw>
              </a:effectLst>
            </a:endParaRPr>
          </a:p>
        </p:txBody>
      </p:sp>
      <p:sp>
        <p:nvSpPr>
          <p:cNvPr id="8" name="Text Box 5"/>
          <p:cNvSpPr txBox="1">
            <a:spLocks noChangeArrowheads="1"/>
          </p:cNvSpPr>
          <p:nvPr/>
        </p:nvSpPr>
        <p:spPr bwMode="auto">
          <a:xfrm>
            <a:off x="5178407" y="1676960"/>
            <a:ext cx="2932112" cy="1066800"/>
          </a:xfrm>
          <a:prstGeom prst="rect">
            <a:avLst/>
          </a:prstGeom>
          <a:noFill/>
          <a:ln w="12700">
            <a:noFill/>
            <a:miter lim="800000"/>
            <a:headEnd type="none" w="sm" len="sm"/>
            <a:tailEnd type="none" w="sm" len="sm"/>
          </a:ln>
          <a:effectLst/>
        </p:spPr>
        <p:txBody>
          <a:bodyPr>
            <a:spAutoFit/>
          </a:bodyPr>
          <a:lstStyle/>
          <a:p>
            <a:pPr>
              <a:lnSpc>
                <a:spcPct val="100000"/>
              </a:lnSpc>
              <a:spcBef>
                <a:spcPct val="50000"/>
              </a:spcBef>
            </a:pPr>
            <a:r>
              <a:rPr kumimoji="0" lang="en-AU" sz="3200" b="1" dirty="0">
                <a:solidFill>
                  <a:schemeClr val="tx1">
                    <a:lumMod val="40000"/>
                    <a:lumOff val="60000"/>
                  </a:schemeClr>
                </a:solidFill>
                <a:effectLst>
                  <a:outerShdw blurRad="38100" dist="38100" dir="2700000" algn="tl">
                    <a:srgbClr val="000000">
                      <a:alpha val="43137"/>
                    </a:srgbClr>
                  </a:outerShdw>
                </a:effectLst>
              </a:rPr>
              <a:t>Things </a:t>
            </a:r>
            <a:r>
              <a:rPr kumimoji="0" lang="en-AU" sz="3200" b="1" dirty="0"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dirty="0">
                <a:solidFill>
                  <a:schemeClr val="tx1">
                    <a:lumMod val="40000"/>
                    <a:lumOff val="60000"/>
                  </a:schemeClr>
                </a:solidFill>
                <a:effectLst>
                  <a:outerShdw blurRad="38100" dist="38100" dir="2700000" algn="tl">
                    <a:srgbClr val="000000">
                      <a:alpha val="43137"/>
                    </a:srgbClr>
                  </a:outerShdw>
                </a:effectLst>
              </a:rPr>
              <a:t>real world</a:t>
            </a:r>
          </a:p>
        </p:txBody>
      </p:sp>
      <p:sp>
        <p:nvSpPr>
          <p:cNvPr id="9" name="Text Box 6"/>
          <p:cNvSpPr txBox="1">
            <a:spLocks noChangeArrowheads="1"/>
          </p:cNvSpPr>
          <p:nvPr/>
        </p:nvSpPr>
        <p:spPr bwMode="auto">
          <a:xfrm>
            <a:off x="5181601" y="4548261"/>
            <a:ext cx="3048000" cy="1066800"/>
          </a:xfrm>
          <a:prstGeom prst="rect">
            <a:avLst/>
          </a:prstGeom>
          <a:noFill/>
          <a:ln w="12700">
            <a:noFill/>
            <a:miter lim="800000"/>
            <a:headEnd type="none" w="sm" len="sm"/>
            <a:tailEnd type="none" w="sm" len="sm"/>
          </a:ln>
          <a:effectLst/>
        </p:spPr>
        <p:txBody>
          <a:bodyPr wrap="square">
            <a:spAutoFit/>
          </a:bodyPr>
          <a:lstStyle/>
          <a:p>
            <a:pPr>
              <a:lnSpc>
                <a:spcPct val="100000"/>
              </a:lnSpc>
              <a:spcBef>
                <a:spcPct val="50000"/>
              </a:spcBef>
            </a:pPr>
            <a:r>
              <a:rPr kumimoji="0" lang="en-AU" sz="3200" b="1" dirty="0">
                <a:solidFill>
                  <a:schemeClr val="tx1">
                    <a:lumMod val="40000"/>
                    <a:lumOff val="60000"/>
                  </a:schemeClr>
                </a:solidFill>
                <a:effectLst>
                  <a:outerShdw blurRad="38100" dist="38100" dir="2700000" algn="tl">
                    <a:srgbClr val="000000">
                      <a:alpha val="43137"/>
                    </a:srgbClr>
                  </a:outerShdw>
                </a:effectLst>
              </a:rPr>
              <a:t>Things </a:t>
            </a:r>
            <a:r>
              <a:rPr kumimoji="0" lang="en-AU" sz="3200" b="1" dirty="0" smtClean="0">
                <a:solidFill>
                  <a:schemeClr val="tx1">
                    <a:lumMod val="40000"/>
                    <a:lumOff val="60000"/>
                  </a:schemeClr>
                </a:solidFill>
                <a:effectLst>
                  <a:outerShdw blurRad="38100" dist="38100" dir="2700000" algn="tl">
                    <a:srgbClr val="000000">
                      <a:alpha val="43137"/>
                    </a:srgbClr>
                  </a:outerShdw>
                </a:effectLst>
              </a:rPr>
              <a:t>from the </a:t>
            </a:r>
            <a:r>
              <a:rPr kumimoji="0" lang="en-AU" sz="3200" b="1" dirty="0">
                <a:solidFill>
                  <a:schemeClr val="tx1">
                    <a:lumMod val="40000"/>
                    <a:lumOff val="60000"/>
                  </a:schemeClr>
                </a:solidFill>
                <a:effectLst>
                  <a:outerShdw blurRad="38100" dist="38100" dir="2700000" algn="tl">
                    <a:srgbClr val="000000">
                      <a:alpha val="43137"/>
                    </a:srgbClr>
                  </a:outerShdw>
                </a:effectLst>
              </a:rPr>
              <a:t>computer world</a:t>
            </a:r>
          </a:p>
        </p:txBody>
      </p:sp>
    </p:spTree>
    <p:extLst>
      <p:ext uri="{BB962C8B-B14F-4D97-AF65-F5344CB8AC3E}">
        <p14:creationId xmlns:p14="http://schemas.microsoft.com/office/powerpoint/2010/main" val="4624466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dirty="0"/>
              <a:t>What is </a:t>
            </a:r>
            <a:r>
              <a:rPr lang="en-US" dirty="0" smtClean="0"/>
              <a:t>a Class</a:t>
            </a:r>
            <a:r>
              <a:rPr lang="en-US" dirty="0"/>
              <a:t>?</a:t>
            </a:r>
            <a:endParaRPr lang="bg-BG" dirty="0"/>
          </a:p>
        </p:txBody>
      </p:sp>
      <p:sp>
        <p:nvSpPr>
          <p:cNvPr id="630787" name="Rectangle 3"/>
          <p:cNvSpPr>
            <a:spLocks noGrp="1" noChangeArrowheads="1"/>
          </p:cNvSpPr>
          <p:nvPr>
            <p:ph idx="1"/>
          </p:nvPr>
        </p:nvSpPr>
        <p:spPr>
          <a:xfrm>
            <a:off x="228600" y="1066800"/>
            <a:ext cx="8610600" cy="5638800"/>
          </a:xfrm>
          <a:noFill/>
          <a:ln/>
          <a:effectLst/>
        </p:spPr>
        <p:txBody>
          <a:bodyPr lIns="91440" tIns="45720" rIns="91440" bIns="45720"/>
          <a:lstStyle/>
          <a:p>
            <a:pPr>
              <a:lnSpc>
                <a:spcPct val="100000"/>
              </a:lnSpc>
            </a:pPr>
            <a:r>
              <a:rPr lang="en-US" dirty="0" smtClean="0"/>
              <a:t>The formal definition of </a:t>
            </a:r>
            <a:r>
              <a:rPr lang="en-US" dirty="0" smtClean="0">
                <a:solidFill>
                  <a:schemeClr val="accent5">
                    <a:lumMod val="20000"/>
                    <a:lumOff val="80000"/>
                  </a:schemeClr>
                </a:solidFill>
              </a:rPr>
              <a:t>class</a:t>
            </a:r>
            <a:r>
              <a:rPr lang="en-US" dirty="0" smtClean="0"/>
              <a:t>:</a:t>
            </a:r>
          </a:p>
          <a:p>
            <a:pPr>
              <a:lnSpc>
                <a:spcPts val="4400"/>
              </a:lnSpc>
            </a:pPr>
            <a:endParaRPr lang="en-US" dirty="0" smtClean="0"/>
          </a:p>
          <a:p>
            <a:pPr>
              <a:lnSpc>
                <a:spcPts val="4400"/>
              </a:lnSpc>
            </a:pPr>
            <a:endParaRPr lang="en-US" dirty="0" smtClean="0"/>
          </a:p>
          <a:p>
            <a:pPr>
              <a:lnSpc>
                <a:spcPts val="4400"/>
              </a:lnSpc>
            </a:pPr>
            <a:endParaRPr lang="en-US" dirty="0" smtClean="0"/>
          </a:p>
          <a:p>
            <a:pPr>
              <a:lnSpc>
                <a:spcPts val="4400"/>
              </a:lnSpc>
            </a:pPr>
            <a:endParaRPr lang="en-US" dirty="0"/>
          </a:p>
          <a:p>
            <a:pPr algn="r">
              <a:lnSpc>
                <a:spcPct val="100000"/>
              </a:lnSpc>
              <a:spcBef>
                <a:spcPts val="1800"/>
              </a:spcBef>
              <a:buFontTx/>
              <a:buNone/>
            </a:pPr>
            <a:r>
              <a:rPr lang="en-US" sz="2800" dirty="0"/>
              <a:t>Definition by </a:t>
            </a:r>
            <a:r>
              <a:rPr lang="en-US" sz="2800" dirty="0" smtClean="0"/>
              <a:t>Google</a:t>
            </a:r>
            <a:endParaRPr lang="en-US" sz="3400" dirty="0"/>
          </a:p>
        </p:txBody>
      </p:sp>
      <p:sp>
        <p:nvSpPr>
          <p:cNvPr id="7" name="Text Placeholder 6"/>
          <p:cNvSpPr>
            <a:spLocks noGrp="1"/>
          </p:cNvSpPr>
          <p:nvPr/>
        </p:nvSpPr>
        <p:spPr>
          <a:xfrm>
            <a:off x="838200" y="1905000"/>
            <a:ext cx="74676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just"/>
            <a:r>
              <a:rPr lang="en-US" sz="3200" dirty="0" smtClean="0">
                <a:solidFill>
                  <a:schemeClr val="accent5">
                    <a:lumMod val="20000"/>
                    <a:lumOff val="80000"/>
                  </a:schemeClr>
                </a:solidFill>
                <a:latin typeface="+mn-lt"/>
              </a:rPr>
              <a:t>Classes</a:t>
            </a:r>
            <a:r>
              <a:rPr lang="en-US" sz="3200" dirty="0" smtClean="0">
                <a:solidFill>
                  <a:schemeClr val="tx1">
                    <a:lumMod val="40000"/>
                    <a:lumOff val="60000"/>
                  </a:schemeClr>
                </a:solidFill>
                <a:latin typeface="+mn-lt"/>
              </a:rPr>
              <a:t> act as templates from which an instance of an object is created at run time. Classes define the properties of the object and the methods used to control the object's behavior.</a:t>
            </a:r>
            <a:endParaRPr lang="en-US" sz="3200" dirty="0">
              <a:solidFill>
                <a:schemeClr val="tx1">
                  <a:lumMod val="40000"/>
                  <a:lumOff val="60000"/>
                </a:schemeClr>
              </a:solidFill>
              <a:latin typeface="+mn-lt"/>
            </a:endParaRPr>
          </a:p>
        </p:txBody>
      </p:sp>
    </p:spTree>
    <p:extLst>
      <p:ext uri="{BB962C8B-B14F-4D97-AF65-F5344CB8AC3E}">
        <p14:creationId xmlns:p14="http://schemas.microsoft.com/office/powerpoint/2010/main" val="292262037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dirty="0"/>
              <a:t>Classes</a:t>
            </a:r>
            <a:endParaRPr lang="bg-BG" dirty="0"/>
          </a:p>
        </p:txBody>
      </p:sp>
      <p:sp>
        <p:nvSpPr>
          <p:cNvPr id="602115" name="Rectangle 3"/>
          <p:cNvSpPr>
            <a:spLocks noGrp="1" noChangeArrowheads="1"/>
          </p:cNvSpPr>
          <p:nvPr>
            <p:ph idx="1"/>
          </p:nvPr>
        </p:nvSpPr>
        <p:spPr>
          <a:xfrm>
            <a:off x="228600" y="838200"/>
            <a:ext cx="8686800" cy="5791200"/>
          </a:xfrm>
        </p:spPr>
        <p:txBody>
          <a:bodyPr/>
          <a:lstStyle/>
          <a:p>
            <a:pPr>
              <a:lnSpc>
                <a:spcPct val="100000"/>
              </a:lnSpc>
              <a:spcBef>
                <a:spcPts val="500"/>
              </a:spcBef>
            </a:pPr>
            <a:r>
              <a:rPr kumimoji="0" lang="en-US" dirty="0"/>
              <a:t>Classes provide the structure for objects</a:t>
            </a:r>
          </a:p>
          <a:p>
            <a:pPr lvl="1">
              <a:lnSpc>
                <a:spcPct val="100000"/>
              </a:lnSpc>
              <a:spcBef>
                <a:spcPts val="500"/>
              </a:spcBef>
            </a:pPr>
            <a:r>
              <a:rPr kumimoji="0" lang="en-US" dirty="0"/>
              <a:t>Define their </a:t>
            </a:r>
            <a:r>
              <a:rPr kumimoji="0" lang="en-US" dirty="0" smtClean="0"/>
              <a:t>prototype, act as template</a:t>
            </a:r>
            <a:endParaRPr kumimoji="0" lang="en-US" dirty="0"/>
          </a:p>
          <a:p>
            <a:pPr>
              <a:lnSpc>
                <a:spcPct val="100000"/>
              </a:lnSpc>
              <a:spcBef>
                <a:spcPts val="500"/>
              </a:spcBef>
            </a:pPr>
            <a:r>
              <a:rPr kumimoji="0" lang="en-US" dirty="0"/>
              <a:t>Classes define:</a:t>
            </a:r>
          </a:p>
          <a:p>
            <a:pPr lvl="1">
              <a:lnSpc>
                <a:spcPct val="100000"/>
              </a:lnSpc>
              <a:spcBef>
                <a:spcPts val="500"/>
              </a:spcBef>
            </a:pPr>
            <a:r>
              <a:rPr kumimoji="0" lang="en-US" dirty="0"/>
              <a:t>Set of </a:t>
            </a:r>
            <a:r>
              <a:rPr kumimoji="0" lang="en-US" dirty="0">
                <a:solidFill>
                  <a:schemeClr val="accent5">
                    <a:lumMod val="20000"/>
                    <a:lumOff val="80000"/>
                  </a:schemeClr>
                </a:solidFill>
              </a:rPr>
              <a:t>attributes</a:t>
            </a:r>
          </a:p>
          <a:p>
            <a:pPr lvl="2">
              <a:lnSpc>
                <a:spcPct val="100000"/>
              </a:lnSpc>
              <a:spcBef>
                <a:spcPts val="500"/>
              </a:spcBef>
            </a:pPr>
            <a:r>
              <a:rPr lang="en-US" dirty="0" smtClean="0"/>
              <a:t>Represented by variables and properties</a:t>
            </a:r>
            <a:endParaRPr kumimoji="0" lang="en-US" dirty="0" smtClean="0"/>
          </a:p>
          <a:p>
            <a:pPr lvl="2">
              <a:lnSpc>
                <a:spcPct val="100000"/>
              </a:lnSpc>
              <a:spcBef>
                <a:spcPts val="500"/>
              </a:spcBef>
            </a:pPr>
            <a:r>
              <a:rPr kumimoji="0" lang="en-US" dirty="0" smtClean="0"/>
              <a:t>Hold their </a:t>
            </a:r>
            <a:r>
              <a:rPr kumimoji="0" lang="en-US" dirty="0">
                <a:solidFill>
                  <a:schemeClr val="accent5">
                    <a:lumMod val="20000"/>
                    <a:lumOff val="80000"/>
                  </a:schemeClr>
                </a:solidFill>
              </a:rPr>
              <a:t>state</a:t>
            </a:r>
          </a:p>
          <a:p>
            <a:pPr lvl="1">
              <a:lnSpc>
                <a:spcPct val="100000"/>
              </a:lnSpc>
              <a:spcBef>
                <a:spcPts val="500"/>
              </a:spcBef>
            </a:pPr>
            <a:r>
              <a:rPr kumimoji="0" lang="en-US" dirty="0" smtClean="0"/>
              <a:t>Set of actions (</a:t>
            </a:r>
            <a:r>
              <a:rPr kumimoji="0" lang="en-US" dirty="0" smtClean="0">
                <a:solidFill>
                  <a:schemeClr val="accent5">
                    <a:lumMod val="20000"/>
                    <a:lumOff val="80000"/>
                  </a:schemeClr>
                </a:solidFill>
              </a:rPr>
              <a:t>behavior</a:t>
            </a:r>
            <a:r>
              <a:rPr lang="en-US" dirty="0" smtClean="0"/>
              <a:t>)</a:t>
            </a:r>
            <a:endParaRPr kumimoji="0" lang="en-US" dirty="0">
              <a:solidFill>
                <a:schemeClr val="accent5">
                  <a:lumMod val="20000"/>
                  <a:lumOff val="80000"/>
                </a:schemeClr>
              </a:solidFill>
            </a:endParaRPr>
          </a:p>
          <a:p>
            <a:pPr lvl="2">
              <a:lnSpc>
                <a:spcPct val="100000"/>
              </a:lnSpc>
              <a:spcBef>
                <a:spcPts val="500"/>
              </a:spcBef>
            </a:pPr>
            <a:r>
              <a:rPr kumimoji="0" lang="en-US" dirty="0"/>
              <a:t>Represented by methods</a:t>
            </a:r>
          </a:p>
          <a:p>
            <a:pPr>
              <a:lnSpc>
                <a:spcPct val="100000"/>
              </a:lnSpc>
              <a:spcBef>
                <a:spcPts val="500"/>
              </a:spcBef>
            </a:pPr>
            <a:r>
              <a:rPr kumimoji="0" lang="en-US" dirty="0"/>
              <a:t>A class defines the methods and types of data associated with an object</a:t>
            </a:r>
          </a:p>
        </p:txBody>
      </p:sp>
    </p:spTree>
    <p:extLst>
      <p:ext uri="{BB962C8B-B14F-4D97-AF65-F5344CB8AC3E}">
        <p14:creationId xmlns:p14="http://schemas.microsoft.com/office/powerpoint/2010/main" val="282320593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a:t>Classes – Example</a:t>
            </a:r>
            <a:endParaRPr lang="bg-BG"/>
          </a:p>
        </p:txBody>
      </p:sp>
      <p:sp>
        <p:nvSpPr>
          <p:cNvPr id="621571" name="Rectangle 3"/>
          <p:cNvSpPr>
            <a:spLocks noChangeArrowheads="1"/>
          </p:cNvSpPr>
          <p:nvPr/>
        </p:nvSpPr>
        <p:spPr bwMode="auto">
          <a:xfrm>
            <a:off x="1585911" y="2644502"/>
            <a:ext cx="4129265"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21572" name="Rectangle 4"/>
          <p:cNvSpPr>
            <a:spLocks noChangeArrowheads="1"/>
          </p:cNvSpPr>
          <p:nvPr/>
        </p:nvSpPr>
        <p:spPr bwMode="auto">
          <a:xfrm>
            <a:off x="1585911" y="3250853"/>
            <a:ext cx="4129265" cy="98755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+owner</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Person</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+ammount</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double</a:t>
            </a:r>
          </a:p>
        </p:txBody>
      </p:sp>
      <p:sp>
        <p:nvSpPr>
          <p:cNvPr id="621573" name="Rectangle 5"/>
          <p:cNvSpPr>
            <a:spLocks noChangeArrowheads="1"/>
          </p:cNvSpPr>
          <p:nvPr/>
        </p:nvSpPr>
        <p:spPr bwMode="auto">
          <a:xfrm>
            <a:off x="1585912" y="4247780"/>
            <a:ext cx="4129266" cy="136970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 (double) sum</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a:t>
            </a: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a:rPr>
              <a:t>: (double) </a:t>
            </a: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sum</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AutoShape 6"/>
          <p:cNvSpPr>
            <a:spLocks noChangeArrowheads="1"/>
          </p:cNvSpPr>
          <p:nvPr/>
        </p:nvSpPr>
        <p:spPr bwMode="auto">
          <a:xfrm>
            <a:off x="3282408" y="1600200"/>
            <a:ext cx="2057400" cy="527804"/>
          </a:xfrm>
          <a:prstGeom prst="wedgeRoundRectCallout">
            <a:avLst>
              <a:gd name="adj1" fmla="val -49790"/>
              <a:gd name="adj2" fmla="val 174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Class Name</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5" name="AutoShape 7"/>
          <p:cNvSpPr>
            <a:spLocks noChangeArrowheads="1"/>
          </p:cNvSpPr>
          <p:nvPr/>
        </p:nvSpPr>
        <p:spPr bwMode="auto">
          <a:xfrm>
            <a:off x="5776912" y="1624748"/>
            <a:ext cx="2163762" cy="1368425"/>
          </a:xfrm>
          <a:prstGeom prst="wedgeRoundRectCallout">
            <a:avLst>
              <a:gd name="adj1" fmla="val -93064"/>
              <a:gd name="adj2" fmla="val 100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Attributes</a:t>
            </a:r>
          </a:p>
          <a:p>
            <a:pPr algn="ctr" eaLnBrk="0" hangingPunct="0">
              <a:lnSpc>
                <a:spcPts val="3000"/>
              </a:lnSpc>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(Properties and Fields)</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6" name="AutoShape 8"/>
          <p:cNvSpPr>
            <a:spLocks noChangeArrowheads="1"/>
          </p:cNvSpPr>
          <p:nvPr/>
        </p:nvSpPr>
        <p:spPr bwMode="auto">
          <a:xfrm>
            <a:off x="5853112" y="4139348"/>
            <a:ext cx="2147888" cy="953453"/>
          </a:xfrm>
          <a:prstGeom prst="wedgeRoundRectCallout">
            <a:avLst>
              <a:gd name="adj1" fmla="val -96242"/>
              <a:gd name="adj2" fmla="val -738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Operations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(Methods)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Tree>
    <p:extLst>
      <p:ext uri="{BB962C8B-B14F-4D97-AF65-F5344CB8AC3E}">
        <p14:creationId xmlns:p14="http://schemas.microsoft.com/office/powerpoint/2010/main" val="237366060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extLst>
    <a:ext uri="{05A4C25C-085E-4340-85A3-A5531E510DB2}">
      <thm15:themeFamily xmlns:thm15="http://schemas.microsoft.com/office/thememl/2012/main" name="Telerik Academy theme" id="{2620D71C-A5FD-46E0-A488-16D4CF22AEE2}" vid="{F028A4D3-6851-4D6D-A82D-72CBFB9A81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Telerik Academy theme</Template>
  <TotalTime>1081</TotalTime>
  <Words>1936</Words>
  <Application>Microsoft Office PowerPoint</Application>
  <PresentationFormat>On-screen Show (4:3)</PresentationFormat>
  <Paragraphs>377</Paragraphs>
  <Slides>47</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Calibri</vt:lpstr>
      <vt:lpstr>Cambria</vt:lpstr>
      <vt:lpstr>Consolas</vt:lpstr>
      <vt:lpstr>Corbel</vt:lpstr>
      <vt:lpstr>Monotype Sorts</vt:lpstr>
      <vt:lpstr>Wingdings</vt:lpstr>
      <vt:lpstr>Wingdings 2</vt:lpstr>
      <vt:lpstr>Telerik Academy theme</vt:lpstr>
      <vt:lpstr>Objects and Classes</vt:lpstr>
      <vt:lpstr>Table of Contents</vt:lpstr>
      <vt:lpstr>Classes and Objects</vt:lpstr>
      <vt:lpstr>What are Objects?</vt:lpstr>
      <vt:lpstr>What are Objects? (2)</vt:lpstr>
      <vt:lpstr>Objects Represent</vt:lpstr>
      <vt:lpstr>What is a Class?</vt:lpstr>
      <vt:lpstr>Classes</vt:lpstr>
      <vt:lpstr>Classes – Example</vt:lpstr>
      <vt:lpstr>Objects</vt:lpstr>
      <vt:lpstr>Objects – Example</vt:lpstr>
      <vt:lpstr>Object Types and   App Memory</vt:lpstr>
      <vt:lpstr>App Memory </vt:lpstr>
      <vt:lpstr>Primitive Object Types</vt:lpstr>
      <vt:lpstr>Reference Object Types</vt:lpstr>
      <vt:lpstr>Primitive and  Reference Types</vt:lpstr>
      <vt:lpstr>Classes in Objective-C</vt:lpstr>
      <vt:lpstr>Classes in Objective-C</vt:lpstr>
      <vt:lpstr>Fields</vt:lpstr>
      <vt:lpstr>Accessing Fields</vt:lpstr>
      <vt:lpstr>Creating Classes in Objective-C</vt:lpstr>
      <vt:lpstr>Creating Classes</vt:lpstr>
      <vt:lpstr>Properties</vt:lpstr>
      <vt:lpstr>Properties</vt:lpstr>
      <vt:lpstr>Properties</vt:lpstr>
      <vt:lpstr>Properties (2)</vt:lpstr>
      <vt:lpstr>Properties</vt:lpstr>
      <vt:lpstr>Properties: Getters and Setters</vt:lpstr>
      <vt:lpstr>Properties: Getters and Setters</vt:lpstr>
      <vt:lpstr>Instantiating Objects</vt:lpstr>
      <vt:lpstr>Instantiating Objects</vt:lpstr>
      <vt:lpstr>Instantiating Objects</vt:lpstr>
      <vt:lpstr>Init Methods</vt:lpstr>
      <vt:lpstr>Init Methods</vt:lpstr>
      <vt:lpstr>Init Methods Template</vt:lpstr>
      <vt:lpstr>Multiple Init Methods</vt:lpstr>
      <vt:lpstr>Multiple Init Methods</vt:lpstr>
      <vt:lpstr>Multiple Init Methods</vt:lpstr>
      <vt:lpstr>Multiple Init Methods</vt:lpstr>
      <vt:lpstr>Multiple Init Methods</vt:lpstr>
      <vt:lpstr>Factory Methods</vt:lpstr>
      <vt:lpstr>Factory Methods</vt:lpstr>
      <vt:lpstr>Factory Methods (2)</vt:lpstr>
      <vt:lpstr>Factory Meth0ds</vt:lpstr>
      <vt:lpstr>Objects and Classes</vt:lpstr>
      <vt:lpstr>Homework</vt:lpstr>
      <vt:lpstr>Homework (2)</vt:lpstr>
    </vt:vector>
  </TitlesOfParts>
  <Company>Telerik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Doncho Minkov</dc:creator>
  <cp:lastModifiedBy>Doncho Minkov</cp:lastModifiedBy>
  <cp:revision>365</cp:revision>
  <dcterms:created xsi:type="dcterms:W3CDTF">2014-01-24T13:02:16Z</dcterms:created>
  <dcterms:modified xsi:type="dcterms:W3CDTF">2014-10-20T17:57:12Z</dcterms:modified>
</cp:coreProperties>
</file>