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1B94F2-8973-4F49-9A48-F6931EB4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1B94F2-8973-4F49-9A48-F6931EB4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8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6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telerik-kids.com/" TargetMode="External"/><Relationship Id="rId20" Type="http://schemas.openxmlformats.org/officeDocument/2006/relationships/hyperlink" Target="http://academy.telerik.com/" TargetMode="External"/><Relationship Id="rId21" Type="http://schemas.openxmlformats.org/officeDocument/2006/relationships/hyperlink" Target="http://mobiledevcourse.telerik.com/" TargetMode="External"/><Relationship Id="rId22" Type="http://schemas.openxmlformats.org/officeDocument/2006/relationships/hyperlink" Target="http://www.introprogramming.info/" TargetMode="External"/><Relationship Id="rId23" Type="http://schemas.openxmlformats.org/officeDocument/2006/relationships/hyperlink" Target="http://www.minkov.it/" TargetMode="External"/><Relationship Id="rId24" Type="http://schemas.openxmlformats.org/officeDocument/2006/relationships/hyperlink" Target="http://www.nikolay.it/" TargetMode="External"/><Relationship Id="rId25" Type="http://schemas.openxmlformats.org/officeDocument/2006/relationships/hyperlink" Target="http://csharpfundamentals.telerik.com/" TargetMode="Externa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Relationship Id="rId30" Type="http://schemas.microsoft.com/office/2007/relationships/hdphoto" Target="../media/hdphoto1.wdp"/><Relationship Id="rId10" Type="http://schemas.openxmlformats.org/officeDocument/2006/relationships/hyperlink" Target="http://seocourse.telerik.com/" TargetMode="External"/><Relationship Id="rId11" Type="http://schemas.openxmlformats.org/officeDocument/2006/relationships/hyperlink" Target="http://html5course.telerik.com/" TargetMode="External"/><Relationship Id="rId12" Type="http://schemas.openxmlformats.org/officeDocument/2006/relationships/hyperlink" Target="http://schoolacademy.telerik.com/" TargetMode="External"/><Relationship Id="rId13" Type="http://schemas.openxmlformats.org/officeDocument/2006/relationships/hyperlink" Target="http://mvccourse.telerik.com/" TargetMode="External"/><Relationship Id="rId14" Type="http://schemas.openxmlformats.org/officeDocument/2006/relationships/hyperlink" Target="http://clouddevcourse.telerik.com/" TargetMode="External"/><Relationship Id="rId15" Type="http://schemas.openxmlformats.org/officeDocument/2006/relationships/hyperlink" Target="http://www.bgcoder.com/" TargetMode="External"/><Relationship Id="rId16" Type="http://schemas.openxmlformats.org/officeDocument/2006/relationships/hyperlink" Target="http://www.nakov.com/" TargetMode="External"/><Relationship Id="rId17" Type="http://schemas.openxmlformats.org/officeDocument/2006/relationships/hyperlink" Target="http://codecourse.telerik.com/" TargetMode="External"/><Relationship Id="rId18" Type="http://schemas.openxmlformats.org/officeDocument/2006/relationships/hyperlink" Target="http://algoacademy.telerik.com/" TargetMode="External"/><Relationship Id="rId19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hyperlink" Target="http://forums.academy.telerik.com/" TargetMode="External"/><Relationship Id="rId8" Type="http://schemas.openxmlformats.org/officeDocument/2006/relationships/hyperlink" Target="http://kursove-uroci-knigi-obuchenie-programirane-web-design-csharp.inf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5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ademy.telerik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Objective-C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499" y="4640644"/>
            <a:ext cx="5219545" cy="523220"/>
          </a:xfrm>
        </p:spPr>
        <p:txBody>
          <a:bodyPr/>
          <a:lstStyle/>
          <a:p>
            <a:r>
              <a:rPr lang="en-US" dirty="0" smtClean="0"/>
              <a:t>Mobile apps for </a:t>
            </a:r>
            <a:r>
              <a:rPr lang="en-US" smtClean="0"/>
              <a:t>iPhone &amp; </a:t>
            </a:r>
            <a:r>
              <a:rPr lang="en-US" dirty="0" smtClean="0"/>
              <a:t>iPad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5537809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115008"/>
            <a:ext cx="3747924" cy="51383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the technique of storing the count of references of an object</a:t>
            </a:r>
          </a:p>
          <a:p>
            <a:pPr lvl="1"/>
            <a:r>
              <a:rPr lang="en-US" dirty="0" smtClean="0"/>
              <a:t>While the count is positive (</a:t>
            </a:r>
            <a:r>
              <a:rPr lang="en-US" dirty="0" smtClean="0">
                <a:latin typeface="Consolas"/>
                <a:cs typeface="Consolas"/>
              </a:rPr>
              <a:t>1</a:t>
            </a:r>
            <a:r>
              <a:rPr lang="en-US" dirty="0" smtClean="0"/>
              <a:t> or more), the object is kept in memory</a:t>
            </a:r>
          </a:p>
          <a:p>
            <a:pPr lvl="1"/>
            <a:r>
              <a:rPr lang="en-US" dirty="0" smtClean="0"/>
              <a:t>If the count becomes </a:t>
            </a:r>
            <a:r>
              <a:rPr lang="en-US" dirty="0" smtClean="0">
                <a:latin typeface="Consolas"/>
                <a:cs typeface="Consolas"/>
              </a:rPr>
              <a:t>0</a:t>
            </a:r>
            <a:r>
              <a:rPr lang="en-US" dirty="0" smtClean="0"/>
              <a:t>, the object is deallocated from memory</a:t>
            </a:r>
          </a:p>
          <a:p>
            <a:r>
              <a:rPr lang="en-US" dirty="0" smtClean="0"/>
              <a:t>Objective-C and the Cocoa Framework support two types of Reference Counting</a:t>
            </a:r>
          </a:p>
          <a:p>
            <a:pPr lvl="1"/>
            <a:r>
              <a:rPr lang="en-US" dirty="0" smtClean="0"/>
              <a:t>Manual Reference Counting </a:t>
            </a:r>
          </a:p>
          <a:p>
            <a:pPr lvl="1"/>
            <a:r>
              <a:rPr lang="en-US" dirty="0" smtClean="0"/>
              <a:t>Automatic Reference Counting</a:t>
            </a:r>
          </a:p>
        </p:txBody>
      </p:sp>
    </p:spTree>
    <p:extLst>
      <p:ext uri="{BB962C8B-B14F-4D97-AF65-F5344CB8AC3E}">
        <p14:creationId xmlns:p14="http://schemas.microsoft.com/office/powerpoint/2010/main" val="125436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Reference Counting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Reference 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MRC the developer should keep the count of needed objects positive</a:t>
            </a:r>
          </a:p>
          <a:p>
            <a:pPr lvl="1"/>
            <a:r>
              <a:rPr lang="en-US" dirty="0" smtClean="0"/>
              <a:t>And set the count to </a:t>
            </a:r>
            <a:r>
              <a:rPr lang="en-US" dirty="0" smtClean="0">
                <a:latin typeface="Consolas"/>
                <a:cs typeface="Consolas"/>
              </a:rPr>
              <a:t>0</a:t>
            </a:r>
            <a:r>
              <a:rPr lang="en-US" dirty="0" smtClean="0"/>
              <a:t>, when an object is no longer used</a:t>
            </a:r>
          </a:p>
          <a:p>
            <a:pPr lvl="1"/>
            <a:r>
              <a:rPr lang="en-US" dirty="0" smtClean="0"/>
              <a:t>Done by sending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release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retain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messages to the object in use</a:t>
            </a:r>
          </a:p>
          <a:p>
            <a:pPr lvl="2"/>
            <a:r>
              <a:rPr lang="en-US" dirty="0" smtClean="0"/>
              <a:t>Retain increments the count by </a:t>
            </a:r>
            <a:r>
              <a:rPr lang="en-US" dirty="0" smtClean="0">
                <a:latin typeface="Consolas"/>
                <a:cs typeface="Consolas"/>
              </a:rPr>
              <a:t>1</a:t>
            </a:r>
          </a:p>
          <a:p>
            <a:pPr lvl="2"/>
            <a:r>
              <a:rPr lang="en-US" dirty="0" smtClean="0"/>
              <a:t>Release decrements the count by </a:t>
            </a:r>
            <a:r>
              <a:rPr lang="en-US" dirty="0" smtClean="0">
                <a:latin typeface="Consolas"/>
                <a:cs typeface="Consolas"/>
              </a:rPr>
              <a:t>1</a:t>
            </a:r>
          </a:p>
          <a:p>
            <a:pPr lvl="1"/>
            <a:r>
              <a:rPr lang="en-US" dirty="0" smtClean="0"/>
              <a:t>When the count becomes equal to </a:t>
            </a:r>
            <a:r>
              <a:rPr lang="en-US" dirty="0" smtClean="0">
                <a:latin typeface="Consolas"/>
                <a:cs typeface="Consolas"/>
              </a:rPr>
              <a:t>0</a:t>
            </a:r>
            <a:r>
              <a:rPr lang="en-US" dirty="0" smtClean="0"/>
              <a:t>, a </a:t>
            </a:r>
            <a:r>
              <a:rPr lang="en-US" dirty="0" err="1" smtClean="0">
                <a:solidFill>
                  <a:srgbClr val="DAEDF2"/>
                </a:solidFill>
                <a:latin typeface="Consolas"/>
                <a:cs typeface="Consolas"/>
              </a:rPr>
              <a:t>dealloc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message is sent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9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MRC Sample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060144"/>
            <a:ext cx="8077200" cy="2785378"/>
          </a:xfrm>
        </p:spPr>
        <p:txBody>
          <a:bodyPr/>
          <a:lstStyle/>
          <a:p>
            <a:r>
              <a:rPr lang="en-US" dirty="0" smtClean="0"/>
              <a:t>@interface Person</a:t>
            </a:r>
          </a:p>
          <a:p>
            <a:r>
              <a:rPr lang="en-US" dirty="0" smtClean="0"/>
              <a:t>//…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-(</a:t>
            </a:r>
            <a:r>
              <a:rPr lang="en-US" dirty="0" err="1" smtClean="0"/>
              <a:t>NSString</a:t>
            </a:r>
            <a:r>
              <a:rPr lang="en-US" dirty="0" smtClean="0"/>
              <a:t> *) </a:t>
            </a:r>
            <a:r>
              <a:rPr lang="en-US" dirty="0" err="1" smtClean="0"/>
              <a:t>getFullname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return [[</a:t>
            </a:r>
            <a:r>
              <a:rPr lang="en-US" dirty="0" err="1" smtClean="0"/>
              <a:t>NSString</a:t>
            </a:r>
            <a:r>
              <a:rPr lang="en-US" dirty="0" smtClean="0"/>
              <a:t> </a:t>
            </a:r>
            <a:r>
              <a:rPr lang="en-US" dirty="0" err="1" smtClean="0"/>
              <a:t>stringWithFormat</a:t>
            </a:r>
            <a:r>
              <a:rPr lang="en-US" dirty="0" smtClean="0"/>
              <a:t>: @"%@ %@",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] </a:t>
            </a:r>
            <a:r>
              <a:rPr lang="en-US" dirty="0" err="1" smtClean="0"/>
              <a:t>autorelease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//…</a:t>
            </a:r>
          </a:p>
          <a:p>
            <a:r>
              <a:rPr lang="en-US" dirty="0"/>
              <a:t>@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3991266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err="1" smtClean="0"/>
              <a:t>int</a:t>
            </a:r>
            <a:r>
              <a:rPr lang="en-US" dirty="0" smtClean="0"/>
              <a:t> main(){</a:t>
            </a:r>
            <a:endParaRPr lang="bg-BG" dirty="0" smtClean="0"/>
          </a:p>
          <a:p>
            <a:pPr defTabSz="914400"/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smtClean="0"/>
              <a:t>Person *p = [[[Person </a:t>
            </a:r>
            <a:r>
              <a:rPr lang="en-US" dirty="0" err="1" smtClean="0"/>
              <a:t>alloc</a:t>
            </a:r>
            <a:r>
              <a:rPr lang="en-US" dirty="0" smtClean="0"/>
              <a:t>] </a:t>
            </a:r>
            <a:r>
              <a:rPr lang="en-US" dirty="0" err="1" smtClean="0"/>
              <a:t>init</a:t>
            </a:r>
            <a:r>
              <a:rPr lang="en-US" dirty="0" smtClean="0"/>
              <a:t>] retain];</a:t>
            </a:r>
          </a:p>
          <a:p>
            <a:pPr defTabSz="9144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p.firstName</a:t>
            </a:r>
            <a:r>
              <a:rPr lang="en-US" dirty="0" smtClean="0"/>
              <a:t> = @"Doncho";</a:t>
            </a:r>
          </a:p>
          <a:p>
            <a:pPr defTabSz="9144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p.lastName</a:t>
            </a:r>
            <a:r>
              <a:rPr lang="en-US" dirty="0" smtClean="0"/>
              <a:t> = @"Minkov";</a:t>
            </a:r>
          </a:p>
          <a:p>
            <a:pPr defTabSz="9144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NSLog</a:t>
            </a:r>
            <a:r>
              <a:rPr lang="en-US" dirty="0" smtClean="0"/>
              <a:t>(@"Your </a:t>
            </a:r>
            <a:r>
              <a:rPr lang="en-US" dirty="0" err="1" smtClean="0"/>
              <a:t>fullname</a:t>
            </a:r>
            <a:r>
              <a:rPr lang="en-US" dirty="0" smtClean="0"/>
              <a:t> is %@", [p </a:t>
            </a:r>
            <a:r>
              <a:rPr lang="en-US" dirty="0" err="1" smtClean="0"/>
              <a:t>getFullname</a:t>
            </a:r>
            <a:r>
              <a:rPr lang="en-US" dirty="0" smtClean="0"/>
              <a:t>]);</a:t>
            </a:r>
            <a:r>
              <a:rPr lang="bg-BG" dirty="0" smtClean="0"/>
              <a:t>  </a:t>
            </a:r>
          </a:p>
          <a:p>
            <a:pPr defTabSz="914400"/>
            <a:r>
              <a:rPr lang="en-US" dirty="0" smtClean="0"/>
              <a:t>  [p release];</a:t>
            </a:r>
          </a:p>
          <a:p>
            <a:pPr defTabSz="914400"/>
            <a:r>
              <a:rPr lang="en-US" dirty="0" smtClean="0"/>
              <a:t>  return 0;</a:t>
            </a:r>
            <a:endParaRPr lang="en-US" dirty="0"/>
          </a:p>
          <a:p>
            <a:pPr defTabSz="914400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Reference Counting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3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9697" y="2743201"/>
            <a:ext cx="8664606" cy="685800"/>
          </a:xfrm>
        </p:spPr>
        <p:txBody>
          <a:bodyPr/>
          <a:lstStyle/>
          <a:p>
            <a:r>
              <a:rPr lang="en-US" sz="4800" dirty="0" smtClean="0"/>
              <a:t>Automatic Reference Counting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64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Reference 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 uses only two ways to control the memory:</a:t>
            </a:r>
          </a:p>
          <a:p>
            <a:pPr lvl="1"/>
            <a:r>
              <a:rPr lang="en-US" dirty="0" smtClean="0"/>
              <a:t>Strong (default)</a:t>
            </a:r>
          </a:p>
          <a:p>
            <a:pPr lvl="2"/>
            <a:r>
              <a:rPr lang="en-US" dirty="0" smtClean="0"/>
              <a:t>Keep a reference to the object</a:t>
            </a:r>
          </a:p>
          <a:p>
            <a:pPr lvl="2"/>
            <a:r>
              <a:rPr lang="en-US" dirty="0" smtClean="0"/>
              <a:t>Take ownership of the object</a:t>
            </a:r>
          </a:p>
          <a:p>
            <a:pPr lvl="1"/>
            <a:r>
              <a:rPr lang="en-US" dirty="0" smtClean="0"/>
              <a:t>Weak</a:t>
            </a:r>
          </a:p>
          <a:p>
            <a:pPr lvl="2"/>
            <a:r>
              <a:rPr lang="en-US" dirty="0" smtClean="0"/>
              <a:t>Keep a reference to the object</a:t>
            </a:r>
          </a:p>
          <a:p>
            <a:pPr lvl="2"/>
            <a:r>
              <a:rPr lang="en-US" dirty="0" smtClean="0"/>
              <a:t>Does not take ownership of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0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9697" y="2743201"/>
            <a:ext cx="8664606" cy="685800"/>
          </a:xfrm>
        </p:spPr>
        <p:txBody>
          <a:bodyPr/>
          <a:lstStyle/>
          <a:p>
            <a:r>
              <a:rPr lang="en-US" sz="4800" dirty="0" smtClean="0"/>
              <a:t>Automatic Reference Counting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6364"/>
            <a:ext cx="8686800" cy="4749236"/>
          </a:xfrm>
        </p:spPr>
        <p:txBody>
          <a:bodyPr/>
          <a:lstStyle/>
          <a:p>
            <a:r>
              <a:rPr lang="en-US" dirty="0" smtClean="0"/>
              <a:t>Ways of Memory Management in Obj-C</a:t>
            </a:r>
          </a:p>
          <a:p>
            <a:pPr lvl="1"/>
            <a:r>
              <a:rPr lang="en-US" dirty="0" smtClean="0"/>
              <a:t>Garbage Collection (deprecated)</a:t>
            </a:r>
          </a:p>
          <a:p>
            <a:pPr lvl="1"/>
            <a:r>
              <a:rPr lang="en-US" dirty="0" smtClean="0"/>
              <a:t>Manual Reference Counting (MRC)</a:t>
            </a:r>
          </a:p>
          <a:p>
            <a:pPr lvl="1"/>
            <a:r>
              <a:rPr lang="en-US" dirty="0" smtClean="0"/>
              <a:t>Automatic Reference Counting (ARC)</a:t>
            </a:r>
          </a:p>
        </p:txBody>
      </p:sp>
    </p:spTree>
    <p:extLst>
      <p:ext uri="{BB962C8B-B14F-4D97-AF65-F5344CB8AC3E}">
        <p14:creationId xmlns:p14="http://schemas.microsoft.com/office/powerpoint/2010/main" val="389786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7170"/>
            <a:ext cx="8686800" cy="5026090"/>
          </a:xfrm>
        </p:spPr>
        <p:txBody>
          <a:bodyPr/>
          <a:lstStyle/>
          <a:p>
            <a:r>
              <a:rPr lang="en-US" dirty="0" smtClean="0"/>
              <a:t>Memory management is the process of managing computer memory</a:t>
            </a:r>
          </a:p>
          <a:p>
            <a:pPr lvl="1"/>
            <a:r>
              <a:rPr lang="en-US" dirty="0" smtClean="0"/>
              <a:t>Unused objects are removed from memory</a:t>
            </a:r>
          </a:p>
          <a:p>
            <a:pPr lvl="2"/>
            <a:r>
              <a:rPr lang="en-US" dirty="0" smtClean="0"/>
              <a:t>Or are deallocated</a:t>
            </a:r>
          </a:p>
          <a:p>
            <a:pPr lvl="1"/>
            <a:r>
              <a:rPr lang="en-US" dirty="0" smtClean="0"/>
              <a:t>Used objects are kept in memory to prevent error to too-early-deallocated objects</a:t>
            </a:r>
          </a:p>
          <a:p>
            <a:pPr lvl="1"/>
            <a:r>
              <a:rPr lang="en-US" dirty="0" smtClean="0"/>
              <a:t>This should be done efficiently, since allocating/</a:t>
            </a:r>
            <a:r>
              <a:rPr lang="en-US" dirty="0" err="1" smtClean="0"/>
              <a:t>deallocating</a:t>
            </a:r>
            <a:r>
              <a:rPr lang="en-US" dirty="0" smtClean="0"/>
              <a:t> memory is costly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1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Ways of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83855"/>
            <a:ext cx="7924800" cy="569120"/>
          </a:xfrm>
        </p:spPr>
        <p:txBody>
          <a:bodyPr/>
          <a:lstStyle/>
          <a:p>
            <a:r>
              <a:rPr lang="en-US" dirty="0" smtClean="0"/>
              <a:t>In Objective-C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Memory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788650"/>
            <a:ext cx="89154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Foundation and Cocoa frameworks support the following for memory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Garbage Collection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system automatically decides whether an object should be kept or removed from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 Reference Counting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developer manually states if an object should be kept or removed from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 Memory Management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developer marks the objects to be kept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0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 is a form of automatic memory management</a:t>
            </a:r>
          </a:p>
          <a:p>
            <a:pPr lvl="1"/>
            <a:r>
              <a:rPr lang="en-US" dirty="0" smtClean="0"/>
              <a:t>The garbage collector iterates over the memory from time to time and reclaims blocks of memory, that are no longer used by the program</a:t>
            </a:r>
          </a:p>
          <a:p>
            <a:pPr lvl="1"/>
            <a:r>
              <a:rPr lang="en-US" dirty="0" smtClean="0"/>
              <a:t>Used in Java and .NET platforms</a:t>
            </a:r>
          </a:p>
          <a:p>
            <a:pPr lvl="2"/>
            <a:r>
              <a:rPr lang="en-US" dirty="0" smtClean="0"/>
              <a:t>Java Virtual Machine (JVM)</a:t>
            </a:r>
          </a:p>
          <a:p>
            <a:pPr lvl="2"/>
            <a:r>
              <a:rPr lang="en-US" dirty="0" smtClean="0"/>
              <a:t>Common Language Runtime (CLR)</a:t>
            </a:r>
          </a:p>
          <a:p>
            <a:pPr lvl="1"/>
            <a:r>
              <a:rPr lang="en-US" dirty="0" smtClean="0"/>
              <a:t>Deprecated in MAC OS X and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2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TelerikAcademyTheme.thmx</Template>
  <TotalTime>1752</TotalTime>
  <Words>541</Words>
  <Application>Microsoft Macintosh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TelerikAcademyTheme</vt:lpstr>
      <vt:lpstr>Memory Management</vt:lpstr>
      <vt:lpstr>Table of Contents</vt:lpstr>
      <vt:lpstr>Memory Management Overview</vt:lpstr>
      <vt:lpstr>Memory Management</vt:lpstr>
      <vt:lpstr>Ways of Memory Management</vt:lpstr>
      <vt:lpstr>Ways of Memory Management</vt:lpstr>
      <vt:lpstr>Garbage Collection</vt:lpstr>
      <vt:lpstr>Garbage Collection</vt:lpstr>
      <vt:lpstr>Reference Counting</vt:lpstr>
      <vt:lpstr>Reference Counting</vt:lpstr>
      <vt:lpstr>Manual Reference Counting</vt:lpstr>
      <vt:lpstr>Manual Reference Counting</vt:lpstr>
      <vt:lpstr>MRC Sample</vt:lpstr>
      <vt:lpstr>Manual Reference Counting</vt:lpstr>
      <vt:lpstr>Automatic Reference Counting</vt:lpstr>
      <vt:lpstr>Automatic Reference Counting</vt:lpstr>
      <vt:lpstr>Automatic Reference Counting</vt:lpstr>
      <vt:lpstr>Memory Management</vt:lpstr>
    </vt:vector>
  </TitlesOfParts>
  <Company>Telerik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Doncho Minkov</dc:creator>
  <cp:lastModifiedBy>Doncho Minkov</cp:lastModifiedBy>
  <cp:revision>166</cp:revision>
  <dcterms:created xsi:type="dcterms:W3CDTF">2014-02-11T08:04:02Z</dcterms:created>
  <dcterms:modified xsi:type="dcterms:W3CDTF">2014-10-28T12:22:05Z</dcterms:modified>
</cp:coreProperties>
</file>