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38"/>
  </p:notesMasterIdLst>
  <p:handoutMasterIdLst>
    <p:handoutMasterId r:id="rId39"/>
  </p:handoutMasterIdLst>
  <p:sldIdLst>
    <p:sldId id="319" r:id="rId5"/>
    <p:sldId id="353" r:id="rId6"/>
    <p:sldId id="352" r:id="rId7"/>
    <p:sldId id="328" r:id="rId8"/>
    <p:sldId id="338" r:id="rId9"/>
    <p:sldId id="363" r:id="rId10"/>
    <p:sldId id="365" r:id="rId11"/>
    <p:sldId id="360" r:id="rId12"/>
    <p:sldId id="344" r:id="rId13"/>
    <p:sldId id="366" r:id="rId14"/>
    <p:sldId id="372" r:id="rId15"/>
    <p:sldId id="371" r:id="rId16"/>
    <p:sldId id="373" r:id="rId17"/>
    <p:sldId id="377" r:id="rId18"/>
    <p:sldId id="395" r:id="rId19"/>
    <p:sldId id="396" r:id="rId20"/>
    <p:sldId id="378" r:id="rId21"/>
    <p:sldId id="385" r:id="rId22"/>
    <p:sldId id="386" r:id="rId23"/>
    <p:sldId id="384" r:id="rId24"/>
    <p:sldId id="383" r:id="rId25"/>
    <p:sldId id="380" r:id="rId26"/>
    <p:sldId id="387" r:id="rId27"/>
    <p:sldId id="388" r:id="rId28"/>
    <p:sldId id="391" r:id="rId29"/>
    <p:sldId id="389" r:id="rId30"/>
    <p:sldId id="390" r:id="rId31"/>
    <p:sldId id="392" r:id="rId32"/>
    <p:sldId id="393" r:id="rId33"/>
    <p:sldId id="381" r:id="rId34"/>
    <p:sldId id="394" r:id="rId35"/>
    <p:sldId id="362" r:id="rId36"/>
    <p:sldId id="346" r:id="rId37"/>
  </p:sldIdLst>
  <p:sldSz cx="12192000" cy="6858000"/>
  <p:notesSz cx="6985000" cy="92837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83" userDrawn="1">
          <p15:clr>
            <a:srgbClr val="A4A3A4"/>
          </p15:clr>
        </p15:guide>
        <p15:guide id="2" orient="horz" pos="2042" userDrawn="1">
          <p15:clr>
            <a:srgbClr val="A4A3A4"/>
          </p15:clr>
        </p15:guide>
        <p15:guide id="3" orient="horz" pos="1931" userDrawn="1">
          <p15:clr>
            <a:srgbClr val="A4A3A4"/>
          </p15:clr>
        </p15:guide>
        <p15:guide id="4" orient="horz" pos="1130" userDrawn="1">
          <p15:clr>
            <a:srgbClr val="A4A3A4"/>
          </p15:clr>
        </p15:guide>
        <p15:guide id="6" orient="horz" pos="339" userDrawn="1">
          <p15:clr>
            <a:srgbClr val="A4A3A4"/>
          </p15:clr>
        </p15:guide>
        <p15:guide id="8" orient="horz" pos="3755" userDrawn="1">
          <p15:clr>
            <a:srgbClr val="A4A3A4"/>
          </p15:clr>
        </p15:guide>
        <p15:guide id="9" pos="3896" userDrawn="1">
          <p15:clr>
            <a:srgbClr val="A4A3A4"/>
          </p15:clr>
        </p15:guide>
        <p15:guide id="10" pos="5673" userDrawn="1">
          <p15:clr>
            <a:srgbClr val="A4A3A4"/>
          </p15:clr>
        </p15:guide>
        <p15:guide id="11" pos="5562" userDrawn="1">
          <p15:clr>
            <a:srgbClr val="A4A3A4"/>
          </p15:clr>
        </p15:guide>
        <p15:guide id="12" pos="7340" userDrawn="1">
          <p15:clr>
            <a:srgbClr val="A4A3A4"/>
          </p15:clr>
        </p15:guide>
        <p15:guide id="13" pos="2118" userDrawn="1">
          <p15:clr>
            <a:srgbClr val="A4A3A4"/>
          </p15:clr>
        </p15:guide>
        <p15:guide id="14" pos="2006" userDrawn="1">
          <p15:clr>
            <a:srgbClr val="A4A3A4"/>
          </p15:clr>
        </p15:guide>
        <p15:guide id="15" pos="339" userDrawn="1">
          <p15:clr>
            <a:srgbClr val="A4A3A4"/>
          </p15:clr>
        </p15:guide>
        <p15:guide id="16" orient="horz" pos="2843" userDrawn="1">
          <p15:clr>
            <a:srgbClr val="A4A3A4"/>
          </p15:clr>
        </p15:guide>
        <p15:guide id="17" orient="horz" pos="2954" userDrawn="1">
          <p15:clr>
            <a:srgbClr val="A4A3A4"/>
          </p15:clr>
        </p15:guide>
        <p15:guide id="18" orient="horz" pos="1019" userDrawn="1">
          <p15:clr>
            <a:srgbClr val="A4A3A4"/>
          </p15:clr>
        </p15:guide>
        <p15:guide id="19" orient="horz" pos="3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11"/>
    <a:srgbClr val="FF3163"/>
    <a:srgbClr val="FF3264"/>
    <a:srgbClr val="990AE3"/>
    <a:srgbClr val="9933FF"/>
    <a:srgbClr val="FFCD64"/>
    <a:srgbClr val="CEFF35"/>
    <a:srgbClr val="E12364"/>
    <a:srgbClr val="00CDC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>
      <p:cViewPr varScale="1">
        <p:scale>
          <a:sx n="121" d="100"/>
          <a:sy n="121" d="100"/>
        </p:scale>
        <p:origin x="1120" y="176"/>
      </p:cViewPr>
      <p:guideLst>
        <p:guide pos="3783"/>
        <p:guide orient="horz" pos="2042"/>
        <p:guide orient="horz" pos="1931"/>
        <p:guide orient="horz" pos="1130"/>
        <p:guide orient="horz" pos="339"/>
        <p:guide orient="horz" pos="3755"/>
        <p:guide pos="3896"/>
        <p:guide pos="5673"/>
        <p:guide pos="5562"/>
        <p:guide pos="7340"/>
        <p:guide pos="2118"/>
        <p:guide pos="2006"/>
        <p:guide pos="339"/>
        <p:guide orient="horz" pos="2843"/>
        <p:guide orient="horz" pos="2954"/>
        <p:guide orient="horz" pos="1019"/>
        <p:guide orient="horz" pos="3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4F807D-2187-4B2D-BF2A-4A368FB0C153}" type="datetimeFigureOut">
              <a:rPr lang="en-GB" smtClean="0">
                <a:latin typeface="Arial" panose="020B0604020202020204" pitchFamily="34" charset="0"/>
              </a:rPr>
              <a:t>18/01/2019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77B585E-5ADF-4795-B9E3-79CF9052EC3D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4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EC7DE87-EE64-4597-A63C-BD9AB33395FA}" type="datetimeFigureOut">
              <a:rPr lang="en-GB" smtClean="0"/>
              <a:pPr/>
              <a:t>18/01/2019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F028019-AA91-4C76-BB6B-CB38C01EC3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8019-AA91-4C76-BB6B-CB38C01EC3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2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8019-AA91-4C76-BB6B-CB38C01EC3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0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5467350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3" y="4689476"/>
            <a:ext cx="5467350" cy="127158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328BCA68-3B8E-4523-BAFB-25436AE8FBB4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84901" y="1"/>
            <a:ext cx="6007100" cy="6858000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40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 bwMode="invGray">
          <a:xfrm>
            <a:off x="-1" y="0"/>
            <a:ext cx="12193477" cy="6858000"/>
            <a:chOff x="-21582063" y="-12138025"/>
            <a:chExt cx="55356126" cy="31134050"/>
          </a:xfrm>
        </p:grpSpPr>
        <p:sp>
          <p:nvSpPr>
            <p:cNvPr id="16" name="Freeform 70"/>
            <p:cNvSpPr>
              <a:spLocks/>
            </p:cNvSpPr>
            <p:nvPr userDrawn="1"/>
          </p:nvSpPr>
          <p:spPr bwMode="invGray">
            <a:xfrm>
              <a:off x="25909588" y="12830175"/>
              <a:ext cx="7864475" cy="6165850"/>
            </a:xfrm>
            <a:custGeom>
              <a:avLst/>
              <a:gdLst>
                <a:gd name="T0" fmla="*/ 597 w 597"/>
                <a:gd name="T1" fmla="*/ 468 h 468"/>
                <a:gd name="T2" fmla="*/ 597 w 597"/>
                <a:gd name="T3" fmla="*/ 0 h 468"/>
                <a:gd name="T4" fmla="*/ 0 w 597"/>
                <a:gd name="T5" fmla="*/ 468 h 468"/>
                <a:gd name="T6" fmla="*/ 597 w 597"/>
                <a:gd name="T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468">
                  <a:moveTo>
                    <a:pt x="597" y="468"/>
                  </a:moveTo>
                  <a:cubicBezTo>
                    <a:pt x="597" y="0"/>
                    <a:pt x="597" y="0"/>
                    <a:pt x="597" y="0"/>
                  </a:cubicBezTo>
                  <a:cubicBezTo>
                    <a:pt x="444" y="147"/>
                    <a:pt x="254" y="295"/>
                    <a:pt x="0" y="468"/>
                  </a:cubicBezTo>
                  <a:lnTo>
                    <a:pt x="597" y="468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invGray">
            <a:xfrm>
              <a:off x="1657350" y="-1136650"/>
              <a:ext cx="32116713" cy="20132675"/>
            </a:xfrm>
            <a:custGeom>
              <a:avLst/>
              <a:gdLst>
                <a:gd name="T0" fmla="*/ 0 w 2438"/>
                <a:gd name="T1" fmla="*/ 1528 h 1528"/>
                <a:gd name="T2" fmla="*/ 1841 w 2438"/>
                <a:gd name="T3" fmla="*/ 1528 h 1528"/>
                <a:gd name="T4" fmla="*/ 2438 w 2438"/>
                <a:gd name="T5" fmla="*/ 1060 h 1528"/>
                <a:gd name="T6" fmla="*/ 2438 w 2438"/>
                <a:gd name="T7" fmla="*/ 0 h 1528"/>
                <a:gd name="T8" fmla="*/ 1070 w 2438"/>
                <a:gd name="T9" fmla="*/ 993 h 1528"/>
                <a:gd name="T10" fmla="*/ 0 w 2438"/>
                <a:gd name="T11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8" h="1528">
                  <a:moveTo>
                    <a:pt x="0" y="1528"/>
                  </a:moveTo>
                  <a:cubicBezTo>
                    <a:pt x="1841" y="1528"/>
                    <a:pt x="1841" y="1528"/>
                    <a:pt x="1841" y="1528"/>
                  </a:cubicBezTo>
                  <a:cubicBezTo>
                    <a:pt x="2095" y="1355"/>
                    <a:pt x="2285" y="1207"/>
                    <a:pt x="2438" y="106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098" y="332"/>
                    <a:pt x="1638" y="666"/>
                    <a:pt x="1070" y="993"/>
                  </a:cubicBezTo>
                  <a:cubicBezTo>
                    <a:pt x="707" y="1201"/>
                    <a:pt x="348" y="1381"/>
                    <a:pt x="0" y="1528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invGray">
            <a:xfrm>
              <a:off x="-21582063" y="-11295063"/>
              <a:ext cx="55356126" cy="30291088"/>
            </a:xfrm>
            <a:custGeom>
              <a:avLst/>
              <a:gdLst>
                <a:gd name="T0" fmla="*/ 2428 w 4202"/>
                <a:gd name="T1" fmla="*/ 1295 h 2299"/>
                <a:gd name="T2" fmla="*/ 0 w 4202"/>
                <a:gd name="T3" fmla="*/ 2156 h 2299"/>
                <a:gd name="T4" fmla="*/ 0 w 4202"/>
                <a:gd name="T5" fmla="*/ 2299 h 2299"/>
                <a:gd name="T6" fmla="*/ 1764 w 4202"/>
                <a:gd name="T7" fmla="*/ 2299 h 2299"/>
                <a:gd name="T8" fmla="*/ 2834 w 4202"/>
                <a:gd name="T9" fmla="*/ 1764 h 2299"/>
                <a:gd name="T10" fmla="*/ 4202 w 4202"/>
                <a:gd name="T11" fmla="*/ 771 h 2299"/>
                <a:gd name="T12" fmla="*/ 4202 w 4202"/>
                <a:gd name="T13" fmla="*/ 0 h 2299"/>
                <a:gd name="T14" fmla="*/ 2428 w 4202"/>
                <a:gd name="T15" fmla="*/ 129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2" h="2299">
                  <a:moveTo>
                    <a:pt x="2428" y="1295"/>
                  </a:moveTo>
                  <a:cubicBezTo>
                    <a:pt x="1539" y="1755"/>
                    <a:pt x="682" y="2057"/>
                    <a:pt x="0" y="2156"/>
                  </a:cubicBezTo>
                  <a:cubicBezTo>
                    <a:pt x="0" y="2299"/>
                    <a:pt x="0" y="2299"/>
                    <a:pt x="0" y="2299"/>
                  </a:cubicBezTo>
                  <a:cubicBezTo>
                    <a:pt x="1764" y="2299"/>
                    <a:pt x="1764" y="2299"/>
                    <a:pt x="1764" y="2299"/>
                  </a:cubicBezTo>
                  <a:cubicBezTo>
                    <a:pt x="2112" y="2152"/>
                    <a:pt x="2471" y="1972"/>
                    <a:pt x="2834" y="1764"/>
                  </a:cubicBezTo>
                  <a:cubicBezTo>
                    <a:pt x="3402" y="1437"/>
                    <a:pt x="3862" y="1103"/>
                    <a:pt x="4202" y="771"/>
                  </a:cubicBezTo>
                  <a:cubicBezTo>
                    <a:pt x="4202" y="0"/>
                    <a:pt x="4202" y="0"/>
                    <a:pt x="4202" y="0"/>
                  </a:cubicBezTo>
                  <a:cubicBezTo>
                    <a:pt x="3805" y="439"/>
                    <a:pt x="3183" y="904"/>
                    <a:pt x="2428" y="1295"/>
                  </a:cubicBez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invGray">
            <a:xfrm>
              <a:off x="-21582063" y="-12138025"/>
              <a:ext cx="55356126" cy="29249688"/>
            </a:xfrm>
            <a:custGeom>
              <a:avLst/>
              <a:gdLst>
                <a:gd name="T0" fmla="*/ 2512 w 4202"/>
                <a:gd name="T1" fmla="*/ 0 h 2220"/>
                <a:gd name="T2" fmla="*/ 1723 w 4202"/>
                <a:gd name="T3" fmla="*/ 431 h 2220"/>
                <a:gd name="T4" fmla="*/ 0 w 4202"/>
                <a:gd name="T5" fmla="*/ 1068 h 2220"/>
                <a:gd name="T6" fmla="*/ 0 w 4202"/>
                <a:gd name="T7" fmla="*/ 2220 h 2220"/>
                <a:gd name="T8" fmla="*/ 2428 w 4202"/>
                <a:gd name="T9" fmla="*/ 1359 h 2220"/>
                <a:gd name="T10" fmla="*/ 4202 w 4202"/>
                <a:gd name="T11" fmla="*/ 64 h 2220"/>
                <a:gd name="T12" fmla="*/ 4202 w 4202"/>
                <a:gd name="T13" fmla="*/ 0 h 2220"/>
                <a:gd name="T14" fmla="*/ 2512 w 4202"/>
                <a:gd name="T15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2" h="2220">
                  <a:moveTo>
                    <a:pt x="2512" y="0"/>
                  </a:moveTo>
                  <a:cubicBezTo>
                    <a:pt x="2270" y="150"/>
                    <a:pt x="2004" y="296"/>
                    <a:pt x="1723" y="431"/>
                  </a:cubicBezTo>
                  <a:cubicBezTo>
                    <a:pt x="1089" y="736"/>
                    <a:pt x="493" y="955"/>
                    <a:pt x="0" y="1068"/>
                  </a:cubicBezTo>
                  <a:cubicBezTo>
                    <a:pt x="0" y="2220"/>
                    <a:pt x="0" y="2220"/>
                    <a:pt x="0" y="2220"/>
                  </a:cubicBezTo>
                  <a:cubicBezTo>
                    <a:pt x="682" y="2121"/>
                    <a:pt x="1539" y="1819"/>
                    <a:pt x="2428" y="1359"/>
                  </a:cubicBezTo>
                  <a:cubicBezTo>
                    <a:pt x="3183" y="968"/>
                    <a:pt x="3805" y="503"/>
                    <a:pt x="4202" y="64"/>
                  </a:cubicBezTo>
                  <a:cubicBezTo>
                    <a:pt x="4202" y="0"/>
                    <a:pt x="4202" y="0"/>
                    <a:pt x="4202" y="0"/>
                  </a:cubicBezTo>
                  <a:lnTo>
                    <a:pt x="2512" y="0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invGray">
            <a:xfrm>
              <a:off x="-21582063" y="-12138025"/>
              <a:ext cx="33093026" cy="14071600"/>
            </a:xfrm>
            <a:custGeom>
              <a:avLst/>
              <a:gdLst>
                <a:gd name="T0" fmla="*/ 2512 w 2512"/>
                <a:gd name="T1" fmla="*/ 0 h 1068"/>
                <a:gd name="T2" fmla="*/ 0 w 2512"/>
                <a:gd name="T3" fmla="*/ 0 h 1068"/>
                <a:gd name="T4" fmla="*/ 0 w 2512"/>
                <a:gd name="T5" fmla="*/ 1068 h 1068"/>
                <a:gd name="T6" fmla="*/ 1723 w 2512"/>
                <a:gd name="T7" fmla="*/ 431 h 1068"/>
                <a:gd name="T8" fmla="*/ 2512 w 2512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2" h="1068">
                  <a:moveTo>
                    <a:pt x="25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493" y="955"/>
                    <a:pt x="1089" y="736"/>
                    <a:pt x="1723" y="431"/>
                  </a:cubicBezTo>
                  <a:cubicBezTo>
                    <a:pt x="2004" y="296"/>
                    <a:pt x="2270" y="150"/>
                    <a:pt x="2512" y="0"/>
                  </a:cubicBez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289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 bwMode="invGray">
          <a:xfrm>
            <a:off x="331" y="0"/>
            <a:ext cx="12192000" cy="6858000"/>
            <a:chOff x="-23126700" y="-13012738"/>
            <a:chExt cx="58445401" cy="32883476"/>
          </a:xfrm>
        </p:grpSpPr>
        <p:sp>
          <p:nvSpPr>
            <p:cNvPr id="19" name="Freeform 31"/>
            <p:cNvSpPr>
              <a:spLocks/>
            </p:cNvSpPr>
            <p:nvPr userDrawn="1"/>
          </p:nvSpPr>
          <p:spPr bwMode="invGray">
            <a:xfrm>
              <a:off x="-23126700" y="-13012738"/>
              <a:ext cx="58445400" cy="32883476"/>
            </a:xfrm>
            <a:custGeom>
              <a:avLst/>
              <a:gdLst>
                <a:gd name="T0" fmla="*/ 2668 w 5548"/>
                <a:gd name="T1" fmla="*/ 654 h 3121"/>
                <a:gd name="T2" fmla="*/ 0 w 5548"/>
                <a:gd name="T3" fmla="*/ 1560 h 3121"/>
                <a:gd name="T4" fmla="*/ 0 w 5548"/>
                <a:gd name="T5" fmla="*/ 3121 h 3121"/>
                <a:gd name="T6" fmla="*/ 2075 w 5548"/>
                <a:gd name="T7" fmla="*/ 3121 h 3121"/>
                <a:gd name="T8" fmla="*/ 4084 w 5548"/>
                <a:gd name="T9" fmla="*/ 2181 h 3121"/>
                <a:gd name="T10" fmla="*/ 5548 w 5548"/>
                <a:gd name="T11" fmla="*/ 1179 h 3121"/>
                <a:gd name="T12" fmla="*/ 5548 w 5548"/>
                <a:gd name="T13" fmla="*/ 0 h 3121"/>
                <a:gd name="T14" fmla="*/ 3878 w 5548"/>
                <a:gd name="T15" fmla="*/ 0 h 3121"/>
                <a:gd name="T16" fmla="*/ 2668 w 5548"/>
                <a:gd name="T17" fmla="*/ 654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48" h="3121">
                  <a:moveTo>
                    <a:pt x="2668" y="654"/>
                  </a:moveTo>
                  <a:cubicBezTo>
                    <a:pt x="1644" y="1134"/>
                    <a:pt x="721" y="1446"/>
                    <a:pt x="0" y="1560"/>
                  </a:cubicBezTo>
                  <a:cubicBezTo>
                    <a:pt x="0" y="3121"/>
                    <a:pt x="0" y="3121"/>
                    <a:pt x="0" y="3121"/>
                  </a:cubicBezTo>
                  <a:cubicBezTo>
                    <a:pt x="2075" y="3121"/>
                    <a:pt x="2075" y="3121"/>
                    <a:pt x="2075" y="3121"/>
                  </a:cubicBezTo>
                  <a:cubicBezTo>
                    <a:pt x="2712" y="2895"/>
                    <a:pt x="3394" y="2577"/>
                    <a:pt x="4084" y="2181"/>
                  </a:cubicBezTo>
                  <a:cubicBezTo>
                    <a:pt x="4658" y="1851"/>
                    <a:pt x="5149" y="1515"/>
                    <a:pt x="5548" y="1179"/>
                  </a:cubicBezTo>
                  <a:cubicBezTo>
                    <a:pt x="5548" y="0"/>
                    <a:pt x="5548" y="0"/>
                    <a:pt x="5548" y="0"/>
                  </a:cubicBezTo>
                  <a:cubicBezTo>
                    <a:pt x="3878" y="0"/>
                    <a:pt x="3878" y="0"/>
                    <a:pt x="3878" y="0"/>
                  </a:cubicBezTo>
                  <a:cubicBezTo>
                    <a:pt x="3510" y="229"/>
                    <a:pt x="3102" y="450"/>
                    <a:pt x="2668" y="654"/>
                  </a:cubicBez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 userDrawn="1"/>
          </p:nvSpPr>
          <p:spPr bwMode="invGray">
            <a:xfrm>
              <a:off x="23013988" y="11093450"/>
              <a:ext cx="12304713" cy="8777288"/>
            </a:xfrm>
            <a:custGeom>
              <a:avLst/>
              <a:gdLst>
                <a:gd name="T0" fmla="*/ 0 w 1168"/>
                <a:gd name="T1" fmla="*/ 833 h 833"/>
                <a:gd name="T2" fmla="*/ 1168 w 1168"/>
                <a:gd name="T3" fmla="*/ 833 h 833"/>
                <a:gd name="T4" fmla="*/ 1168 w 1168"/>
                <a:gd name="T5" fmla="*/ 0 h 833"/>
                <a:gd name="T6" fmla="*/ 322 w 1168"/>
                <a:gd name="T7" fmla="*/ 631 h 833"/>
                <a:gd name="T8" fmla="*/ 0 w 1168"/>
                <a:gd name="T9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833">
                  <a:moveTo>
                    <a:pt x="0" y="833"/>
                  </a:moveTo>
                  <a:cubicBezTo>
                    <a:pt x="1168" y="833"/>
                    <a:pt x="1168" y="833"/>
                    <a:pt x="1168" y="833"/>
                  </a:cubicBezTo>
                  <a:cubicBezTo>
                    <a:pt x="1168" y="0"/>
                    <a:pt x="1168" y="0"/>
                    <a:pt x="1168" y="0"/>
                  </a:cubicBezTo>
                  <a:cubicBezTo>
                    <a:pt x="917" y="216"/>
                    <a:pt x="634" y="428"/>
                    <a:pt x="322" y="631"/>
                  </a:cubicBezTo>
                  <a:cubicBezTo>
                    <a:pt x="215" y="701"/>
                    <a:pt x="108" y="768"/>
                    <a:pt x="0" y="833"/>
                  </a:cubicBezTo>
                  <a:close/>
                </a:path>
              </a:pathLst>
            </a:custGeom>
            <a:solidFill>
              <a:srgbClr val="00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invGray">
            <a:xfrm>
              <a:off x="17410113" y="8218488"/>
              <a:ext cx="17908588" cy="11652250"/>
            </a:xfrm>
            <a:custGeom>
              <a:avLst/>
              <a:gdLst>
                <a:gd name="T0" fmla="*/ 0 w 1700"/>
                <a:gd name="T1" fmla="*/ 1106 h 1106"/>
                <a:gd name="T2" fmla="*/ 532 w 1700"/>
                <a:gd name="T3" fmla="*/ 1106 h 1106"/>
                <a:gd name="T4" fmla="*/ 854 w 1700"/>
                <a:gd name="T5" fmla="*/ 904 h 1106"/>
                <a:gd name="T6" fmla="*/ 1700 w 1700"/>
                <a:gd name="T7" fmla="*/ 273 h 1106"/>
                <a:gd name="T8" fmla="*/ 1700 w 1700"/>
                <a:gd name="T9" fmla="*/ 0 h 1106"/>
                <a:gd name="T10" fmla="*/ 689 w 1700"/>
                <a:gd name="T11" fmla="*/ 717 h 1106"/>
                <a:gd name="T12" fmla="*/ 0 w 1700"/>
                <a:gd name="T1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0" h="1106">
                  <a:moveTo>
                    <a:pt x="0" y="1106"/>
                  </a:moveTo>
                  <a:cubicBezTo>
                    <a:pt x="532" y="1106"/>
                    <a:pt x="532" y="1106"/>
                    <a:pt x="532" y="1106"/>
                  </a:cubicBezTo>
                  <a:cubicBezTo>
                    <a:pt x="640" y="1041"/>
                    <a:pt x="747" y="974"/>
                    <a:pt x="854" y="904"/>
                  </a:cubicBezTo>
                  <a:cubicBezTo>
                    <a:pt x="1166" y="701"/>
                    <a:pt x="1449" y="489"/>
                    <a:pt x="1700" y="273"/>
                  </a:cubicBezTo>
                  <a:cubicBezTo>
                    <a:pt x="1700" y="0"/>
                    <a:pt x="1700" y="0"/>
                    <a:pt x="1700" y="0"/>
                  </a:cubicBezTo>
                  <a:cubicBezTo>
                    <a:pt x="1404" y="252"/>
                    <a:pt x="1065" y="493"/>
                    <a:pt x="689" y="717"/>
                  </a:cubicBezTo>
                  <a:cubicBezTo>
                    <a:pt x="456" y="857"/>
                    <a:pt x="226" y="986"/>
                    <a:pt x="0" y="1106"/>
                  </a:cubicBez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invGray">
            <a:xfrm>
              <a:off x="-1268413" y="-590550"/>
              <a:ext cx="36587113" cy="20461288"/>
            </a:xfrm>
            <a:custGeom>
              <a:avLst/>
              <a:gdLst>
                <a:gd name="T0" fmla="*/ 0 w 3473"/>
                <a:gd name="T1" fmla="*/ 1942 h 1942"/>
                <a:gd name="T2" fmla="*/ 1773 w 3473"/>
                <a:gd name="T3" fmla="*/ 1942 h 1942"/>
                <a:gd name="T4" fmla="*/ 2462 w 3473"/>
                <a:gd name="T5" fmla="*/ 1553 h 1942"/>
                <a:gd name="T6" fmla="*/ 3473 w 3473"/>
                <a:gd name="T7" fmla="*/ 836 h 1942"/>
                <a:gd name="T8" fmla="*/ 3473 w 3473"/>
                <a:gd name="T9" fmla="*/ 0 h 1942"/>
                <a:gd name="T10" fmla="*/ 2009 w 3473"/>
                <a:gd name="T11" fmla="*/ 1002 h 1942"/>
                <a:gd name="T12" fmla="*/ 0 w 3473"/>
                <a:gd name="T13" fmla="*/ 1942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3" h="1942">
                  <a:moveTo>
                    <a:pt x="0" y="1942"/>
                  </a:moveTo>
                  <a:cubicBezTo>
                    <a:pt x="1773" y="1942"/>
                    <a:pt x="1773" y="1942"/>
                    <a:pt x="1773" y="1942"/>
                  </a:cubicBezTo>
                  <a:cubicBezTo>
                    <a:pt x="1999" y="1822"/>
                    <a:pt x="2229" y="1693"/>
                    <a:pt x="2462" y="1553"/>
                  </a:cubicBezTo>
                  <a:cubicBezTo>
                    <a:pt x="2838" y="1329"/>
                    <a:pt x="3177" y="1088"/>
                    <a:pt x="3473" y="836"/>
                  </a:cubicBezTo>
                  <a:cubicBezTo>
                    <a:pt x="3473" y="0"/>
                    <a:pt x="3473" y="0"/>
                    <a:pt x="3473" y="0"/>
                  </a:cubicBezTo>
                  <a:cubicBezTo>
                    <a:pt x="3074" y="336"/>
                    <a:pt x="2583" y="672"/>
                    <a:pt x="2009" y="1002"/>
                  </a:cubicBezTo>
                  <a:cubicBezTo>
                    <a:pt x="1319" y="1398"/>
                    <a:pt x="637" y="1716"/>
                    <a:pt x="0" y="1942"/>
                  </a:cubicBezTo>
                  <a:close/>
                </a:path>
              </a:pathLst>
            </a:custGeom>
            <a:solidFill>
              <a:srgbClr val="00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invGray">
            <a:xfrm>
              <a:off x="17726025" y="-13012738"/>
              <a:ext cx="17592675" cy="0"/>
            </a:xfrm>
            <a:custGeom>
              <a:avLst/>
              <a:gdLst>
                <a:gd name="T0" fmla="*/ 0 w 1670"/>
                <a:gd name="T1" fmla="*/ 0 w 1670"/>
                <a:gd name="T2" fmla="*/ 1670 w 1670"/>
                <a:gd name="T3" fmla="*/ 1670 w 1670"/>
                <a:gd name="T4" fmla="*/ 0 w 16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7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 userDrawn="1"/>
          </p:nvSpPr>
          <p:spPr bwMode="invGray">
            <a:xfrm>
              <a:off x="-23126700" y="3424237"/>
              <a:ext cx="1588" cy="16446501"/>
            </a:xfrm>
            <a:prstGeom prst="rect">
              <a:avLst/>
            </a:pr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 userDrawn="1"/>
          </p:nvSpPr>
          <p:spPr bwMode="invGray">
            <a:xfrm>
              <a:off x="-23126700" y="-13012738"/>
              <a:ext cx="40852725" cy="16436975"/>
            </a:xfrm>
            <a:custGeom>
              <a:avLst/>
              <a:gdLst>
                <a:gd name="T0" fmla="*/ 0 w 3878"/>
                <a:gd name="T1" fmla="*/ 0 h 1560"/>
                <a:gd name="T2" fmla="*/ 3878 w 3878"/>
                <a:gd name="T3" fmla="*/ 0 h 1560"/>
                <a:gd name="T4" fmla="*/ 3878 w 3878"/>
                <a:gd name="T5" fmla="*/ 0 h 1560"/>
                <a:gd name="T6" fmla="*/ 0 w 3878"/>
                <a:gd name="T7" fmla="*/ 0 h 1560"/>
                <a:gd name="T8" fmla="*/ 0 w 3878"/>
                <a:gd name="T9" fmla="*/ 1560 h 1560"/>
                <a:gd name="T10" fmla="*/ 0 w 3878"/>
                <a:gd name="T11" fmla="*/ 1560 h 1560"/>
                <a:gd name="T12" fmla="*/ 0 w 3878"/>
                <a:gd name="T13" fmla="*/ 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8" h="1560">
                  <a:moveTo>
                    <a:pt x="0" y="0"/>
                  </a:moveTo>
                  <a:cubicBezTo>
                    <a:pt x="3878" y="0"/>
                    <a:pt x="3878" y="0"/>
                    <a:pt x="3878" y="0"/>
                  </a:cubicBezTo>
                  <a:cubicBezTo>
                    <a:pt x="3878" y="0"/>
                    <a:pt x="3878" y="0"/>
                    <a:pt x="38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0"/>
                    <a:pt x="0" y="1560"/>
                    <a:pt x="0" y="1560"/>
                  </a:cubicBezTo>
                  <a:cubicBezTo>
                    <a:pt x="0" y="1560"/>
                    <a:pt x="0" y="1560"/>
                    <a:pt x="0" y="1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 userDrawn="1"/>
          </p:nvSpPr>
          <p:spPr bwMode="invGray">
            <a:xfrm>
              <a:off x="-23126700" y="-13012738"/>
              <a:ext cx="40852725" cy="16436975"/>
            </a:xfrm>
            <a:custGeom>
              <a:avLst/>
              <a:gdLst>
                <a:gd name="T0" fmla="*/ 0 w 3878"/>
                <a:gd name="T1" fmla="*/ 1560 h 1560"/>
                <a:gd name="T2" fmla="*/ 2668 w 3878"/>
                <a:gd name="T3" fmla="*/ 654 h 1560"/>
                <a:gd name="T4" fmla="*/ 3878 w 3878"/>
                <a:gd name="T5" fmla="*/ 0 h 1560"/>
                <a:gd name="T6" fmla="*/ 0 w 3878"/>
                <a:gd name="T7" fmla="*/ 0 h 1560"/>
                <a:gd name="T8" fmla="*/ 0 w 3878"/>
                <a:gd name="T9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8" h="1560">
                  <a:moveTo>
                    <a:pt x="0" y="1560"/>
                  </a:moveTo>
                  <a:cubicBezTo>
                    <a:pt x="721" y="1446"/>
                    <a:pt x="1644" y="1134"/>
                    <a:pt x="2668" y="654"/>
                  </a:cubicBezTo>
                  <a:cubicBezTo>
                    <a:pt x="3102" y="450"/>
                    <a:pt x="3510" y="229"/>
                    <a:pt x="38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60"/>
                  </a:lnTo>
                  <a:close/>
                </a:path>
              </a:pathLst>
            </a:custGeom>
            <a:solidFill>
              <a:srgbClr val="CC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4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A6E-7CC1-4E8A-AAB1-6026D3BB457A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39999" y="1793875"/>
            <a:ext cx="11112251" cy="4167188"/>
          </a:xfrm>
        </p:spPr>
        <p:txBody>
          <a:bodyPr/>
          <a:lstStyle>
            <a:lvl1pPr>
              <a:tabLst>
                <a:tab pos="896938" algn="l"/>
              </a:tabLst>
              <a:defRPr/>
            </a:lvl1pPr>
            <a:lvl2pPr marL="1168400" indent="-271463">
              <a:tabLst>
                <a:tab pos="896938" algn="l"/>
              </a:tabLst>
              <a:defRPr/>
            </a:lvl2pPr>
            <a:lvl3pPr marL="1431925" indent="-265113">
              <a:tabLst>
                <a:tab pos="896938" algn="l"/>
              </a:tabLst>
              <a:defRPr/>
            </a:lvl3pPr>
            <a:lvl4pPr marL="1433513" indent="-1588">
              <a:tabLst>
                <a:tab pos="896938" algn="l"/>
              </a:tabLst>
              <a:defRPr/>
            </a:lvl4pPr>
            <a:lvl5pPr marL="1433513" indent="-1588">
              <a:tabLst>
                <a:tab pos="896938" algn="l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8679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A68-85A4-47A5-AA3B-B5C1907A4884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8164" y="1793876"/>
            <a:ext cx="5467350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6184900" y="1793876"/>
            <a:ext cx="5467350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4938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AAF3-A1EB-4791-A0B6-E2B43C7E1111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541602" y="1793876"/>
            <a:ext cx="3583549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>
          <a:xfrm>
            <a:off x="4305151" y="1793876"/>
            <a:ext cx="3583137" cy="4167187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8068700" y="1793876"/>
            <a:ext cx="3583550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07723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C639-CB94-478F-9D4C-180DD5D6B1AC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40000" y="1793875"/>
            <a:ext cx="2644526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362325" y="1793875"/>
            <a:ext cx="2643188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183312" y="1793876"/>
            <a:ext cx="2646363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9005888" y="1793876"/>
            <a:ext cx="2646362" cy="4167187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6377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C93E-8503-4798-96DD-A1FE9CED6D6E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0617" y="6421919"/>
            <a:ext cx="3964896" cy="153888"/>
          </a:xfrm>
        </p:spPr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84900" y="0"/>
            <a:ext cx="60071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0000" y="1793876"/>
            <a:ext cx="5465514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000" y="538163"/>
            <a:ext cx="5465514" cy="107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80900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132-30BE-4A49-A2CE-3A2F04FC86C6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8163" y="1793875"/>
            <a:ext cx="11114087" cy="4167188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9161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84BE-7716-4A7F-9F0C-FB7F2B0D8625}" type="datetime1">
              <a:rPr lang="sv-SE" smtClean="0"/>
              <a:t>2019-01-18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481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7333-3B95-4EFA-AC16-1EA02EC0C329}" type="datetime1">
              <a:rPr lang="sv-SE" smtClean="0"/>
              <a:t>2019-01-18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936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3363912" y="4513263"/>
            <a:ext cx="524182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363912" y="4680493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Identifier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363912" y="4904290"/>
            <a:ext cx="468077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Version: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363912" y="5285792"/>
            <a:ext cx="50334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Status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63912" y="5453022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Status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3363912" y="5676819"/>
            <a:ext cx="50334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Relation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363912" y="5844047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Relation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8163" y="4517983"/>
            <a:ext cx="89287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 type: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8164" y="4685213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Document type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538163" y="4909010"/>
            <a:ext cx="490519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Creator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38163" y="5290512"/>
            <a:ext cx="750205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Approved by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38164" y="5457742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Name and telephone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363912" y="5071519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Version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8164" y="5076239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Name and telephone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5467350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35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A39C6CCA-0ACE-458D-BDB1-189FEF1AAD9B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84901" y="1"/>
            <a:ext cx="6007100" cy="6858000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0066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65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8291512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3" y="4689476"/>
            <a:ext cx="5467350" cy="127158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06252963-8539-484D-8998-9E49213D4B08}" type="datetime1">
              <a:rPr lang="sv-SE" noProof="0" smtClean="0"/>
              <a:t>2019-01-18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1995508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020F-E5AA-47F5-9FD8-3920F6C58B1D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163" y="1793875"/>
            <a:ext cx="11114087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00962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8162" y="538163"/>
            <a:ext cx="8291513" cy="3975100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2" y="4689476"/>
            <a:ext cx="8291513" cy="127158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FE5D2D-8EC9-4C8A-BB2C-7C6DB803F878}" type="datetime1">
              <a:rPr lang="sv-SE" smtClean="0"/>
              <a:t>2019-01-18</a:t>
            </a:fld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Confidentiality class    Relation    Identifier    Version    Status</a:t>
            </a:r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2D7E8A-A0E3-4239-9A38-4F8DCAE2A9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4707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473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35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4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 bwMode="invGray">
          <a:xfrm>
            <a:off x="-1057" y="1"/>
            <a:ext cx="12193057" cy="6858000"/>
            <a:chOff x="-1057" y="1"/>
            <a:chExt cx="12193057" cy="6858000"/>
          </a:xfrm>
        </p:grpSpPr>
        <p:sp>
          <p:nvSpPr>
            <p:cNvPr id="25" name="Freeform 24"/>
            <p:cNvSpPr>
              <a:spLocks/>
            </p:cNvSpPr>
            <p:nvPr userDrawn="1"/>
          </p:nvSpPr>
          <p:spPr bwMode="invGray">
            <a:xfrm>
              <a:off x="-1057" y="1"/>
              <a:ext cx="8691601" cy="3871890"/>
            </a:xfrm>
            <a:custGeom>
              <a:avLst/>
              <a:gdLst>
                <a:gd name="connsiteX0" fmla="*/ 4206316 w 8691601"/>
                <a:gd name="connsiteY0" fmla="*/ 0 h 3871890"/>
                <a:gd name="connsiteX1" fmla="*/ 5697461 w 8691601"/>
                <a:gd name="connsiteY1" fmla="*/ 0 h 3871890"/>
                <a:gd name="connsiteX2" fmla="*/ 5876669 w 8691601"/>
                <a:gd name="connsiteY2" fmla="*/ 0 h 3871890"/>
                <a:gd name="connsiteX3" fmla="*/ 5814491 w 8691601"/>
                <a:gd name="connsiteY3" fmla="*/ 33052 h 3871890"/>
                <a:gd name="connsiteX4" fmla="*/ 5876679 w 8691601"/>
                <a:gd name="connsiteY4" fmla="*/ 0 h 3871890"/>
                <a:gd name="connsiteX5" fmla="*/ 8527609 w 8691601"/>
                <a:gd name="connsiteY5" fmla="*/ 0 h 3871890"/>
                <a:gd name="connsiteX6" fmla="*/ 8691601 w 8691601"/>
                <a:gd name="connsiteY6" fmla="*/ 0 h 3871890"/>
                <a:gd name="connsiteX7" fmla="*/ 5144630 w 8691601"/>
                <a:gd name="connsiteY7" fmla="*/ 2017103 h 3871890"/>
                <a:gd name="connsiteX8" fmla="*/ 0 w 8691601"/>
                <a:gd name="connsiteY8" fmla="*/ 3871890 h 3871890"/>
                <a:gd name="connsiteX9" fmla="*/ 0 w 8691601"/>
                <a:gd name="connsiteY9" fmla="*/ 3778897 h 3871890"/>
                <a:gd name="connsiteX10" fmla="*/ 0 w 8691601"/>
                <a:gd name="connsiteY10" fmla="*/ 2506118 h 3871890"/>
                <a:gd name="connsiteX11" fmla="*/ 0 w 8691601"/>
                <a:gd name="connsiteY11" fmla="*/ 2379288 h 3871890"/>
                <a:gd name="connsiteX12" fmla="*/ 0 w 8691601"/>
                <a:gd name="connsiteY12" fmla="*/ 2378930 h 3871890"/>
                <a:gd name="connsiteX13" fmla="*/ 0 w 8691601"/>
                <a:gd name="connsiteY13" fmla="*/ 2377888 h 3871890"/>
                <a:gd name="connsiteX14" fmla="*/ 0 w 8691601"/>
                <a:gd name="connsiteY14" fmla="*/ 2289663 h 3871890"/>
                <a:gd name="connsiteX15" fmla="*/ 0 w 8691601"/>
                <a:gd name="connsiteY15" fmla="*/ 1582810 h 3871890"/>
                <a:gd name="connsiteX16" fmla="*/ 3846209 w 8691601"/>
                <a:gd name="connsiteY16" fmla="*/ 174177 h 3871890"/>
                <a:gd name="connsiteX17" fmla="*/ 4206316 w 8691601"/>
                <a:gd name="connsiteY17" fmla="*/ 0 h 3871890"/>
                <a:gd name="connsiteX18" fmla="*/ 0 w 8691601"/>
                <a:gd name="connsiteY18" fmla="*/ 0 h 3871890"/>
                <a:gd name="connsiteX19" fmla="*/ 4008300 w 8691601"/>
                <a:gd name="connsiteY19" fmla="*/ 0 h 3871890"/>
                <a:gd name="connsiteX20" fmla="*/ 4206095 w 8691601"/>
                <a:gd name="connsiteY20" fmla="*/ 0 h 3871890"/>
                <a:gd name="connsiteX21" fmla="*/ 3846008 w 8691601"/>
                <a:gd name="connsiteY21" fmla="*/ 174167 h 3871890"/>
                <a:gd name="connsiteX22" fmla="*/ 0 w 8691601"/>
                <a:gd name="connsiteY22" fmla="*/ 1582720 h 3871890"/>
                <a:gd name="connsiteX23" fmla="*/ 0 w 8691601"/>
                <a:gd name="connsiteY23" fmla="*/ 1494791 h 3871890"/>
                <a:gd name="connsiteX24" fmla="*/ 0 w 8691601"/>
                <a:gd name="connsiteY24" fmla="*/ 0 h 387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1601" h="3871890">
                  <a:moveTo>
                    <a:pt x="4206316" y="0"/>
                  </a:moveTo>
                  <a:cubicBezTo>
                    <a:pt x="4206316" y="0"/>
                    <a:pt x="4206316" y="0"/>
                    <a:pt x="5697461" y="0"/>
                  </a:cubicBezTo>
                  <a:lnTo>
                    <a:pt x="5876669" y="0"/>
                  </a:lnTo>
                  <a:lnTo>
                    <a:pt x="5814491" y="33052"/>
                  </a:lnTo>
                  <a:lnTo>
                    <a:pt x="5876679" y="0"/>
                  </a:lnTo>
                  <a:cubicBezTo>
                    <a:pt x="5876679" y="0"/>
                    <a:pt x="5876679" y="0"/>
                    <a:pt x="8527609" y="0"/>
                  </a:cubicBezTo>
                  <a:lnTo>
                    <a:pt x="8691601" y="0"/>
                  </a:lnTo>
                  <a:cubicBezTo>
                    <a:pt x="7673834" y="705056"/>
                    <a:pt x="6463332" y="1399967"/>
                    <a:pt x="5144630" y="2017103"/>
                  </a:cubicBezTo>
                  <a:cubicBezTo>
                    <a:pt x="3220677" y="2919980"/>
                    <a:pt x="1460717" y="3550642"/>
                    <a:pt x="0" y="3871890"/>
                  </a:cubicBezTo>
                  <a:cubicBezTo>
                    <a:pt x="0" y="3871890"/>
                    <a:pt x="0" y="3871890"/>
                    <a:pt x="0" y="3778897"/>
                  </a:cubicBezTo>
                  <a:cubicBezTo>
                    <a:pt x="0" y="3778897"/>
                    <a:pt x="0" y="3778897"/>
                    <a:pt x="0" y="2506118"/>
                  </a:cubicBezTo>
                  <a:lnTo>
                    <a:pt x="0" y="2379288"/>
                  </a:lnTo>
                  <a:lnTo>
                    <a:pt x="0" y="2378930"/>
                  </a:lnTo>
                  <a:lnTo>
                    <a:pt x="0" y="2377888"/>
                  </a:lnTo>
                  <a:cubicBezTo>
                    <a:pt x="0" y="2373687"/>
                    <a:pt x="0" y="2356882"/>
                    <a:pt x="0" y="2289663"/>
                  </a:cubicBezTo>
                  <a:cubicBezTo>
                    <a:pt x="0" y="2289663"/>
                    <a:pt x="0" y="2289663"/>
                    <a:pt x="0" y="1582810"/>
                  </a:cubicBezTo>
                  <a:cubicBezTo>
                    <a:pt x="1107370" y="1325772"/>
                    <a:pt x="2434524" y="842136"/>
                    <a:pt x="3846209" y="174177"/>
                  </a:cubicBezTo>
                  <a:cubicBezTo>
                    <a:pt x="3967935" y="116682"/>
                    <a:pt x="4087971" y="59186"/>
                    <a:pt x="4206316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008300" y="0"/>
                  </a:cubicBezTo>
                  <a:lnTo>
                    <a:pt x="4206095" y="0"/>
                  </a:lnTo>
                  <a:cubicBezTo>
                    <a:pt x="4087756" y="59183"/>
                    <a:pt x="3967727" y="116675"/>
                    <a:pt x="3846008" y="174167"/>
                  </a:cubicBezTo>
                  <a:cubicBezTo>
                    <a:pt x="2434396" y="842088"/>
                    <a:pt x="1107312" y="1325697"/>
                    <a:pt x="0" y="1582720"/>
                  </a:cubicBezTo>
                  <a:cubicBezTo>
                    <a:pt x="0" y="1582720"/>
                    <a:pt x="0" y="1582720"/>
                    <a:pt x="0" y="1494791"/>
                  </a:cubicBezTo>
                  <a:cubicBezTo>
                    <a:pt x="0" y="1494791"/>
                    <a:pt x="0" y="1494791"/>
                    <a:pt x="0" y="0"/>
                  </a:cubicBezTo>
                  <a:close/>
                </a:path>
              </a:pathLst>
            </a:custGeom>
            <a:solidFill>
              <a:srgbClr val="FF3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 bwMode="invGray">
            <a:xfrm>
              <a:off x="-1057" y="1"/>
              <a:ext cx="12193057" cy="6858000"/>
              <a:chOff x="19354800" y="-13931900"/>
              <a:chExt cx="42743438" cy="24041101"/>
            </a:xfrm>
          </p:grpSpPr>
          <p:sp>
            <p:nvSpPr>
              <p:cNvPr id="27" name="Freeform 31"/>
              <p:cNvSpPr>
                <a:spLocks/>
              </p:cNvSpPr>
              <p:nvPr userDrawn="1"/>
            </p:nvSpPr>
            <p:spPr bwMode="invGray">
              <a:xfrm>
                <a:off x="53789263" y="3417888"/>
                <a:ext cx="8308975" cy="6691313"/>
              </a:xfrm>
              <a:custGeom>
                <a:avLst/>
                <a:gdLst>
                  <a:gd name="T0" fmla="*/ 0 w 1402"/>
                  <a:gd name="T1" fmla="*/ 1129 h 1129"/>
                  <a:gd name="T2" fmla="*/ 1402 w 1402"/>
                  <a:gd name="T3" fmla="*/ 1129 h 1129"/>
                  <a:gd name="T4" fmla="*/ 1402 w 1402"/>
                  <a:gd name="T5" fmla="*/ 0 h 1129"/>
                  <a:gd name="T6" fmla="*/ 0 w 1402"/>
                  <a:gd name="T7" fmla="*/ 1129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2" h="1129">
                    <a:moveTo>
                      <a:pt x="0" y="1129"/>
                    </a:moveTo>
                    <a:cubicBezTo>
                      <a:pt x="1402" y="1129"/>
                      <a:pt x="1402" y="1129"/>
                      <a:pt x="1402" y="1129"/>
                    </a:cubicBezTo>
                    <a:cubicBezTo>
                      <a:pt x="1402" y="0"/>
                      <a:pt x="1402" y="0"/>
                      <a:pt x="1402" y="0"/>
                    </a:cubicBezTo>
                    <a:cubicBezTo>
                      <a:pt x="1011" y="387"/>
                      <a:pt x="540" y="767"/>
                      <a:pt x="0" y="1129"/>
                    </a:cubicBezTo>
                    <a:close/>
                  </a:path>
                </a:pathLst>
              </a:custGeom>
              <a:solidFill>
                <a:srgbClr val="CEFF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"/>
              <p:cNvSpPr>
                <a:spLocks/>
              </p:cNvSpPr>
              <p:nvPr userDrawn="1"/>
            </p:nvSpPr>
            <p:spPr bwMode="invGray">
              <a:xfrm>
                <a:off x="37982525" y="-5076825"/>
                <a:ext cx="24115713" cy="15186025"/>
              </a:xfrm>
              <a:custGeom>
                <a:avLst/>
                <a:gdLst>
                  <a:gd name="T0" fmla="*/ 1741 w 4069"/>
                  <a:gd name="T1" fmla="*/ 1684 h 2562"/>
                  <a:gd name="T2" fmla="*/ 0 w 4069"/>
                  <a:gd name="T3" fmla="*/ 2562 h 2562"/>
                  <a:gd name="T4" fmla="*/ 2573 w 4069"/>
                  <a:gd name="T5" fmla="*/ 2562 h 2562"/>
                  <a:gd name="T6" fmla="*/ 2667 w 4069"/>
                  <a:gd name="T7" fmla="*/ 2562 h 2562"/>
                  <a:gd name="T8" fmla="*/ 4069 w 4069"/>
                  <a:gd name="T9" fmla="*/ 1433 h 2562"/>
                  <a:gd name="T10" fmla="*/ 4069 w 4069"/>
                  <a:gd name="T11" fmla="*/ 1362 h 2562"/>
                  <a:gd name="T12" fmla="*/ 4069 w 4069"/>
                  <a:gd name="T13" fmla="*/ 0 h 2562"/>
                  <a:gd name="T14" fmla="*/ 1741 w 4069"/>
                  <a:gd name="T15" fmla="*/ 1684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69" h="2562">
                    <a:moveTo>
                      <a:pt x="1741" y="1684"/>
                    </a:moveTo>
                    <a:cubicBezTo>
                      <a:pt x="1151" y="2023"/>
                      <a:pt x="566" y="2317"/>
                      <a:pt x="0" y="2562"/>
                    </a:cubicBezTo>
                    <a:cubicBezTo>
                      <a:pt x="2573" y="2562"/>
                      <a:pt x="2573" y="2562"/>
                      <a:pt x="2573" y="2562"/>
                    </a:cubicBezTo>
                    <a:cubicBezTo>
                      <a:pt x="2667" y="2562"/>
                      <a:pt x="2667" y="2562"/>
                      <a:pt x="2667" y="2562"/>
                    </a:cubicBezTo>
                    <a:cubicBezTo>
                      <a:pt x="3207" y="2200"/>
                      <a:pt x="3678" y="1820"/>
                      <a:pt x="4069" y="1433"/>
                    </a:cubicBezTo>
                    <a:cubicBezTo>
                      <a:pt x="4069" y="1362"/>
                      <a:pt x="4069" y="1362"/>
                      <a:pt x="4069" y="1362"/>
                    </a:cubicBezTo>
                    <a:cubicBezTo>
                      <a:pt x="4069" y="0"/>
                      <a:pt x="4069" y="0"/>
                      <a:pt x="4069" y="0"/>
                    </a:cubicBezTo>
                    <a:cubicBezTo>
                      <a:pt x="3487" y="562"/>
                      <a:pt x="2705" y="1130"/>
                      <a:pt x="1741" y="1684"/>
                    </a:cubicBezTo>
                    <a:close/>
                  </a:path>
                </a:pathLst>
              </a:custGeom>
              <a:solidFill>
                <a:srgbClr val="990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3"/>
              <p:cNvSpPr>
                <a:spLocks/>
              </p:cNvSpPr>
              <p:nvPr userDrawn="1"/>
            </p:nvSpPr>
            <p:spPr bwMode="invGray">
              <a:xfrm>
                <a:off x="31610300" y="-7500938"/>
                <a:ext cx="30487938" cy="17610138"/>
              </a:xfrm>
              <a:custGeom>
                <a:avLst/>
                <a:gdLst>
                  <a:gd name="T0" fmla="*/ 2574 w 5144"/>
                  <a:gd name="T1" fmla="*/ 1825 h 2971"/>
                  <a:gd name="T2" fmla="*/ 0 w 5144"/>
                  <a:gd name="T3" fmla="*/ 2971 h 2971"/>
                  <a:gd name="T4" fmla="*/ 945 w 5144"/>
                  <a:gd name="T5" fmla="*/ 2971 h 2971"/>
                  <a:gd name="T6" fmla="*/ 1075 w 5144"/>
                  <a:gd name="T7" fmla="*/ 2971 h 2971"/>
                  <a:gd name="T8" fmla="*/ 2816 w 5144"/>
                  <a:gd name="T9" fmla="*/ 2093 h 2971"/>
                  <a:gd name="T10" fmla="*/ 5144 w 5144"/>
                  <a:gd name="T11" fmla="*/ 409 h 2971"/>
                  <a:gd name="T12" fmla="*/ 5144 w 5144"/>
                  <a:gd name="T13" fmla="*/ 340 h 2971"/>
                  <a:gd name="T14" fmla="*/ 5144 w 5144"/>
                  <a:gd name="T15" fmla="*/ 0 h 2971"/>
                  <a:gd name="T16" fmla="*/ 2574 w 5144"/>
                  <a:gd name="T17" fmla="*/ 1825 h 2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4" h="2971">
                    <a:moveTo>
                      <a:pt x="2574" y="1825"/>
                    </a:moveTo>
                    <a:cubicBezTo>
                      <a:pt x="1667" y="2308"/>
                      <a:pt x="799" y="2694"/>
                      <a:pt x="0" y="2971"/>
                    </a:cubicBezTo>
                    <a:cubicBezTo>
                      <a:pt x="945" y="2971"/>
                      <a:pt x="945" y="2971"/>
                      <a:pt x="945" y="2971"/>
                    </a:cubicBezTo>
                    <a:cubicBezTo>
                      <a:pt x="1075" y="2971"/>
                      <a:pt x="1075" y="2971"/>
                      <a:pt x="1075" y="2971"/>
                    </a:cubicBezTo>
                    <a:cubicBezTo>
                      <a:pt x="1641" y="2726"/>
                      <a:pt x="2226" y="2432"/>
                      <a:pt x="2816" y="2093"/>
                    </a:cubicBezTo>
                    <a:cubicBezTo>
                      <a:pt x="3780" y="1539"/>
                      <a:pt x="4562" y="971"/>
                      <a:pt x="5144" y="409"/>
                    </a:cubicBezTo>
                    <a:cubicBezTo>
                      <a:pt x="5144" y="340"/>
                      <a:pt x="5144" y="340"/>
                      <a:pt x="5144" y="340"/>
                    </a:cubicBezTo>
                    <a:cubicBezTo>
                      <a:pt x="5144" y="0"/>
                      <a:pt x="5144" y="0"/>
                      <a:pt x="5144" y="0"/>
                    </a:cubicBezTo>
                    <a:cubicBezTo>
                      <a:pt x="4517" y="627"/>
                      <a:pt x="3642" y="1256"/>
                      <a:pt x="2574" y="1825"/>
                    </a:cubicBez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42743438" cy="24041101"/>
              </a:xfrm>
              <a:custGeom>
                <a:avLst/>
                <a:gdLst>
                  <a:gd name="T0" fmla="*/ 5141 w 7212"/>
                  <a:gd name="T1" fmla="*/ 0 h 4056"/>
                  <a:gd name="T2" fmla="*/ 3043 w 7212"/>
                  <a:gd name="T3" fmla="*/ 1193 h 4056"/>
                  <a:gd name="T4" fmla="*/ 0 w 7212"/>
                  <a:gd name="T5" fmla="*/ 2290 h 4056"/>
                  <a:gd name="T6" fmla="*/ 0 w 7212"/>
                  <a:gd name="T7" fmla="*/ 4056 h 4056"/>
                  <a:gd name="T8" fmla="*/ 1910 w 7212"/>
                  <a:gd name="T9" fmla="*/ 4056 h 4056"/>
                  <a:gd name="T10" fmla="*/ 2068 w 7212"/>
                  <a:gd name="T11" fmla="*/ 4056 h 4056"/>
                  <a:gd name="T12" fmla="*/ 4642 w 7212"/>
                  <a:gd name="T13" fmla="*/ 2910 h 4056"/>
                  <a:gd name="T14" fmla="*/ 7212 w 7212"/>
                  <a:gd name="T15" fmla="*/ 1085 h 4056"/>
                  <a:gd name="T16" fmla="*/ 7212 w 7212"/>
                  <a:gd name="T17" fmla="*/ 1015 h 4056"/>
                  <a:gd name="T18" fmla="*/ 7212 w 7212"/>
                  <a:gd name="T19" fmla="*/ 0 h 4056"/>
                  <a:gd name="T20" fmla="*/ 5141 w 7212"/>
                  <a:gd name="T21" fmla="*/ 0 h 4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12" h="4056">
                    <a:moveTo>
                      <a:pt x="5141" y="0"/>
                    </a:moveTo>
                    <a:cubicBezTo>
                      <a:pt x="4539" y="417"/>
                      <a:pt x="3823" y="828"/>
                      <a:pt x="3043" y="1193"/>
                    </a:cubicBezTo>
                    <a:cubicBezTo>
                      <a:pt x="1905" y="1727"/>
                      <a:pt x="864" y="2100"/>
                      <a:pt x="0" y="2290"/>
                    </a:cubicBezTo>
                    <a:cubicBezTo>
                      <a:pt x="0" y="4056"/>
                      <a:pt x="0" y="4056"/>
                      <a:pt x="0" y="4056"/>
                    </a:cubicBezTo>
                    <a:cubicBezTo>
                      <a:pt x="1910" y="4056"/>
                      <a:pt x="1910" y="4056"/>
                      <a:pt x="1910" y="4056"/>
                    </a:cubicBezTo>
                    <a:cubicBezTo>
                      <a:pt x="2068" y="4056"/>
                      <a:pt x="2068" y="4056"/>
                      <a:pt x="2068" y="4056"/>
                    </a:cubicBezTo>
                    <a:cubicBezTo>
                      <a:pt x="2867" y="3779"/>
                      <a:pt x="3735" y="3393"/>
                      <a:pt x="4642" y="2910"/>
                    </a:cubicBezTo>
                    <a:cubicBezTo>
                      <a:pt x="5710" y="2341"/>
                      <a:pt x="6585" y="1712"/>
                      <a:pt x="7212" y="1085"/>
                    </a:cubicBezTo>
                    <a:cubicBezTo>
                      <a:pt x="7212" y="1015"/>
                      <a:pt x="7212" y="1015"/>
                      <a:pt x="7212" y="1015"/>
                    </a:cubicBezTo>
                    <a:cubicBezTo>
                      <a:pt x="7212" y="0"/>
                      <a:pt x="7212" y="0"/>
                      <a:pt x="7212" y="0"/>
                    </a:cubicBez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990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20600988" cy="8340725"/>
              </a:xfrm>
              <a:custGeom>
                <a:avLst/>
                <a:gdLst>
                  <a:gd name="T0" fmla="*/ 3370 w 3476"/>
                  <a:gd name="T1" fmla="*/ 0 h 1407"/>
                  <a:gd name="T2" fmla="*/ 2488 w 3476"/>
                  <a:gd name="T3" fmla="*/ 0 h 1407"/>
                  <a:gd name="T4" fmla="*/ 2275 w 3476"/>
                  <a:gd name="T5" fmla="*/ 103 h 1407"/>
                  <a:gd name="T6" fmla="*/ 0 w 3476"/>
                  <a:gd name="T7" fmla="*/ 936 h 1407"/>
                  <a:gd name="T8" fmla="*/ 0 w 3476"/>
                  <a:gd name="T9" fmla="*/ 1354 h 1407"/>
                  <a:gd name="T10" fmla="*/ 0 w 3476"/>
                  <a:gd name="T11" fmla="*/ 1407 h 1407"/>
                  <a:gd name="T12" fmla="*/ 2593 w 3476"/>
                  <a:gd name="T13" fmla="*/ 451 h 1407"/>
                  <a:gd name="T14" fmla="*/ 3476 w 3476"/>
                  <a:gd name="T15" fmla="*/ 0 h 1407"/>
                  <a:gd name="T16" fmla="*/ 3370 w 3476"/>
                  <a:gd name="T17" fmla="*/ 0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6" h="1407">
                    <a:moveTo>
                      <a:pt x="3370" y="0"/>
                    </a:moveTo>
                    <a:cubicBezTo>
                      <a:pt x="2488" y="0"/>
                      <a:pt x="2488" y="0"/>
                      <a:pt x="2488" y="0"/>
                    </a:cubicBezTo>
                    <a:cubicBezTo>
                      <a:pt x="2418" y="35"/>
                      <a:pt x="2347" y="69"/>
                      <a:pt x="2275" y="103"/>
                    </a:cubicBezTo>
                    <a:cubicBezTo>
                      <a:pt x="1440" y="498"/>
                      <a:pt x="655" y="784"/>
                      <a:pt x="0" y="936"/>
                    </a:cubicBezTo>
                    <a:cubicBezTo>
                      <a:pt x="0" y="1354"/>
                      <a:pt x="0" y="1354"/>
                      <a:pt x="0" y="1354"/>
                    </a:cubicBezTo>
                    <a:cubicBezTo>
                      <a:pt x="0" y="1407"/>
                      <a:pt x="0" y="1407"/>
                      <a:pt x="0" y="1407"/>
                    </a:cubicBezTo>
                    <a:cubicBezTo>
                      <a:pt x="732" y="1235"/>
                      <a:pt x="1618" y="910"/>
                      <a:pt x="2593" y="451"/>
                    </a:cubicBezTo>
                    <a:cubicBezTo>
                      <a:pt x="2900" y="306"/>
                      <a:pt x="3196" y="155"/>
                      <a:pt x="3476" y="0"/>
                    </a:cubicBezTo>
                    <a:lnTo>
                      <a:pt x="3370" y="0"/>
                    </a:lnTo>
                    <a:close/>
                  </a:path>
                </a:pathLst>
              </a:custGeom>
              <a:solidFill>
                <a:srgbClr val="E12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14744700" cy="5548313"/>
              </a:xfrm>
              <a:custGeom>
                <a:avLst/>
                <a:gdLst>
                  <a:gd name="T0" fmla="*/ 2371 w 2488"/>
                  <a:gd name="T1" fmla="*/ 0 h 936"/>
                  <a:gd name="T2" fmla="*/ 0 w 2488"/>
                  <a:gd name="T3" fmla="*/ 0 h 936"/>
                  <a:gd name="T4" fmla="*/ 0 w 2488"/>
                  <a:gd name="T5" fmla="*/ 884 h 936"/>
                  <a:gd name="T6" fmla="*/ 0 w 2488"/>
                  <a:gd name="T7" fmla="*/ 936 h 936"/>
                  <a:gd name="T8" fmla="*/ 2275 w 2488"/>
                  <a:gd name="T9" fmla="*/ 103 h 936"/>
                  <a:gd name="T10" fmla="*/ 2488 w 2488"/>
                  <a:gd name="T11" fmla="*/ 0 h 936"/>
                  <a:gd name="T12" fmla="*/ 2371 w 2488"/>
                  <a:gd name="T13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8" h="936">
                    <a:moveTo>
                      <a:pt x="23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84"/>
                      <a:pt x="0" y="884"/>
                      <a:pt x="0" y="884"/>
                    </a:cubicBezTo>
                    <a:cubicBezTo>
                      <a:pt x="0" y="936"/>
                      <a:pt x="0" y="936"/>
                      <a:pt x="0" y="936"/>
                    </a:cubicBezTo>
                    <a:cubicBezTo>
                      <a:pt x="655" y="784"/>
                      <a:pt x="1440" y="498"/>
                      <a:pt x="2275" y="103"/>
                    </a:cubicBezTo>
                    <a:cubicBezTo>
                      <a:pt x="2347" y="69"/>
                      <a:pt x="2418" y="35"/>
                      <a:pt x="2488" y="0"/>
                    </a:cubicBez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F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785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9" y="538163"/>
            <a:ext cx="11112251" cy="1079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793875"/>
            <a:ext cx="11112251" cy="4167188"/>
          </a:xfrm>
          <a:prstGeom prst="rect">
            <a:avLst/>
          </a:prstGeom>
        </p:spPr>
        <p:txBody>
          <a:bodyPr vert="horz" lIns="0" tIns="0" rIns="180000" bIns="0" rtlCol="0">
            <a:noAutofit/>
          </a:bodyPr>
          <a:lstStyle/>
          <a:p>
            <a:pPr lvl="0"/>
            <a:r>
              <a:rPr lang="sv-SE" noProof="0"/>
              <a:t>Click to edit Master text styles</a:t>
            </a:r>
          </a:p>
          <a:p>
            <a:pPr lvl="1"/>
            <a:r>
              <a:rPr lang="sv-SE" noProof="0"/>
              <a:t>Second level</a:t>
            </a:r>
          </a:p>
          <a:p>
            <a:pPr lvl="2"/>
            <a:r>
              <a:rPr lang="sv-SE" noProof="0"/>
              <a:t>Third level</a:t>
            </a:r>
          </a:p>
          <a:p>
            <a:pPr lvl="3"/>
            <a:r>
              <a:rPr lang="sv-SE" noProof="0"/>
              <a:t>Fourth level</a:t>
            </a:r>
          </a:p>
          <a:p>
            <a:pPr lvl="4"/>
            <a:r>
              <a:rPr lang="sv-SE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746" y="6421919"/>
            <a:ext cx="828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34A399-A5ED-4E4C-AFEE-353B1DBD9245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617" y="6421919"/>
            <a:ext cx="9036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Confidentiality class    Relation    Identifier    Version    Status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999" y="6421919"/>
            <a:ext cx="432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92D7E8A-A0E3-4239-9A38-4F8DCAE2A924}" type="slidenum">
              <a:rPr lang="sv-SE" noProof="0" smtClean="0"/>
              <a:pPr/>
              <a:t>‹#›</a:t>
            </a:fld>
            <a:endParaRPr lang="sv-SE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01" y="6320917"/>
            <a:ext cx="338349" cy="3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transition>
    <p:fade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41338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541338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39">
          <p15:clr>
            <a:srgbClr val="F26B43"/>
          </p15:clr>
        </p15:guide>
        <p15:guide id="2" pos="3896">
          <p15:clr>
            <a:srgbClr val="F26B43"/>
          </p15:clr>
        </p15:guide>
        <p15:guide id="3" pos="339">
          <p15:clr>
            <a:srgbClr val="F26B43"/>
          </p15:clr>
        </p15:guide>
        <p15:guide id="4" pos="7340">
          <p15:clr>
            <a:srgbClr val="F26B43"/>
          </p15:clr>
        </p15:guide>
        <p15:guide id="5" orient="horz" pos="3755">
          <p15:clr>
            <a:srgbClr val="F26B43"/>
          </p15:clr>
        </p15:guide>
        <p15:guide id="6" orient="horz" pos="1019">
          <p15:clr>
            <a:srgbClr val="F26B43"/>
          </p15:clr>
        </p15:guide>
        <p15:guide id="7" pos="2006">
          <p15:clr>
            <a:srgbClr val="F26B43"/>
          </p15:clr>
        </p15:guide>
        <p15:guide id="8" pos="5673">
          <p15:clr>
            <a:srgbClr val="F26B43"/>
          </p15:clr>
        </p15:guide>
        <p15:guide id="9" pos="2118">
          <p15:clr>
            <a:srgbClr val="F26B43"/>
          </p15:clr>
        </p15:guide>
        <p15:guide id="10" pos="3783">
          <p15:clr>
            <a:srgbClr val="F26B43"/>
          </p15:clr>
        </p15:guide>
        <p15:guide id="11" pos="5562">
          <p15:clr>
            <a:srgbClr val="F26B43"/>
          </p15:clr>
        </p15:guide>
        <p15:guide id="12" orient="horz" pos="1130">
          <p15:clr>
            <a:srgbClr val="F26B43"/>
          </p15:clr>
        </p15:guide>
        <p15:guide id="13" orient="horz" pos="2042">
          <p15:clr>
            <a:srgbClr val="F26B43"/>
          </p15:clr>
        </p15:guide>
        <p15:guide id="14" orient="horz" pos="2843">
          <p15:clr>
            <a:srgbClr val="F26B43"/>
          </p15:clr>
        </p15:guide>
        <p15:guide id="15" orient="horz" pos="1931">
          <p15:clr>
            <a:srgbClr val="F26B43"/>
          </p15:clr>
        </p15:guide>
        <p15:guide id="16" orient="horz" pos="2954">
          <p15:clr>
            <a:srgbClr val="F26B43"/>
          </p15:clr>
        </p15:guide>
        <p15:guide id="17" orient="horz" pos="3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in React, JavaScript and ES6</a:t>
            </a:r>
            <a:br>
              <a:rPr lang="en-GB" dirty="0"/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06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React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##	Framework made to make web development easier</a:t>
            </a:r>
          </a:p>
          <a:p>
            <a:r>
              <a:rPr lang="en-GB" dirty="0"/>
              <a:t>##	Easier to use compared to other frameworks due the architecture of the framework</a:t>
            </a:r>
          </a:p>
          <a:p>
            <a:r>
              <a:rPr lang="en-GB" dirty="0"/>
              <a:t>##	Logic for code and separation of concern is made through “Components”</a:t>
            </a:r>
          </a:p>
          <a:p>
            <a:r>
              <a:rPr lang="en-GB" dirty="0"/>
              <a:t>##	Components encapsulates state and logic, which has a relationship like a Binary Search 	Tree</a:t>
            </a:r>
          </a:p>
          <a:p>
            <a:r>
              <a:rPr lang="en-GB" dirty="0"/>
              <a:t>##	Parent nodes can send data down to child nodes and child nodes can invoke actions to 	parent nodes</a:t>
            </a:r>
          </a:p>
          <a:p>
            <a:r>
              <a:rPr lang="en-GB" dirty="0"/>
              <a:t>## 	Functionality split into cycles that a component lives through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751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A07B79-50BD-034E-B9C5-89BCA11E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F2F675-7B03-A145-8E92-CA39DFFE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11</a:t>
            </a:fld>
            <a:endParaRPr lang="en-GB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03EBC58-87AC-1242-99B9-9D9B5893FE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##	HTML-alike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54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3DB98A-1EC3-B344-8ECC-0D3229E9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49500"/>
            <a:ext cx="11112251" cy="1079500"/>
          </a:xfrm>
        </p:spPr>
        <p:txBody>
          <a:bodyPr/>
          <a:lstStyle/>
          <a:p>
            <a:pPr algn="ctr"/>
            <a:r>
              <a:rPr lang="en-US" dirty="0"/>
              <a:t>Simple Hello World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BC0CF0-5812-B940-9FB7-C798EB38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390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13</a:t>
            </a:fld>
            <a:endParaRPr lang="en-GB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D4529FE-8117-5642-BF22-912071011B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GB" dirty="0"/>
              <a:t>##</a:t>
            </a:r>
            <a:r>
              <a:rPr lang="en" dirty="0"/>
              <a:t> Virtual DOM </a:t>
            </a:r>
          </a:p>
          <a:p>
            <a:pPr fontAlgn="base"/>
            <a:r>
              <a:rPr lang="en" dirty="0"/>
              <a:t>## Component and Component Architecture  </a:t>
            </a:r>
          </a:p>
          <a:p>
            <a:pPr fontAlgn="base"/>
            <a:r>
              <a:rPr lang="en" dirty="0"/>
              <a:t>## props and state (read-only, r/w data)</a:t>
            </a:r>
          </a:p>
          <a:p>
            <a:pPr fontAlgn="base"/>
            <a:r>
              <a:rPr lang="en" dirty="0"/>
              <a:t>## event handling and responding to events (click, drag,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fontAlgn="base"/>
            <a:r>
              <a:rPr lang="en" dirty="0"/>
              <a:t>## Component life cycle  </a:t>
            </a:r>
          </a:p>
          <a:p>
            <a:pPr fontAlgn="base"/>
            <a:r>
              <a:rPr lang="en" dirty="0"/>
              <a:t>## Ajax requests  and fetching data</a:t>
            </a:r>
          </a:p>
        </p:txBody>
      </p:sp>
    </p:spTree>
    <p:extLst>
      <p:ext uri="{BB962C8B-B14F-4D97-AF65-F5344CB8AC3E}">
        <p14:creationId xmlns:p14="http://schemas.microsoft.com/office/powerpoint/2010/main" val="9568304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Virtual DOM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14</a:t>
            </a:fld>
            <a:endParaRPr lang="en-GB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ECF818A-9636-4340-AC7C-194689DF39E4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 err="1"/>
              <a:t>Isomorphic</a:t>
            </a:r>
            <a:r>
              <a:rPr lang="en" dirty="0"/>
              <a:t> Data Structure</a:t>
            </a:r>
            <a:endParaRPr lang="en-US" dirty="0" err="1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906A5AA-6344-274D-9E89-2F51F63164B7}"/>
              </a:ext>
            </a:extLst>
          </p:cNvPr>
          <p:cNvSpPr/>
          <p:nvPr/>
        </p:nvSpPr>
        <p:spPr>
          <a:xfrm>
            <a:off x="3047998" y="6098753"/>
            <a:ext cx="7073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</a:t>
            </a:r>
            <a:r>
              <a:rPr lang="en-US" dirty="0" err="1">
                <a:solidFill>
                  <a:srgbClr val="002060"/>
                </a:solidFill>
              </a:rPr>
              <a:t>faq-internals.html#what-is-the-virtual-dom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69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15</a:t>
            </a:fld>
            <a:endParaRPr lang="en-GB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857FEEE4-54DB-D04C-844E-825E9BD8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10" y="1603558"/>
            <a:ext cx="8431179" cy="36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4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16</a:t>
            </a:fld>
            <a:endParaRPr lang="en-GB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636A634-83B7-004F-8B90-16E9F5ED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41" y="730561"/>
            <a:ext cx="8079718" cy="53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84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Component and Component Architecture 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17</a:t>
            </a:fld>
            <a:endParaRPr lang="en-GB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156B8E4-16B2-1642-BF0A-636A5F10CD7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Abstractions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949503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&lt;</a:t>
            </a:r>
            <a:r>
              <a:rPr lang="en" dirty="0" err="1"/>
              <a:t>MyElem</a:t>
            </a:r>
            <a:r>
              <a:rPr lang="en" dirty="0"/>
              <a:t> /&gt;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635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5888"/>
            <a:ext cx="12192000" cy="3266223"/>
          </a:xfrm>
        </p:spPr>
        <p:txBody>
          <a:bodyPr/>
          <a:lstStyle/>
          <a:p>
            <a:pPr fontAlgn="base"/>
            <a:br>
              <a:rPr lang="nb-NO" dirty="0"/>
            </a:br>
            <a:br>
              <a:rPr lang="nb-NO" dirty="0"/>
            </a:br>
            <a:r>
              <a:rPr lang="nb-NO" dirty="0"/>
              <a:t>				       &lt;div&gt; </a:t>
            </a:r>
            <a:br>
              <a:rPr lang="nb-NO" dirty="0"/>
            </a:br>
            <a:r>
              <a:rPr lang="nb-NO" dirty="0"/>
              <a:t>					&lt;</a:t>
            </a:r>
            <a:r>
              <a:rPr lang="nb-NO" dirty="0" err="1"/>
              <a:t>ChuckNorris</a:t>
            </a:r>
            <a:r>
              <a:rPr lang="nb-NO" dirty="0"/>
              <a:t> /&gt;</a:t>
            </a:r>
            <a:br>
              <a:rPr lang="nb-NO" dirty="0"/>
            </a:br>
            <a:r>
              <a:rPr lang="nb-NO" dirty="0"/>
              <a:t> 				       &lt;/div&gt;</a:t>
            </a:r>
            <a:endParaRPr lang="en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4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3138"/>
            <a:ext cx="5778328" cy="1079500"/>
          </a:xfrm>
        </p:spPr>
        <p:txBody>
          <a:bodyPr/>
          <a:lstStyle/>
          <a:p>
            <a:pPr algn="ctr"/>
            <a:r>
              <a:rPr lang="en-GB" dirty="0"/>
              <a:t>Who are we?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3" name="Plassholder for innhold 12" descr="Et bilde som inneholder bygning, vindu, utendørs, gjerde&#10;&#10;&#10;&#10;Automatisk generert beskrivelse">
            <a:extLst>
              <a:ext uri="{FF2B5EF4-FFF2-40B4-BE49-F238E27FC236}">
                <a16:creationId xmlns:a16="http://schemas.microsoft.com/office/drawing/2014/main" id="{DEAE8346-C054-E94E-BDCE-25C871E7F8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50069" y="1015037"/>
            <a:ext cx="6635608" cy="4423739"/>
          </a:xfrm>
        </p:spPr>
      </p:pic>
    </p:spTree>
    <p:extLst>
      <p:ext uri="{BB962C8B-B14F-4D97-AF65-F5344CB8AC3E}">
        <p14:creationId xmlns:p14="http://schemas.microsoft.com/office/powerpoint/2010/main" val="18434622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Dealing with data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20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4A2A4C9-A78C-7A48-B80E-08413294C447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Props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Abstractions</a:t>
            </a:r>
            <a:endParaRPr lang="en-US" dirty="0" err="1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87DA9E3-003A-0249-950E-BCA2EEE153A6}"/>
              </a:ext>
            </a:extLst>
          </p:cNvPr>
          <p:cNvSpPr/>
          <p:nvPr/>
        </p:nvSpPr>
        <p:spPr>
          <a:xfrm>
            <a:off x="3374741" y="605258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/docs/components-and-</a:t>
            </a:r>
            <a:r>
              <a:rPr lang="en-US" dirty="0" err="1">
                <a:solidFill>
                  <a:srgbClr val="002060"/>
                </a:solidFill>
              </a:rPr>
              <a:t>props.html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63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Event Handling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21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30082C5-ED4F-8242-9C1F-70029F68124A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 err="1"/>
              <a:t>onClick</a:t>
            </a:r>
            <a:endParaRPr lang="e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B</a:t>
            </a:r>
            <a:r>
              <a:rPr lang="en" dirty="0" err="1"/>
              <a:t>ind</a:t>
            </a:r>
            <a:r>
              <a:rPr lang="en" dirty="0"/>
              <a:t> to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methods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18BF57E-9FC3-974F-805B-E0FA56F53488}"/>
              </a:ext>
            </a:extLst>
          </p:cNvPr>
          <p:cNvSpPr/>
          <p:nvPr/>
        </p:nvSpPr>
        <p:spPr>
          <a:xfrm>
            <a:off x="3746638" y="6052587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/docs/handling-</a:t>
            </a:r>
            <a:r>
              <a:rPr lang="en-US" dirty="0" err="1">
                <a:solidFill>
                  <a:srgbClr val="002060"/>
                </a:solidFill>
              </a:rPr>
              <a:t>events.html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3903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Component life cycle  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543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 err="1"/>
              <a:t>componentDidMount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23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immediately after a component is mounted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708666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componentDidUpdate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24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immediately after updating occurs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563655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componentWillUnmount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25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invoked immediately before a component is unmounted and destroyed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448641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getDerivedStateFromProps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26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right before calling the render method, both on the initial mount and on subsequent updates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716999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getSnapshotBeforeUpdate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27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invoked right before the most recently rendered output is committed to e.g. the DOM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6045074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getDerivedStateFromError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28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 invoked after an error has been thrown by a descendant component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5967501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componentDidCatch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29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invoked after an error has been thrown by a descendant component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456256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3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Seems Interesting? We are hiring!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6662" y="1793875"/>
            <a:ext cx="11097089" cy="4167188"/>
          </a:xfrm>
        </p:spPr>
      </p:pic>
    </p:spTree>
    <p:extLst>
      <p:ext uri="{BB962C8B-B14F-4D97-AF65-F5344CB8AC3E}">
        <p14:creationId xmlns:p14="http://schemas.microsoft.com/office/powerpoint/2010/main" val="10757883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Fetching data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30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FFB5D42-3A0A-2147-88B1-3041AFA96F4A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</a:t>
            </a:r>
            <a:r>
              <a:rPr lang="en" dirty="0" err="1"/>
              <a:t>ComponentDidMount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77764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31</a:t>
            </a:fld>
            <a:endParaRPr lang="en-GB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168D51E-911E-7D41-938F-8018910B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47700"/>
            <a:ext cx="1134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61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Page Application and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6329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55432" y="1900649"/>
            <a:ext cx="783669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React is used to simplify complex Applications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5432" y="3023922"/>
            <a:ext cx="9611606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JavaScript syntax is compiled down to a syntax browser </a:t>
            </a:r>
          </a:p>
          <a:p>
            <a:r>
              <a:rPr lang="en-GB" sz="3000" dirty="0"/>
              <a:t>can understand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5432" y="4147195"/>
            <a:ext cx="800860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Easy to prototype, dynamic non-strict language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432" y="5270469"/>
            <a:ext cx="51276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TypeScript enforces strictness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black">
          <a:xfrm>
            <a:off x="551164" y="1860241"/>
            <a:ext cx="730294" cy="731714"/>
            <a:chOff x="255588" y="1754486"/>
            <a:chExt cx="1229352" cy="1231745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black">
            <a:xfrm>
              <a:off x="255588" y="2238813"/>
              <a:ext cx="797644" cy="747418"/>
            </a:xfrm>
            <a:custGeom>
              <a:avLst/>
              <a:gdLst>
                <a:gd name="T0" fmla="*/ 47 w 94"/>
                <a:gd name="T1" fmla="*/ 40 h 88"/>
                <a:gd name="T2" fmla="*/ 40 w 94"/>
                <a:gd name="T3" fmla="*/ 32 h 88"/>
                <a:gd name="T4" fmla="*/ 47 w 94"/>
                <a:gd name="T5" fmla="*/ 25 h 88"/>
                <a:gd name="T6" fmla="*/ 55 w 94"/>
                <a:gd name="T7" fmla="*/ 32 h 88"/>
                <a:gd name="T8" fmla="*/ 47 w 94"/>
                <a:gd name="T9" fmla="*/ 40 h 88"/>
                <a:gd name="T10" fmla="*/ 26 w 94"/>
                <a:gd name="T11" fmla="*/ 40 h 88"/>
                <a:gd name="T12" fmla="*/ 18 w 94"/>
                <a:gd name="T13" fmla="*/ 32 h 88"/>
                <a:gd name="T14" fmla="*/ 26 w 94"/>
                <a:gd name="T15" fmla="*/ 25 h 88"/>
                <a:gd name="T16" fmla="*/ 33 w 94"/>
                <a:gd name="T17" fmla="*/ 32 h 88"/>
                <a:gd name="T18" fmla="*/ 26 w 94"/>
                <a:gd name="T19" fmla="*/ 40 h 88"/>
                <a:gd name="T20" fmla="*/ 70 w 94"/>
                <a:gd name="T21" fmla="*/ 45 h 88"/>
                <a:gd name="T22" fmla="*/ 68 w 94"/>
                <a:gd name="T23" fmla="*/ 45 h 88"/>
                <a:gd name="T24" fmla="*/ 66 w 94"/>
                <a:gd name="T25" fmla="*/ 41 h 88"/>
                <a:gd name="T26" fmla="*/ 66 w 94"/>
                <a:gd name="T27" fmla="*/ 19 h 88"/>
                <a:gd name="T28" fmla="*/ 64 w 94"/>
                <a:gd name="T29" fmla="*/ 19 h 88"/>
                <a:gd name="T30" fmla="*/ 42 w 94"/>
                <a:gd name="T31" fmla="*/ 0 h 88"/>
                <a:gd name="T32" fmla="*/ 14 w 94"/>
                <a:gd name="T33" fmla="*/ 0 h 88"/>
                <a:gd name="T34" fmla="*/ 0 w 94"/>
                <a:gd name="T35" fmla="*/ 14 h 88"/>
                <a:gd name="T36" fmla="*/ 0 w 94"/>
                <a:gd name="T37" fmla="*/ 54 h 88"/>
                <a:gd name="T38" fmla="*/ 14 w 94"/>
                <a:gd name="T39" fmla="*/ 67 h 88"/>
                <a:gd name="T40" fmla="*/ 46 w 94"/>
                <a:gd name="T41" fmla="*/ 67 h 88"/>
                <a:gd name="T42" fmla="*/ 49 w 94"/>
                <a:gd name="T43" fmla="*/ 68 h 88"/>
                <a:gd name="T44" fmla="*/ 70 w 94"/>
                <a:gd name="T45" fmla="*/ 88 h 88"/>
                <a:gd name="T46" fmla="*/ 70 w 94"/>
                <a:gd name="T47" fmla="*/ 72 h 88"/>
                <a:gd name="T48" fmla="*/ 75 w 94"/>
                <a:gd name="T49" fmla="*/ 67 h 88"/>
                <a:gd name="T50" fmla="*/ 81 w 94"/>
                <a:gd name="T51" fmla="*/ 67 h 88"/>
                <a:gd name="T52" fmla="*/ 94 w 94"/>
                <a:gd name="T53" fmla="*/ 54 h 88"/>
                <a:gd name="T54" fmla="*/ 94 w 94"/>
                <a:gd name="T55" fmla="*/ 25 h 88"/>
                <a:gd name="T56" fmla="*/ 73 w 94"/>
                <a:gd name="T57" fmla="*/ 44 h 88"/>
                <a:gd name="T58" fmla="*/ 70 w 94"/>
                <a:gd name="T59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4" h="88">
                  <a:moveTo>
                    <a:pt x="47" y="40"/>
                  </a:moveTo>
                  <a:cubicBezTo>
                    <a:pt x="43" y="40"/>
                    <a:pt x="40" y="36"/>
                    <a:pt x="40" y="32"/>
                  </a:cubicBezTo>
                  <a:cubicBezTo>
                    <a:pt x="40" y="28"/>
                    <a:pt x="43" y="25"/>
                    <a:pt x="47" y="25"/>
                  </a:cubicBezTo>
                  <a:cubicBezTo>
                    <a:pt x="51" y="25"/>
                    <a:pt x="55" y="28"/>
                    <a:pt x="55" y="32"/>
                  </a:cubicBezTo>
                  <a:cubicBezTo>
                    <a:pt x="55" y="36"/>
                    <a:pt x="51" y="40"/>
                    <a:pt x="47" y="40"/>
                  </a:cubicBezTo>
                  <a:moveTo>
                    <a:pt x="26" y="40"/>
                  </a:moveTo>
                  <a:cubicBezTo>
                    <a:pt x="22" y="40"/>
                    <a:pt x="18" y="36"/>
                    <a:pt x="18" y="32"/>
                  </a:cubicBezTo>
                  <a:cubicBezTo>
                    <a:pt x="18" y="28"/>
                    <a:pt x="22" y="25"/>
                    <a:pt x="26" y="25"/>
                  </a:cubicBezTo>
                  <a:cubicBezTo>
                    <a:pt x="30" y="25"/>
                    <a:pt x="33" y="28"/>
                    <a:pt x="33" y="32"/>
                  </a:cubicBezTo>
                  <a:cubicBezTo>
                    <a:pt x="33" y="36"/>
                    <a:pt x="30" y="40"/>
                    <a:pt x="26" y="40"/>
                  </a:cubicBezTo>
                  <a:moveTo>
                    <a:pt x="70" y="45"/>
                  </a:moveTo>
                  <a:cubicBezTo>
                    <a:pt x="70" y="45"/>
                    <a:pt x="69" y="45"/>
                    <a:pt x="68" y="45"/>
                  </a:cubicBezTo>
                  <a:cubicBezTo>
                    <a:pt x="67" y="44"/>
                    <a:pt x="66" y="43"/>
                    <a:pt x="66" y="4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3" y="19"/>
                    <a:pt x="44" y="11"/>
                    <a:pt x="4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7"/>
                    <a:pt x="14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7" y="67"/>
                    <a:pt x="48" y="68"/>
                    <a:pt x="49" y="6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69"/>
                    <a:pt x="72" y="67"/>
                    <a:pt x="75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8" y="67"/>
                    <a:pt x="94" y="61"/>
                    <a:pt x="94" y="54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2" y="45"/>
                    <a:pt x="71" y="45"/>
                    <a:pt x="70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black">
            <a:xfrm>
              <a:off x="688492" y="1754486"/>
              <a:ext cx="796448" cy="747418"/>
            </a:xfrm>
            <a:custGeom>
              <a:avLst/>
              <a:gdLst>
                <a:gd name="T0" fmla="*/ 68 w 94"/>
                <a:gd name="T1" fmla="*/ 39 h 88"/>
                <a:gd name="T2" fmla="*/ 61 w 94"/>
                <a:gd name="T3" fmla="*/ 32 h 88"/>
                <a:gd name="T4" fmla="*/ 68 w 94"/>
                <a:gd name="T5" fmla="*/ 24 h 88"/>
                <a:gd name="T6" fmla="*/ 76 w 94"/>
                <a:gd name="T7" fmla="*/ 32 h 88"/>
                <a:gd name="T8" fmla="*/ 68 w 94"/>
                <a:gd name="T9" fmla="*/ 39 h 88"/>
                <a:gd name="T10" fmla="*/ 47 w 94"/>
                <a:gd name="T11" fmla="*/ 39 h 88"/>
                <a:gd name="T12" fmla="*/ 39 w 94"/>
                <a:gd name="T13" fmla="*/ 32 h 88"/>
                <a:gd name="T14" fmla="*/ 47 w 94"/>
                <a:gd name="T15" fmla="*/ 24 h 88"/>
                <a:gd name="T16" fmla="*/ 54 w 94"/>
                <a:gd name="T17" fmla="*/ 32 h 88"/>
                <a:gd name="T18" fmla="*/ 47 w 94"/>
                <a:gd name="T19" fmla="*/ 39 h 88"/>
                <a:gd name="T20" fmla="*/ 25 w 94"/>
                <a:gd name="T21" fmla="*/ 39 h 88"/>
                <a:gd name="T22" fmla="*/ 18 w 94"/>
                <a:gd name="T23" fmla="*/ 32 h 88"/>
                <a:gd name="T24" fmla="*/ 25 w 94"/>
                <a:gd name="T25" fmla="*/ 24 h 88"/>
                <a:gd name="T26" fmla="*/ 33 w 94"/>
                <a:gd name="T27" fmla="*/ 32 h 88"/>
                <a:gd name="T28" fmla="*/ 25 w 94"/>
                <a:gd name="T29" fmla="*/ 39 h 88"/>
                <a:gd name="T30" fmla="*/ 80 w 94"/>
                <a:gd name="T31" fmla="*/ 0 h 88"/>
                <a:gd name="T32" fmla="*/ 13 w 94"/>
                <a:gd name="T33" fmla="*/ 0 h 88"/>
                <a:gd name="T34" fmla="*/ 0 w 94"/>
                <a:gd name="T35" fmla="*/ 14 h 88"/>
                <a:gd name="T36" fmla="*/ 0 w 94"/>
                <a:gd name="T37" fmla="*/ 53 h 88"/>
                <a:gd name="T38" fmla="*/ 13 w 94"/>
                <a:gd name="T39" fmla="*/ 67 h 88"/>
                <a:gd name="T40" fmla="*/ 19 w 94"/>
                <a:gd name="T41" fmla="*/ 67 h 88"/>
                <a:gd name="T42" fmla="*/ 24 w 94"/>
                <a:gd name="T43" fmla="*/ 71 h 88"/>
                <a:gd name="T44" fmla="*/ 24 w 94"/>
                <a:gd name="T45" fmla="*/ 88 h 88"/>
                <a:gd name="T46" fmla="*/ 45 w 94"/>
                <a:gd name="T47" fmla="*/ 68 h 88"/>
                <a:gd name="T48" fmla="*/ 48 w 94"/>
                <a:gd name="T49" fmla="*/ 67 h 88"/>
                <a:gd name="T50" fmla="*/ 80 w 94"/>
                <a:gd name="T51" fmla="*/ 67 h 88"/>
                <a:gd name="T52" fmla="*/ 94 w 94"/>
                <a:gd name="T53" fmla="*/ 53 h 88"/>
                <a:gd name="T54" fmla="*/ 94 w 94"/>
                <a:gd name="T55" fmla="*/ 14 h 88"/>
                <a:gd name="T56" fmla="*/ 80 w 94"/>
                <a:gd name="T5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88">
                  <a:moveTo>
                    <a:pt x="68" y="39"/>
                  </a:moveTo>
                  <a:cubicBezTo>
                    <a:pt x="64" y="39"/>
                    <a:pt x="61" y="36"/>
                    <a:pt x="61" y="32"/>
                  </a:cubicBezTo>
                  <a:cubicBezTo>
                    <a:pt x="61" y="28"/>
                    <a:pt x="64" y="24"/>
                    <a:pt x="68" y="24"/>
                  </a:cubicBezTo>
                  <a:cubicBezTo>
                    <a:pt x="72" y="24"/>
                    <a:pt x="76" y="28"/>
                    <a:pt x="76" y="32"/>
                  </a:cubicBezTo>
                  <a:cubicBezTo>
                    <a:pt x="76" y="36"/>
                    <a:pt x="72" y="39"/>
                    <a:pt x="68" y="39"/>
                  </a:cubicBezTo>
                  <a:moveTo>
                    <a:pt x="47" y="39"/>
                  </a:moveTo>
                  <a:cubicBezTo>
                    <a:pt x="43" y="39"/>
                    <a:pt x="39" y="36"/>
                    <a:pt x="39" y="32"/>
                  </a:cubicBezTo>
                  <a:cubicBezTo>
                    <a:pt x="39" y="28"/>
                    <a:pt x="43" y="24"/>
                    <a:pt x="47" y="24"/>
                  </a:cubicBezTo>
                  <a:cubicBezTo>
                    <a:pt x="51" y="24"/>
                    <a:pt x="54" y="28"/>
                    <a:pt x="54" y="32"/>
                  </a:cubicBezTo>
                  <a:cubicBezTo>
                    <a:pt x="54" y="36"/>
                    <a:pt x="51" y="39"/>
                    <a:pt x="47" y="39"/>
                  </a:cubicBezTo>
                  <a:moveTo>
                    <a:pt x="25" y="39"/>
                  </a:moveTo>
                  <a:cubicBezTo>
                    <a:pt x="21" y="39"/>
                    <a:pt x="18" y="36"/>
                    <a:pt x="18" y="32"/>
                  </a:cubicBezTo>
                  <a:cubicBezTo>
                    <a:pt x="18" y="28"/>
                    <a:pt x="21" y="24"/>
                    <a:pt x="25" y="24"/>
                  </a:cubicBezTo>
                  <a:cubicBezTo>
                    <a:pt x="29" y="24"/>
                    <a:pt x="33" y="28"/>
                    <a:pt x="33" y="32"/>
                  </a:cubicBezTo>
                  <a:cubicBezTo>
                    <a:pt x="33" y="36"/>
                    <a:pt x="29" y="39"/>
                    <a:pt x="25" y="39"/>
                  </a:cubicBezTo>
                  <a:moveTo>
                    <a:pt x="8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6" y="67"/>
                    <a:pt x="13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2" y="67"/>
                    <a:pt x="24" y="69"/>
                    <a:pt x="24" y="71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6" y="67"/>
                    <a:pt x="47" y="67"/>
                    <a:pt x="48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8" y="67"/>
                    <a:pt x="94" y="61"/>
                    <a:pt x="94" y="5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6"/>
                    <a:pt x="88" y="0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 bwMode="black">
          <a:xfrm>
            <a:off x="611549" y="3005106"/>
            <a:ext cx="609525" cy="610945"/>
            <a:chOff x="3808511" y="1771228"/>
            <a:chExt cx="1026055" cy="1028447"/>
          </a:xfrm>
          <a:solidFill>
            <a:schemeClr val="tx1"/>
          </a:solidFill>
        </p:grpSpPr>
        <p:sp>
          <p:nvSpPr>
            <p:cNvPr id="29" name="Freeform 7"/>
            <p:cNvSpPr>
              <a:spLocks/>
            </p:cNvSpPr>
            <p:nvPr/>
          </p:nvSpPr>
          <p:spPr bwMode="black">
            <a:xfrm>
              <a:off x="4504507" y="1771228"/>
              <a:ext cx="220040" cy="892117"/>
            </a:xfrm>
            <a:custGeom>
              <a:avLst/>
              <a:gdLst>
                <a:gd name="T0" fmla="*/ 26 w 26"/>
                <a:gd name="T1" fmla="*/ 6 h 105"/>
                <a:gd name="T2" fmla="*/ 20 w 26"/>
                <a:gd name="T3" fmla="*/ 0 h 105"/>
                <a:gd name="T4" fmla="*/ 7 w 26"/>
                <a:gd name="T5" fmla="*/ 0 h 105"/>
                <a:gd name="T6" fmla="*/ 0 w 26"/>
                <a:gd name="T7" fmla="*/ 6 h 105"/>
                <a:gd name="T8" fmla="*/ 0 w 26"/>
                <a:gd name="T9" fmla="*/ 105 h 105"/>
                <a:gd name="T10" fmla="*/ 26 w 26"/>
                <a:gd name="T11" fmla="*/ 105 h 105"/>
                <a:gd name="T12" fmla="*/ 26 w 26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5">
                  <a:moveTo>
                    <a:pt x="26" y="6"/>
                  </a:moveTo>
                  <a:cubicBezTo>
                    <a:pt x="26" y="3"/>
                    <a:pt x="23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6" y="105"/>
                    <a:pt x="26" y="105"/>
                    <a:pt x="26" y="105"/>
                  </a:cubicBezTo>
                  <a:lnTo>
                    <a:pt x="2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black">
            <a:xfrm>
              <a:off x="4216302" y="2102484"/>
              <a:ext cx="220040" cy="560862"/>
            </a:xfrm>
            <a:custGeom>
              <a:avLst/>
              <a:gdLst>
                <a:gd name="T0" fmla="*/ 26 w 26"/>
                <a:gd name="T1" fmla="*/ 7 h 66"/>
                <a:gd name="T2" fmla="*/ 20 w 26"/>
                <a:gd name="T3" fmla="*/ 0 h 66"/>
                <a:gd name="T4" fmla="*/ 6 w 26"/>
                <a:gd name="T5" fmla="*/ 0 h 66"/>
                <a:gd name="T6" fmla="*/ 0 w 26"/>
                <a:gd name="T7" fmla="*/ 7 h 66"/>
                <a:gd name="T8" fmla="*/ 0 w 26"/>
                <a:gd name="T9" fmla="*/ 66 h 66"/>
                <a:gd name="T10" fmla="*/ 26 w 26"/>
                <a:gd name="T11" fmla="*/ 66 h 66"/>
                <a:gd name="T12" fmla="*/ 26 w 26"/>
                <a:gd name="T13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26" y="7"/>
                  </a:move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black">
            <a:xfrm>
              <a:off x="3919727" y="2442110"/>
              <a:ext cx="228411" cy="221236"/>
            </a:xfrm>
            <a:custGeom>
              <a:avLst/>
              <a:gdLst>
                <a:gd name="T0" fmla="*/ 27 w 27"/>
                <a:gd name="T1" fmla="*/ 6 h 26"/>
                <a:gd name="T2" fmla="*/ 20 w 27"/>
                <a:gd name="T3" fmla="*/ 0 h 26"/>
                <a:gd name="T4" fmla="*/ 7 w 27"/>
                <a:gd name="T5" fmla="*/ 0 h 26"/>
                <a:gd name="T6" fmla="*/ 0 w 27"/>
                <a:gd name="T7" fmla="*/ 6 h 26"/>
                <a:gd name="T8" fmla="*/ 0 w 27"/>
                <a:gd name="T9" fmla="*/ 26 h 26"/>
                <a:gd name="T10" fmla="*/ 27 w 27"/>
                <a:gd name="T11" fmla="*/ 26 h 26"/>
                <a:gd name="T12" fmla="*/ 27 w 27"/>
                <a:gd name="T13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27" y="6"/>
                  </a:moveTo>
                  <a:cubicBezTo>
                    <a:pt x="27" y="3"/>
                    <a:pt x="24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black">
            <a:xfrm>
              <a:off x="3808511" y="2731510"/>
              <a:ext cx="1026055" cy="68165"/>
            </a:xfrm>
            <a:custGeom>
              <a:avLst/>
              <a:gdLst>
                <a:gd name="T0" fmla="*/ 117 w 121"/>
                <a:gd name="T1" fmla="*/ 0 h 8"/>
                <a:gd name="T2" fmla="*/ 4 w 121"/>
                <a:gd name="T3" fmla="*/ 0 h 8"/>
                <a:gd name="T4" fmla="*/ 0 w 121"/>
                <a:gd name="T5" fmla="*/ 4 h 8"/>
                <a:gd name="T6" fmla="*/ 4 w 121"/>
                <a:gd name="T7" fmla="*/ 8 h 8"/>
                <a:gd name="T8" fmla="*/ 117 w 121"/>
                <a:gd name="T9" fmla="*/ 8 h 8"/>
                <a:gd name="T10" fmla="*/ 121 w 121"/>
                <a:gd name="T11" fmla="*/ 4 h 8"/>
                <a:gd name="T12" fmla="*/ 117 w 12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">
                  <a:moveTo>
                    <a:pt x="11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1" y="6"/>
                    <a:pt x="121" y="4"/>
                  </a:cubicBezTo>
                  <a:cubicBezTo>
                    <a:pt x="121" y="2"/>
                    <a:pt x="119" y="0"/>
                    <a:pt x="1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3" name="Freeform 11"/>
          <p:cNvSpPr>
            <a:spLocks noChangeAspect="1" noEditPoints="1"/>
          </p:cNvSpPr>
          <p:nvPr/>
        </p:nvSpPr>
        <p:spPr bwMode="black">
          <a:xfrm>
            <a:off x="634282" y="5234300"/>
            <a:ext cx="564059" cy="610945"/>
          </a:xfrm>
          <a:custGeom>
            <a:avLst/>
            <a:gdLst>
              <a:gd name="T0" fmla="*/ 81 w 112"/>
              <a:gd name="T1" fmla="*/ 50 h 121"/>
              <a:gd name="T2" fmla="*/ 64 w 112"/>
              <a:gd name="T3" fmla="*/ 50 h 121"/>
              <a:gd name="T4" fmla="*/ 64 w 112"/>
              <a:gd name="T5" fmla="*/ 33 h 121"/>
              <a:gd name="T6" fmla="*/ 56 w 112"/>
              <a:gd name="T7" fmla="*/ 25 h 121"/>
              <a:gd name="T8" fmla="*/ 47 w 112"/>
              <a:gd name="T9" fmla="*/ 33 h 121"/>
              <a:gd name="T10" fmla="*/ 47 w 112"/>
              <a:gd name="T11" fmla="*/ 50 h 121"/>
              <a:gd name="T12" fmla="*/ 31 w 112"/>
              <a:gd name="T13" fmla="*/ 50 h 121"/>
              <a:gd name="T14" fmla="*/ 22 w 112"/>
              <a:gd name="T15" fmla="*/ 58 h 121"/>
              <a:gd name="T16" fmla="*/ 31 w 112"/>
              <a:gd name="T17" fmla="*/ 66 h 121"/>
              <a:gd name="T18" fmla="*/ 47 w 112"/>
              <a:gd name="T19" fmla="*/ 66 h 121"/>
              <a:gd name="T20" fmla="*/ 47 w 112"/>
              <a:gd name="T21" fmla="*/ 83 h 121"/>
              <a:gd name="T22" fmla="*/ 56 w 112"/>
              <a:gd name="T23" fmla="*/ 91 h 121"/>
              <a:gd name="T24" fmla="*/ 64 w 112"/>
              <a:gd name="T25" fmla="*/ 83 h 121"/>
              <a:gd name="T26" fmla="*/ 64 w 112"/>
              <a:gd name="T27" fmla="*/ 66 h 121"/>
              <a:gd name="T28" fmla="*/ 81 w 112"/>
              <a:gd name="T29" fmla="*/ 66 h 121"/>
              <a:gd name="T30" fmla="*/ 89 w 112"/>
              <a:gd name="T31" fmla="*/ 58 h 121"/>
              <a:gd name="T32" fmla="*/ 81 w 112"/>
              <a:gd name="T33" fmla="*/ 50 h 121"/>
              <a:gd name="T34" fmla="*/ 56 w 112"/>
              <a:gd name="T35" fmla="*/ 0 h 121"/>
              <a:gd name="T36" fmla="*/ 104 w 112"/>
              <a:gd name="T37" fmla="*/ 14 h 121"/>
              <a:gd name="T38" fmla="*/ 112 w 112"/>
              <a:gd name="T39" fmla="*/ 22 h 121"/>
              <a:gd name="T40" fmla="*/ 56 w 112"/>
              <a:gd name="T41" fmla="*/ 121 h 121"/>
              <a:gd name="T42" fmla="*/ 0 w 112"/>
              <a:gd name="T43" fmla="*/ 22 h 121"/>
              <a:gd name="T44" fmla="*/ 7 w 112"/>
              <a:gd name="T45" fmla="*/ 14 h 121"/>
              <a:gd name="T46" fmla="*/ 56 w 112"/>
              <a:gd name="T4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2" h="121">
                <a:moveTo>
                  <a:pt x="81" y="50"/>
                </a:moveTo>
                <a:cubicBezTo>
                  <a:pt x="64" y="50"/>
                  <a:pt x="64" y="50"/>
                  <a:pt x="64" y="50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28"/>
                  <a:pt x="60" y="25"/>
                  <a:pt x="56" y="25"/>
                </a:cubicBezTo>
                <a:cubicBezTo>
                  <a:pt x="51" y="25"/>
                  <a:pt x="47" y="28"/>
                  <a:pt x="47" y="33"/>
                </a:cubicBezTo>
                <a:cubicBezTo>
                  <a:pt x="47" y="50"/>
                  <a:pt x="47" y="50"/>
                  <a:pt x="47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26" y="50"/>
                  <a:pt x="22" y="53"/>
                  <a:pt x="22" y="58"/>
                </a:cubicBezTo>
                <a:cubicBezTo>
                  <a:pt x="22" y="63"/>
                  <a:pt x="26" y="66"/>
                  <a:pt x="31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88"/>
                  <a:pt x="51" y="91"/>
                  <a:pt x="56" y="91"/>
                </a:cubicBezTo>
                <a:cubicBezTo>
                  <a:pt x="60" y="91"/>
                  <a:pt x="64" y="88"/>
                  <a:pt x="64" y="83"/>
                </a:cubicBezTo>
                <a:cubicBezTo>
                  <a:pt x="64" y="66"/>
                  <a:pt x="64" y="66"/>
                  <a:pt x="64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5" y="66"/>
                  <a:pt x="89" y="63"/>
                  <a:pt x="89" y="58"/>
                </a:cubicBezTo>
                <a:cubicBezTo>
                  <a:pt x="89" y="53"/>
                  <a:pt x="85" y="50"/>
                  <a:pt x="81" y="50"/>
                </a:cubicBezTo>
                <a:moveTo>
                  <a:pt x="56" y="0"/>
                </a:moveTo>
                <a:cubicBezTo>
                  <a:pt x="73" y="7"/>
                  <a:pt x="88" y="11"/>
                  <a:pt x="104" y="14"/>
                </a:cubicBezTo>
                <a:cubicBezTo>
                  <a:pt x="108" y="14"/>
                  <a:pt x="112" y="18"/>
                  <a:pt x="112" y="22"/>
                </a:cubicBezTo>
                <a:cubicBezTo>
                  <a:pt x="112" y="90"/>
                  <a:pt x="64" y="121"/>
                  <a:pt x="56" y="121"/>
                </a:cubicBezTo>
                <a:cubicBezTo>
                  <a:pt x="47" y="121"/>
                  <a:pt x="0" y="90"/>
                  <a:pt x="0" y="22"/>
                </a:cubicBezTo>
                <a:cubicBezTo>
                  <a:pt x="0" y="18"/>
                  <a:pt x="3" y="14"/>
                  <a:pt x="7" y="14"/>
                </a:cubicBezTo>
                <a:cubicBezTo>
                  <a:pt x="23" y="11"/>
                  <a:pt x="38" y="7"/>
                  <a:pt x="5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3"/>
          <p:cNvSpPr>
            <a:spLocks noChangeAspect="1"/>
          </p:cNvSpPr>
          <p:nvPr/>
        </p:nvSpPr>
        <p:spPr bwMode="black">
          <a:xfrm>
            <a:off x="666960" y="4104201"/>
            <a:ext cx="498703" cy="615208"/>
          </a:xfrm>
          <a:custGeom>
            <a:avLst/>
            <a:gdLst>
              <a:gd name="T0" fmla="*/ 94 w 99"/>
              <a:gd name="T1" fmla="*/ 54 h 122"/>
              <a:gd name="T2" fmla="*/ 10 w 99"/>
              <a:gd name="T3" fmla="*/ 3 h 122"/>
              <a:gd name="T4" fmla="*/ 0 w 99"/>
              <a:gd name="T5" fmla="*/ 10 h 122"/>
              <a:gd name="T6" fmla="*/ 0 w 99"/>
              <a:gd name="T7" fmla="*/ 112 h 122"/>
              <a:gd name="T8" fmla="*/ 10 w 99"/>
              <a:gd name="T9" fmla="*/ 119 h 122"/>
              <a:gd name="T10" fmla="*/ 94 w 99"/>
              <a:gd name="T11" fmla="*/ 68 h 122"/>
              <a:gd name="T12" fmla="*/ 94 w 99"/>
              <a:gd name="T13" fmla="*/ 5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22">
                <a:moveTo>
                  <a:pt x="94" y="54"/>
                </a:moveTo>
                <a:cubicBezTo>
                  <a:pt x="10" y="3"/>
                  <a:pt x="10" y="3"/>
                  <a:pt x="10" y="3"/>
                </a:cubicBezTo>
                <a:cubicBezTo>
                  <a:pt x="5" y="0"/>
                  <a:pt x="0" y="3"/>
                  <a:pt x="0" y="1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9"/>
                  <a:pt x="5" y="122"/>
                  <a:pt x="10" y="119"/>
                </a:cubicBezTo>
                <a:cubicBezTo>
                  <a:pt x="94" y="68"/>
                  <a:pt x="94" y="68"/>
                  <a:pt x="94" y="68"/>
                </a:cubicBezTo>
                <a:cubicBezTo>
                  <a:pt x="99" y="64"/>
                  <a:pt x="99" y="58"/>
                  <a:pt x="94" y="5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7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894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##	Language Invented for the web</a:t>
            </a:r>
          </a:p>
          <a:p>
            <a:pPr lvl="1"/>
            <a:r>
              <a:rPr lang="en-GB" dirty="0"/>
              <a:t>Adds functionality and interactivity to a website</a:t>
            </a:r>
          </a:p>
          <a:p>
            <a:r>
              <a:rPr lang="en-GB" dirty="0"/>
              <a:t>##	Easy to use, prototype and do rapid development</a:t>
            </a:r>
          </a:p>
          <a:p>
            <a:r>
              <a:rPr lang="en-GB" dirty="0"/>
              <a:t>##	Code often parsed in browser, often referred to as on the “client”</a:t>
            </a:r>
          </a:p>
          <a:p>
            <a:r>
              <a:rPr lang="en-GB" dirty="0"/>
              <a:t>##	 Code lives in browsers (chrome, edge, </a:t>
            </a:r>
            <a:r>
              <a:rPr lang="en-GB" dirty="0" err="1"/>
              <a:t>firefox</a:t>
            </a:r>
            <a:r>
              <a:rPr lang="en-GB" dirty="0"/>
              <a:t>, safari)</a:t>
            </a:r>
          </a:p>
          <a:p>
            <a:pPr lvl="1"/>
            <a:r>
              <a:rPr lang="en-GB" dirty="0"/>
              <a:t>Code that is parsed in the browser and not sent via network, often denoted as “Client Side”</a:t>
            </a:r>
          </a:p>
          <a:p>
            <a:pPr lvl="1"/>
            <a:r>
              <a:rPr lang="en-GB" dirty="0"/>
              <a:t>Code evaluated on a server and sending JavaScript to browser, often denoted as “Server Side”</a:t>
            </a:r>
          </a:p>
          <a:p>
            <a:r>
              <a:rPr lang="en-GB" dirty="0"/>
              <a:t>##	Fairly easy syntax, but a lot of learning material and knowledge needed to master</a:t>
            </a:r>
          </a:p>
          <a:p>
            <a:r>
              <a:rPr lang="en-GB" dirty="0"/>
              <a:t>##	JavaScript !== Java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1083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A002D1-67C2-364C-87D2-C000C4C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49500"/>
            <a:ext cx="11112251" cy="1079500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44D6F99-2699-FD41-99C5-16C09B4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251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A002D1-67C2-364C-87D2-C000C4C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49500"/>
            <a:ext cx="11112251" cy="1079500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44D6F99-2699-FD41-99C5-16C09B4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101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842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we are trying to solve with React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Complex functionality, separation of concern </a:t>
            </a:r>
            <a:r>
              <a:rPr lang="en-GB" strike="sngStrike" dirty="0"/>
              <a:t>is</a:t>
            </a:r>
            <a:r>
              <a:rPr lang="en-GB" dirty="0"/>
              <a:t> was hard in JavaScript</a:t>
            </a:r>
          </a:p>
        </p:txBody>
      </p:sp>
    </p:spTree>
    <p:extLst>
      <p:ext uri="{BB962C8B-B14F-4D97-AF65-F5344CB8AC3E}">
        <p14:creationId xmlns:p14="http://schemas.microsoft.com/office/powerpoint/2010/main" val="85867242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Chris Moody\Downloads\TELIA_PPTTemplate_Full_V5-1.potx"/>
</p:tagLst>
</file>

<file path=ppt/theme/theme1.xml><?xml version="1.0" encoding="utf-8"?>
<a:theme xmlns:a="http://schemas.openxmlformats.org/drawingml/2006/main" name="Telia Standard Template">
  <a:themeElements>
    <a:clrScheme name="Telia Company">
      <a:dk1>
        <a:sysClr val="windowText" lastClr="000000"/>
      </a:dk1>
      <a:lt1>
        <a:sysClr val="window" lastClr="FFFFFF"/>
      </a:lt1>
      <a:dk2>
        <a:srgbClr val="990AE3"/>
      </a:dk2>
      <a:lt2>
        <a:srgbClr val="EEEEEE"/>
      </a:lt2>
      <a:accent1>
        <a:srgbClr val="990AE3"/>
      </a:accent1>
      <a:accent2>
        <a:srgbClr val="00CDFF"/>
      </a:accent2>
      <a:accent3>
        <a:srgbClr val="FF00CD"/>
      </a:accent3>
      <a:accent4>
        <a:srgbClr val="0099FF"/>
      </a:accent4>
      <a:accent5>
        <a:srgbClr val="FF9B00"/>
      </a:accent5>
      <a:accent6>
        <a:srgbClr val="CC00FF"/>
      </a:accent6>
      <a:hlink>
        <a:srgbClr val="000000"/>
      </a:hlink>
      <a:folHlink>
        <a:srgbClr val="000000"/>
      </a:folHlink>
    </a:clrScheme>
    <a:fontScheme name="Telia Group">
      <a:majorFont>
        <a:latin typeface="Pebb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lIns="180000" tIns="180000" rIns="180000" bIns="180000" rtlCol="0" anchor="ctr"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liaCompany PowerPoint - kopia (3).potx" id="{AD63688B-027D-49CF-A5CE-2A21C03DFA91}" vid="{392C65CF-836A-4F3A-8D00-A8A38E3C6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DueDate xmlns="http://schemas.microsoft.com/sharepoint/v3/fields" xsi:nil="true"/>
    <Company xmlns="e5aeb5b9-f0ac-43fe-be4d-b709ab7af9db">19</Company>
    <Responsible xmlns="e5aeb5b9-f0ac-43fe-be4d-b709ab7af9db">
      <UserInfo>
        <DisplayName/>
        <AccountId xsi:nil="true"/>
        <AccountType/>
      </UserInfo>
    </Responsible>
    <TaxCatchAll xmlns="9030490b-a065-445c-b4f2-893993bd2fc8">
      <Value>26</Value>
    </TaxCatchAll>
    <e6eaa2c09e154499b5a9dbe111cac137 xmlns="e5aeb5b9-f0ac-43fe-be4d-b709ab7af9d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Documents</TermName>
          <TermId xmlns="http://schemas.microsoft.com/office/infopath/2007/PartnerControls">51336ce3-f898-44a1-a9f6-ec04e30d07be</TermId>
        </TermInfo>
      </Terms>
    </e6eaa2c09e154499b5a9dbe111cac137>
    <TaxKeywordTaxHTField xmlns="9030490b-a065-445c-b4f2-893993bd2fc8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D312C3242DE46BDADFABB19FDB9F0" ma:contentTypeVersion="12" ma:contentTypeDescription="Create a new document." ma:contentTypeScope="" ma:versionID="9af34400cb2ecc743774ef7b51a0d7c0">
  <xsd:schema xmlns:xsd="http://www.w3.org/2001/XMLSchema" xmlns:xs="http://www.w3.org/2001/XMLSchema" xmlns:p="http://schemas.microsoft.com/office/2006/metadata/properties" xmlns:ns2="e5aeb5b9-f0ac-43fe-be4d-b709ab7af9db" xmlns:ns3="http://schemas.microsoft.com/sharepoint/v3/fields" xmlns:ns4="9030490b-a065-445c-b4f2-893993bd2fc8" targetNamespace="http://schemas.microsoft.com/office/2006/metadata/properties" ma:root="true" ma:fieldsID="b71b621e3afbe27328e6d52290f00e86" ns2:_="" ns3:_="" ns4:_="">
    <xsd:import namespace="e5aeb5b9-f0ac-43fe-be4d-b709ab7af9db"/>
    <xsd:import namespace="http://schemas.microsoft.com/sharepoint/v3/fields"/>
    <xsd:import namespace="9030490b-a065-445c-b4f2-893993bd2fc8"/>
    <xsd:element name="properties">
      <xsd:complexType>
        <xsd:sequence>
          <xsd:element name="documentManagement">
            <xsd:complexType>
              <xsd:all>
                <xsd:element ref="ns2:Company" minOccurs="0"/>
                <xsd:element ref="ns3:TaskDueDate" minOccurs="0"/>
                <xsd:element ref="ns2:Responsible" minOccurs="0"/>
                <xsd:element ref="ns2:MediaServiceMetadata" minOccurs="0"/>
                <xsd:element ref="ns2:MediaServiceFastMetadata" minOccurs="0"/>
                <xsd:element ref="ns2:e6eaa2c09e154499b5a9dbe111cac137" minOccurs="0"/>
                <xsd:element ref="ns4:TaxCatchAll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eb5b9-f0ac-43fe-be4d-b709ab7af9db" elementFormDefault="qualified">
    <xsd:import namespace="http://schemas.microsoft.com/office/2006/documentManagement/types"/>
    <xsd:import namespace="http://schemas.microsoft.com/office/infopath/2007/PartnerControls"/>
    <xsd:element name="Company" ma:index="8" nillable="true" ma:displayName="Company" ma:list="{b9f6fecb-f22f-4a65-b018-fafc69296d3e}" ma:internalName="Company" ma:showField="Title">
      <xsd:simpleType>
        <xsd:restriction base="dms:Lookup"/>
      </xsd:simpleType>
    </xsd:element>
    <xsd:element name="Responsible" ma:index="10" nillable="true" ma:displayName="Responsible" ma:list="UserInfo" ma:SharePointGroup="25" ma:internalName="Responsibl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e6eaa2c09e154499b5a9dbe111cac137" ma:index="14" nillable="true" ma:taxonomy="true" ma:internalName="e6eaa2c09e154499b5a9dbe111cac137" ma:taxonomyFieldName="Area" ma:displayName="Area" ma:readOnly="false" ma:default="26;#Documents|51336ce3-f898-44a1-a9f6-ec04e30d07be" ma:fieldId="{e6eaa2c0-9e15-4499-b5a9-dbe111cac137}" ma:sspId="e97466bf-e578-44ab-9e10-908c576dade3" ma:termSetId="67514b8c-64c6-48c6-8d8e-5012496fee6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TaskDueDate" ma:index="9" nillable="true" ma:displayName="Due Date" ma:format="DateOnly" ma:internalName="TaskDu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490b-a065-445c-b4f2-893993bd2fc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b9df0ea-cc2b-4996-b97c-ff7da770a80a}" ma:internalName="TaxCatchAll" ma:showField="CatchAllData" ma:web="9030490b-a065-445c-b4f2-893993bd2f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e97466bf-e578-44ab-9e10-908c576dade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1E1DA9-2716-4E75-9665-11EC25EA826D}">
  <ds:schemaRefs>
    <ds:schemaRef ds:uri="9030490b-a065-445c-b4f2-893993bd2fc8"/>
    <ds:schemaRef ds:uri="e5aeb5b9-f0ac-43fe-be4d-b709ab7af9db"/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F2F4CD6-5359-49F5-B3C3-7E55B265BA04}">
  <ds:schemaRefs>
    <ds:schemaRef ds:uri="9030490b-a065-445c-b4f2-893993bd2fc8"/>
    <ds:schemaRef ds:uri="e5aeb5b9-f0ac-43fe-be4d-b709ab7af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231495-DE18-4633-B151-B44EDA664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Widescreen</PresentationFormat>
  <Paragraphs>111</Paragraphs>
  <Slides>33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6" baseType="lpstr">
      <vt:lpstr>Arial</vt:lpstr>
      <vt:lpstr>Pebble</vt:lpstr>
      <vt:lpstr>Telia Standard Template</vt:lpstr>
      <vt:lpstr>Workshop in React, JavaScript and ES6 </vt:lpstr>
      <vt:lpstr>Who are we?</vt:lpstr>
      <vt:lpstr>Seems Interesting? We are hiring!</vt:lpstr>
      <vt:lpstr>JavaScript</vt:lpstr>
      <vt:lpstr>JavaScript</vt:lpstr>
      <vt:lpstr>Demo Time</vt:lpstr>
      <vt:lpstr>Demo Time</vt:lpstr>
      <vt:lpstr>React</vt:lpstr>
      <vt:lpstr>The problem we are trying to solve with React</vt:lpstr>
      <vt:lpstr>React</vt:lpstr>
      <vt:lpstr>JSX</vt:lpstr>
      <vt:lpstr>Simple Hello World</vt:lpstr>
      <vt:lpstr>React Concepts</vt:lpstr>
      <vt:lpstr>Virtual DOM</vt:lpstr>
      <vt:lpstr>PowerPoint-presentasjon</vt:lpstr>
      <vt:lpstr>PowerPoint-presentasjon</vt:lpstr>
      <vt:lpstr>Component and Component Architecture  </vt:lpstr>
      <vt:lpstr>&lt;MyElem /&gt;</vt:lpstr>
      <vt:lpstr>             &lt;div&gt;       &lt;ChuckNorris /&gt;             &lt;/div&gt;</vt:lpstr>
      <vt:lpstr>Dealing with data</vt:lpstr>
      <vt:lpstr>Event Handling</vt:lpstr>
      <vt:lpstr>Component life cycle    </vt:lpstr>
      <vt:lpstr>componentDidMount  </vt:lpstr>
      <vt:lpstr>componentDidUpdate  </vt:lpstr>
      <vt:lpstr>componentWillUnmount  </vt:lpstr>
      <vt:lpstr>getDerivedStateFromProps  </vt:lpstr>
      <vt:lpstr>getSnapshotBeforeUpdate  </vt:lpstr>
      <vt:lpstr>getDerivedStateFromError  </vt:lpstr>
      <vt:lpstr>componentDidCatch  </vt:lpstr>
      <vt:lpstr>Fetching data</vt:lpstr>
      <vt:lpstr>PowerPoint-presentasjon</vt:lpstr>
      <vt:lpstr>Single Page Application and 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60PT HIGHLIGHT  IN BLACK</dc:title>
  <cp:revision>1</cp:revision>
  <dcterms:modified xsi:type="dcterms:W3CDTF">2019-01-18T13:47:27Z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8174916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D6.2.12</vt:lpwstr>
  </property>
  <property fmtid="{D5CDD505-2E9C-101B-9397-08002B2CF9AE}" pid="5" name="ContentTypeId">
    <vt:lpwstr>0x0101000E5D312C3242DE46BDADFABB19FDB9F0</vt:lpwstr>
  </property>
  <property fmtid="{D5CDD505-2E9C-101B-9397-08002B2CF9AE}" pid="6" name="Area">
    <vt:lpwstr>26;#Documents|51336ce3-f898-44a1-a9f6-ec04e30d07be</vt:lpwstr>
  </property>
  <property fmtid="{D5CDD505-2E9C-101B-9397-08002B2CF9AE}" pid="7" name="TaxKeyword">
    <vt:lpwstr/>
  </property>
</Properties>
</file>