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70" r:id="rId12"/>
    <p:sldId id="266" r:id="rId13"/>
    <p:sldId id="273" r:id="rId14"/>
    <p:sldId id="271" r:id="rId15"/>
    <p:sldId id="272" r:id="rId16"/>
    <p:sldId id="267" r:id="rId17"/>
    <p:sldId id="269" r:id="rId18"/>
    <p:sldId id="277" r:id="rId19"/>
    <p:sldId id="279" r:id="rId20"/>
    <p:sldId id="280" r:id="rId21"/>
    <p:sldId id="281" r:id="rId22"/>
    <p:sldId id="284" r:id="rId23"/>
    <p:sldId id="282" r:id="rId24"/>
    <p:sldId id="283" r:id="rId25"/>
    <p:sldId id="285" r:id="rId26"/>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Consolas" panose="020B0609020204030204" pitchFamily="49" charset="0"/>
      <p:regular r:id="rId33"/>
      <p:bold r:id="rId34"/>
      <p:italic r:id="rId35"/>
      <p:boldItalic r:id="rId36"/>
    </p:embeddedFont>
    <p:embeddedFont>
      <p:font typeface="Libre Barcode 39 Text" pitchFamily="2" charset="0"/>
      <p:regular r:id="rId37"/>
    </p:embeddedFont>
    <p:embeddedFont>
      <p:font typeface="Roboto" panose="02000000000000000000" pitchFamily="2" charset="0"/>
      <p:regular r:id="rId38"/>
      <p:bold r:id="rId39"/>
      <p:italic r:id="rId40"/>
      <p:boldItalic r:id="rId41"/>
    </p:embeddedFont>
    <p:embeddedFont>
      <p:font typeface="Roboto Light" panose="02000000000000000000" pitchFamily="2" charset="0"/>
      <p:regular r:id="rId42"/>
      <p:italic r:id="rId43"/>
    </p:embeddedFont>
    <p:embeddedFont>
      <p:font typeface="Roboto Mono" pitchFamily="2" charset="0"/>
      <p:regular r:id="rId44"/>
      <p:bold r:id="rId45"/>
      <p:italic r:id="rId46"/>
      <p:boldItalic r:id="rId47"/>
    </p:embeddedFont>
    <p:embeddedFont>
      <p:font typeface="Roboto Thin" panose="02000000000000000000" pitchFamily="2" charset="0"/>
      <p:regular r:id="rId48"/>
      <p: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00"/>
    <a:srgbClr val="00CCFF"/>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76"/>
    <p:restoredTop sz="96327"/>
  </p:normalViewPr>
  <p:slideViewPr>
    <p:cSldViewPr snapToGrid="0" snapToObjects="1">
      <p:cViewPr varScale="1">
        <p:scale>
          <a:sx n="266" d="100"/>
          <a:sy n="266" d="100"/>
        </p:scale>
        <p:origin x="11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06/06/2021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06/06/2021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sp>
        <p:nvSpPr>
          <p:cNvPr id="6" name="TextBox 5">
            <a:extLst>
              <a:ext uri="{FF2B5EF4-FFF2-40B4-BE49-F238E27FC236}">
                <a16:creationId xmlns:a16="http://schemas.microsoft.com/office/drawing/2014/main" id="{4FD3BE26-F3C5-A645-AE29-9CAE7678DB64}"/>
              </a:ext>
            </a:extLst>
          </p:cNvPr>
          <p:cNvSpPr txBox="1"/>
          <p:nvPr/>
        </p:nvSpPr>
        <p:spPr>
          <a:xfrm>
            <a:off x="9277420" y="6030627"/>
            <a:ext cx="2914580" cy="584775"/>
          </a:xfrm>
          <a:prstGeom prst="rect">
            <a:avLst/>
          </a:prstGeom>
          <a:noFill/>
        </p:spPr>
        <p:txBody>
          <a:bodyPr wrap="none" rtlCol="0">
            <a:spAutoFit/>
          </a:bodyPr>
          <a:lstStyle/>
          <a:p>
            <a:r>
              <a:rPr lang="en-US" sz="3200" dirty="0">
                <a:latin typeface="Libre Barcode 39 Text" pitchFamily="2" charset="0"/>
              </a:rPr>
              <a:t>MODEL FUTURES</a:t>
            </a:r>
          </a:p>
        </p:txBody>
      </p:sp>
      <p:pic>
        <p:nvPicPr>
          <p:cNvPr id="7" name="Picture 6" descr="A picture containing drawing&#10;&#10;Description automatically generated">
            <a:extLst>
              <a:ext uri="{FF2B5EF4-FFF2-40B4-BE49-F238E27FC236}">
                <a16:creationId xmlns:a16="http://schemas.microsoft.com/office/drawing/2014/main" id="{06238C6F-993D-0340-973E-31B212994E66}"/>
              </a:ext>
            </a:extLst>
          </p:cNvPr>
          <p:cNvPicPr>
            <a:picLocks noChangeAspect="1"/>
          </p:cNvPicPr>
          <p:nvPr/>
        </p:nvPicPr>
        <p:blipFill>
          <a:blip r:embed="rId3"/>
          <a:stretch>
            <a:fillRect/>
          </a:stretch>
        </p:blipFill>
        <p:spPr>
          <a:xfrm>
            <a:off x="9745579" y="191500"/>
            <a:ext cx="2264275" cy="1129001"/>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data:</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ais.data.gov.uk</a:t>
            </a:r>
            <a:r>
              <a:rPr lang="en-GB" sz="600" dirty="0">
                <a:solidFill>
                  <a:srgbClr val="4EC9B0"/>
                </a:solidFill>
                <a:latin typeface="Menlo" panose="020B0609030804020204" pitchFamily="49" charset="0"/>
              </a:rPr>
              <a:t>/ais-</a:t>
            </a:r>
            <a:r>
              <a:rPr lang="en-GB" sz="600" dirty="0" err="1">
                <a:solidFill>
                  <a:srgbClr val="4EC9B0"/>
                </a:solidFill>
                <a:latin typeface="Menlo" panose="020B0609030804020204" pitchFamily="49" charset="0"/>
              </a:rPr>
              <a:t>ies</a:t>
            </a:r>
            <a:r>
              <a:rPr lang="en-GB" sz="600" dirty="0">
                <a:solidFill>
                  <a:srgbClr val="4EC9B0"/>
                </a:solidFill>
                <a:latin typeface="Menlo" panose="020B0609030804020204" pitchFamily="49" charset="0"/>
              </a:rPr>
              <a:t>-test#&gt;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ies</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ies.data.gov.uk</a:t>
            </a:r>
            <a:r>
              <a:rPr lang="en-GB" sz="600" dirty="0">
                <a:solidFill>
                  <a:srgbClr val="4EC9B0"/>
                </a:solidFill>
                <a:latin typeface="Menlo" panose="020B0609030804020204" pitchFamily="49" charset="0"/>
              </a:rPr>
              <a:t>/ontology/ies4#&gt;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a:solidFill>
                  <a:srgbClr val="569CD6"/>
                </a:solidFill>
                <a:latin typeface="Menlo" panose="020B0609030804020204" pitchFamily="49" charset="0"/>
              </a:rPr>
              <a:t>iso8601:</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iso.org</a:t>
            </a:r>
            <a:r>
              <a:rPr lang="en-GB" sz="600" dirty="0">
                <a:solidFill>
                  <a:srgbClr val="4EC9B0"/>
                </a:solidFill>
                <a:latin typeface="Menlo" panose="020B0609030804020204" pitchFamily="49" charset="0"/>
              </a:rPr>
              <a:t>/iso8601#&gt;</a:t>
            </a:r>
            <a:r>
              <a:rPr lang="en-GB" sz="600" dirty="0">
                <a:solidFill>
                  <a:srgbClr val="D4D4D4"/>
                </a:solidFill>
                <a:latin typeface="Menlo" panose="020B0609030804020204" pitchFamily="49" charset="0"/>
              </a:rPr>
              <a:t> .</a:t>
            </a:r>
          </a:p>
          <a:p>
            <a:r>
              <a:rPr lang="en-GB" sz="600" dirty="0">
                <a:solidFill>
                  <a:srgbClr val="D4D4D4"/>
                </a:solidFill>
                <a:latin typeface="Menlo" panose="020B0609030804020204" pitchFamily="49" charset="0"/>
              </a:rPr>
              <a:t>@prefix </a:t>
            </a:r>
            <a:r>
              <a:rPr lang="en-GB" sz="600" dirty="0" err="1">
                <a:solidFill>
                  <a:srgbClr val="569CD6"/>
                </a:solidFill>
                <a:latin typeface="Menlo" panose="020B0609030804020204" pitchFamily="49" charset="0"/>
              </a:rPr>
              <a:t>xsd</a:t>
            </a:r>
            <a:r>
              <a:rPr lang="en-GB" sz="600" dirty="0">
                <a:solidFill>
                  <a:srgbClr val="569CD6"/>
                </a:solidFill>
                <a:latin typeface="Menlo" panose="020B0609030804020204" pitchFamily="49" charset="0"/>
              </a:rPr>
              <a:t>:</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&lt;http://www.w3.org/2001/</a:t>
            </a:r>
            <a:r>
              <a:rPr lang="en-GB" sz="600" dirty="0" err="1">
                <a:solidFill>
                  <a:srgbClr val="4EC9B0"/>
                </a:solidFill>
                <a:latin typeface="Menlo" panose="020B0609030804020204" pitchFamily="49" charset="0"/>
              </a:rPr>
              <a:t>XMLSchema</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0edbd5f1</a:t>
            </a:r>
            <a:r>
              <a:rPr lang="en-GB" sz="600" dirty="0">
                <a:solidFill>
                  <a:srgbClr val="B5CEA8"/>
                </a:solidFill>
                <a:latin typeface="Menlo" panose="020B0609030804020204" pitchFamily="49" charset="0"/>
              </a:rPr>
              <a:t>-1</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296</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4781313</a:t>
            </a:r>
            <a:r>
              <a:rPr lang="en-GB" sz="600" dirty="0">
                <a:solidFill>
                  <a:srgbClr val="D4D4D4"/>
                </a:solidFill>
                <a:latin typeface="Menlo" panose="020B0609030804020204" pitchFamily="49" charset="0"/>
              </a:rPr>
              <a:t>edff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Assessor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196be3f6</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dd</a:t>
            </a:r>
            <a:r>
              <a:rPr lang="en-GB" sz="600" dirty="0">
                <a:solidFill>
                  <a:srgbClr val="B5CEA8"/>
                </a:solidFill>
                <a:latin typeface="Menlo" panose="020B0609030804020204" pitchFamily="49" charset="0"/>
              </a:rPr>
              <a:t>6-4</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31-8807-9802714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94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isStartOf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d9e26359</a:t>
            </a:r>
            <a:r>
              <a:rPr lang="en-GB" sz="600" dirty="0">
                <a:solidFill>
                  <a:srgbClr val="B5CEA8"/>
                </a:solidFill>
                <a:latin typeface="Menlo" panose="020B0609030804020204" pitchFamily="49" charset="0"/>
              </a:rPr>
              <a:t>-258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3-9383-4</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ae</a:t>
            </a:r>
            <a:r>
              <a:rPr lang="en-GB" sz="600" dirty="0">
                <a:solidFill>
                  <a:srgbClr val="B5CEA8"/>
                </a:solidFill>
                <a:latin typeface="Menlo" panose="020B0609030804020204" pitchFamily="49" charset="0"/>
              </a:rPr>
              <a:t>959160</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da95c036</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980-4</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98-934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-16373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eabe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BoundingState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inPeriod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isEndOf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dac815eb</a:t>
            </a:r>
            <a:r>
              <a:rPr lang="en-GB" sz="600" dirty="0">
                <a:solidFill>
                  <a:srgbClr val="B5CEA8"/>
                </a:solidFill>
                <a:latin typeface="Menlo" panose="020B0609030804020204" pitchFamily="49" charset="0"/>
              </a:rPr>
              <a:t>-06</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7-45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208</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38</a:t>
            </a:r>
            <a:r>
              <a:rPr lang="en-GB" sz="600" dirty="0">
                <a:solidFill>
                  <a:srgbClr val="D4D4D4"/>
                </a:solidFill>
                <a:latin typeface="Menlo" panose="020B0609030804020204" pitchFamily="49" charset="0"/>
              </a:rPr>
              <a:t>fbfe</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7</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Followed</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isParticipantIn</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isParticipationOf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"HAL"</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528acb27</a:t>
            </a:r>
            <a:r>
              <a:rPr lang="en-GB" sz="600" dirty="0">
                <a:solidFill>
                  <a:srgbClr val="B5CEA8"/>
                </a:solidFill>
                <a:latin typeface="Menlo" panose="020B0609030804020204" pitchFamily="49" charset="0"/>
              </a:rPr>
              <a:t>-8877-4965-995</a:t>
            </a:r>
            <a:r>
              <a:rPr lang="en-GB" sz="600" dirty="0">
                <a:solidFill>
                  <a:srgbClr val="D4D4D4"/>
                </a:solidFill>
                <a:latin typeface="Menlo" panose="020B0609030804020204" pitchFamily="49" charset="0"/>
              </a:rPr>
              <a:t>d-ba</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72</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3363</a:t>
            </a:r>
            <a:r>
              <a:rPr lang="en-GB" sz="600" dirty="0">
                <a:solidFill>
                  <a:srgbClr val="D4D4D4"/>
                </a:solidFill>
                <a:latin typeface="Menlo" panose="020B0609030804020204" pitchFamily="49" charset="0"/>
              </a:rPr>
              <a:t>a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assessed</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"International Telecommunications Union"</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MMSI_366952890_idObj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"366952890"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LocationTransponder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isIdentifiedBy</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MMSI_367000150_idObj</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CommunicationsIdentifier</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inScheme</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representationValue</a:t>
            </a:r>
            <a:r>
              <a:rPr lang="en-GB" sz="600" dirty="0">
                <a:solidFill>
                  <a:srgbClr val="D4D4D4"/>
                </a:solidFill>
                <a:latin typeface="Menlo" panose="020B0609030804020204" pitchFamily="49" charset="0"/>
              </a:rPr>
              <a:t> </a:t>
            </a:r>
            <a:r>
              <a:rPr lang="en-GB" sz="600" dirty="0">
                <a:solidFill>
                  <a:srgbClr val="CE9178"/>
                </a:solidFill>
                <a:latin typeface="Menlo" panose="020B0609030804020204" pitchFamily="49" charset="0"/>
              </a:rPr>
              <a:t>"367000150"</a:t>
            </a:r>
            <a:r>
              <a:rPr lang="en-GB" sz="600" dirty="0">
                <a:solidFill>
                  <a:srgbClr val="D4D4D4"/>
                </a:solidFill>
                <a:latin typeface="Menlo" panose="020B0609030804020204" pitchFamily="49" charset="0"/>
              </a:rPr>
              <a:t>^^</a:t>
            </a:r>
            <a:r>
              <a:rPr lang="en-GB" sz="600" dirty="0" err="1">
                <a:solidFill>
                  <a:srgbClr val="569CD6"/>
                </a:solidFill>
                <a:latin typeface="Menlo" panose="020B0609030804020204" pitchFamily="49" charset="0"/>
              </a:rPr>
              <a:t>xsd:</a:t>
            </a:r>
            <a:r>
              <a:rPr lang="en-GB" sz="600" dirty="0" err="1">
                <a:solidFill>
                  <a:srgbClr val="9CDCFE"/>
                </a:solidFill>
                <a:latin typeface="Menlo" panose="020B0609030804020204" pitchFamily="49" charset="0"/>
              </a:rPr>
              <a:t>string</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a4da7459</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746-4</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85</a:t>
            </a:r>
            <a:r>
              <a:rPr lang="en-GB" sz="600" dirty="0">
                <a:solidFill>
                  <a:srgbClr val="D4D4D4"/>
                </a:solidFill>
                <a:latin typeface="Menlo" panose="020B0609030804020204" pitchFamily="49" charset="0"/>
              </a:rPr>
              <a:t>-aedf</a:t>
            </a:r>
            <a:r>
              <a:rPr lang="en-GB" sz="600" dirty="0">
                <a:solidFill>
                  <a:srgbClr val="B5CEA8"/>
                </a:solidFill>
                <a:latin typeface="Menlo" panose="020B0609030804020204" pitchFamily="49" charset="0"/>
              </a:rPr>
              <a:t>-27</a:t>
            </a:r>
            <a:r>
              <a:rPr lang="en-GB" sz="600" dirty="0">
                <a:solidFill>
                  <a:srgbClr val="D4D4D4"/>
                </a:solidFill>
                <a:latin typeface="Menlo" panose="020B0609030804020204" pitchFamily="49" charset="0"/>
              </a:rPr>
              <a:t>fc</a:t>
            </a:r>
            <a:r>
              <a:rPr lang="en-GB" sz="600" dirty="0">
                <a:solidFill>
                  <a:srgbClr val="B5CEA8"/>
                </a:solidFill>
                <a:latin typeface="Menlo" panose="020B0609030804020204" pitchFamily="49" charset="0"/>
              </a:rPr>
              <a:t>21649013</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System</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05560c92</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9</a:t>
            </a:r>
            <a:r>
              <a:rPr lang="en-GB" sz="600" dirty="0">
                <a:solidFill>
                  <a:srgbClr val="D4D4D4"/>
                </a:solidFill>
                <a:latin typeface="Menlo" panose="020B0609030804020204" pitchFamily="49" charset="0"/>
              </a:rPr>
              <a:t>fb</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d-a</a:t>
            </a:r>
            <a:r>
              <a:rPr lang="en-GB" sz="600" dirty="0">
                <a:solidFill>
                  <a:srgbClr val="B5CEA8"/>
                </a:solidFill>
                <a:latin typeface="Menlo" panose="020B0609030804020204" pitchFamily="49" charset="0"/>
              </a:rPr>
              <a:t>342</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ff</a:t>
            </a:r>
            <a:r>
              <a:rPr lang="en-GB" sz="600" dirty="0">
                <a:solidFill>
                  <a:srgbClr val="B5CEA8"/>
                </a:solidFill>
                <a:latin typeface="Menlo" panose="020B0609030804020204" pitchFamily="49" charset="0"/>
              </a:rPr>
              <a:t>127</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ea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00</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09</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iso8601:</a:t>
            </a:r>
            <a:r>
              <a:rPr lang="en-GB" sz="600" dirty="0">
                <a:solidFill>
                  <a:srgbClr val="9CDCFE"/>
                </a:solidFill>
                <a:latin typeface="Menlo" panose="020B0609030804020204" pitchFamily="49" charset="0"/>
              </a:rPr>
              <a:t>2007</a:t>
            </a:r>
            <a:r>
              <a:rPr lang="en-GB" sz="600" dirty="0">
                <a:solidFill>
                  <a:srgbClr val="B5CEA8"/>
                </a:solidFill>
                <a:latin typeface="Menlo" panose="020B0609030804020204" pitchFamily="49" charset="0"/>
              </a:rPr>
              <a:t>-01-01</a:t>
            </a:r>
            <a:r>
              <a:rPr lang="en-GB" sz="600" dirty="0">
                <a:solidFill>
                  <a:srgbClr val="569CD6"/>
                </a:solidFill>
                <a:latin typeface="Menlo" panose="020B0609030804020204" pitchFamily="49" charset="0"/>
              </a:rPr>
              <a:t>T00:</a:t>
            </a:r>
            <a:r>
              <a:rPr lang="en-GB" sz="600" dirty="0">
                <a:solidFill>
                  <a:srgbClr val="9CDCFE"/>
                </a:solidFill>
                <a:latin typeface="Menlo" panose="020B0609030804020204" pitchFamily="49" charset="0"/>
              </a:rPr>
              <a:t>05</a:t>
            </a:r>
            <a:r>
              <a:rPr lang="en-GB" sz="600" dirty="0">
                <a:solidFill>
                  <a:srgbClr val="569CD6"/>
                </a:solidFill>
                <a:latin typeface="Menlo" panose="020B0609030804020204" pitchFamily="49" charset="0"/>
              </a:rPr>
              <a:t>:</a:t>
            </a:r>
            <a:r>
              <a:rPr lang="en-GB" sz="600" dirty="0">
                <a:solidFill>
                  <a:srgbClr val="9CDCFE"/>
                </a:solidFill>
                <a:latin typeface="Menlo" panose="020B0609030804020204" pitchFamily="49" charset="0"/>
              </a:rPr>
              <a:t>40</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ParticularPeriod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Organisation</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hasName</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7989b8b8</a:t>
            </a:r>
            <a:r>
              <a:rPr lang="en-GB" sz="600" dirty="0">
                <a:solidFill>
                  <a:srgbClr val="B5CEA8"/>
                </a:solidFill>
                <a:latin typeface="Menlo" panose="020B0609030804020204" pitchFamily="49" charset="0"/>
              </a:rPr>
              <a:t>-0847-4799-88</a:t>
            </a:r>
            <a:r>
              <a:rPr lang="en-GB" sz="600" dirty="0">
                <a:solidFill>
                  <a:srgbClr val="D4D4D4"/>
                </a:solidFill>
                <a:latin typeface="Menlo" panose="020B0609030804020204" pitchFamily="49" charset="0"/>
              </a:rPr>
              <a:t>fd-d</a:t>
            </a:r>
            <a:r>
              <a:rPr lang="en-GB" sz="600" dirty="0">
                <a:solidFill>
                  <a:srgbClr val="B5CEA8"/>
                </a:solidFill>
                <a:latin typeface="Menlo" panose="020B0609030804020204" pitchFamily="49" charset="0"/>
              </a:rPr>
              <a:t>5</a:t>
            </a:r>
            <a:r>
              <a:rPr lang="en-GB" sz="600" dirty="0">
                <a:solidFill>
                  <a:srgbClr val="D4D4D4"/>
                </a:solidFill>
                <a:latin typeface="Menlo" panose="020B0609030804020204" pitchFamily="49" charset="0"/>
              </a:rPr>
              <a:t>ba</a:t>
            </a:r>
            <a:r>
              <a:rPr lang="en-GB" sz="600" dirty="0">
                <a:solidFill>
                  <a:srgbClr val="B5CEA8"/>
                </a:solidFill>
                <a:latin typeface="Menlo" panose="020B0609030804020204" pitchFamily="49" charset="0"/>
              </a:rPr>
              <a:t>50</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08</a:t>
            </a:r>
            <a:r>
              <a:rPr lang="en-GB" sz="600" dirty="0">
                <a:solidFill>
                  <a:srgbClr val="D4D4D4"/>
                </a:solidFill>
                <a:latin typeface="Menlo" panose="020B0609030804020204" pitchFamily="49" charset="0"/>
              </a:rPr>
              <a:t>cc</a:t>
            </a:r>
            <a:r>
              <a:rPr lang="en-GB" sz="600" dirty="0">
                <a:solidFill>
                  <a:srgbClr val="B5CEA8"/>
                </a:solidFill>
                <a:latin typeface="Menlo" panose="020B0609030804020204" pitchFamily="49" charset="0"/>
              </a:rPr>
              <a:t>6</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PossibleWorld</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itu.int#mmsi-NamingScheme</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NamingScheme</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schemeOwner</a:t>
            </a:r>
            <a:r>
              <a:rPr lang="en-GB" sz="600" dirty="0">
                <a:solidFill>
                  <a:srgbClr val="D4D4D4"/>
                </a:solidFill>
                <a:latin typeface="Menlo" panose="020B0609030804020204" pitchFamily="49" charset="0"/>
              </a:rPr>
              <a:t> </a:t>
            </a:r>
            <a:r>
              <a:rPr lang="en-GB" sz="600" dirty="0">
                <a:solidFill>
                  <a:srgbClr val="4EC9B0"/>
                </a:solidFill>
                <a:latin typeface="Menlo" panose="020B0609030804020204" pitchFamily="49" charset="0"/>
              </a:rPr>
              <a:t>&lt;http://</a:t>
            </a:r>
            <a:r>
              <a:rPr lang="en-GB" sz="600" dirty="0" err="1">
                <a:solidFill>
                  <a:srgbClr val="4EC9B0"/>
                </a:solidFill>
                <a:latin typeface="Menlo" panose="020B0609030804020204" pitchFamily="49" charset="0"/>
              </a:rPr>
              <a:t>itu.int</a:t>
            </a:r>
            <a:r>
              <a:rPr lang="en-GB" sz="600" dirty="0">
                <a:solidFill>
                  <a:srgbClr val="4EC9B0"/>
                </a:solidFill>
                <a:latin typeface="Menlo" panose="020B0609030804020204" pitchFamily="49" charset="0"/>
              </a:rPr>
              <a:t>&gt;</a:t>
            </a:r>
            <a:r>
              <a:rPr lang="en-GB" sz="600" dirty="0">
                <a:solidFill>
                  <a:srgbClr val="D4D4D4"/>
                </a:solidFill>
                <a:latin typeface="Menlo" panose="020B0609030804020204" pitchFamily="49" charset="0"/>
              </a:rPr>
              <a:t> .</a:t>
            </a:r>
          </a:p>
          <a:p>
            <a:br>
              <a:rPr lang="en-GB" sz="600" dirty="0">
                <a:solidFill>
                  <a:srgbClr val="D4D4D4"/>
                </a:solidFill>
                <a:latin typeface="Menlo" panose="020B0609030804020204" pitchFamily="49" charset="0"/>
              </a:rPr>
            </a:b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f89a179d</a:t>
            </a:r>
            <a:r>
              <a:rPr lang="en-GB" sz="600" dirty="0">
                <a:solidFill>
                  <a:srgbClr val="B5CEA8"/>
                </a:solidFill>
                <a:latin typeface="Menlo" panose="020B0609030804020204" pitchFamily="49" charset="0"/>
              </a:rPr>
              <a:t>-29</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6-44</a:t>
            </a:r>
            <a:r>
              <a:rPr lang="en-GB" sz="600" dirty="0">
                <a:solidFill>
                  <a:srgbClr val="D4D4D4"/>
                </a:solidFill>
                <a:latin typeface="Menlo" panose="020B0609030804020204" pitchFamily="49" charset="0"/>
              </a:rPr>
              <a:t>aa-b</a:t>
            </a:r>
            <a:r>
              <a:rPr lang="en-GB" sz="600" dirty="0">
                <a:solidFill>
                  <a:srgbClr val="B5CEA8"/>
                </a:solidFill>
                <a:latin typeface="Menlo" panose="020B0609030804020204" pitchFamily="49" charset="0"/>
              </a:rPr>
              <a:t>3</a:t>
            </a:r>
            <a:r>
              <a:rPr lang="en-GB" sz="600" dirty="0">
                <a:solidFill>
                  <a:srgbClr val="D4D4D4"/>
                </a:solidFill>
                <a:latin typeface="Menlo" panose="020B0609030804020204" pitchFamily="49" charset="0"/>
              </a:rPr>
              <a:t>db</a:t>
            </a:r>
            <a:r>
              <a:rPr lang="en-GB" sz="600" dirty="0">
                <a:solidFill>
                  <a:srgbClr val="B5CEA8"/>
                </a:solidFill>
                <a:latin typeface="Menlo" panose="020B0609030804020204" pitchFamily="49" charset="0"/>
              </a:rPr>
              <a:t>-65921</a:t>
            </a:r>
            <a:r>
              <a:rPr lang="en-GB" sz="600" dirty="0">
                <a:solidFill>
                  <a:srgbClr val="D4D4D4"/>
                </a:solidFill>
                <a:latin typeface="Menlo" panose="020B0609030804020204" pitchFamily="49" charset="0"/>
              </a:rPr>
              <a:t>a</a:t>
            </a:r>
            <a:r>
              <a:rPr lang="en-GB" sz="600" dirty="0">
                <a:solidFill>
                  <a:srgbClr val="B5CEA8"/>
                </a:solidFill>
                <a:latin typeface="Menlo" panose="020B0609030804020204" pitchFamily="49" charset="0"/>
              </a:rPr>
              <a:t>98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30</a:t>
            </a:r>
            <a:r>
              <a:rPr lang="en-GB" sz="600" dirty="0">
                <a:solidFill>
                  <a:srgbClr val="D4D4D4"/>
                </a:solidFill>
                <a:latin typeface="Menlo" panose="020B0609030804020204" pitchFamily="49" charset="0"/>
              </a:rPr>
              <a:t>e </a:t>
            </a:r>
            <a:r>
              <a:rPr lang="en-GB" sz="600" dirty="0">
                <a:solidFill>
                  <a:srgbClr val="C586C0"/>
                </a:solidFill>
                <a:latin typeface="Menlo" panose="020B0609030804020204" pitchFamily="49" charset="0"/>
              </a:rPr>
              <a:t>a</a:t>
            </a:r>
            <a:r>
              <a:rPr lang="en-GB" sz="600" dirty="0">
                <a:solidFill>
                  <a:srgbClr val="D4D4D4"/>
                </a:solidFill>
                <a:latin typeface="Menlo" panose="020B0609030804020204" pitchFamily="49" charset="0"/>
              </a:rPr>
              <a:t> </a:t>
            </a:r>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Follow</a:t>
            </a:r>
            <a:r>
              <a:rPr lang="en-GB" sz="600" dirty="0">
                <a:solidFill>
                  <a:srgbClr val="D4D4D4"/>
                </a:solidFill>
                <a:latin typeface="Menlo" panose="020B0609030804020204" pitchFamily="49" charset="0"/>
              </a:rPr>
              <a:t> ;</a:t>
            </a:r>
          </a:p>
          <a:p>
            <a:r>
              <a:rPr lang="en-GB" sz="600" dirty="0" err="1">
                <a:solidFill>
                  <a:srgbClr val="569CD6"/>
                </a:solidFill>
                <a:latin typeface="Menlo" panose="020B0609030804020204" pitchFamily="49" charset="0"/>
              </a:rPr>
              <a:t>ies:</a:t>
            </a:r>
            <a:r>
              <a:rPr lang="en-GB" sz="600" dirty="0" err="1">
                <a:solidFill>
                  <a:srgbClr val="9CDCFE"/>
                </a:solidFill>
                <a:latin typeface="Menlo" panose="020B0609030804020204" pitchFamily="49" charset="0"/>
              </a:rPr>
              <a:t>isPartOf</a:t>
            </a:r>
            <a:r>
              <a:rPr lang="en-GB" sz="600" dirty="0">
                <a:solidFill>
                  <a:srgbClr val="D4D4D4"/>
                </a:solidFill>
                <a:latin typeface="Menlo" panose="020B0609030804020204" pitchFamily="49" charset="0"/>
              </a:rPr>
              <a:t> </a:t>
            </a:r>
            <a:r>
              <a:rPr lang="en-GB" sz="600" dirty="0">
                <a:solidFill>
                  <a:srgbClr val="569CD6"/>
                </a:solidFill>
                <a:latin typeface="Menlo" panose="020B0609030804020204" pitchFamily="49" charset="0"/>
              </a:rPr>
              <a:t>data:</a:t>
            </a:r>
            <a:r>
              <a:rPr lang="en-GB" sz="600" dirty="0">
                <a:solidFill>
                  <a:srgbClr val="9CDCFE"/>
                </a:solidFill>
                <a:latin typeface="Menlo" panose="020B0609030804020204" pitchFamily="49" charset="0"/>
              </a:rPr>
              <a:t>3c23fd87</a:t>
            </a:r>
            <a:r>
              <a:rPr lang="en-GB" sz="600" dirty="0">
                <a:solidFill>
                  <a:srgbClr val="B5CEA8"/>
                </a:solidFill>
                <a:latin typeface="Menlo" panose="020B0609030804020204" pitchFamily="49" charset="0"/>
              </a:rPr>
              <a:t>-227</a:t>
            </a:r>
            <a:r>
              <a:rPr lang="en-GB" sz="600" dirty="0">
                <a:solidFill>
                  <a:srgbClr val="D4D4D4"/>
                </a:solidFill>
                <a:latin typeface="Menlo" panose="020B0609030804020204" pitchFamily="49" charset="0"/>
              </a:rPr>
              <a:t>b</a:t>
            </a:r>
            <a:r>
              <a:rPr lang="en-GB" sz="600" dirty="0">
                <a:solidFill>
                  <a:srgbClr val="B5CEA8"/>
                </a:solidFill>
                <a:latin typeface="Menlo" panose="020B0609030804020204" pitchFamily="49" charset="0"/>
              </a:rPr>
              <a:t>-41</a:t>
            </a:r>
            <a:r>
              <a:rPr lang="en-GB" sz="600" dirty="0">
                <a:solidFill>
                  <a:srgbClr val="D4D4D4"/>
                </a:solidFill>
                <a:latin typeface="Menlo" panose="020B0609030804020204" pitchFamily="49" charset="0"/>
              </a:rPr>
              <a:t>bf</a:t>
            </a:r>
            <a:r>
              <a:rPr lang="en-GB" sz="600" dirty="0">
                <a:solidFill>
                  <a:srgbClr val="B5CEA8"/>
                </a:solidFill>
                <a:latin typeface="Menlo" panose="020B0609030804020204" pitchFamily="49" charset="0"/>
              </a:rPr>
              <a:t>-8211</a:t>
            </a:r>
            <a:r>
              <a:rPr lang="en-GB" sz="600" dirty="0">
                <a:solidFill>
                  <a:srgbClr val="D4D4D4"/>
                </a:solidFill>
                <a:latin typeface="Menlo" panose="020B0609030804020204" pitchFamily="49" charset="0"/>
              </a:rPr>
              <a:t>-e</a:t>
            </a:r>
            <a:r>
              <a:rPr lang="en-GB" sz="600" dirty="0">
                <a:solidFill>
                  <a:srgbClr val="B5CEA8"/>
                </a:solidFill>
                <a:latin typeface="Menlo" panose="020B0609030804020204" pitchFamily="49" charset="0"/>
              </a:rPr>
              <a:t>12</a:t>
            </a:r>
            <a:r>
              <a:rPr lang="en-GB" sz="600" dirty="0">
                <a:solidFill>
                  <a:srgbClr val="D4D4D4"/>
                </a:solidFill>
                <a:latin typeface="Menlo" panose="020B0609030804020204" pitchFamily="49" charset="0"/>
              </a:rPr>
              <a:t>bc</a:t>
            </a:r>
            <a:r>
              <a:rPr lang="en-GB" sz="600" dirty="0">
                <a:solidFill>
                  <a:srgbClr val="B5CEA8"/>
                </a:solidFill>
                <a:latin typeface="Menlo" panose="020B0609030804020204" pitchFamily="49" charset="0"/>
              </a:rPr>
              <a:t>8</a:t>
            </a:r>
            <a:r>
              <a:rPr lang="en-GB" sz="600" dirty="0">
                <a:solidFill>
                  <a:srgbClr val="D4D4D4"/>
                </a:solidFill>
                <a:latin typeface="Menlo" panose="020B0609030804020204" pitchFamily="49" charset="0"/>
              </a:rPr>
              <a:t>d</a:t>
            </a:r>
            <a:r>
              <a:rPr lang="en-GB" sz="600" dirty="0">
                <a:solidFill>
                  <a:srgbClr val="B5CEA8"/>
                </a:solidFill>
                <a:latin typeface="Menlo" panose="020B0609030804020204" pitchFamily="49" charset="0"/>
              </a:rPr>
              <a:t>4</a:t>
            </a:r>
            <a:r>
              <a:rPr lang="en-GB" sz="600" dirty="0">
                <a:solidFill>
                  <a:srgbClr val="D4D4D4"/>
                </a:solidFill>
                <a:latin typeface="Menlo" panose="020B0609030804020204" pitchFamily="49" charset="0"/>
              </a:rPr>
              <a:t>f</a:t>
            </a:r>
            <a:r>
              <a:rPr lang="en-GB" sz="600" dirty="0">
                <a:solidFill>
                  <a:srgbClr val="B5CEA8"/>
                </a:solidFill>
                <a:latin typeface="Menlo" panose="020B0609030804020204" pitchFamily="49" charset="0"/>
              </a:rPr>
              <a:t>492</a:t>
            </a:r>
            <a:r>
              <a:rPr lang="en-GB" sz="600" dirty="0">
                <a:solidFill>
                  <a:srgbClr val="D4D4D4"/>
                </a:solidFill>
                <a:latin typeface="Menlo" panose="020B0609030804020204" pitchFamily="49"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Tree>
    <p:extLst>
      <p:ext uri="{BB962C8B-B14F-4D97-AF65-F5344CB8AC3E}">
        <p14:creationId xmlns:p14="http://schemas.microsoft.com/office/powerpoint/2010/main" val="833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300915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a:t>
            </a:r>
          </a:p>
        </p:txBody>
      </p:sp>
      <p:sp>
        <p:nvSpPr>
          <p:cNvPr id="3" name="TextBox 2">
            <a:extLst>
              <a:ext uri="{FF2B5EF4-FFF2-40B4-BE49-F238E27FC236}">
                <a16:creationId xmlns:a16="http://schemas.microsoft.com/office/drawing/2014/main" id="{D8483B95-D7B0-3C45-A31F-91B019F56972}"/>
              </a:ext>
            </a:extLst>
          </p:cNvPr>
          <p:cNvSpPr txBox="1"/>
          <p:nvPr/>
        </p:nvSpPr>
        <p:spPr>
          <a:xfrm>
            <a:off x="387782" y="871313"/>
            <a:ext cx="9608381"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case of ADSS, we know we have a vessel (whereas with AIS all we know is that we have a </a:t>
            </a:r>
            <a:r>
              <a:rPr lang="en-GB" dirty="0" err="1">
                <a:latin typeface="Roboto" panose="02000000000000000000" pitchFamily="2" charset="0"/>
                <a:ea typeface="Roboto" panose="02000000000000000000" pitchFamily="2" charset="0"/>
              </a:rPr>
              <a:t>LocationTransponder</a:t>
            </a:r>
            <a:r>
              <a:rPr lang="en-GB" dirty="0">
                <a:latin typeface="Roboto" panose="02000000000000000000" pitchFamily="2" charset="0"/>
                <a:ea typeface="Roboto" panose="02000000000000000000" pitchFamily="2" charset="0"/>
              </a:rPr>
              <a:t>). ADSS fields we’re working with are:</a:t>
            </a:r>
          </a:p>
        </p:txBody>
      </p:sp>
      <p:sp>
        <p:nvSpPr>
          <p:cNvPr id="4" name="TextBox 3">
            <a:extLst>
              <a:ext uri="{FF2B5EF4-FFF2-40B4-BE49-F238E27FC236}">
                <a16:creationId xmlns:a16="http://schemas.microsoft.com/office/drawing/2014/main" id="{C80D1798-CD96-B049-BD0D-8062DC5C53F2}"/>
              </a:ext>
            </a:extLst>
          </p:cNvPr>
          <p:cNvSpPr txBox="1"/>
          <p:nvPr/>
        </p:nvSpPr>
        <p:spPr>
          <a:xfrm>
            <a:off x="325270" y="1606534"/>
            <a:ext cx="11269895" cy="577081"/>
          </a:xfrm>
          <a:prstGeom prst="rect">
            <a:avLst/>
          </a:prstGeom>
          <a:noFill/>
        </p:spPr>
        <p:txBody>
          <a:bodyPr wrap="square" rtlCol="0">
            <a:spAutoFit/>
          </a:bodyPr>
          <a:lstStyle/>
          <a:p>
            <a:r>
              <a:rPr lang="en-GB" sz="1050" dirty="0" err="1">
                <a:latin typeface="Roboto Mono" pitchFamily="2" charset="0"/>
                <a:ea typeface="Roboto Mono" pitchFamily="2" charset="0"/>
              </a:rPr>
              <a:t>detid</a:t>
            </a:r>
            <a:r>
              <a:rPr lang="en-GB" sz="1050" dirty="0">
                <a:latin typeface="Roboto Mono" pitchFamily="2" charset="0"/>
                <a:ea typeface="Roboto Mono" pitchFamily="2" charset="0"/>
              </a:rPr>
              <a:t>, 	timestamp, 		</a:t>
            </a:r>
            <a:r>
              <a:rPr lang="en-GB" sz="1050" dirty="0" err="1">
                <a:latin typeface="Roboto Mono" pitchFamily="2" charset="0"/>
                <a:ea typeface="Roboto Mono" pitchFamily="2" charset="0"/>
              </a:rPr>
              <a:t>geolocationX</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geolocationY</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chipURL</a:t>
            </a:r>
            <a:endParaRPr lang="en-GB" sz="1050" dirty="0">
              <a:latin typeface="Roboto Mono" pitchFamily="2" charset="0"/>
              <a:ea typeface="Roboto Mono" pitchFamily="2" charset="0"/>
            </a:endParaRP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“1352445”	"2015-11-02T11:52:25”	"153.19219482305”	"-27.721276080022”	"/v2/</a:t>
            </a:r>
            <a:r>
              <a:rPr lang="en-GB" sz="1050" dirty="0" err="1">
                <a:latin typeface="Roboto Mono" pitchFamily="2" charset="0"/>
                <a:ea typeface="Roboto Mono" pitchFamily="2" charset="0"/>
              </a:rPr>
              <a:t>car_detect</a:t>
            </a:r>
            <a:r>
              <a:rPr lang="en-GB" sz="1050" dirty="0">
                <a:latin typeface="Roboto Mono" pitchFamily="2" charset="0"/>
                <a:ea typeface="Roboto Mono" pitchFamily="2" charset="0"/>
              </a:rPr>
              <a:t>/detections/1352445/chips/chip-image"]</a:t>
            </a:r>
            <a:endParaRPr lang="en-GB" sz="1200" dirty="0"/>
          </a:p>
        </p:txBody>
      </p:sp>
      <p:sp>
        <p:nvSpPr>
          <p:cNvPr id="5" name="TextBox 4">
            <a:extLst>
              <a:ext uri="{FF2B5EF4-FFF2-40B4-BE49-F238E27FC236}">
                <a16:creationId xmlns:a16="http://schemas.microsoft.com/office/drawing/2014/main" id="{9F57F9AA-6697-184F-8C38-312BDD1B61F1}"/>
              </a:ext>
            </a:extLst>
          </p:cNvPr>
          <p:cNvSpPr txBox="1"/>
          <p:nvPr/>
        </p:nvSpPr>
        <p:spPr>
          <a:xfrm>
            <a:off x="325270" y="2195934"/>
            <a:ext cx="10915626"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a:t>
            </a:r>
            <a:r>
              <a:rPr lang="en-GB" dirty="0" err="1">
                <a:latin typeface="Roboto" panose="02000000000000000000" pitchFamily="2" charset="0"/>
                <a:ea typeface="Roboto" panose="02000000000000000000" pitchFamily="2" charset="0"/>
              </a:rPr>
              <a:t>detid</a:t>
            </a:r>
            <a:r>
              <a:rPr lang="en-GB" dirty="0">
                <a:latin typeface="Roboto" panose="02000000000000000000" pitchFamily="2" charset="0"/>
                <a:ea typeface="Roboto" panose="02000000000000000000" pitchFamily="2" charset="0"/>
              </a:rPr>
              <a:t> is a unique identifier for the observation, and this data follows a very similar pattern to the AIS observations pattern, except with a vessel…</a:t>
            </a:r>
          </a:p>
        </p:txBody>
      </p:sp>
      <p:sp>
        <p:nvSpPr>
          <p:cNvPr id="6" name="Rectangle 5">
            <a:extLst>
              <a:ext uri="{FF2B5EF4-FFF2-40B4-BE49-F238E27FC236}">
                <a16:creationId xmlns:a16="http://schemas.microsoft.com/office/drawing/2014/main" id="{F02AF50B-AC81-EB41-B05A-8A4874CD3005}"/>
              </a:ext>
            </a:extLst>
          </p:cNvPr>
          <p:cNvSpPr/>
          <p:nvPr/>
        </p:nvSpPr>
        <p:spPr>
          <a:xfrm>
            <a:off x="8184683" y="4164992"/>
            <a:ext cx="3740019" cy="2477601"/>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r>
              <a:rPr lang="en-GB" sz="1100" dirty="0">
                <a:solidFill>
                  <a:srgbClr val="000000"/>
                </a:solidFill>
                <a:latin typeface="Consolas" panose="020B0609020204030204" pitchFamily="49" charset="0"/>
              </a:rPr>
              <a:t> (addition to IES)</a:t>
            </a: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4400030" y="3307321"/>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3778934" y="3735576"/>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6409366" y="3307321"/>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4914863" y="336246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4887710" y="3544127"/>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2390694" y="402967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4400030" y="401573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4887710" y="3711574"/>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5023206" y="3786359"/>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3006188" y="4057270"/>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2878374" y="4252542"/>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2319182" y="4485560"/>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3794118" y="4492076"/>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BC22846A-8779-8F47-870D-F0D23B69C4C6}"/>
              </a:ext>
            </a:extLst>
          </p:cNvPr>
          <p:cNvSpPr/>
          <p:nvPr/>
        </p:nvSpPr>
        <p:spPr>
          <a:xfrm>
            <a:off x="8596742" y="330732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6024911" y="3089149"/>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6897046" y="3544127"/>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7258218" y="334956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8167508" y="3800292"/>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30" name="Oval 29">
            <a:extLst>
              <a:ext uri="{FF2B5EF4-FFF2-40B4-BE49-F238E27FC236}">
                <a16:creationId xmlns:a16="http://schemas.microsoft.com/office/drawing/2014/main" id="{9F2438FA-1651-094F-AE24-8981DD692FF7}"/>
              </a:ext>
            </a:extLst>
          </p:cNvPr>
          <p:cNvSpPr/>
          <p:nvPr/>
        </p:nvSpPr>
        <p:spPr>
          <a:xfrm>
            <a:off x="735107" y="3307321"/>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701996" y="4015736"/>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1189676" y="4252542"/>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1222787" y="3544127"/>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1334090" y="3631995"/>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1220644" y="406108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1CCB9532-7B10-564B-8F0A-41061A0333F0}"/>
              </a:ext>
            </a:extLst>
          </p:cNvPr>
          <p:cNvSpPr/>
          <p:nvPr/>
        </p:nvSpPr>
        <p:spPr>
          <a:xfrm>
            <a:off x="6407624" y="4384192"/>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6593500" y="391171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6651464" y="3780933"/>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6407624" y="5296845"/>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6651464" y="4857804"/>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6635952" y="4912109"/>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6635952" y="4233003"/>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6888967" y="5403824"/>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978947" y="3023680"/>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1008108" y="308882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893195" y="4492076"/>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945836" y="4489348"/>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357692" y="2879800"/>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357692" y="4793508"/>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5997209" y="4788445"/>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4827668" y="479350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5508843" y="5081401"/>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5867470" y="6306370"/>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6111310" y="5701098"/>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5582331" y="5822970"/>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4632205" y="6543176"/>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4468985" y="6275597"/>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3386887" y="6453316"/>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6854874" y="632423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6823885" y="5701098"/>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6897046" y="5850620"/>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7233772" y="6637341"/>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4927799" y="6639763"/>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135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595227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(when)</a:t>
            </a:r>
          </a:p>
        </p:txBody>
      </p:sp>
      <p:sp>
        <p:nvSpPr>
          <p:cNvPr id="6" name="Rectangle 5">
            <a:extLst>
              <a:ext uri="{FF2B5EF4-FFF2-40B4-BE49-F238E27FC236}">
                <a16:creationId xmlns:a16="http://schemas.microsoft.com/office/drawing/2014/main" id="{F02AF50B-AC81-EB41-B05A-8A4874CD3005}"/>
              </a:ext>
            </a:extLst>
          </p:cNvPr>
          <p:cNvSpPr/>
          <p:nvPr/>
        </p:nvSpPr>
        <p:spPr>
          <a:xfrm>
            <a:off x="1037043" y="5399585"/>
            <a:ext cx="3740019" cy="61555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5950248" y="528128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379494" y="272200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5" name="Oval 24">
            <a:extLst>
              <a:ext uri="{FF2B5EF4-FFF2-40B4-BE49-F238E27FC236}">
                <a16:creationId xmlns:a16="http://schemas.microsoft.com/office/drawing/2014/main" id="{BC22846A-8779-8F47-870D-F0D23B69C4C6}"/>
              </a:ext>
            </a:extLst>
          </p:cNvPr>
          <p:cNvSpPr/>
          <p:nvPr/>
        </p:nvSpPr>
        <p:spPr>
          <a:xfrm>
            <a:off x="6566870" y="2722002"/>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3995039" y="2503830"/>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4867174" y="2958808"/>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5228346" y="2764243"/>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6137636" y="3214973"/>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63" name="TextBox 62">
            <a:extLst>
              <a:ext uri="{FF2B5EF4-FFF2-40B4-BE49-F238E27FC236}">
                <a16:creationId xmlns:a16="http://schemas.microsoft.com/office/drawing/2014/main" id="{A3B317CC-E049-7445-8C27-D7051DA41C00}"/>
              </a:ext>
            </a:extLst>
          </p:cNvPr>
          <p:cNvSpPr txBox="1"/>
          <p:nvPr/>
        </p:nvSpPr>
        <p:spPr>
          <a:xfrm>
            <a:off x="163290" y="930222"/>
            <a:ext cx="8774850" cy="30777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is linked to the timestamp by putting it “</a:t>
            </a:r>
            <a:r>
              <a:rPr lang="en-GB" sz="1400" dirty="0" err="1">
                <a:latin typeface="Roboto" panose="02000000000000000000" pitchFamily="2" charset="0"/>
                <a:ea typeface="Roboto" panose="02000000000000000000" pitchFamily="2" charset="0"/>
              </a:rPr>
              <a:t>inPeriod</a:t>
            </a:r>
            <a:r>
              <a:rPr lang="en-GB" sz="1400" dirty="0">
                <a:latin typeface="Roboto" panose="02000000000000000000" pitchFamily="2" charset="0"/>
                <a:ea typeface="Roboto" panose="02000000000000000000" pitchFamily="2" charset="0"/>
              </a:rPr>
              <a:t>” to a </a:t>
            </a:r>
            <a:r>
              <a:rPr lang="en-GB" sz="1400" dirty="0" err="1">
                <a:latin typeface="Roboto" panose="02000000000000000000" pitchFamily="2" charset="0"/>
                <a:ea typeface="Roboto" panose="02000000000000000000" pitchFamily="2" charset="0"/>
              </a:rPr>
              <a:t>ParticularPeriod</a:t>
            </a:r>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929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2AF50B-AC81-EB41-B05A-8A4874CD3005}"/>
              </a:ext>
            </a:extLst>
          </p:cNvPr>
          <p:cNvSpPr/>
          <p:nvPr/>
        </p:nvSpPr>
        <p:spPr>
          <a:xfrm>
            <a:off x="4207524" y="5419300"/>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3398535" y="4208895"/>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451305" y="540184"/>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27CB5F6F-3278-A647-BEBF-DED439FDDA64}"/>
              </a:ext>
            </a:extLst>
          </p:cNvPr>
          <p:cNvSpPr txBox="1"/>
          <p:nvPr/>
        </p:nvSpPr>
        <p:spPr>
          <a:xfrm>
            <a:off x="4066850" y="322012"/>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43" name="Oval 42">
            <a:extLst>
              <a:ext uri="{FF2B5EF4-FFF2-40B4-BE49-F238E27FC236}">
                <a16:creationId xmlns:a16="http://schemas.microsoft.com/office/drawing/2014/main" id="{1CCB9532-7B10-564B-8F0A-41061A0333F0}"/>
              </a:ext>
            </a:extLst>
          </p:cNvPr>
          <p:cNvSpPr/>
          <p:nvPr/>
        </p:nvSpPr>
        <p:spPr>
          <a:xfrm>
            <a:off x="4449563" y="1617055"/>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4635439" y="1144581"/>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4693403" y="1013796"/>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4449563" y="2529708"/>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4693403" y="2090667"/>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4677891" y="214497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4677891" y="1465866"/>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4930906" y="2636687"/>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4039148" y="2021308"/>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2869607" y="2026371"/>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3550782" y="2314264"/>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3909409" y="3539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4153249" y="2933961"/>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3624270" y="3055833"/>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2674144" y="3776039"/>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2510924" y="350846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1428826" y="3686179"/>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4896813" y="355709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4865824" y="2933961"/>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4938985" y="3083483"/>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5275711" y="3870204"/>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2969738" y="3872626"/>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61" name="TextBox 60">
            <a:extLst>
              <a:ext uri="{FF2B5EF4-FFF2-40B4-BE49-F238E27FC236}">
                <a16:creationId xmlns:a16="http://schemas.microsoft.com/office/drawing/2014/main" id="{01FF84C0-9902-9246-8D13-4FB4340B28E0}"/>
              </a:ext>
            </a:extLst>
          </p:cNvPr>
          <p:cNvSpPr txBox="1"/>
          <p:nvPr/>
        </p:nvSpPr>
        <p:spPr>
          <a:xfrm>
            <a:off x="6361804" y="387427"/>
            <a:ext cx="3509189" cy="2462213"/>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main object here is 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event. It is this event that has the ADSS detection ID. The value of the ID is given by the </a:t>
            </a:r>
            <a:r>
              <a:rPr lang="en-GB" sz="1400" dirty="0" err="1">
                <a:latin typeface="Roboto" panose="02000000000000000000" pitchFamily="2" charset="0"/>
                <a:ea typeface="Roboto" panose="02000000000000000000" pitchFamily="2" charset="0"/>
              </a:rPr>
              <a:t>ies:representationValue</a:t>
            </a:r>
            <a:r>
              <a:rPr lang="en-GB" sz="1400" dirty="0">
                <a:latin typeface="Roboto" panose="02000000000000000000" pitchFamily="2" charset="0"/>
                <a:ea typeface="Roboto" panose="02000000000000000000" pitchFamily="2" charset="0"/>
              </a:rPr>
              <a:t> property.</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We then use a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a:t>
            </a:r>
            <a:r>
              <a:rPr lang="en-GB" sz="1400" dirty="0" err="1">
                <a:latin typeface="Roboto" panose="02000000000000000000" pitchFamily="2" charset="0"/>
                <a:ea typeface="Roboto" panose="02000000000000000000" pitchFamily="2" charset="0"/>
              </a:rPr>
              <a:t>data:ADSS_DETID</a:t>
            </a:r>
            <a:r>
              <a:rPr lang="en-GB" sz="1400" dirty="0">
                <a:latin typeface="Roboto" panose="02000000000000000000" pitchFamily="2" charset="0"/>
                <a:ea typeface="Roboto" panose="02000000000000000000" pitchFamily="2" charset="0"/>
              </a:rPr>
              <a:t>)  to categorise the identifier.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itself has a name (for user readability purposes) and optionally an owner organisation.</a:t>
            </a:r>
          </a:p>
        </p:txBody>
      </p:sp>
      <p:sp>
        <p:nvSpPr>
          <p:cNvPr id="62" name="TextBox 61">
            <a:extLst>
              <a:ext uri="{FF2B5EF4-FFF2-40B4-BE49-F238E27FC236}">
                <a16:creationId xmlns:a16="http://schemas.microsoft.com/office/drawing/2014/main" id="{CD3CD380-1E27-E747-9576-6EB533362B11}"/>
              </a:ext>
            </a:extLst>
          </p:cNvPr>
          <p:cNvSpPr txBox="1"/>
          <p:nvPr/>
        </p:nvSpPr>
        <p:spPr>
          <a:xfrm>
            <a:off x="6420383" y="2864597"/>
            <a:ext cx="3049543"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same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would be referenced in every translated ADSS message – i.e. if required, the additional info about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could be kept in a centrally agreed ontology</a:t>
            </a:r>
          </a:p>
        </p:txBody>
      </p:sp>
      <p:sp>
        <p:nvSpPr>
          <p:cNvPr id="36" name="TextBox 35">
            <a:extLst>
              <a:ext uri="{FF2B5EF4-FFF2-40B4-BE49-F238E27FC236}">
                <a16:creationId xmlns:a16="http://schemas.microsoft.com/office/drawing/2014/main" id="{C4473C7B-7182-DF4B-9AAE-89748EE433D6}"/>
              </a:ext>
            </a:extLst>
          </p:cNvPr>
          <p:cNvSpPr txBox="1"/>
          <p:nvPr/>
        </p:nvSpPr>
        <p:spPr>
          <a:xfrm>
            <a:off x="271674" y="146553"/>
            <a:ext cx="3172663" cy="830997"/>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a:t>
            </a:r>
          </a:p>
          <a:p>
            <a:r>
              <a:rPr lang="en-GB" sz="2400" dirty="0">
                <a:solidFill>
                  <a:srgbClr val="0070C0"/>
                </a:solidFill>
                <a:latin typeface="Roboto Thin" panose="02000000000000000000" pitchFamily="2" charset="0"/>
                <a:ea typeface="Roboto Thin" panose="02000000000000000000" pitchFamily="2" charset="0"/>
              </a:rPr>
              <a:t>– step by step (DETID)</a:t>
            </a:r>
          </a:p>
        </p:txBody>
      </p:sp>
    </p:spTree>
    <p:extLst>
      <p:ext uri="{BB962C8B-B14F-4D97-AF65-F5344CB8AC3E}">
        <p14:creationId xmlns:p14="http://schemas.microsoft.com/office/powerpoint/2010/main" val="178101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57F9AA-6697-184F-8C38-312BDD1B61F1}"/>
              </a:ext>
            </a:extLst>
          </p:cNvPr>
          <p:cNvSpPr txBox="1"/>
          <p:nvPr/>
        </p:nvSpPr>
        <p:spPr>
          <a:xfrm>
            <a:off x="377932" y="1079362"/>
            <a:ext cx="10915626"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Just as with AIS, the observation observes to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and an </a:t>
            </a:r>
            <a:r>
              <a:rPr lang="en-GB" dirty="0" err="1">
                <a:latin typeface="Roboto" panose="02000000000000000000" pitchFamily="2" charset="0"/>
                <a:ea typeface="Roboto" panose="02000000000000000000" pitchFamily="2" charset="0"/>
              </a:rPr>
              <a:t>ObservedLocation</a:t>
            </a:r>
            <a:r>
              <a:rPr lang="en-GB" dirty="0">
                <a:latin typeface="Roboto" panose="02000000000000000000" pitchFamily="2" charset="0"/>
                <a:ea typeface="Roboto" panose="02000000000000000000" pitchFamily="2" charset="0"/>
              </a:rPr>
              <a:t>. In the case of ADSS though, we know we have a vessel (this isn’t always the case with AIS) so we should also make our data:ADSS1352445_Observed an instance of </a:t>
            </a:r>
            <a:r>
              <a:rPr lang="en-GB" dirty="0" err="1">
                <a:latin typeface="Roboto" panose="02000000000000000000" pitchFamily="2" charset="0"/>
                <a:ea typeface="Roboto" panose="02000000000000000000" pitchFamily="2" charset="0"/>
              </a:rPr>
              <a:t>VesselState</a:t>
            </a:r>
            <a:r>
              <a:rPr lang="en-GB" dirty="0">
                <a:latin typeface="Roboto" panose="02000000000000000000" pitchFamily="2" charset="0"/>
                <a:ea typeface="Roboto" panose="02000000000000000000" pitchFamily="2" charset="0"/>
              </a:rPr>
              <a:t>. </a:t>
            </a:r>
          </a:p>
          <a:p>
            <a:endParaRPr lang="en-GB" dirty="0">
              <a:latin typeface="Roboto" panose="02000000000000000000" pitchFamily="2" charset="0"/>
              <a:ea typeface="Roboto" panose="02000000000000000000" pitchFamily="2" charset="0"/>
            </a:endParaRPr>
          </a:p>
          <a:p>
            <a:r>
              <a:rPr lang="en-GB" dirty="0">
                <a:latin typeface="Roboto" panose="02000000000000000000" pitchFamily="2" charset="0"/>
                <a:ea typeface="Roboto" panose="02000000000000000000" pitchFamily="2" charset="0"/>
              </a:rPr>
              <a:t>The Latitude and Longitude are then handled the same way as previous examples. </a:t>
            </a:r>
          </a:p>
        </p:txBody>
      </p:sp>
      <p:sp>
        <p:nvSpPr>
          <p:cNvPr id="6" name="Rectangle 5">
            <a:extLst>
              <a:ext uri="{FF2B5EF4-FFF2-40B4-BE49-F238E27FC236}">
                <a16:creationId xmlns:a16="http://schemas.microsoft.com/office/drawing/2014/main" id="{F02AF50B-AC81-EB41-B05A-8A4874CD3005}"/>
              </a:ext>
            </a:extLst>
          </p:cNvPr>
          <p:cNvSpPr/>
          <p:nvPr/>
        </p:nvSpPr>
        <p:spPr>
          <a:xfrm>
            <a:off x="7950099" y="5203866"/>
            <a:ext cx="3740019" cy="1461939"/>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6204892" y="3453233"/>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5583796" y="3881488"/>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8214228" y="3453233"/>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6719725" y="3508372"/>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6692572" y="3690039"/>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4195556" y="41755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6204892" y="416164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6692572" y="3857486"/>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6828068" y="3932271"/>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4811050" y="4203182"/>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4683236" y="4398454"/>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4124044" y="4631472"/>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5598980" y="4637988"/>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27CB5F6F-3278-A647-BEBF-DED439FDDA64}"/>
              </a:ext>
            </a:extLst>
          </p:cNvPr>
          <p:cNvSpPr txBox="1"/>
          <p:nvPr/>
        </p:nvSpPr>
        <p:spPr>
          <a:xfrm>
            <a:off x="7829773" y="3235061"/>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30" name="Oval 29">
            <a:extLst>
              <a:ext uri="{FF2B5EF4-FFF2-40B4-BE49-F238E27FC236}">
                <a16:creationId xmlns:a16="http://schemas.microsoft.com/office/drawing/2014/main" id="{9F2438FA-1651-094F-AE24-8981DD692FF7}"/>
              </a:ext>
            </a:extLst>
          </p:cNvPr>
          <p:cNvSpPr/>
          <p:nvPr/>
        </p:nvSpPr>
        <p:spPr>
          <a:xfrm>
            <a:off x="2539969" y="3453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2506858" y="4161648"/>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2994538" y="4398454"/>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3027649" y="3690039"/>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3138952" y="3777907"/>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3025506" y="4207000"/>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2783809" y="3169592"/>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2812970" y="323474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2698057" y="463798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2750698" y="4635260"/>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2162554" y="3025712"/>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2162554" y="4939420"/>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sp>
        <p:nvSpPr>
          <p:cNvPr id="61" name="TextBox 60">
            <a:extLst>
              <a:ext uri="{FF2B5EF4-FFF2-40B4-BE49-F238E27FC236}">
                <a16:creationId xmlns:a16="http://schemas.microsoft.com/office/drawing/2014/main" id="{4C8C8048-45D3-764F-B2EF-9E634EFC1B65}"/>
              </a:ext>
            </a:extLst>
          </p:cNvPr>
          <p:cNvSpPr txBox="1"/>
          <p:nvPr/>
        </p:nvSpPr>
        <p:spPr>
          <a:xfrm>
            <a:off x="263309" y="239371"/>
            <a:ext cx="6042039"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(where)</a:t>
            </a:r>
          </a:p>
        </p:txBody>
      </p:sp>
    </p:spTree>
    <p:extLst>
      <p:ext uri="{BB962C8B-B14F-4D97-AF65-F5344CB8AC3E}">
        <p14:creationId xmlns:p14="http://schemas.microsoft.com/office/powerpoint/2010/main" val="2651201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B0895-D1F0-B74E-BCAD-0BA4A492501D}"/>
              </a:ext>
            </a:extLst>
          </p:cNvPr>
          <p:cNvSpPr txBox="1"/>
          <p:nvPr/>
        </p:nvSpPr>
        <p:spPr>
          <a:xfrm>
            <a:off x="263310" y="761653"/>
            <a:ext cx="5127342"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IES is sometimes missing really obvious classes – this is an effect of the rule that “someone has to ask for it” for it to be in the model. No-one had asked for images…until now. So, the model would be:</a:t>
            </a:r>
          </a:p>
        </p:txBody>
      </p:sp>
      <p:sp>
        <p:nvSpPr>
          <p:cNvPr id="3" name="TextBox 2">
            <a:extLst>
              <a:ext uri="{FF2B5EF4-FFF2-40B4-BE49-F238E27FC236}">
                <a16:creationId xmlns:a16="http://schemas.microsoft.com/office/drawing/2014/main" id="{26E4E862-9DF0-064D-974D-1C66BB44F742}"/>
              </a:ext>
            </a:extLst>
          </p:cNvPr>
          <p:cNvSpPr txBox="1"/>
          <p:nvPr/>
        </p:nvSpPr>
        <p:spPr>
          <a:xfrm>
            <a:off x="263309" y="239371"/>
            <a:ext cx="6497291"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extend model for image</a:t>
            </a:r>
          </a:p>
        </p:txBody>
      </p:sp>
      <p:pic>
        <p:nvPicPr>
          <p:cNvPr id="1026" name="Picture 2" descr="Data Object Diagram">
            <a:extLst>
              <a:ext uri="{FF2B5EF4-FFF2-40B4-BE49-F238E27FC236}">
                <a16:creationId xmlns:a16="http://schemas.microsoft.com/office/drawing/2014/main" id="{0593D73D-697E-0B4E-BA6F-77654CD08A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51" r="23658" b="43207"/>
          <a:stretch/>
        </p:blipFill>
        <p:spPr bwMode="auto">
          <a:xfrm>
            <a:off x="263309" y="2281304"/>
            <a:ext cx="4135069" cy="372679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ABB1834-2138-0541-9D71-F4CA1954EC6A}"/>
              </a:ext>
            </a:extLst>
          </p:cNvPr>
          <p:cNvSpPr/>
          <p:nvPr/>
        </p:nvSpPr>
        <p:spPr>
          <a:xfrm>
            <a:off x="1797168" y="6390946"/>
            <a:ext cx="856950" cy="302752"/>
          </a:xfrm>
          <a:prstGeom prst="roundRect">
            <a:avLst/>
          </a:prstGeom>
          <a:solidFill>
            <a:srgbClr val="00CCFF"/>
          </a:solidFill>
          <a:ln>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ImageFile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6" name="Elbow Connector 14">
            <a:extLst>
              <a:ext uri="{FF2B5EF4-FFF2-40B4-BE49-F238E27FC236}">
                <a16:creationId xmlns:a16="http://schemas.microsoft.com/office/drawing/2014/main" id="{19F7E1EE-4EA1-0945-902D-EB445F6175A7}"/>
              </a:ext>
            </a:extLst>
          </p:cNvPr>
          <p:cNvCxnSpPr>
            <a:cxnSpLocks/>
            <a:stCxn id="5" idx="0"/>
            <a:endCxn id="7" idx="3"/>
          </p:cNvCxnSpPr>
          <p:nvPr/>
        </p:nvCxnSpPr>
        <p:spPr>
          <a:xfrm rot="16200000" flipV="1">
            <a:off x="2080778" y="6246080"/>
            <a:ext cx="287598" cy="2133"/>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Triangle 6">
            <a:extLst>
              <a:ext uri="{FF2B5EF4-FFF2-40B4-BE49-F238E27FC236}">
                <a16:creationId xmlns:a16="http://schemas.microsoft.com/office/drawing/2014/main" id="{7518684B-30B4-EB4B-BBF7-D43B564F55A5}"/>
              </a:ext>
            </a:extLst>
          </p:cNvPr>
          <p:cNvSpPr/>
          <p:nvPr/>
        </p:nvSpPr>
        <p:spPr>
          <a:xfrm>
            <a:off x="2187347" y="5998399"/>
            <a:ext cx="72326" cy="104949"/>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875C7DC7-ED5E-1340-94F7-B7F051FC511D}"/>
              </a:ext>
            </a:extLst>
          </p:cNvPr>
          <p:cNvSpPr/>
          <p:nvPr/>
        </p:nvSpPr>
        <p:spPr>
          <a:xfrm>
            <a:off x="9316724" y="233297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911E77D9-2B9A-3E4F-88BD-05D71FF60A73}"/>
              </a:ext>
            </a:extLst>
          </p:cNvPr>
          <p:cNvSpPr txBox="1"/>
          <p:nvPr/>
        </p:nvSpPr>
        <p:spPr>
          <a:xfrm>
            <a:off x="8695628" y="2761229"/>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3" name="Oval 12">
            <a:extLst>
              <a:ext uri="{FF2B5EF4-FFF2-40B4-BE49-F238E27FC236}">
                <a16:creationId xmlns:a16="http://schemas.microsoft.com/office/drawing/2014/main" id="{7CCDD5AB-9C00-064E-AC38-4F3C1D4EE09D}"/>
              </a:ext>
            </a:extLst>
          </p:cNvPr>
          <p:cNvSpPr/>
          <p:nvPr/>
        </p:nvSpPr>
        <p:spPr>
          <a:xfrm>
            <a:off x="7435647" y="2332974"/>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IF</a:t>
            </a:r>
          </a:p>
        </p:txBody>
      </p:sp>
      <p:cxnSp>
        <p:nvCxnSpPr>
          <p:cNvPr id="14" name="Straight Arrow Connector 13">
            <a:extLst>
              <a:ext uri="{FF2B5EF4-FFF2-40B4-BE49-F238E27FC236}">
                <a16:creationId xmlns:a16="http://schemas.microsoft.com/office/drawing/2014/main" id="{28ABA5E2-BE7F-B14C-B009-C7E55846EED3}"/>
              </a:ext>
            </a:extLst>
          </p:cNvPr>
          <p:cNvCxnSpPr>
            <a:cxnSpLocks/>
            <a:stCxn id="10" idx="2"/>
            <a:endCxn id="13" idx="6"/>
          </p:cNvCxnSpPr>
          <p:nvPr/>
        </p:nvCxnSpPr>
        <p:spPr>
          <a:xfrm flipH="1">
            <a:off x="7923327" y="2569780"/>
            <a:ext cx="13933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EB0696-E8C7-CC4E-A25A-9AF036D59F41}"/>
              </a:ext>
            </a:extLst>
          </p:cNvPr>
          <p:cNvSpPr txBox="1"/>
          <p:nvPr/>
        </p:nvSpPr>
        <p:spPr>
          <a:xfrm>
            <a:off x="7959856" y="2354336"/>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ies:isRepresentedAs</a:t>
            </a:r>
            <a:endParaRPr lang="en-GB" sz="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095DA3C7-B00C-3A40-ACD1-CA051497CA68}"/>
              </a:ext>
            </a:extLst>
          </p:cNvPr>
          <p:cNvSpPr txBox="1"/>
          <p:nvPr/>
        </p:nvSpPr>
        <p:spPr>
          <a:xfrm>
            <a:off x="7188120" y="2806586"/>
            <a:ext cx="91403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uriOfTheImage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E9862FA0-A806-844D-9591-7562C1F7F5DC}"/>
              </a:ext>
            </a:extLst>
          </p:cNvPr>
          <p:cNvSpPr txBox="1"/>
          <p:nvPr/>
        </p:nvSpPr>
        <p:spPr>
          <a:xfrm>
            <a:off x="6392821" y="3168121"/>
            <a:ext cx="5127342" cy="923330"/>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ADSS case we just add the </a:t>
            </a:r>
            <a:r>
              <a:rPr lang="en-GB" dirty="0" err="1">
                <a:latin typeface="Roboto" panose="02000000000000000000" pitchFamily="2" charset="0"/>
                <a:ea typeface="Roboto" panose="02000000000000000000" pitchFamily="2" charset="0"/>
              </a:rPr>
              <a:t>ImageFile</a:t>
            </a:r>
            <a:r>
              <a:rPr lang="en-GB" dirty="0">
                <a:latin typeface="Roboto" panose="02000000000000000000" pitchFamily="2" charset="0"/>
                <a:ea typeface="Roboto" panose="02000000000000000000" pitchFamily="2" charset="0"/>
              </a:rPr>
              <a:t> and link it to the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The URI of the image is the URI of the </a:t>
            </a:r>
            <a:r>
              <a:rPr lang="en-GB" dirty="0" err="1">
                <a:latin typeface="Roboto" panose="02000000000000000000" pitchFamily="2" charset="0"/>
                <a:ea typeface="Roboto" panose="02000000000000000000" pitchFamily="2" charset="0"/>
              </a:rPr>
              <a:t>ImageFile</a:t>
            </a:r>
            <a:r>
              <a:rPr lang="en-GB" dirty="0">
                <a:latin typeface="Roboto" panose="02000000000000000000" pitchFamily="2" charset="0"/>
                <a:ea typeface="Roboto" panose="02000000000000000000" pitchFamily="2" charset="0"/>
              </a:rPr>
              <a:t> instance.</a:t>
            </a:r>
          </a:p>
        </p:txBody>
      </p:sp>
    </p:spTree>
    <p:extLst>
      <p:ext uri="{BB962C8B-B14F-4D97-AF65-F5344CB8AC3E}">
        <p14:creationId xmlns:p14="http://schemas.microsoft.com/office/powerpoint/2010/main" val="1340915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26050-3128-7043-AD8B-D2951C404EA3}"/>
              </a:ext>
            </a:extLst>
          </p:cNvPr>
          <p:cNvSpPr txBox="1"/>
          <p:nvPr/>
        </p:nvSpPr>
        <p:spPr>
          <a:xfrm>
            <a:off x="263309" y="239371"/>
            <a:ext cx="357501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Exclusive Economic Zone</a:t>
            </a:r>
          </a:p>
        </p:txBody>
      </p:sp>
      <p:sp>
        <p:nvSpPr>
          <p:cNvPr id="3" name="Rounded Rectangle 2">
            <a:extLst>
              <a:ext uri="{FF2B5EF4-FFF2-40B4-BE49-F238E27FC236}">
                <a16:creationId xmlns:a16="http://schemas.microsoft.com/office/drawing/2014/main" id="{ECB80B5C-69E0-754D-B045-69B7126FB58F}"/>
              </a:ext>
            </a:extLst>
          </p:cNvPr>
          <p:cNvSpPr/>
          <p:nvPr/>
        </p:nvSpPr>
        <p:spPr>
          <a:xfrm>
            <a:off x="1317922" y="2262306"/>
            <a:ext cx="1267290"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ExclusiveEconomicZone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pic>
        <p:nvPicPr>
          <p:cNvPr id="4" name="Picture 2" descr="Location Diagram">
            <a:extLst>
              <a:ext uri="{FF2B5EF4-FFF2-40B4-BE49-F238E27FC236}">
                <a16:creationId xmlns:a16="http://schemas.microsoft.com/office/drawing/2014/main" id="{F92416F3-34A7-9A43-8981-A8E14E3614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2867" r="55741" b="65697"/>
          <a:stretch/>
        </p:blipFill>
        <p:spPr bwMode="auto">
          <a:xfrm>
            <a:off x="325329" y="1158558"/>
            <a:ext cx="2055819" cy="7843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14">
            <a:extLst>
              <a:ext uri="{FF2B5EF4-FFF2-40B4-BE49-F238E27FC236}">
                <a16:creationId xmlns:a16="http://schemas.microsoft.com/office/drawing/2014/main" id="{5E0742D6-6484-634A-A269-ACBD7AECB621}"/>
              </a:ext>
            </a:extLst>
          </p:cNvPr>
          <p:cNvCxnSpPr>
            <a:cxnSpLocks/>
            <a:stCxn id="6" idx="3"/>
            <a:endCxn id="3" idx="0"/>
          </p:cNvCxnSpPr>
          <p:nvPr/>
        </p:nvCxnSpPr>
        <p:spPr>
          <a:xfrm rot="5400000">
            <a:off x="1791968" y="2102459"/>
            <a:ext cx="319446" cy="248"/>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6" name="Triangle 5">
            <a:extLst>
              <a:ext uri="{FF2B5EF4-FFF2-40B4-BE49-F238E27FC236}">
                <a16:creationId xmlns:a16="http://schemas.microsoft.com/office/drawing/2014/main" id="{3AA90995-AA8E-1E47-B38C-EF50F411A6FE}"/>
              </a:ext>
            </a:extLst>
          </p:cNvPr>
          <p:cNvSpPr/>
          <p:nvPr/>
        </p:nvSpPr>
        <p:spPr>
          <a:xfrm>
            <a:off x="1918259" y="1833590"/>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ounded Rectangle 7">
            <a:extLst>
              <a:ext uri="{FF2B5EF4-FFF2-40B4-BE49-F238E27FC236}">
                <a16:creationId xmlns:a16="http://schemas.microsoft.com/office/drawing/2014/main" id="{B288FB57-6546-7344-8031-C20A7C523491}"/>
              </a:ext>
            </a:extLst>
          </p:cNvPr>
          <p:cNvSpPr/>
          <p:nvPr/>
        </p:nvSpPr>
        <p:spPr>
          <a:xfrm>
            <a:off x="2983151" y="2266005"/>
            <a:ext cx="813284"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Vessel</a:t>
            </a:r>
          </a:p>
        </p:txBody>
      </p:sp>
      <p:sp>
        <p:nvSpPr>
          <p:cNvPr id="10" name="Rounded Rectangle 9">
            <a:extLst>
              <a:ext uri="{FF2B5EF4-FFF2-40B4-BE49-F238E27FC236}">
                <a16:creationId xmlns:a16="http://schemas.microsoft.com/office/drawing/2014/main" id="{8304BFA2-B4FA-5A4F-9DEA-8F30A0F73ADC}"/>
              </a:ext>
            </a:extLst>
          </p:cNvPr>
          <p:cNvSpPr/>
          <p:nvPr/>
        </p:nvSpPr>
        <p:spPr>
          <a:xfrm>
            <a:off x="2978364" y="1707433"/>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11" name="Triangle 10">
            <a:extLst>
              <a:ext uri="{FF2B5EF4-FFF2-40B4-BE49-F238E27FC236}">
                <a16:creationId xmlns:a16="http://schemas.microsoft.com/office/drawing/2014/main" id="{21C7EC0B-15BE-C04D-8347-761CE2261D0C}"/>
              </a:ext>
            </a:extLst>
          </p:cNvPr>
          <p:cNvSpPr/>
          <p:nvPr/>
        </p:nvSpPr>
        <p:spPr>
          <a:xfrm>
            <a:off x="3351450" y="195974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Elbow Connector 14">
            <a:extLst>
              <a:ext uri="{FF2B5EF4-FFF2-40B4-BE49-F238E27FC236}">
                <a16:creationId xmlns:a16="http://schemas.microsoft.com/office/drawing/2014/main" id="{06E85111-0F73-B045-BB09-78B15194D7F0}"/>
              </a:ext>
            </a:extLst>
          </p:cNvPr>
          <p:cNvCxnSpPr>
            <a:cxnSpLocks/>
            <a:stCxn id="11" idx="3"/>
            <a:endCxn id="8" idx="0"/>
          </p:cNvCxnSpPr>
          <p:nvPr/>
        </p:nvCxnSpPr>
        <p:spPr>
          <a:xfrm rot="16200000" flipH="1">
            <a:off x="3288905" y="2165116"/>
            <a:ext cx="196989" cy="4787"/>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319EB58D-7118-164F-897E-2846D4087CD7}"/>
              </a:ext>
            </a:extLst>
          </p:cNvPr>
          <p:cNvCxnSpPr>
            <a:cxnSpLocks/>
            <a:stCxn id="16" idx="6"/>
            <a:endCxn id="15" idx="2"/>
          </p:cNvCxnSpPr>
          <p:nvPr/>
        </p:nvCxnSpPr>
        <p:spPr>
          <a:xfrm>
            <a:off x="6850362" y="2866046"/>
            <a:ext cx="12308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A3B8BC-F520-4E42-A348-CA25084FFD93}"/>
              </a:ext>
            </a:extLst>
          </p:cNvPr>
          <p:cNvSpPr txBox="1"/>
          <p:nvPr/>
        </p:nvSpPr>
        <p:spPr>
          <a:xfrm>
            <a:off x="6968258" y="2695452"/>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cxnSp>
        <p:nvCxnSpPr>
          <p:cNvPr id="23" name="Straight Arrow Connector 22">
            <a:extLst>
              <a:ext uri="{FF2B5EF4-FFF2-40B4-BE49-F238E27FC236}">
                <a16:creationId xmlns:a16="http://schemas.microsoft.com/office/drawing/2014/main" id="{4E3266C6-BC86-F94E-BCC2-33392A26CEA6}"/>
              </a:ext>
            </a:extLst>
          </p:cNvPr>
          <p:cNvCxnSpPr>
            <a:cxnSpLocks/>
            <a:stCxn id="16" idx="2"/>
            <a:endCxn id="22" idx="6"/>
          </p:cNvCxnSpPr>
          <p:nvPr/>
        </p:nvCxnSpPr>
        <p:spPr>
          <a:xfrm flipH="1">
            <a:off x="5199085" y="2866046"/>
            <a:ext cx="11635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C97DCA-F6FA-DB45-B008-781BE42E7872}"/>
              </a:ext>
            </a:extLst>
          </p:cNvPr>
          <p:cNvSpPr txBox="1"/>
          <p:nvPr/>
        </p:nvSpPr>
        <p:spPr>
          <a:xfrm>
            <a:off x="5329459" y="2695452"/>
            <a:ext cx="97013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ies:inLocation</a:t>
            </a:r>
            <a:endParaRPr lang="en-GB" sz="800" dirty="0">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58B36BC8-1D7A-7F4D-834F-B05C59E397F9}"/>
              </a:ext>
            </a:extLst>
          </p:cNvPr>
          <p:cNvSpPr/>
          <p:nvPr/>
        </p:nvSpPr>
        <p:spPr>
          <a:xfrm>
            <a:off x="8189215" y="4769175"/>
            <a:ext cx="3740019"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BS	</a:t>
            </a:r>
            <a:r>
              <a:rPr lang="en-GB" sz="1100" dirty="0" err="1">
                <a:solidFill>
                  <a:srgbClr val="000000"/>
                </a:solidFill>
                <a:latin typeface="Consolas" panose="020B0609020204030204" pitchFamily="49" charset="0"/>
              </a:rPr>
              <a:t>ies:BoundingState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EEZ	</a:t>
            </a:r>
            <a:r>
              <a:rPr lang="en-GB" sz="1100" dirty="0" err="1">
                <a:solidFill>
                  <a:srgbClr val="000000"/>
                </a:solidFill>
                <a:latin typeface="Consolas" panose="020B0609020204030204" pitchFamily="49" charset="0"/>
              </a:rPr>
              <a:t>ies:ExclusiveEconomicZone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TextBox 28">
            <a:extLst>
              <a:ext uri="{FF2B5EF4-FFF2-40B4-BE49-F238E27FC236}">
                <a16:creationId xmlns:a16="http://schemas.microsoft.com/office/drawing/2014/main" id="{AB66CBD9-BF4B-E54A-A241-96208B5A017A}"/>
              </a:ext>
            </a:extLst>
          </p:cNvPr>
          <p:cNvSpPr txBox="1"/>
          <p:nvPr/>
        </p:nvSpPr>
        <p:spPr>
          <a:xfrm>
            <a:off x="7063299" y="569128"/>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30" name="Oval 29">
            <a:extLst>
              <a:ext uri="{FF2B5EF4-FFF2-40B4-BE49-F238E27FC236}">
                <a16:creationId xmlns:a16="http://schemas.microsoft.com/office/drawing/2014/main" id="{338150B3-7886-4044-B156-D31E1C4197AD}"/>
              </a:ext>
            </a:extLst>
          </p:cNvPr>
          <p:cNvSpPr/>
          <p:nvPr/>
        </p:nvSpPr>
        <p:spPr>
          <a:xfrm>
            <a:off x="6362682" y="531082"/>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sp>
        <p:nvSpPr>
          <p:cNvPr id="31" name="Oval 30">
            <a:extLst>
              <a:ext uri="{FF2B5EF4-FFF2-40B4-BE49-F238E27FC236}">
                <a16:creationId xmlns:a16="http://schemas.microsoft.com/office/drawing/2014/main" id="{21481164-67F5-074F-9A76-9347F47554B7}"/>
              </a:ext>
            </a:extLst>
          </p:cNvPr>
          <p:cNvSpPr/>
          <p:nvPr/>
        </p:nvSpPr>
        <p:spPr>
          <a:xfrm>
            <a:off x="7865995" y="53108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32" name="Straight Arrow Connector 31">
            <a:extLst>
              <a:ext uri="{FF2B5EF4-FFF2-40B4-BE49-F238E27FC236}">
                <a16:creationId xmlns:a16="http://schemas.microsoft.com/office/drawing/2014/main" id="{036F1413-DA13-B740-97CC-85E9BE84EB2B}"/>
              </a:ext>
            </a:extLst>
          </p:cNvPr>
          <p:cNvCxnSpPr>
            <a:cxnSpLocks/>
            <a:stCxn id="31" idx="2"/>
            <a:endCxn id="30" idx="6"/>
          </p:cNvCxnSpPr>
          <p:nvPr/>
        </p:nvCxnSpPr>
        <p:spPr>
          <a:xfrm flipH="1">
            <a:off x="6850362" y="767888"/>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BE18BAD-960C-F441-ACDE-7850D6D00FB5}"/>
              </a:ext>
            </a:extLst>
          </p:cNvPr>
          <p:cNvSpPr/>
          <p:nvPr/>
        </p:nvSpPr>
        <p:spPr>
          <a:xfrm>
            <a:off x="11532822" y="5310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34" name="Oval 33">
            <a:extLst>
              <a:ext uri="{FF2B5EF4-FFF2-40B4-BE49-F238E27FC236}">
                <a16:creationId xmlns:a16="http://schemas.microsoft.com/office/drawing/2014/main" id="{F55790FA-73B4-1147-9845-3CB389557FF0}"/>
              </a:ext>
            </a:extLst>
          </p:cNvPr>
          <p:cNvSpPr/>
          <p:nvPr/>
        </p:nvSpPr>
        <p:spPr>
          <a:xfrm>
            <a:off x="9756079" y="531082"/>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35" name="TextBox 34">
            <a:extLst>
              <a:ext uri="{FF2B5EF4-FFF2-40B4-BE49-F238E27FC236}">
                <a16:creationId xmlns:a16="http://schemas.microsoft.com/office/drawing/2014/main" id="{F1F4F18F-92A1-2043-8E5A-8BC5A922D414}"/>
              </a:ext>
            </a:extLst>
          </p:cNvPr>
          <p:cNvSpPr txBox="1"/>
          <p:nvPr/>
        </p:nvSpPr>
        <p:spPr>
          <a:xfrm>
            <a:off x="10243759" y="574707"/>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36" name="Straight Arrow Connector 35">
            <a:extLst>
              <a:ext uri="{FF2B5EF4-FFF2-40B4-BE49-F238E27FC236}">
                <a16:creationId xmlns:a16="http://schemas.microsoft.com/office/drawing/2014/main" id="{C56DA479-CBB8-4744-A274-717D94116574}"/>
              </a:ext>
            </a:extLst>
          </p:cNvPr>
          <p:cNvCxnSpPr>
            <a:cxnSpLocks/>
            <a:stCxn id="34" idx="2"/>
            <a:endCxn id="31" idx="6"/>
          </p:cNvCxnSpPr>
          <p:nvPr/>
        </p:nvCxnSpPr>
        <p:spPr>
          <a:xfrm flipH="1">
            <a:off x="8353675" y="767888"/>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E49CC3-AC6E-F04D-89C0-1343557DB493}"/>
              </a:ext>
            </a:extLst>
          </p:cNvPr>
          <p:cNvCxnSpPr>
            <a:cxnSpLocks/>
            <a:stCxn id="34" idx="6"/>
            <a:endCxn id="33" idx="2"/>
          </p:cNvCxnSpPr>
          <p:nvPr/>
        </p:nvCxnSpPr>
        <p:spPr>
          <a:xfrm>
            <a:off x="10243759" y="767888"/>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CA7E29-41E2-BC40-A856-6F94DA2B32C3}"/>
              </a:ext>
            </a:extLst>
          </p:cNvPr>
          <p:cNvSpPr txBox="1"/>
          <p:nvPr/>
        </p:nvSpPr>
        <p:spPr>
          <a:xfrm>
            <a:off x="8568927" y="57734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9" name="Oval 38">
            <a:extLst>
              <a:ext uri="{FF2B5EF4-FFF2-40B4-BE49-F238E27FC236}">
                <a16:creationId xmlns:a16="http://schemas.microsoft.com/office/drawing/2014/main" id="{08BCE40C-98EB-E74E-9C61-8AA9439849AB}"/>
              </a:ext>
            </a:extLst>
          </p:cNvPr>
          <p:cNvSpPr/>
          <p:nvPr/>
        </p:nvSpPr>
        <p:spPr>
          <a:xfrm>
            <a:off x="7872446" y="148342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40" name="Straight Arrow Connector 39">
            <a:extLst>
              <a:ext uri="{FF2B5EF4-FFF2-40B4-BE49-F238E27FC236}">
                <a16:creationId xmlns:a16="http://schemas.microsoft.com/office/drawing/2014/main" id="{9D59AC5F-952D-7A4D-84E4-33688FB1DAA6}"/>
              </a:ext>
            </a:extLst>
          </p:cNvPr>
          <p:cNvCxnSpPr>
            <a:cxnSpLocks/>
            <a:stCxn id="31" idx="4"/>
            <a:endCxn id="39" idx="0"/>
          </p:cNvCxnSpPr>
          <p:nvPr/>
        </p:nvCxnSpPr>
        <p:spPr>
          <a:xfrm>
            <a:off x="8109835" y="1004694"/>
            <a:ext cx="6451"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15C0233-0FEB-A24C-AD9C-BB3150A85EA8}"/>
              </a:ext>
            </a:extLst>
          </p:cNvPr>
          <p:cNvSpPr txBox="1"/>
          <p:nvPr/>
        </p:nvSpPr>
        <p:spPr>
          <a:xfrm>
            <a:off x="8060575" y="108862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42" name="TextBox 41">
            <a:extLst>
              <a:ext uri="{FF2B5EF4-FFF2-40B4-BE49-F238E27FC236}">
                <a16:creationId xmlns:a16="http://schemas.microsoft.com/office/drawing/2014/main" id="{DF4C773B-E4D5-6A43-8BD8-8C284AAF5D36}"/>
              </a:ext>
            </a:extLst>
          </p:cNvPr>
          <p:cNvSpPr txBox="1"/>
          <p:nvPr/>
        </p:nvSpPr>
        <p:spPr>
          <a:xfrm>
            <a:off x="7425275" y="1958554"/>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cxnSp>
        <p:nvCxnSpPr>
          <p:cNvPr id="45" name="Straight Arrow Connector 44">
            <a:extLst>
              <a:ext uri="{FF2B5EF4-FFF2-40B4-BE49-F238E27FC236}">
                <a16:creationId xmlns:a16="http://schemas.microsoft.com/office/drawing/2014/main" id="{AF9A4A20-0DBD-1C4F-9274-E8BC9A7D1668}"/>
              </a:ext>
            </a:extLst>
          </p:cNvPr>
          <p:cNvCxnSpPr>
            <a:cxnSpLocks/>
            <a:stCxn id="16" idx="0"/>
            <a:endCxn id="30" idx="4"/>
          </p:cNvCxnSpPr>
          <p:nvPr/>
        </p:nvCxnSpPr>
        <p:spPr>
          <a:xfrm flipV="1">
            <a:off x="6606522" y="1004694"/>
            <a:ext cx="0" cy="162454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8E7924F-8F4C-4D42-8F73-B9FCB6C50E1B}"/>
              </a:ext>
            </a:extLst>
          </p:cNvPr>
          <p:cNvSpPr txBox="1"/>
          <p:nvPr/>
        </p:nvSpPr>
        <p:spPr>
          <a:xfrm>
            <a:off x="5793735" y="1174457"/>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ies:isPartOf</a:t>
            </a:r>
            <a:endParaRPr lang="en-GB" sz="800" dirty="0">
              <a:latin typeface="Consolas" panose="020B0609020204030204" pitchFamily="49" charset="0"/>
              <a:cs typeface="Consolas" panose="020B0609020204030204" pitchFamily="49" charset="0"/>
            </a:endParaRPr>
          </a:p>
        </p:txBody>
      </p:sp>
      <p:cxnSp>
        <p:nvCxnSpPr>
          <p:cNvPr id="53" name="Straight Arrow Connector 52">
            <a:extLst>
              <a:ext uri="{FF2B5EF4-FFF2-40B4-BE49-F238E27FC236}">
                <a16:creationId xmlns:a16="http://schemas.microsoft.com/office/drawing/2014/main" id="{0EE4E86F-7522-F14D-A140-509896ED350B}"/>
              </a:ext>
            </a:extLst>
          </p:cNvPr>
          <p:cNvCxnSpPr>
            <a:cxnSpLocks/>
            <a:stCxn id="51" idx="0"/>
            <a:endCxn id="16" idx="3"/>
          </p:cNvCxnSpPr>
          <p:nvPr/>
        </p:nvCxnSpPr>
        <p:spPr>
          <a:xfrm flipV="1">
            <a:off x="6058367" y="3033493"/>
            <a:ext cx="375734"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5915FDA-D69B-9E40-81C5-D22A384B36A0}"/>
              </a:ext>
            </a:extLst>
          </p:cNvPr>
          <p:cNvCxnSpPr>
            <a:cxnSpLocks/>
            <a:stCxn id="52" idx="0"/>
            <a:endCxn id="16" idx="5"/>
          </p:cNvCxnSpPr>
          <p:nvPr/>
        </p:nvCxnSpPr>
        <p:spPr>
          <a:xfrm flipH="1" flipV="1">
            <a:off x="6778943" y="3033493"/>
            <a:ext cx="433155"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C2A6794-B138-3C45-B23B-2FCF88AB853D}"/>
              </a:ext>
            </a:extLst>
          </p:cNvPr>
          <p:cNvSpPr txBox="1"/>
          <p:nvPr/>
        </p:nvSpPr>
        <p:spPr>
          <a:xfrm>
            <a:off x="6877002" y="3102852"/>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ies:isEndOf</a:t>
            </a:r>
            <a:endParaRPr lang="en-GB" sz="800" dirty="0">
              <a:latin typeface="Consolas" panose="020B0609020204030204" pitchFamily="49" charset="0"/>
              <a:cs typeface="Consolas" panose="020B0609020204030204" pitchFamily="49" charset="0"/>
            </a:endParaRPr>
          </a:p>
        </p:txBody>
      </p:sp>
      <p:sp>
        <p:nvSpPr>
          <p:cNvPr id="60" name="TextBox 59">
            <a:extLst>
              <a:ext uri="{FF2B5EF4-FFF2-40B4-BE49-F238E27FC236}">
                <a16:creationId xmlns:a16="http://schemas.microsoft.com/office/drawing/2014/main" id="{CE93FF81-0AD7-684D-80A4-915CBFE7A1DB}"/>
              </a:ext>
            </a:extLst>
          </p:cNvPr>
          <p:cNvSpPr txBox="1"/>
          <p:nvPr/>
        </p:nvSpPr>
        <p:spPr>
          <a:xfrm>
            <a:off x="5393206" y="3099527"/>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ies:isStartOf</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BCB124C6-61B6-CA40-9FEF-BFF9CFFB0C9A}"/>
              </a:ext>
            </a:extLst>
          </p:cNvPr>
          <p:cNvCxnSpPr>
            <a:cxnSpLocks/>
            <a:stCxn id="52" idx="4"/>
            <a:endCxn id="61" idx="0"/>
          </p:cNvCxnSpPr>
          <p:nvPr/>
        </p:nvCxnSpPr>
        <p:spPr>
          <a:xfrm>
            <a:off x="7212098" y="4058756"/>
            <a:ext cx="3327" cy="4766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68DFE7-E22E-7D49-8ED2-30569C5F114F}"/>
              </a:ext>
            </a:extLst>
          </p:cNvPr>
          <p:cNvCxnSpPr>
            <a:cxnSpLocks/>
            <a:stCxn id="51" idx="4"/>
            <a:endCxn id="62" idx="0"/>
          </p:cNvCxnSpPr>
          <p:nvPr/>
        </p:nvCxnSpPr>
        <p:spPr>
          <a:xfrm>
            <a:off x="6058367" y="4058756"/>
            <a:ext cx="3143" cy="47361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21D2309-14D5-BA43-8A54-801DB9D76C76}"/>
              </a:ext>
            </a:extLst>
          </p:cNvPr>
          <p:cNvSpPr txBox="1"/>
          <p:nvPr/>
        </p:nvSpPr>
        <p:spPr>
          <a:xfrm>
            <a:off x="5997960" y="407713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0" name="TextBox 69">
            <a:extLst>
              <a:ext uri="{FF2B5EF4-FFF2-40B4-BE49-F238E27FC236}">
                <a16:creationId xmlns:a16="http://schemas.microsoft.com/office/drawing/2014/main" id="{F342FA27-DEA0-6544-A061-359D23C23ED8}"/>
              </a:ext>
            </a:extLst>
          </p:cNvPr>
          <p:cNvSpPr txBox="1"/>
          <p:nvPr/>
        </p:nvSpPr>
        <p:spPr>
          <a:xfrm>
            <a:off x="6486510" y="421996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1" name="TextBox 70">
            <a:extLst>
              <a:ext uri="{FF2B5EF4-FFF2-40B4-BE49-F238E27FC236}">
                <a16:creationId xmlns:a16="http://schemas.microsoft.com/office/drawing/2014/main" id="{65F546DE-3B8F-134A-B4E5-620051145CAD}"/>
              </a:ext>
            </a:extLst>
          </p:cNvPr>
          <p:cNvSpPr txBox="1"/>
          <p:nvPr/>
        </p:nvSpPr>
        <p:spPr>
          <a:xfrm>
            <a:off x="5316523"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data:2020-04-01T09:30</a:t>
            </a:r>
          </a:p>
        </p:txBody>
      </p:sp>
      <p:sp>
        <p:nvSpPr>
          <p:cNvPr id="72" name="TextBox 71">
            <a:extLst>
              <a:ext uri="{FF2B5EF4-FFF2-40B4-BE49-F238E27FC236}">
                <a16:creationId xmlns:a16="http://schemas.microsoft.com/office/drawing/2014/main" id="{8CFDA6E9-3B04-544E-9BFB-1D0887FE33DC}"/>
              </a:ext>
            </a:extLst>
          </p:cNvPr>
          <p:cNvSpPr txBox="1"/>
          <p:nvPr/>
        </p:nvSpPr>
        <p:spPr>
          <a:xfrm>
            <a:off x="6606522"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data:2020-04-01T14:22</a:t>
            </a:r>
          </a:p>
        </p:txBody>
      </p:sp>
      <p:sp>
        <p:nvSpPr>
          <p:cNvPr id="16" name="Oval 15">
            <a:extLst>
              <a:ext uri="{FF2B5EF4-FFF2-40B4-BE49-F238E27FC236}">
                <a16:creationId xmlns:a16="http://schemas.microsoft.com/office/drawing/2014/main" id="{AD6A5D5E-2402-864D-A86E-BE57A8684779}"/>
              </a:ext>
            </a:extLst>
          </p:cNvPr>
          <p:cNvSpPr/>
          <p:nvPr/>
        </p:nvSpPr>
        <p:spPr>
          <a:xfrm>
            <a:off x="6362682" y="262924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VS</a:t>
            </a:r>
          </a:p>
        </p:txBody>
      </p:sp>
      <p:sp>
        <p:nvSpPr>
          <p:cNvPr id="15" name="Oval 14">
            <a:extLst>
              <a:ext uri="{FF2B5EF4-FFF2-40B4-BE49-F238E27FC236}">
                <a16:creationId xmlns:a16="http://schemas.microsoft.com/office/drawing/2014/main" id="{7FA8E660-CB72-3648-81BD-DEAA4EF158C1}"/>
              </a:ext>
            </a:extLst>
          </p:cNvPr>
          <p:cNvSpPr/>
          <p:nvPr/>
        </p:nvSpPr>
        <p:spPr>
          <a:xfrm>
            <a:off x="8081247"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22" name="Oval 21">
            <a:extLst>
              <a:ext uri="{FF2B5EF4-FFF2-40B4-BE49-F238E27FC236}">
                <a16:creationId xmlns:a16="http://schemas.microsoft.com/office/drawing/2014/main" id="{FE700073-9764-4D4A-A2EA-22FE3D5BB724}"/>
              </a:ext>
            </a:extLst>
          </p:cNvPr>
          <p:cNvSpPr/>
          <p:nvPr/>
        </p:nvSpPr>
        <p:spPr>
          <a:xfrm>
            <a:off x="4711405"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ECEC00"/>
                </a:solidFill>
                <a:latin typeface="Consolas" panose="020B0609020204030204" pitchFamily="49" charset="0"/>
                <a:cs typeface="Consolas" panose="020B0609020204030204" pitchFamily="49" charset="0"/>
              </a:rPr>
              <a:t>EEZ</a:t>
            </a:r>
          </a:p>
        </p:txBody>
      </p:sp>
      <p:sp>
        <p:nvSpPr>
          <p:cNvPr id="51" name="Oval 50">
            <a:extLst>
              <a:ext uri="{FF2B5EF4-FFF2-40B4-BE49-F238E27FC236}">
                <a16:creationId xmlns:a16="http://schemas.microsoft.com/office/drawing/2014/main" id="{3A637CCC-AF42-0A40-ADD1-185109BBFD08}"/>
              </a:ext>
            </a:extLst>
          </p:cNvPr>
          <p:cNvSpPr/>
          <p:nvPr/>
        </p:nvSpPr>
        <p:spPr>
          <a:xfrm>
            <a:off x="5814527"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52" name="Oval 51">
            <a:extLst>
              <a:ext uri="{FF2B5EF4-FFF2-40B4-BE49-F238E27FC236}">
                <a16:creationId xmlns:a16="http://schemas.microsoft.com/office/drawing/2014/main" id="{5D708ADE-AD4A-1F4E-B530-11227E5463D8}"/>
              </a:ext>
            </a:extLst>
          </p:cNvPr>
          <p:cNvSpPr/>
          <p:nvPr/>
        </p:nvSpPr>
        <p:spPr>
          <a:xfrm>
            <a:off x="6968258"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61" name="Oval 60">
            <a:extLst>
              <a:ext uri="{FF2B5EF4-FFF2-40B4-BE49-F238E27FC236}">
                <a16:creationId xmlns:a16="http://schemas.microsoft.com/office/drawing/2014/main" id="{93E54BA6-F5DC-374A-868B-60403A92C176}"/>
              </a:ext>
            </a:extLst>
          </p:cNvPr>
          <p:cNvSpPr/>
          <p:nvPr/>
        </p:nvSpPr>
        <p:spPr>
          <a:xfrm>
            <a:off x="6971585" y="453544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62" name="Oval 61">
            <a:extLst>
              <a:ext uri="{FF2B5EF4-FFF2-40B4-BE49-F238E27FC236}">
                <a16:creationId xmlns:a16="http://schemas.microsoft.com/office/drawing/2014/main" id="{E054D60B-71CE-9D4A-A1B5-BEDF4C4810CC}"/>
              </a:ext>
            </a:extLst>
          </p:cNvPr>
          <p:cNvSpPr/>
          <p:nvPr/>
        </p:nvSpPr>
        <p:spPr>
          <a:xfrm>
            <a:off x="5817670" y="4532369"/>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73" name="TextBox 72">
            <a:extLst>
              <a:ext uri="{FF2B5EF4-FFF2-40B4-BE49-F238E27FC236}">
                <a16:creationId xmlns:a16="http://schemas.microsoft.com/office/drawing/2014/main" id="{6F3BAA91-FFCC-B042-8F86-A6625EA3941A}"/>
              </a:ext>
            </a:extLst>
          </p:cNvPr>
          <p:cNvSpPr txBox="1"/>
          <p:nvPr/>
        </p:nvSpPr>
        <p:spPr>
          <a:xfrm>
            <a:off x="273807" y="3352668"/>
            <a:ext cx="5079153"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This is a fairly simple pattern. There is a state of the vessel when it is in the EEZ. That state has a begin and end (two bounding states). Finally, we put the state in a possible world as link it to the system that made the inference. </a:t>
            </a:r>
            <a:endParaRPr lang="en-GB" dirty="0"/>
          </a:p>
          <a:p>
            <a:endParaRPr lang="en-GB" sz="1200" dirty="0"/>
          </a:p>
        </p:txBody>
      </p:sp>
    </p:spTree>
    <p:extLst>
      <p:ext uri="{BB962C8B-B14F-4D97-AF65-F5344CB8AC3E}">
        <p14:creationId xmlns:p14="http://schemas.microsoft.com/office/powerpoint/2010/main" val="2970925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hicle Diagram">
            <a:extLst>
              <a:ext uri="{FF2B5EF4-FFF2-40B4-BE49-F238E27FC236}">
                <a16:creationId xmlns:a16="http://schemas.microsoft.com/office/drawing/2014/main" id="{177E59A6-B07E-4347-AD97-85561825F7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816"/>
          <a:stretch/>
        </p:blipFill>
        <p:spPr bwMode="auto">
          <a:xfrm>
            <a:off x="161047" y="802015"/>
            <a:ext cx="4810125" cy="36473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58F91C2E-62A8-4D42-9082-FFA3EE67B6E7}"/>
              </a:ext>
            </a:extLst>
          </p:cNvPr>
          <p:cNvSpPr/>
          <p:nvPr/>
        </p:nvSpPr>
        <p:spPr>
          <a:xfrm>
            <a:off x="2623514" y="2986156"/>
            <a:ext cx="1603791" cy="901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00E26050-3128-7043-AD8B-D2951C404EA3}"/>
              </a:ext>
            </a:extLst>
          </p:cNvPr>
          <p:cNvSpPr txBox="1"/>
          <p:nvPr/>
        </p:nvSpPr>
        <p:spPr>
          <a:xfrm>
            <a:off x="263309" y="239371"/>
            <a:ext cx="287610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Flag of Convenience</a:t>
            </a:r>
          </a:p>
        </p:txBody>
      </p:sp>
      <p:sp>
        <p:nvSpPr>
          <p:cNvPr id="27" name="Rectangle 26">
            <a:extLst>
              <a:ext uri="{FF2B5EF4-FFF2-40B4-BE49-F238E27FC236}">
                <a16:creationId xmlns:a16="http://schemas.microsoft.com/office/drawing/2014/main" id="{58B36BC8-1D7A-7F4D-834F-B05C59E397F9}"/>
              </a:ext>
            </a:extLst>
          </p:cNvPr>
          <p:cNvSpPr/>
          <p:nvPr/>
        </p:nvSpPr>
        <p:spPr>
          <a:xfrm>
            <a:off x="8812802" y="1646352"/>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	</a:t>
            </a:r>
            <a:r>
              <a:rPr lang="en-GB" sz="1100" dirty="0" err="1">
                <a:solidFill>
                  <a:srgbClr val="000000"/>
                </a:solidFill>
                <a:latin typeface="Consolas" panose="020B0609020204030204" pitchFamily="49" charset="0"/>
              </a:rPr>
              <a:t>ies:Country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UFC	</a:t>
            </a:r>
            <a:r>
              <a:rPr lang="en-GB" sz="1100" dirty="0" err="1">
                <a:solidFill>
                  <a:srgbClr val="000000"/>
                </a:solidFill>
                <a:latin typeface="Consolas" panose="020B0609020204030204" pitchFamily="49" charset="0"/>
              </a:rPr>
              <a:t>ies:UnderFlagOfConvenience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73" name="TextBox 72">
            <a:extLst>
              <a:ext uri="{FF2B5EF4-FFF2-40B4-BE49-F238E27FC236}">
                <a16:creationId xmlns:a16="http://schemas.microsoft.com/office/drawing/2014/main" id="{6F3BAA91-FFCC-B042-8F86-A6625EA3941A}"/>
              </a:ext>
            </a:extLst>
          </p:cNvPr>
          <p:cNvSpPr txBox="1"/>
          <p:nvPr/>
        </p:nvSpPr>
        <p:spPr>
          <a:xfrm>
            <a:off x="5223827" y="239371"/>
            <a:ext cx="6888142"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As the IES model currently stands, </a:t>
            </a:r>
            <a:r>
              <a:rPr lang="en-GB" dirty="0" err="1">
                <a:latin typeface="Roboto" panose="02000000000000000000" pitchFamily="2" charset="0"/>
                <a:ea typeface="Roboto" panose="02000000000000000000" pitchFamily="2" charset="0"/>
              </a:rPr>
              <a:t>countryOfRegistration</a:t>
            </a:r>
            <a:r>
              <a:rPr lang="en-GB" dirty="0">
                <a:latin typeface="Roboto" panose="02000000000000000000" pitchFamily="2" charset="0"/>
                <a:ea typeface="Roboto" panose="02000000000000000000" pitchFamily="2" charset="0"/>
              </a:rPr>
              <a:t> links a Vehicle to a Country. This seems to be a mistake – it should link a </a:t>
            </a:r>
            <a:r>
              <a:rPr lang="en-GB" dirty="0" err="1">
                <a:latin typeface="Roboto" panose="02000000000000000000" pitchFamily="2" charset="0"/>
                <a:ea typeface="Roboto" panose="02000000000000000000" pitchFamily="2" charset="0"/>
              </a:rPr>
              <a:t>VehicleState</a:t>
            </a:r>
            <a:r>
              <a:rPr lang="en-GB" dirty="0">
                <a:latin typeface="Roboto" panose="02000000000000000000" pitchFamily="2" charset="0"/>
                <a:ea typeface="Roboto" panose="02000000000000000000" pitchFamily="2" charset="0"/>
              </a:rPr>
              <a:t> to a Country. It is then a simple case of modelling the registration of the vessel. </a:t>
            </a:r>
            <a:endParaRPr lang="en-GB" dirty="0"/>
          </a:p>
          <a:p>
            <a:endParaRPr lang="en-GB" sz="1200" dirty="0"/>
          </a:p>
        </p:txBody>
      </p:sp>
      <p:cxnSp>
        <p:nvCxnSpPr>
          <p:cNvPr id="54" name="Straight Arrow Connector 53">
            <a:extLst>
              <a:ext uri="{FF2B5EF4-FFF2-40B4-BE49-F238E27FC236}">
                <a16:creationId xmlns:a16="http://schemas.microsoft.com/office/drawing/2014/main" id="{51AC9153-59AB-5B4C-88B9-D8DE2773C80A}"/>
              </a:ext>
            </a:extLst>
          </p:cNvPr>
          <p:cNvCxnSpPr>
            <a:cxnSpLocks/>
            <a:stCxn id="57" idx="2"/>
            <a:endCxn id="58" idx="6"/>
          </p:cNvCxnSpPr>
          <p:nvPr/>
        </p:nvCxnSpPr>
        <p:spPr>
          <a:xfrm flipH="1">
            <a:off x="5665775" y="2043596"/>
            <a:ext cx="108652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D0F26E5-67C3-3442-8665-46739D30B377}"/>
              </a:ext>
            </a:extLst>
          </p:cNvPr>
          <p:cNvSpPr txBox="1"/>
          <p:nvPr/>
        </p:nvSpPr>
        <p:spPr>
          <a:xfrm>
            <a:off x="5830857" y="1856411"/>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sp>
        <p:nvSpPr>
          <p:cNvPr id="57" name="Oval 56">
            <a:extLst>
              <a:ext uri="{FF2B5EF4-FFF2-40B4-BE49-F238E27FC236}">
                <a16:creationId xmlns:a16="http://schemas.microsoft.com/office/drawing/2014/main" id="{397116DF-5B3F-814C-B65A-6FD20F702FBD}"/>
              </a:ext>
            </a:extLst>
          </p:cNvPr>
          <p:cNvSpPr/>
          <p:nvPr/>
        </p:nvSpPr>
        <p:spPr>
          <a:xfrm>
            <a:off x="6752298" y="180679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accent4"/>
                </a:solidFill>
                <a:latin typeface="Consolas" panose="020B0609020204030204" pitchFamily="49" charset="0"/>
                <a:cs typeface="Consolas" panose="020B0609020204030204" pitchFamily="49" charset="0"/>
              </a:rPr>
              <a:t>UFC</a:t>
            </a:r>
          </a:p>
        </p:txBody>
      </p:sp>
      <p:sp>
        <p:nvSpPr>
          <p:cNvPr id="58" name="Oval 57">
            <a:extLst>
              <a:ext uri="{FF2B5EF4-FFF2-40B4-BE49-F238E27FC236}">
                <a16:creationId xmlns:a16="http://schemas.microsoft.com/office/drawing/2014/main" id="{DEFF3C59-4C64-CF45-B8DC-0DFF841BBA8A}"/>
              </a:ext>
            </a:extLst>
          </p:cNvPr>
          <p:cNvSpPr/>
          <p:nvPr/>
        </p:nvSpPr>
        <p:spPr>
          <a:xfrm>
            <a:off x="5178095" y="180679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64" name="Oval 63">
            <a:extLst>
              <a:ext uri="{FF2B5EF4-FFF2-40B4-BE49-F238E27FC236}">
                <a16:creationId xmlns:a16="http://schemas.microsoft.com/office/drawing/2014/main" id="{FA5F287C-ADD6-C943-98FE-6749089F215D}"/>
              </a:ext>
            </a:extLst>
          </p:cNvPr>
          <p:cNvSpPr/>
          <p:nvPr/>
        </p:nvSpPr>
        <p:spPr>
          <a:xfrm>
            <a:off x="6750919" y="290084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C</a:t>
            </a:r>
          </a:p>
        </p:txBody>
      </p:sp>
      <p:cxnSp>
        <p:nvCxnSpPr>
          <p:cNvPr id="65" name="Straight Arrow Connector 64">
            <a:extLst>
              <a:ext uri="{FF2B5EF4-FFF2-40B4-BE49-F238E27FC236}">
                <a16:creationId xmlns:a16="http://schemas.microsoft.com/office/drawing/2014/main" id="{249697E2-6873-B24C-8AA7-38F72EF43EE2}"/>
              </a:ext>
            </a:extLst>
          </p:cNvPr>
          <p:cNvCxnSpPr>
            <a:cxnSpLocks/>
            <a:stCxn id="57" idx="4"/>
            <a:endCxn id="64" idx="0"/>
          </p:cNvCxnSpPr>
          <p:nvPr/>
        </p:nvCxnSpPr>
        <p:spPr>
          <a:xfrm flipH="1">
            <a:off x="6994759" y="2280402"/>
            <a:ext cx="1379" cy="62044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361BEBF-FF3D-AF4F-AF82-834B4942485D}"/>
              </a:ext>
            </a:extLst>
          </p:cNvPr>
          <p:cNvSpPr txBox="1"/>
          <p:nvPr/>
        </p:nvSpPr>
        <p:spPr>
          <a:xfrm>
            <a:off x="5421935" y="2566414"/>
            <a:ext cx="158729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ies:countryOfRegistration</a:t>
            </a:r>
            <a:endParaRPr lang="en-GB" sz="800" dirty="0">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FAC9B376-C6F4-8C49-A133-35371D9ECA8B}"/>
              </a:ext>
            </a:extLst>
          </p:cNvPr>
          <p:cNvSpPr txBox="1"/>
          <p:nvPr/>
        </p:nvSpPr>
        <p:spPr>
          <a:xfrm>
            <a:off x="4841203" y="3425772"/>
            <a:ext cx="6888142" cy="304698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flag of convenience aspect raises a question though – is this a blanket classification – e.g. all Panamanian registered ships are under a FoC ?  These seems prone to problems as a tug operating only the Panama canal would be registered in Panama for reasons other than convenience. Hence we need a special type of state (</a:t>
            </a:r>
            <a:r>
              <a:rPr lang="en-GB" dirty="0" err="1">
                <a:latin typeface="Roboto" panose="02000000000000000000" pitchFamily="2" charset="0"/>
                <a:ea typeface="Roboto" panose="02000000000000000000" pitchFamily="2" charset="0"/>
              </a:rPr>
              <a:t>UnderFlagOfConvenience</a:t>
            </a:r>
            <a:r>
              <a:rPr lang="en-GB" dirty="0">
                <a:latin typeface="Roboto" panose="02000000000000000000" pitchFamily="2" charset="0"/>
                <a:ea typeface="Roboto" panose="02000000000000000000" pitchFamily="2" charset="0"/>
              </a:rPr>
              <a:t>) and a link to a possible world, as someone has assessed this to be true.</a:t>
            </a:r>
          </a:p>
          <a:p>
            <a:endParaRPr lang="en-GB" dirty="0">
              <a:latin typeface="Roboto" panose="02000000000000000000" pitchFamily="2" charset="0"/>
              <a:ea typeface="Roboto" panose="02000000000000000000" pitchFamily="2" charset="0"/>
            </a:endParaRPr>
          </a:p>
          <a:p>
            <a:r>
              <a:rPr lang="en-GB" i="1" dirty="0">
                <a:latin typeface="Roboto" panose="02000000000000000000" pitchFamily="2" charset="0"/>
                <a:ea typeface="Roboto" panose="02000000000000000000" pitchFamily="2" charset="0"/>
              </a:rPr>
              <a:t>I’ve left off the details of begin / end states, and about the assessment, but it’s the same pattern as in previous examples. </a:t>
            </a:r>
            <a:endParaRPr lang="en-GB" i="1" dirty="0"/>
          </a:p>
          <a:p>
            <a:endParaRPr lang="en-GB" sz="1200" dirty="0"/>
          </a:p>
        </p:txBody>
      </p:sp>
      <p:sp>
        <p:nvSpPr>
          <p:cNvPr id="74" name="Rounded Rectangle 73">
            <a:extLst>
              <a:ext uri="{FF2B5EF4-FFF2-40B4-BE49-F238E27FC236}">
                <a16:creationId xmlns:a16="http://schemas.microsoft.com/office/drawing/2014/main" id="{D16BD094-10C1-4D44-B85A-4C1CBBFFFED5}"/>
              </a:ext>
            </a:extLst>
          </p:cNvPr>
          <p:cNvSpPr/>
          <p:nvPr/>
        </p:nvSpPr>
        <p:spPr>
          <a:xfrm>
            <a:off x="2886823" y="3862220"/>
            <a:ext cx="1077171"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UnderFlagOfConvenience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5" name="Rounded Rectangle 74">
            <a:extLst>
              <a:ext uri="{FF2B5EF4-FFF2-40B4-BE49-F238E27FC236}">
                <a16:creationId xmlns:a16="http://schemas.microsoft.com/office/drawing/2014/main" id="{EF196459-7677-344C-8153-113764B56939}"/>
              </a:ext>
            </a:extLst>
          </p:cNvPr>
          <p:cNvSpPr/>
          <p:nvPr/>
        </p:nvSpPr>
        <p:spPr>
          <a:xfrm>
            <a:off x="2623514" y="3248299"/>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6" name="Triangle 75">
            <a:extLst>
              <a:ext uri="{FF2B5EF4-FFF2-40B4-BE49-F238E27FC236}">
                <a16:creationId xmlns:a16="http://schemas.microsoft.com/office/drawing/2014/main" id="{01713EA5-08CE-524B-B766-36A299797346}"/>
              </a:ext>
            </a:extLst>
          </p:cNvPr>
          <p:cNvSpPr/>
          <p:nvPr/>
        </p:nvSpPr>
        <p:spPr>
          <a:xfrm>
            <a:off x="2996600" y="3509593"/>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7" name="Elbow Connector 14">
            <a:extLst>
              <a:ext uri="{FF2B5EF4-FFF2-40B4-BE49-F238E27FC236}">
                <a16:creationId xmlns:a16="http://schemas.microsoft.com/office/drawing/2014/main" id="{174C870F-12D8-944E-8CA2-F7F7F0B27650}"/>
              </a:ext>
            </a:extLst>
          </p:cNvPr>
          <p:cNvCxnSpPr>
            <a:cxnSpLocks/>
            <a:stCxn id="76" idx="3"/>
            <a:endCxn id="74" idx="0"/>
          </p:cNvCxnSpPr>
          <p:nvPr/>
        </p:nvCxnSpPr>
        <p:spPr>
          <a:xfrm rot="16200000" flipH="1">
            <a:off x="3106104" y="3542914"/>
            <a:ext cx="243357" cy="395253"/>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8" name="TextBox 77">
            <a:extLst>
              <a:ext uri="{FF2B5EF4-FFF2-40B4-BE49-F238E27FC236}">
                <a16:creationId xmlns:a16="http://schemas.microsoft.com/office/drawing/2014/main" id="{B9A9E1F5-B6D5-E44B-B5A4-AA2C6B0A2437}"/>
              </a:ext>
            </a:extLst>
          </p:cNvPr>
          <p:cNvSpPr txBox="1"/>
          <p:nvPr/>
        </p:nvSpPr>
        <p:spPr>
          <a:xfrm>
            <a:off x="7277083" y="1864105"/>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79" name="Oval 78">
            <a:extLst>
              <a:ext uri="{FF2B5EF4-FFF2-40B4-BE49-F238E27FC236}">
                <a16:creationId xmlns:a16="http://schemas.microsoft.com/office/drawing/2014/main" id="{074A92CD-6CDE-2048-BB8E-326B7EB73F4B}"/>
              </a:ext>
            </a:extLst>
          </p:cNvPr>
          <p:cNvSpPr/>
          <p:nvPr/>
        </p:nvSpPr>
        <p:spPr>
          <a:xfrm>
            <a:off x="8222283" y="1806327"/>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81" name="Straight Arrow Connector 80">
            <a:extLst>
              <a:ext uri="{FF2B5EF4-FFF2-40B4-BE49-F238E27FC236}">
                <a16:creationId xmlns:a16="http://schemas.microsoft.com/office/drawing/2014/main" id="{0C098105-CBD0-B342-8FCB-EC4187D99891}"/>
              </a:ext>
            </a:extLst>
          </p:cNvPr>
          <p:cNvCxnSpPr>
            <a:cxnSpLocks/>
            <a:stCxn id="57" idx="6"/>
            <a:endCxn id="79" idx="2"/>
          </p:cNvCxnSpPr>
          <p:nvPr/>
        </p:nvCxnSpPr>
        <p:spPr>
          <a:xfrm flipV="1">
            <a:off x="7239978" y="2043133"/>
            <a:ext cx="982305" cy="46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87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94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175760" y="1094279"/>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stCxn id="9" idx="3"/>
            <a:endCxn id="5" idx="2"/>
          </p:cNvCxnSpPr>
          <p:nvPr/>
        </p:nvCxnSpPr>
        <p:spPr>
          <a:xfrm flipH="1" flipV="1">
            <a:off x="619322" y="1179442"/>
            <a:ext cx="361825" cy="1630783"/>
          </a:xfrm>
          <a:prstGeom prst="bentConnector4">
            <a:avLst>
              <a:gd name="adj1" fmla="val 99059"/>
              <a:gd name="adj2" fmla="val 52359"/>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
        <p:nvSpPr>
          <p:cNvPr id="39" name="Rounded Rectangle 38">
            <a:extLst>
              <a:ext uri="{FF2B5EF4-FFF2-40B4-BE49-F238E27FC236}">
                <a16:creationId xmlns:a16="http://schemas.microsoft.com/office/drawing/2014/main" id="{DF8B4F46-DA45-2E4C-8E10-840945DA0BF8}"/>
              </a:ext>
            </a:extLst>
          </p:cNvPr>
          <p:cNvSpPr/>
          <p:nvPr/>
        </p:nvSpPr>
        <p:spPr>
          <a:xfrm>
            <a:off x="94393" y="3489106"/>
            <a:ext cx="974116" cy="264202"/>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bg1"/>
                </a:solidFill>
                <a:latin typeface="Consolas" panose="020B0609020204030204" pitchFamily="49" charset="0"/>
                <a:cs typeface="Consolas" panose="020B0609020204030204" pitchFamily="49" charset="0"/>
              </a:rPr>
              <a:t>&lt;&lt;</a:t>
            </a:r>
            <a:r>
              <a:rPr lang="en-GB" sz="600" b="1" dirty="0" err="1">
                <a:solidFill>
                  <a:schemeClr val="bg1"/>
                </a:solidFill>
                <a:latin typeface="Consolas" panose="020B0609020204030204" pitchFamily="49" charset="0"/>
                <a:cs typeface="Consolas" panose="020B0609020204030204" pitchFamily="49" charset="0"/>
              </a:rPr>
              <a:t>objectProperty</a:t>
            </a:r>
            <a:r>
              <a:rPr lang="en-GB" sz="600" b="1" dirty="0">
                <a:solidFill>
                  <a:schemeClr val="bg1"/>
                </a:solidFill>
                <a:latin typeface="Consolas" panose="020B0609020204030204" pitchFamily="49" charset="0"/>
                <a:cs typeface="Consolas" panose="020B0609020204030204" pitchFamily="49" charset="0"/>
              </a:rPr>
              <a:t>&gt;&gt;</a:t>
            </a:r>
          </a:p>
          <a:p>
            <a:pPr algn="ctr"/>
            <a:r>
              <a:rPr lang="en-GB" sz="600" b="1" dirty="0" err="1">
                <a:solidFill>
                  <a:schemeClr val="bg1"/>
                </a:solidFill>
                <a:latin typeface="Consolas" panose="020B0609020204030204" pitchFamily="49" charset="0"/>
                <a:cs typeface="Consolas" panose="020B0609020204030204" pitchFamily="49" charset="0"/>
              </a:rPr>
              <a:t>measureClass</a:t>
            </a:r>
            <a:endParaRPr lang="en-GB" sz="600" b="1" dirty="0">
              <a:solidFill>
                <a:schemeClr val="bg1"/>
              </a:solidFill>
              <a:latin typeface="Consolas" panose="020B0609020204030204" pitchFamily="49" charset="0"/>
              <a:cs typeface="Consolas" panose="020B0609020204030204" pitchFamily="49" charset="0"/>
            </a:endParaRPr>
          </a:p>
        </p:txBody>
      </p:sp>
      <p:cxnSp>
        <p:nvCxnSpPr>
          <p:cNvPr id="40" name="Straight Arrow Connector 5">
            <a:extLst>
              <a:ext uri="{FF2B5EF4-FFF2-40B4-BE49-F238E27FC236}">
                <a16:creationId xmlns:a16="http://schemas.microsoft.com/office/drawing/2014/main" id="{A99551CB-A2EB-4D45-A956-3D3AD2DD7820}"/>
              </a:ext>
            </a:extLst>
          </p:cNvPr>
          <p:cNvCxnSpPr>
            <a:cxnSpLocks/>
          </p:cNvCxnSpPr>
          <p:nvPr/>
        </p:nvCxnSpPr>
        <p:spPr>
          <a:xfrm flipV="1">
            <a:off x="990382" y="3073530"/>
            <a:ext cx="0" cy="4155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5">
            <a:extLst>
              <a:ext uri="{FF2B5EF4-FFF2-40B4-BE49-F238E27FC236}">
                <a16:creationId xmlns:a16="http://schemas.microsoft.com/office/drawing/2014/main" id="{C0793C86-B05E-0D48-BBFA-6B770952E1C4}"/>
              </a:ext>
            </a:extLst>
          </p:cNvPr>
          <p:cNvCxnSpPr>
            <a:cxnSpLocks/>
          </p:cNvCxnSpPr>
          <p:nvPr/>
        </p:nvCxnSpPr>
        <p:spPr>
          <a:xfrm flipV="1">
            <a:off x="334153" y="1179442"/>
            <a:ext cx="0" cy="230966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566CD5-1468-6D4B-BB24-3B2B0C61B336}"/>
              </a:ext>
            </a:extLst>
          </p:cNvPr>
          <p:cNvSpPr txBox="1"/>
          <p:nvPr/>
        </p:nvSpPr>
        <p:spPr>
          <a:xfrm>
            <a:off x="219626" y="3168193"/>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sp>
        <p:nvSpPr>
          <p:cNvPr id="49" name="TextBox 48">
            <a:extLst>
              <a:ext uri="{FF2B5EF4-FFF2-40B4-BE49-F238E27FC236}">
                <a16:creationId xmlns:a16="http://schemas.microsoft.com/office/drawing/2014/main" id="{5E1879BC-1E1F-B442-A648-0651BD0F52ED}"/>
              </a:ext>
            </a:extLst>
          </p:cNvPr>
          <p:cNvSpPr txBox="1"/>
          <p:nvPr/>
        </p:nvSpPr>
        <p:spPr>
          <a:xfrm>
            <a:off x="536043" y="3330598"/>
            <a:ext cx="611065"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rdfsDomain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19038</TotalTime>
  <Words>5865</Words>
  <Application>Microsoft Macintosh PowerPoint</Application>
  <PresentationFormat>Widescreen</PresentationFormat>
  <Paragraphs>738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Roboto Light</vt:lpstr>
      <vt:lpstr>Menlo</vt:lpstr>
      <vt:lpstr>Roboto Thin</vt:lpstr>
      <vt:lpstr>Libre Barcode 39 Text</vt:lpstr>
      <vt:lpstr>Calibri</vt:lpstr>
      <vt:lpstr>Roboto</vt:lpstr>
      <vt:lpstr>Arial</vt:lpstr>
      <vt:lpstr>Roboto Mono</vt:lpstr>
      <vt:lpstr>Consolas</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82</cp:revision>
  <dcterms:created xsi:type="dcterms:W3CDTF">2021-01-06T13:24:30Z</dcterms:created>
  <dcterms:modified xsi:type="dcterms:W3CDTF">2021-06-10T08:16:46Z</dcterms:modified>
</cp:coreProperties>
</file>