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61" r:id="rId3"/>
    <p:sldId id="257" r:id="rId4"/>
    <p:sldId id="268" r:id="rId5"/>
    <p:sldId id="258" r:id="rId6"/>
    <p:sldId id="262" r:id="rId7"/>
    <p:sldId id="275" r:id="rId8"/>
    <p:sldId id="274" r:id="rId9"/>
    <p:sldId id="276" r:id="rId10"/>
    <p:sldId id="265" r:id="rId11"/>
    <p:sldId id="270" r:id="rId12"/>
    <p:sldId id="266" r:id="rId13"/>
    <p:sldId id="273" r:id="rId14"/>
    <p:sldId id="271" r:id="rId15"/>
    <p:sldId id="272" r:id="rId16"/>
    <p:sldId id="267" r:id="rId17"/>
    <p:sldId id="269" r:id="rId18"/>
  </p:sldIdLst>
  <p:sldSz cx="12192000" cy="6858000"/>
  <p:notesSz cx="6858000" cy="9144000"/>
  <p:embeddedFontLst>
    <p:embeddedFont>
      <p:font typeface="Calibri" panose="020F0502020204030204" pitchFamily="34" charset="0"/>
      <p:regular r:id="rId19"/>
      <p:bold r:id="rId20"/>
      <p:italic r:id="rId21"/>
      <p:boldItalic r:id="rId22"/>
    </p:embeddedFont>
    <p:embeddedFont>
      <p:font typeface="Calibri Light" panose="020F0302020204030204" pitchFamily="34" charset="0"/>
      <p:regular r:id="rId23"/>
      <p:italic r:id="rId24"/>
    </p:embeddedFont>
    <p:embeddedFont>
      <p:font typeface="Consolas" panose="020B0609020204030204" pitchFamily="49" charset="0"/>
      <p:regular r:id="rId25"/>
      <p:bold r:id="rId26"/>
      <p:italic r:id="rId27"/>
      <p:boldItalic r:id="rId28"/>
    </p:embeddedFont>
    <p:embeddedFont>
      <p:font typeface="Libre Barcode 39 Text" pitchFamily="2" charset="0"/>
      <p:regular r:id="rId29"/>
    </p:embeddedFont>
    <p:embeddedFont>
      <p:font typeface="Roboto" panose="02000000000000000000" pitchFamily="2" charset="0"/>
      <p:regular r:id="rId30"/>
      <p:bold r:id="rId31"/>
      <p:italic r:id="rId32"/>
      <p:boldItalic r:id="rId33"/>
    </p:embeddedFont>
    <p:embeddedFont>
      <p:font typeface="Roboto Light" panose="02000000000000000000" pitchFamily="2" charset="0"/>
      <p:regular r:id="rId34"/>
      <p:italic r:id="rId35"/>
    </p:embeddedFont>
    <p:embeddedFont>
      <p:font typeface="Roboto Mono" pitchFamily="2" charset="0"/>
      <p:regular r:id="rId36"/>
      <p:bold r:id="rId37"/>
      <p:italic r:id="rId38"/>
      <p:boldItalic r:id="rId39"/>
    </p:embeddedFont>
    <p:embeddedFont>
      <p:font typeface="Roboto Thin" panose="02000000000000000000" pitchFamily="2" charset="0"/>
      <p:regular r:id="rId40"/>
      <p:italic r:id="rId4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FF"/>
    <a:srgbClr val="ECEC00"/>
    <a:srgbClr val="00FDFF"/>
    <a:srgbClr val="0432FF"/>
    <a:srgbClr val="FEB1BF"/>
    <a:srgbClr val="FF9300"/>
    <a:srgbClr val="00FA00"/>
    <a:srgbClr val="FFFFFF"/>
    <a:srgbClr val="8E60B1"/>
    <a:srgbClr val="7B35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46"/>
    <p:restoredTop sz="96327"/>
  </p:normalViewPr>
  <p:slideViewPr>
    <p:cSldViewPr snapToGrid="0" snapToObjects="1">
      <p:cViewPr varScale="1">
        <p:scale>
          <a:sx n="260" d="100"/>
          <a:sy n="260" d="100"/>
        </p:scale>
        <p:origin x="208"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8.fntdata"/><Relationship Id="rId39" Type="http://schemas.openxmlformats.org/officeDocument/2006/relationships/font" Target="fonts/font21.fntdata"/><Relationship Id="rId21" Type="http://schemas.openxmlformats.org/officeDocument/2006/relationships/font" Target="fonts/font3.fntdata"/><Relationship Id="rId34" Type="http://schemas.openxmlformats.org/officeDocument/2006/relationships/font" Target="fonts/font16.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font" Target="fonts/font22.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font" Target="fonts/font20.fntdata"/><Relationship Id="rId20" Type="http://schemas.openxmlformats.org/officeDocument/2006/relationships/font" Target="fonts/font2.fntdata"/><Relationship Id="rId41" Type="http://schemas.openxmlformats.org/officeDocument/2006/relationships/font" Target="fonts/font23.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EE54B-8F6A-D54D-8CD5-15251C33243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0D4A0B5C-40B6-9846-AA00-29FE19D24D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98321520-F764-B94B-870F-A300674F5874}"/>
              </a:ext>
            </a:extLst>
          </p:cNvPr>
          <p:cNvSpPr>
            <a:spLocks noGrp="1"/>
          </p:cNvSpPr>
          <p:nvPr>
            <p:ph type="dt" sz="half" idx="10"/>
          </p:nvPr>
        </p:nvSpPr>
        <p:spPr/>
        <p:txBody>
          <a:bodyPr/>
          <a:lstStyle/>
          <a:p>
            <a:fld id="{9C217E9C-8F4D-924D-9E3C-AB228D9DE283}" type="datetimeFigureOut">
              <a:rPr lang="en-GB" smtClean="0"/>
              <a:t>08/03/2021</a:t>
            </a:fld>
            <a:endParaRPr lang="en-GB"/>
          </a:p>
        </p:txBody>
      </p:sp>
      <p:sp>
        <p:nvSpPr>
          <p:cNvPr id="5" name="Footer Placeholder 4">
            <a:extLst>
              <a:ext uri="{FF2B5EF4-FFF2-40B4-BE49-F238E27FC236}">
                <a16:creationId xmlns:a16="http://schemas.microsoft.com/office/drawing/2014/main" id="{E705E868-44A0-6F4B-B685-6CE74989371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7C225F2-FE38-1943-9891-029230D4513E}"/>
              </a:ext>
            </a:extLst>
          </p:cNvPr>
          <p:cNvSpPr>
            <a:spLocks noGrp="1"/>
          </p:cNvSpPr>
          <p:nvPr>
            <p:ph type="sldNum" sz="quarter" idx="12"/>
          </p:nvPr>
        </p:nvSpPr>
        <p:spPr/>
        <p:txBody>
          <a:bodyPr/>
          <a:lstStyle/>
          <a:p>
            <a:fld id="{32AA42F8-898E-0B41-8BA3-AFBD9ACA2A9D}" type="slidenum">
              <a:rPr lang="en-GB" smtClean="0"/>
              <a:t>‹#›</a:t>
            </a:fld>
            <a:endParaRPr lang="en-GB"/>
          </a:p>
        </p:txBody>
      </p:sp>
    </p:spTree>
    <p:extLst>
      <p:ext uri="{BB962C8B-B14F-4D97-AF65-F5344CB8AC3E}">
        <p14:creationId xmlns:p14="http://schemas.microsoft.com/office/powerpoint/2010/main" val="1730340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A6DA4-1B8B-EA4C-9C33-5E9DA7811995}"/>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65FFD52E-884C-D841-8E64-3D7B14FDE97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E9EAE0A6-8020-8A47-8363-90AC2EAC4CA9}"/>
              </a:ext>
            </a:extLst>
          </p:cNvPr>
          <p:cNvSpPr>
            <a:spLocks noGrp="1"/>
          </p:cNvSpPr>
          <p:nvPr>
            <p:ph type="dt" sz="half" idx="10"/>
          </p:nvPr>
        </p:nvSpPr>
        <p:spPr/>
        <p:txBody>
          <a:bodyPr/>
          <a:lstStyle/>
          <a:p>
            <a:fld id="{9C217E9C-8F4D-924D-9E3C-AB228D9DE283}" type="datetimeFigureOut">
              <a:rPr lang="en-GB" smtClean="0"/>
              <a:t>08/03/2021</a:t>
            </a:fld>
            <a:endParaRPr lang="en-GB"/>
          </a:p>
        </p:txBody>
      </p:sp>
      <p:sp>
        <p:nvSpPr>
          <p:cNvPr id="5" name="Footer Placeholder 4">
            <a:extLst>
              <a:ext uri="{FF2B5EF4-FFF2-40B4-BE49-F238E27FC236}">
                <a16:creationId xmlns:a16="http://schemas.microsoft.com/office/drawing/2014/main" id="{9A6B2858-B1AC-F44A-8B17-24005109B2A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B9784EF-4FC5-BF45-985F-45A5FCFEBA11}"/>
              </a:ext>
            </a:extLst>
          </p:cNvPr>
          <p:cNvSpPr>
            <a:spLocks noGrp="1"/>
          </p:cNvSpPr>
          <p:nvPr>
            <p:ph type="sldNum" sz="quarter" idx="12"/>
          </p:nvPr>
        </p:nvSpPr>
        <p:spPr/>
        <p:txBody>
          <a:bodyPr/>
          <a:lstStyle/>
          <a:p>
            <a:fld id="{32AA42F8-898E-0B41-8BA3-AFBD9ACA2A9D}" type="slidenum">
              <a:rPr lang="en-GB" smtClean="0"/>
              <a:t>‹#›</a:t>
            </a:fld>
            <a:endParaRPr lang="en-GB"/>
          </a:p>
        </p:txBody>
      </p:sp>
    </p:spTree>
    <p:extLst>
      <p:ext uri="{BB962C8B-B14F-4D97-AF65-F5344CB8AC3E}">
        <p14:creationId xmlns:p14="http://schemas.microsoft.com/office/powerpoint/2010/main" val="1951548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52628B-40B3-0845-938A-4359E2BF0671}"/>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AE79C8B7-33ED-9A4D-A585-14316EBD1FE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4044826A-BEF4-FA41-A0D8-0B769266C9F8}"/>
              </a:ext>
            </a:extLst>
          </p:cNvPr>
          <p:cNvSpPr>
            <a:spLocks noGrp="1"/>
          </p:cNvSpPr>
          <p:nvPr>
            <p:ph type="dt" sz="half" idx="10"/>
          </p:nvPr>
        </p:nvSpPr>
        <p:spPr/>
        <p:txBody>
          <a:bodyPr/>
          <a:lstStyle/>
          <a:p>
            <a:fld id="{9C217E9C-8F4D-924D-9E3C-AB228D9DE283}" type="datetimeFigureOut">
              <a:rPr lang="en-GB" smtClean="0"/>
              <a:t>08/03/2021</a:t>
            </a:fld>
            <a:endParaRPr lang="en-GB"/>
          </a:p>
        </p:txBody>
      </p:sp>
      <p:sp>
        <p:nvSpPr>
          <p:cNvPr id="5" name="Footer Placeholder 4">
            <a:extLst>
              <a:ext uri="{FF2B5EF4-FFF2-40B4-BE49-F238E27FC236}">
                <a16:creationId xmlns:a16="http://schemas.microsoft.com/office/drawing/2014/main" id="{C06EB88E-92DC-7F4F-8BC9-323739FF4FD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0BEECE0-DB99-0241-9479-3E76D6543A6A}"/>
              </a:ext>
            </a:extLst>
          </p:cNvPr>
          <p:cNvSpPr>
            <a:spLocks noGrp="1"/>
          </p:cNvSpPr>
          <p:nvPr>
            <p:ph type="sldNum" sz="quarter" idx="12"/>
          </p:nvPr>
        </p:nvSpPr>
        <p:spPr/>
        <p:txBody>
          <a:bodyPr/>
          <a:lstStyle/>
          <a:p>
            <a:fld id="{32AA42F8-898E-0B41-8BA3-AFBD9ACA2A9D}" type="slidenum">
              <a:rPr lang="en-GB" smtClean="0"/>
              <a:t>‹#›</a:t>
            </a:fld>
            <a:endParaRPr lang="en-GB"/>
          </a:p>
        </p:txBody>
      </p:sp>
    </p:spTree>
    <p:extLst>
      <p:ext uri="{BB962C8B-B14F-4D97-AF65-F5344CB8AC3E}">
        <p14:creationId xmlns:p14="http://schemas.microsoft.com/office/powerpoint/2010/main" val="1148266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41C85-7747-5740-94B1-28913C317CEB}"/>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15524138-D1F2-D34A-88FC-CB8BC57DA9E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3E86FFF6-61C7-A545-8D8F-00B42A9E988D}"/>
              </a:ext>
            </a:extLst>
          </p:cNvPr>
          <p:cNvSpPr>
            <a:spLocks noGrp="1"/>
          </p:cNvSpPr>
          <p:nvPr>
            <p:ph type="dt" sz="half" idx="10"/>
          </p:nvPr>
        </p:nvSpPr>
        <p:spPr/>
        <p:txBody>
          <a:bodyPr/>
          <a:lstStyle/>
          <a:p>
            <a:fld id="{9C217E9C-8F4D-924D-9E3C-AB228D9DE283}" type="datetimeFigureOut">
              <a:rPr lang="en-GB" smtClean="0"/>
              <a:t>08/03/2021</a:t>
            </a:fld>
            <a:endParaRPr lang="en-GB"/>
          </a:p>
        </p:txBody>
      </p:sp>
      <p:sp>
        <p:nvSpPr>
          <p:cNvPr id="5" name="Footer Placeholder 4">
            <a:extLst>
              <a:ext uri="{FF2B5EF4-FFF2-40B4-BE49-F238E27FC236}">
                <a16:creationId xmlns:a16="http://schemas.microsoft.com/office/drawing/2014/main" id="{2666242A-BF72-CC44-9AF2-D0350FEB75F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AA6B68-1538-334F-9B09-13236075C2D4}"/>
              </a:ext>
            </a:extLst>
          </p:cNvPr>
          <p:cNvSpPr>
            <a:spLocks noGrp="1"/>
          </p:cNvSpPr>
          <p:nvPr>
            <p:ph type="sldNum" sz="quarter" idx="12"/>
          </p:nvPr>
        </p:nvSpPr>
        <p:spPr/>
        <p:txBody>
          <a:bodyPr/>
          <a:lstStyle/>
          <a:p>
            <a:fld id="{32AA42F8-898E-0B41-8BA3-AFBD9ACA2A9D}" type="slidenum">
              <a:rPr lang="en-GB" smtClean="0"/>
              <a:t>‹#›</a:t>
            </a:fld>
            <a:endParaRPr lang="en-GB"/>
          </a:p>
        </p:txBody>
      </p:sp>
    </p:spTree>
    <p:extLst>
      <p:ext uri="{BB962C8B-B14F-4D97-AF65-F5344CB8AC3E}">
        <p14:creationId xmlns:p14="http://schemas.microsoft.com/office/powerpoint/2010/main" val="162259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1486B-8C68-E74A-8C75-8F7A597C8EC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6CA3B864-DB67-424A-BCA8-C4432C57D5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0E99DCA-A99C-9942-96C1-DC764BA85269}"/>
              </a:ext>
            </a:extLst>
          </p:cNvPr>
          <p:cNvSpPr>
            <a:spLocks noGrp="1"/>
          </p:cNvSpPr>
          <p:nvPr>
            <p:ph type="dt" sz="half" idx="10"/>
          </p:nvPr>
        </p:nvSpPr>
        <p:spPr/>
        <p:txBody>
          <a:bodyPr/>
          <a:lstStyle/>
          <a:p>
            <a:fld id="{9C217E9C-8F4D-924D-9E3C-AB228D9DE283}" type="datetimeFigureOut">
              <a:rPr lang="en-GB" smtClean="0"/>
              <a:t>08/03/2021</a:t>
            </a:fld>
            <a:endParaRPr lang="en-GB"/>
          </a:p>
        </p:txBody>
      </p:sp>
      <p:sp>
        <p:nvSpPr>
          <p:cNvPr id="5" name="Footer Placeholder 4">
            <a:extLst>
              <a:ext uri="{FF2B5EF4-FFF2-40B4-BE49-F238E27FC236}">
                <a16:creationId xmlns:a16="http://schemas.microsoft.com/office/drawing/2014/main" id="{E6AC9A63-0444-384F-AF90-63CF3661686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A1FA111-7C6A-A84E-B915-4D48B7E3938E}"/>
              </a:ext>
            </a:extLst>
          </p:cNvPr>
          <p:cNvSpPr>
            <a:spLocks noGrp="1"/>
          </p:cNvSpPr>
          <p:nvPr>
            <p:ph type="sldNum" sz="quarter" idx="12"/>
          </p:nvPr>
        </p:nvSpPr>
        <p:spPr/>
        <p:txBody>
          <a:bodyPr/>
          <a:lstStyle/>
          <a:p>
            <a:fld id="{32AA42F8-898E-0B41-8BA3-AFBD9ACA2A9D}" type="slidenum">
              <a:rPr lang="en-GB" smtClean="0"/>
              <a:t>‹#›</a:t>
            </a:fld>
            <a:endParaRPr lang="en-GB"/>
          </a:p>
        </p:txBody>
      </p:sp>
    </p:spTree>
    <p:extLst>
      <p:ext uri="{BB962C8B-B14F-4D97-AF65-F5344CB8AC3E}">
        <p14:creationId xmlns:p14="http://schemas.microsoft.com/office/powerpoint/2010/main" val="1846167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B33A0-E289-F04F-99AA-8834F688F07F}"/>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D113E873-B08B-E44D-904E-A569E5D84E1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39532A17-031F-D049-9414-2DABE80F587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055261DF-6599-6842-A1FE-83A45FB34B8C}"/>
              </a:ext>
            </a:extLst>
          </p:cNvPr>
          <p:cNvSpPr>
            <a:spLocks noGrp="1"/>
          </p:cNvSpPr>
          <p:nvPr>
            <p:ph type="dt" sz="half" idx="10"/>
          </p:nvPr>
        </p:nvSpPr>
        <p:spPr/>
        <p:txBody>
          <a:bodyPr/>
          <a:lstStyle/>
          <a:p>
            <a:fld id="{9C217E9C-8F4D-924D-9E3C-AB228D9DE283}" type="datetimeFigureOut">
              <a:rPr lang="en-GB" smtClean="0"/>
              <a:t>08/03/2021</a:t>
            </a:fld>
            <a:endParaRPr lang="en-GB"/>
          </a:p>
        </p:txBody>
      </p:sp>
      <p:sp>
        <p:nvSpPr>
          <p:cNvPr id="6" name="Footer Placeholder 5">
            <a:extLst>
              <a:ext uri="{FF2B5EF4-FFF2-40B4-BE49-F238E27FC236}">
                <a16:creationId xmlns:a16="http://schemas.microsoft.com/office/drawing/2014/main" id="{345C8524-EF68-AC4A-8186-DFD169FBF0E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B589A8D-87BD-584A-9341-59FD188DA204}"/>
              </a:ext>
            </a:extLst>
          </p:cNvPr>
          <p:cNvSpPr>
            <a:spLocks noGrp="1"/>
          </p:cNvSpPr>
          <p:nvPr>
            <p:ph type="sldNum" sz="quarter" idx="12"/>
          </p:nvPr>
        </p:nvSpPr>
        <p:spPr/>
        <p:txBody>
          <a:bodyPr/>
          <a:lstStyle/>
          <a:p>
            <a:fld id="{32AA42F8-898E-0B41-8BA3-AFBD9ACA2A9D}" type="slidenum">
              <a:rPr lang="en-GB" smtClean="0"/>
              <a:t>‹#›</a:t>
            </a:fld>
            <a:endParaRPr lang="en-GB"/>
          </a:p>
        </p:txBody>
      </p:sp>
    </p:spTree>
    <p:extLst>
      <p:ext uri="{BB962C8B-B14F-4D97-AF65-F5344CB8AC3E}">
        <p14:creationId xmlns:p14="http://schemas.microsoft.com/office/powerpoint/2010/main" val="2071385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BBA89-15F8-B948-AFB1-3B63ADD4B786}"/>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D846584C-4AB5-AC43-BDD1-0A6668DDE2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5C1F8E1-DF48-0D47-9EBF-9B5E3951038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10424FD3-AFA9-D94B-AF97-FD88DD1750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DF5ECF5-2C8F-7045-9E84-5030B9EEDA7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FB927EC9-2948-4444-A70A-4535EFF2C661}"/>
              </a:ext>
            </a:extLst>
          </p:cNvPr>
          <p:cNvSpPr>
            <a:spLocks noGrp="1"/>
          </p:cNvSpPr>
          <p:nvPr>
            <p:ph type="dt" sz="half" idx="10"/>
          </p:nvPr>
        </p:nvSpPr>
        <p:spPr/>
        <p:txBody>
          <a:bodyPr/>
          <a:lstStyle/>
          <a:p>
            <a:fld id="{9C217E9C-8F4D-924D-9E3C-AB228D9DE283}" type="datetimeFigureOut">
              <a:rPr lang="en-GB" smtClean="0"/>
              <a:t>08/03/2021</a:t>
            </a:fld>
            <a:endParaRPr lang="en-GB"/>
          </a:p>
        </p:txBody>
      </p:sp>
      <p:sp>
        <p:nvSpPr>
          <p:cNvPr id="8" name="Footer Placeholder 7">
            <a:extLst>
              <a:ext uri="{FF2B5EF4-FFF2-40B4-BE49-F238E27FC236}">
                <a16:creationId xmlns:a16="http://schemas.microsoft.com/office/drawing/2014/main" id="{A30C909C-9539-024E-830D-78E594DB8C4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3E41258-66B1-F642-91CE-3C09AA1B8ACB}"/>
              </a:ext>
            </a:extLst>
          </p:cNvPr>
          <p:cNvSpPr>
            <a:spLocks noGrp="1"/>
          </p:cNvSpPr>
          <p:nvPr>
            <p:ph type="sldNum" sz="quarter" idx="12"/>
          </p:nvPr>
        </p:nvSpPr>
        <p:spPr/>
        <p:txBody>
          <a:bodyPr/>
          <a:lstStyle/>
          <a:p>
            <a:fld id="{32AA42F8-898E-0B41-8BA3-AFBD9ACA2A9D}" type="slidenum">
              <a:rPr lang="en-GB" smtClean="0"/>
              <a:t>‹#›</a:t>
            </a:fld>
            <a:endParaRPr lang="en-GB"/>
          </a:p>
        </p:txBody>
      </p:sp>
    </p:spTree>
    <p:extLst>
      <p:ext uri="{BB962C8B-B14F-4D97-AF65-F5344CB8AC3E}">
        <p14:creationId xmlns:p14="http://schemas.microsoft.com/office/powerpoint/2010/main" val="3407931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146C5-0B64-4146-BA0D-DB3BE2E37AA8}"/>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C53A4BFF-A23C-204A-A6C1-30AA6109D42F}"/>
              </a:ext>
            </a:extLst>
          </p:cNvPr>
          <p:cNvSpPr>
            <a:spLocks noGrp="1"/>
          </p:cNvSpPr>
          <p:nvPr>
            <p:ph type="dt" sz="half" idx="10"/>
          </p:nvPr>
        </p:nvSpPr>
        <p:spPr/>
        <p:txBody>
          <a:bodyPr/>
          <a:lstStyle/>
          <a:p>
            <a:fld id="{9C217E9C-8F4D-924D-9E3C-AB228D9DE283}" type="datetimeFigureOut">
              <a:rPr lang="en-GB" smtClean="0"/>
              <a:t>08/03/2021</a:t>
            </a:fld>
            <a:endParaRPr lang="en-GB"/>
          </a:p>
        </p:txBody>
      </p:sp>
      <p:sp>
        <p:nvSpPr>
          <p:cNvPr id="4" name="Footer Placeholder 3">
            <a:extLst>
              <a:ext uri="{FF2B5EF4-FFF2-40B4-BE49-F238E27FC236}">
                <a16:creationId xmlns:a16="http://schemas.microsoft.com/office/drawing/2014/main" id="{F17B3085-D5F3-A443-8DA1-794C87379BA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8D92D2E-860D-7343-B482-EE69A8F9EA1B}"/>
              </a:ext>
            </a:extLst>
          </p:cNvPr>
          <p:cNvSpPr>
            <a:spLocks noGrp="1"/>
          </p:cNvSpPr>
          <p:nvPr>
            <p:ph type="sldNum" sz="quarter" idx="12"/>
          </p:nvPr>
        </p:nvSpPr>
        <p:spPr/>
        <p:txBody>
          <a:bodyPr/>
          <a:lstStyle/>
          <a:p>
            <a:fld id="{32AA42F8-898E-0B41-8BA3-AFBD9ACA2A9D}" type="slidenum">
              <a:rPr lang="en-GB" smtClean="0"/>
              <a:t>‹#›</a:t>
            </a:fld>
            <a:endParaRPr lang="en-GB"/>
          </a:p>
        </p:txBody>
      </p:sp>
    </p:spTree>
    <p:extLst>
      <p:ext uri="{BB962C8B-B14F-4D97-AF65-F5344CB8AC3E}">
        <p14:creationId xmlns:p14="http://schemas.microsoft.com/office/powerpoint/2010/main" val="3351363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6A5D38-EE6C-8544-9453-7A572E4AA8E3}"/>
              </a:ext>
            </a:extLst>
          </p:cNvPr>
          <p:cNvSpPr>
            <a:spLocks noGrp="1"/>
          </p:cNvSpPr>
          <p:nvPr>
            <p:ph type="dt" sz="half" idx="10"/>
          </p:nvPr>
        </p:nvSpPr>
        <p:spPr/>
        <p:txBody>
          <a:bodyPr/>
          <a:lstStyle/>
          <a:p>
            <a:fld id="{9C217E9C-8F4D-924D-9E3C-AB228D9DE283}" type="datetimeFigureOut">
              <a:rPr lang="en-GB" smtClean="0"/>
              <a:t>08/03/2021</a:t>
            </a:fld>
            <a:endParaRPr lang="en-GB"/>
          </a:p>
        </p:txBody>
      </p:sp>
      <p:sp>
        <p:nvSpPr>
          <p:cNvPr id="3" name="Footer Placeholder 2">
            <a:extLst>
              <a:ext uri="{FF2B5EF4-FFF2-40B4-BE49-F238E27FC236}">
                <a16:creationId xmlns:a16="http://schemas.microsoft.com/office/drawing/2014/main" id="{AED0DA8D-7B84-7B4C-BE2E-17C8C74F62C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CBA2125-3F0B-C447-9A0E-470C0B14F1E5}"/>
              </a:ext>
            </a:extLst>
          </p:cNvPr>
          <p:cNvSpPr>
            <a:spLocks noGrp="1"/>
          </p:cNvSpPr>
          <p:nvPr>
            <p:ph type="sldNum" sz="quarter" idx="12"/>
          </p:nvPr>
        </p:nvSpPr>
        <p:spPr/>
        <p:txBody>
          <a:bodyPr/>
          <a:lstStyle/>
          <a:p>
            <a:fld id="{32AA42F8-898E-0B41-8BA3-AFBD9ACA2A9D}" type="slidenum">
              <a:rPr lang="en-GB" smtClean="0"/>
              <a:t>‹#›</a:t>
            </a:fld>
            <a:endParaRPr lang="en-GB"/>
          </a:p>
        </p:txBody>
      </p:sp>
    </p:spTree>
    <p:extLst>
      <p:ext uri="{BB962C8B-B14F-4D97-AF65-F5344CB8AC3E}">
        <p14:creationId xmlns:p14="http://schemas.microsoft.com/office/powerpoint/2010/main" val="3788637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3E3BD-A56D-4844-84EF-FEE9277D1F4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8741FE49-2B80-DF4B-BE24-1FB48EB1C6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958C6693-CD49-0543-9144-C02DCBDFFA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63E38C3-882B-1949-9A9D-63D9ED073290}"/>
              </a:ext>
            </a:extLst>
          </p:cNvPr>
          <p:cNvSpPr>
            <a:spLocks noGrp="1"/>
          </p:cNvSpPr>
          <p:nvPr>
            <p:ph type="dt" sz="half" idx="10"/>
          </p:nvPr>
        </p:nvSpPr>
        <p:spPr/>
        <p:txBody>
          <a:bodyPr/>
          <a:lstStyle/>
          <a:p>
            <a:fld id="{9C217E9C-8F4D-924D-9E3C-AB228D9DE283}" type="datetimeFigureOut">
              <a:rPr lang="en-GB" smtClean="0"/>
              <a:t>08/03/2021</a:t>
            </a:fld>
            <a:endParaRPr lang="en-GB"/>
          </a:p>
        </p:txBody>
      </p:sp>
      <p:sp>
        <p:nvSpPr>
          <p:cNvPr id="6" name="Footer Placeholder 5">
            <a:extLst>
              <a:ext uri="{FF2B5EF4-FFF2-40B4-BE49-F238E27FC236}">
                <a16:creationId xmlns:a16="http://schemas.microsoft.com/office/drawing/2014/main" id="{0705A384-A988-A04A-9559-778F2C36167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FFA2190-7203-6342-AFD1-CD2F7A68158D}"/>
              </a:ext>
            </a:extLst>
          </p:cNvPr>
          <p:cNvSpPr>
            <a:spLocks noGrp="1"/>
          </p:cNvSpPr>
          <p:nvPr>
            <p:ph type="sldNum" sz="quarter" idx="12"/>
          </p:nvPr>
        </p:nvSpPr>
        <p:spPr/>
        <p:txBody>
          <a:bodyPr/>
          <a:lstStyle/>
          <a:p>
            <a:fld id="{32AA42F8-898E-0B41-8BA3-AFBD9ACA2A9D}" type="slidenum">
              <a:rPr lang="en-GB" smtClean="0"/>
              <a:t>‹#›</a:t>
            </a:fld>
            <a:endParaRPr lang="en-GB"/>
          </a:p>
        </p:txBody>
      </p:sp>
    </p:spTree>
    <p:extLst>
      <p:ext uri="{BB962C8B-B14F-4D97-AF65-F5344CB8AC3E}">
        <p14:creationId xmlns:p14="http://schemas.microsoft.com/office/powerpoint/2010/main" val="51947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297A1-4AB9-2140-A9C3-BCE34D7CADE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26643FF1-1872-9F45-804B-0E1A60317F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D0B0DB7-47B4-C043-B908-9782B1C4FA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D805EBE-84E0-504E-AAD8-E0EA4B660C5C}"/>
              </a:ext>
            </a:extLst>
          </p:cNvPr>
          <p:cNvSpPr>
            <a:spLocks noGrp="1"/>
          </p:cNvSpPr>
          <p:nvPr>
            <p:ph type="dt" sz="half" idx="10"/>
          </p:nvPr>
        </p:nvSpPr>
        <p:spPr/>
        <p:txBody>
          <a:bodyPr/>
          <a:lstStyle/>
          <a:p>
            <a:fld id="{9C217E9C-8F4D-924D-9E3C-AB228D9DE283}" type="datetimeFigureOut">
              <a:rPr lang="en-GB" smtClean="0"/>
              <a:t>08/03/2021</a:t>
            </a:fld>
            <a:endParaRPr lang="en-GB"/>
          </a:p>
        </p:txBody>
      </p:sp>
      <p:sp>
        <p:nvSpPr>
          <p:cNvPr id="6" name="Footer Placeholder 5">
            <a:extLst>
              <a:ext uri="{FF2B5EF4-FFF2-40B4-BE49-F238E27FC236}">
                <a16:creationId xmlns:a16="http://schemas.microsoft.com/office/drawing/2014/main" id="{DF8F409A-492C-D549-B495-AB8DC2FA4D4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D2E25EC-8E70-064D-AA38-656FBBE81CD0}"/>
              </a:ext>
            </a:extLst>
          </p:cNvPr>
          <p:cNvSpPr>
            <a:spLocks noGrp="1"/>
          </p:cNvSpPr>
          <p:nvPr>
            <p:ph type="sldNum" sz="quarter" idx="12"/>
          </p:nvPr>
        </p:nvSpPr>
        <p:spPr/>
        <p:txBody>
          <a:bodyPr/>
          <a:lstStyle/>
          <a:p>
            <a:fld id="{32AA42F8-898E-0B41-8BA3-AFBD9ACA2A9D}" type="slidenum">
              <a:rPr lang="en-GB" smtClean="0"/>
              <a:t>‹#›</a:t>
            </a:fld>
            <a:endParaRPr lang="en-GB"/>
          </a:p>
        </p:txBody>
      </p:sp>
    </p:spTree>
    <p:extLst>
      <p:ext uri="{BB962C8B-B14F-4D97-AF65-F5344CB8AC3E}">
        <p14:creationId xmlns:p14="http://schemas.microsoft.com/office/powerpoint/2010/main" val="1341144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590A1D-8396-FD44-872F-BF11AAC617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1F9DCC62-5E92-CB41-900A-C146A84E94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7D167C4B-6132-4B42-BE20-3CFF770904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217E9C-8F4D-924D-9E3C-AB228D9DE283}" type="datetimeFigureOut">
              <a:rPr lang="en-GB" smtClean="0"/>
              <a:t>08/03/2021</a:t>
            </a:fld>
            <a:endParaRPr lang="en-GB"/>
          </a:p>
        </p:txBody>
      </p:sp>
      <p:sp>
        <p:nvSpPr>
          <p:cNvPr id="5" name="Footer Placeholder 4">
            <a:extLst>
              <a:ext uri="{FF2B5EF4-FFF2-40B4-BE49-F238E27FC236}">
                <a16:creationId xmlns:a16="http://schemas.microsoft.com/office/drawing/2014/main" id="{0534CF15-8C37-8D4D-BD66-3DD467E57E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D52DCB4-E79A-2D49-A6A7-A9D056F859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AA42F8-898E-0B41-8BA3-AFBD9ACA2A9D}" type="slidenum">
              <a:rPr lang="en-GB" smtClean="0"/>
              <a:t>‹#›</a:t>
            </a:fld>
            <a:endParaRPr lang="en-GB"/>
          </a:p>
        </p:txBody>
      </p:sp>
    </p:spTree>
    <p:extLst>
      <p:ext uri="{BB962C8B-B14F-4D97-AF65-F5344CB8AC3E}">
        <p14:creationId xmlns:p14="http://schemas.microsoft.com/office/powerpoint/2010/main" val="20316411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hyperlink" Target="https://www.app.college.police.uk/app-content/intelligence-management/analysis/delivering-effective-analysi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19">
            <a:extLst>
              <a:ext uri="{FF2B5EF4-FFF2-40B4-BE49-F238E27FC236}">
                <a16:creationId xmlns:a16="http://schemas.microsoft.com/office/drawing/2014/main" id="{036CC784-E263-7D4F-B058-EF1D6DC847FC}"/>
              </a:ext>
            </a:extLst>
          </p:cNvPr>
          <p:cNvSpPr/>
          <p:nvPr/>
        </p:nvSpPr>
        <p:spPr>
          <a:xfrm>
            <a:off x="3101620" y="5143205"/>
            <a:ext cx="5988819" cy="97975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000"/>
            </a:lvl1pPr>
          </a:lstStyle>
          <a:p>
            <a:pPr algn="ctr"/>
            <a:r>
              <a:rPr lang="en-GB" sz="2400" dirty="0">
                <a:solidFill>
                  <a:srgbClr val="2C3548"/>
                </a:solidFill>
                <a:latin typeface="Roboto Light" panose="02000000000000000000" pitchFamily="2" charset="0"/>
                <a:ea typeface="Roboto Light" panose="02000000000000000000" pitchFamily="2" charset="0"/>
                <a:cs typeface="Helvetica Neue" panose="02000503000000020004" pitchFamily="2" charset="0"/>
              </a:rPr>
              <a:t>Extensions to IES, Mappings and Use Cases</a:t>
            </a:r>
          </a:p>
          <a:p>
            <a:pPr algn="ctr"/>
            <a:endParaRPr lang="en-GB" sz="900" dirty="0">
              <a:solidFill>
                <a:srgbClr val="2C3548"/>
              </a:solidFill>
              <a:latin typeface="Roboto Light" panose="02000000000000000000" pitchFamily="2" charset="0"/>
              <a:ea typeface="Roboto Light" panose="02000000000000000000" pitchFamily="2" charset="0"/>
              <a:cs typeface="Helvetica Neue" panose="02000503000000020004" pitchFamily="2" charset="0"/>
            </a:endParaRPr>
          </a:p>
          <a:p>
            <a:pPr algn="ctr"/>
            <a:r>
              <a:rPr lang="en-GB" sz="1200" dirty="0">
                <a:solidFill>
                  <a:srgbClr val="2C3548"/>
                </a:solidFill>
                <a:latin typeface="Roboto Light" panose="02000000000000000000" pitchFamily="2" charset="0"/>
                <a:ea typeface="Roboto Light" panose="02000000000000000000" pitchFamily="2" charset="0"/>
                <a:cs typeface="Helvetica Neue" panose="02000503000000020004" pitchFamily="2" charset="0"/>
              </a:rPr>
              <a:t>Ian Bailey, CTO @ Telicent</a:t>
            </a:r>
          </a:p>
          <a:p>
            <a:pPr algn="ctr"/>
            <a:r>
              <a:rPr lang="en-GB" sz="1200" dirty="0">
                <a:solidFill>
                  <a:srgbClr val="2C3548"/>
                </a:solidFill>
                <a:latin typeface="Roboto Light" panose="02000000000000000000" pitchFamily="2" charset="0"/>
                <a:ea typeface="Roboto Light" panose="02000000000000000000" pitchFamily="2" charset="0"/>
                <a:cs typeface="Helvetica Neue" panose="02000503000000020004" pitchFamily="2" charset="0"/>
              </a:rPr>
              <a:t>March 2021</a:t>
            </a:r>
          </a:p>
        </p:txBody>
      </p:sp>
      <p:pic>
        <p:nvPicPr>
          <p:cNvPr id="5" name="Picture 4">
            <a:extLst>
              <a:ext uri="{FF2B5EF4-FFF2-40B4-BE49-F238E27FC236}">
                <a16:creationId xmlns:a16="http://schemas.microsoft.com/office/drawing/2014/main" id="{382D4174-1E17-6640-A423-BA0A0A0BF764}"/>
              </a:ext>
            </a:extLst>
          </p:cNvPr>
          <p:cNvPicPr>
            <a:picLocks noChangeAspect="1"/>
          </p:cNvPicPr>
          <p:nvPr/>
        </p:nvPicPr>
        <p:blipFill>
          <a:blip r:embed="rId2"/>
          <a:stretch>
            <a:fillRect/>
          </a:stretch>
        </p:blipFill>
        <p:spPr>
          <a:xfrm>
            <a:off x="3977883" y="2829211"/>
            <a:ext cx="4236234" cy="970262"/>
          </a:xfrm>
          <a:prstGeom prst="rect">
            <a:avLst/>
          </a:prstGeom>
        </p:spPr>
      </p:pic>
      <p:sp>
        <p:nvSpPr>
          <p:cNvPr id="6" name="TextBox 5">
            <a:extLst>
              <a:ext uri="{FF2B5EF4-FFF2-40B4-BE49-F238E27FC236}">
                <a16:creationId xmlns:a16="http://schemas.microsoft.com/office/drawing/2014/main" id="{4FD3BE26-F3C5-A645-AE29-9CAE7678DB64}"/>
              </a:ext>
            </a:extLst>
          </p:cNvPr>
          <p:cNvSpPr txBox="1"/>
          <p:nvPr/>
        </p:nvSpPr>
        <p:spPr>
          <a:xfrm>
            <a:off x="9277420" y="6030627"/>
            <a:ext cx="2914580" cy="584775"/>
          </a:xfrm>
          <a:prstGeom prst="rect">
            <a:avLst/>
          </a:prstGeom>
          <a:noFill/>
        </p:spPr>
        <p:txBody>
          <a:bodyPr wrap="none" rtlCol="0">
            <a:spAutoFit/>
          </a:bodyPr>
          <a:lstStyle/>
          <a:p>
            <a:r>
              <a:rPr lang="en-US" sz="3200" dirty="0">
                <a:latin typeface="Libre Barcode 39 Text" pitchFamily="2" charset="0"/>
              </a:rPr>
              <a:t>MODEL FUTURES</a:t>
            </a:r>
          </a:p>
        </p:txBody>
      </p:sp>
      <p:pic>
        <p:nvPicPr>
          <p:cNvPr id="7" name="Picture 6" descr="A picture containing drawing&#10;&#10;Description automatically generated">
            <a:extLst>
              <a:ext uri="{FF2B5EF4-FFF2-40B4-BE49-F238E27FC236}">
                <a16:creationId xmlns:a16="http://schemas.microsoft.com/office/drawing/2014/main" id="{06238C6F-993D-0340-973E-31B212994E66}"/>
              </a:ext>
            </a:extLst>
          </p:cNvPr>
          <p:cNvPicPr>
            <a:picLocks noChangeAspect="1"/>
          </p:cNvPicPr>
          <p:nvPr/>
        </p:nvPicPr>
        <p:blipFill>
          <a:blip r:embed="rId3"/>
          <a:stretch>
            <a:fillRect/>
          </a:stretch>
        </p:blipFill>
        <p:spPr>
          <a:xfrm>
            <a:off x="9745579" y="191500"/>
            <a:ext cx="2264275" cy="1129001"/>
          </a:xfrm>
          <a:prstGeom prst="rect">
            <a:avLst/>
          </a:prstGeom>
        </p:spPr>
      </p:pic>
    </p:spTree>
    <p:extLst>
      <p:ext uri="{BB962C8B-B14F-4D97-AF65-F5344CB8AC3E}">
        <p14:creationId xmlns:p14="http://schemas.microsoft.com/office/powerpoint/2010/main" val="3928975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Event Participation Diagram">
            <a:extLst>
              <a:ext uri="{FF2B5EF4-FFF2-40B4-BE49-F238E27FC236}">
                <a16:creationId xmlns:a16="http://schemas.microsoft.com/office/drawing/2014/main" id="{EA7A0A51-407D-3946-9BB5-161F5DD8917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7345" b="13867"/>
          <a:stretch/>
        </p:blipFill>
        <p:spPr bwMode="auto">
          <a:xfrm>
            <a:off x="401597" y="2011289"/>
            <a:ext cx="4965700" cy="266007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BE136746-E970-E14E-9FC7-A42AA981E656}"/>
              </a:ext>
            </a:extLst>
          </p:cNvPr>
          <p:cNvSpPr/>
          <p:nvPr/>
        </p:nvSpPr>
        <p:spPr>
          <a:xfrm>
            <a:off x="1227350" y="3496891"/>
            <a:ext cx="645459" cy="8795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26" name="Picture 2" descr="Assessment Diagram">
            <a:extLst>
              <a:ext uri="{FF2B5EF4-FFF2-40B4-BE49-F238E27FC236}">
                <a16:creationId xmlns:a16="http://schemas.microsoft.com/office/drawing/2014/main" id="{CC3431D1-52CF-3A45-A32B-52A9FF1887D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862" t="33726" r="11059" b="6865"/>
          <a:stretch/>
        </p:blipFill>
        <p:spPr bwMode="auto">
          <a:xfrm>
            <a:off x="6713749" y="63566"/>
            <a:ext cx="5261468" cy="349134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4907248-8DFE-D049-B774-0C26876B99FE}"/>
              </a:ext>
            </a:extLst>
          </p:cNvPr>
          <p:cNvSpPr txBox="1"/>
          <p:nvPr/>
        </p:nvSpPr>
        <p:spPr>
          <a:xfrm>
            <a:off x="263309" y="239371"/>
            <a:ext cx="4358886"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Extensions to IES for “following”</a:t>
            </a:r>
          </a:p>
        </p:txBody>
      </p:sp>
      <p:sp>
        <p:nvSpPr>
          <p:cNvPr id="4" name="TextBox 3">
            <a:extLst>
              <a:ext uri="{FF2B5EF4-FFF2-40B4-BE49-F238E27FC236}">
                <a16:creationId xmlns:a16="http://schemas.microsoft.com/office/drawing/2014/main" id="{2D203C50-3534-A24B-8D17-2C9285196927}"/>
              </a:ext>
            </a:extLst>
          </p:cNvPr>
          <p:cNvSpPr txBox="1"/>
          <p:nvPr/>
        </p:nvSpPr>
        <p:spPr>
          <a:xfrm>
            <a:off x="626457" y="901240"/>
            <a:ext cx="4507317" cy="1169551"/>
          </a:xfrm>
          <a:prstGeom prst="rect">
            <a:avLst/>
          </a:prstGeom>
          <a:noFill/>
        </p:spPr>
        <p:txBody>
          <a:bodyPr wrap="square" rtlCol="0">
            <a:spAutoFit/>
          </a:bodyPr>
          <a:lstStyle/>
          <a:p>
            <a:r>
              <a:rPr lang="en-GB" sz="1400" dirty="0">
                <a:latin typeface="Roboto" panose="02000000000000000000" pitchFamily="2" charset="0"/>
                <a:ea typeface="Roboto" panose="02000000000000000000" pitchFamily="2" charset="0"/>
              </a:rPr>
              <a:t>In this approach, we simply use what’s already in IES, with the only required extensions are to create a Following event, and the necessary </a:t>
            </a:r>
            <a:r>
              <a:rPr lang="en-GB" sz="1400" dirty="0" err="1">
                <a:latin typeface="Roboto" panose="02000000000000000000" pitchFamily="2" charset="0"/>
                <a:ea typeface="Roboto" panose="02000000000000000000" pitchFamily="2" charset="0"/>
              </a:rPr>
              <a:t>EventParticipant</a:t>
            </a:r>
            <a:r>
              <a:rPr lang="en-GB" sz="1400" dirty="0">
                <a:latin typeface="Roboto" panose="02000000000000000000" pitchFamily="2" charset="0"/>
                <a:ea typeface="Roboto" panose="02000000000000000000" pitchFamily="2" charset="0"/>
              </a:rPr>
              <a:t> roles for the follower and the followed. </a:t>
            </a:r>
          </a:p>
          <a:p>
            <a:endParaRPr lang="en-GB" sz="1400" dirty="0">
              <a:latin typeface="Roboto" panose="02000000000000000000" pitchFamily="2" charset="0"/>
              <a:ea typeface="Roboto" panose="02000000000000000000" pitchFamily="2" charset="0"/>
            </a:endParaRPr>
          </a:p>
        </p:txBody>
      </p:sp>
      <p:cxnSp>
        <p:nvCxnSpPr>
          <p:cNvPr id="6" name="Elbow Connector 14">
            <a:extLst>
              <a:ext uri="{FF2B5EF4-FFF2-40B4-BE49-F238E27FC236}">
                <a16:creationId xmlns:a16="http://schemas.microsoft.com/office/drawing/2014/main" id="{B6AF105F-F274-EF43-85EF-DACF6BFC98DB}"/>
              </a:ext>
            </a:extLst>
          </p:cNvPr>
          <p:cNvCxnSpPr>
            <a:cxnSpLocks/>
          </p:cNvCxnSpPr>
          <p:nvPr/>
        </p:nvCxnSpPr>
        <p:spPr>
          <a:xfrm>
            <a:off x="1521285" y="3609548"/>
            <a:ext cx="0" cy="243646"/>
          </a:xfrm>
          <a:prstGeom prst="straightConnector1">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7" name="Rounded Rectangle 6">
            <a:extLst>
              <a:ext uri="{FF2B5EF4-FFF2-40B4-BE49-F238E27FC236}">
                <a16:creationId xmlns:a16="http://schemas.microsoft.com/office/drawing/2014/main" id="{6D83AFB1-1844-1845-B12D-9035E0BCBFF1}"/>
              </a:ext>
            </a:extLst>
          </p:cNvPr>
          <p:cNvSpPr/>
          <p:nvPr/>
        </p:nvSpPr>
        <p:spPr>
          <a:xfrm>
            <a:off x="1242020" y="3785272"/>
            <a:ext cx="767705"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Follow</a:t>
            </a:r>
          </a:p>
        </p:txBody>
      </p:sp>
      <p:sp>
        <p:nvSpPr>
          <p:cNvPr id="8" name="Triangle 7">
            <a:extLst>
              <a:ext uri="{FF2B5EF4-FFF2-40B4-BE49-F238E27FC236}">
                <a16:creationId xmlns:a16="http://schemas.microsoft.com/office/drawing/2014/main" id="{C7682673-0AE0-6B4D-9F1D-7B96ADBA40EE}"/>
              </a:ext>
            </a:extLst>
          </p:cNvPr>
          <p:cNvSpPr/>
          <p:nvPr/>
        </p:nvSpPr>
        <p:spPr>
          <a:xfrm>
            <a:off x="1482967" y="3500278"/>
            <a:ext cx="67112" cy="109270"/>
          </a:xfrm>
          <a:prstGeom prst="triangle">
            <a:avLst/>
          </a:prstGeom>
          <a:solidFill>
            <a:schemeClr val="bg1">
              <a:lumMod val="75000"/>
            </a:schemeClr>
          </a:solid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ounded Rectangle 11">
            <a:extLst>
              <a:ext uri="{FF2B5EF4-FFF2-40B4-BE49-F238E27FC236}">
                <a16:creationId xmlns:a16="http://schemas.microsoft.com/office/drawing/2014/main" id="{1A55F45D-3995-FF47-9E06-E16EF89C6D55}"/>
              </a:ext>
            </a:extLst>
          </p:cNvPr>
          <p:cNvSpPr/>
          <p:nvPr/>
        </p:nvSpPr>
        <p:spPr>
          <a:xfrm>
            <a:off x="1091779" y="4714986"/>
            <a:ext cx="782375" cy="264202"/>
          </a:xfrm>
          <a:prstGeom prst="roundRect">
            <a:avLst/>
          </a:prstGeom>
          <a:solidFill>
            <a:srgbClr val="C78FF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Followed</a:t>
            </a:r>
          </a:p>
        </p:txBody>
      </p:sp>
      <p:cxnSp>
        <p:nvCxnSpPr>
          <p:cNvPr id="13" name="Elbow Connector 14">
            <a:extLst>
              <a:ext uri="{FF2B5EF4-FFF2-40B4-BE49-F238E27FC236}">
                <a16:creationId xmlns:a16="http://schemas.microsoft.com/office/drawing/2014/main" id="{B1D3318A-36FB-764C-AD65-3E8373966930}"/>
              </a:ext>
            </a:extLst>
          </p:cNvPr>
          <p:cNvCxnSpPr>
            <a:cxnSpLocks/>
            <a:endCxn id="12" idx="3"/>
          </p:cNvCxnSpPr>
          <p:nvPr/>
        </p:nvCxnSpPr>
        <p:spPr>
          <a:xfrm rot="5400000">
            <a:off x="1661026" y="4498388"/>
            <a:ext cx="561828" cy="135571"/>
          </a:xfrm>
          <a:prstGeom prst="bentConnector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18" name="Elbow Connector 14">
            <a:extLst>
              <a:ext uri="{FF2B5EF4-FFF2-40B4-BE49-F238E27FC236}">
                <a16:creationId xmlns:a16="http://schemas.microsoft.com/office/drawing/2014/main" id="{CD75A307-3295-A84F-9EB2-213C9BA6043C}"/>
              </a:ext>
            </a:extLst>
          </p:cNvPr>
          <p:cNvCxnSpPr>
            <a:cxnSpLocks/>
          </p:cNvCxnSpPr>
          <p:nvPr/>
        </p:nvCxnSpPr>
        <p:spPr>
          <a:xfrm flipH="1">
            <a:off x="2009725" y="4288228"/>
            <a:ext cx="435196" cy="0"/>
          </a:xfrm>
          <a:prstGeom prst="straightConnector1">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23" name="Elbow Connector 14">
            <a:extLst>
              <a:ext uri="{FF2B5EF4-FFF2-40B4-BE49-F238E27FC236}">
                <a16:creationId xmlns:a16="http://schemas.microsoft.com/office/drawing/2014/main" id="{95C92FE4-D73A-7E4B-A20C-1B230B47A1F8}"/>
              </a:ext>
            </a:extLst>
          </p:cNvPr>
          <p:cNvCxnSpPr>
            <a:cxnSpLocks/>
            <a:endCxn id="11" idx="3"/>
          </p:cNvCxnSpPr>
          <p:nvPr/>
        </p:nvCxnSpPr>
        <p:spPr>
          <a:xfrm rot="5400000">
            <a:off x="1760721" y="4959177"/>
            <a:ext cx="361093" cy="136916"/>
          </a:xfrm>
          <a:prstGeom prst="bentConnector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27" name="Triangle 26">
            <a:extLst>
              <a:ext uri="{FF2B5EF4-FFF2-40B4-BE49-F238E27FC236}">
                <a16:creationId xmlns:a16="http://schemas.microsoft.com/office/drawing/2014/main" id="{71CA29CC-6CF4-AF43-9346-492FC658F1C8}"/>
              </a:ext>
            </a:extLst>
          </p:cNvPr>
          <p:cNvSpPr/>
          <p:nvPr/>
        </p:nvSpPr>
        <p:spPr>
          <a:xfrm>
            <a:off x="1450357" y="5344886"/>
            <a:ext cx="67112" cy="109270"/>
          </a:xfrm>
          <a:prstGeom prst="triangle">
            <a:avLst/>
          </a:prstGeom>
          <a:solidFill>
            <a:schemeClr val="bg1">
              <a:lumMod val="75000"/>
            </a:schemeClr>
          </a:solid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8" name="Elbow Connector 14">
            <a:extLst>
              <a:ext uri="{FF2B5EF4-FFF2-40B4-BE49-F238E27FC236}">
                <a16:creationId xmlns:a16="http://schemas.microsoft.com/office/drawing/2014/main" id="{977812D9-AD8B-F940-9A4D-197738B9ACD1}"/>
              </a:ext>
            </a:extLst>
          </p:cNvPr>
          <p:cNvCxnSpPr>
            <a:cxnSpLocks/>
          </p:cNvCxnSpPr>
          <p:nvPr/>
        </p:nvCxnSpPr>
        <p:spPr>
          <a:xfrm>
            <a:off x="1482980" y="5454156"/>
            <a:ext cx="0" cy="243646"/>
          </a:xfrm>
          <a:prstGeom prst="straightConnector1">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26" name="Rounded Rectangle 25">
            <a:extLst>
              <a:ext uri="{FF2B5EF4-FFF2-40B4-BE49-F238E27FC236}">
                <a16:creationId xmlns:a16="http://schemas.microsoft.com/office/drawing/2014/main" id="{B4E30380-D831-3A43-85DE-0AF6C23A6177}"/>
              </a:ext>
            </a:extLst>
          </p:cNvPr>
          <p:cNvSpPr/>
          <p:nvPr/>
        </p:nvSpPr>
        <p:spPr>
          <a:xfrm>
            <a:off x="1090433" y="5533464"/>
            <a:ext cx="782375" cy="264202"/>
          </a:xfrm>
          <a:prstGeom prst="roundRect">
            <a:avLst/>
          </a:prstGeom>
          <a:solidFill>
            <a:srgbClr val="C78FF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err="1">
                <a:solidFill>
                  <a:schemeClr val="tx1">
                    <a:lumMod val="65000"/>
                    <a:lumOff val="35000"/>
                  </a:schemeClr>
                </a:solidFill>
                <a:latin typeface="Consolas" panose="020B0609020204030204" pitchFamily="49" charset="0"/>
                <a:cs typeface="Consolas" panose="020B0609020204030204" pitchFamily="49" charset="0"/>
              </a:rPr>
              <a:t>ActiveFollower</a:t>
            </a:r>
            <a:endParaRPr lang="en-GB" sz="600" b="1" dirty="0">
              <a:solidFill>
                <a:schemeClr val="tx1">
                  <a:lumMod val="65000"/>
                  <a:lumOff val="35000"/>
                </a:schemeClr>
              </a:solidFill>
              <a:latin typeface="Consolas" panose="020B0609020204030204" pitchFamily="49" charset="0"/>
              <a:cs typeface="Consolas" panose="020B0609020204030204" pitchFamily="49" charset="0"/>
            </a:endParaRPr>
          </a:p>
        </p:txBody>
      </p:sp>
      <p:sp>
        <p:nvSpPr>
          <p:cNvPr id="11" name="Rounded Rectangle 10">
            <a:extLst>
              <a:ext uri="{FF2B5EF4-FFF2-40B4-BE49-F238E27FC236}">
                <a16:creationId xmlns:a16="http://schemas.microsoft.com/office/drawing/2014/main" id="{4BD3583C-28B6-A540-9E1A-3F0BEE0DB85F}"/>
              </a:ext>
            </a:extLst>
          </p:cNvPr>
          <p:cNvSpPr/>
          <p:nvPr/>
        </p:nvSpPr>
        <p:spPr>
          <a:xfrm>
            <a:off x="1090434" y="5076081"/>
            <a:ext cx="782375" cy="264202"/>
          </a:xfrm>
          <a:prstGeom prst="roundRect">
            <a:avLst/>
          </a:prstGeom>
          <a:solidFill>
            <a:srgbClr val="C78FF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Follower</a:t>
            </a:r>
          </a:p>
        </p:txBody>
      </p:sp>
      <p:cxnSp>
        <p:nvCxnSpPr>
          <p:cNvPr id="29" name="Elbow Connector 14">
            <a:extLst>
              <a:ext uri="{FF2B5EF4-FFF2-40B4-BE49-F238E27FC236}">
                <a16:creationId xmlns:a16="http://schemas.microsoft.com/office/drawing/2014/main" id="{AB92C186-DDAE-B945-A919-F50B76BB7246}"/>
              </a:ext>
            </a:extLst>
          </p:cNvPr>
          <p:cNvCxnSpPr>
            <a:cxnSpLocks/>
            <a:stCxn id="36" idx="3"/>
          </p:cNvCxnSpPr>
          <p:nvPr/>
        </p:nvCxnSpPr>
        <p:spPr>
          <a:xfrm rot="5400000">
            <a:off x="1721094" y="4910874"/>
            <a:ext cx="865080" cy="582574"/>
          </a:xfrm>
          <a:prstGeom prst="bentConnector3">
            <a:avLst>
              <a:gd name="adj1" fmla="val 9974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36" name="Triangle 35">
            <a:extLst>
              <a:ext uri="{FF2B5EF4-FFF2-40B4-BE49-F238E27FC236}">
                <a16:creationId xmlns:a16="http://schemas.microsoft.com/office/drawing/2014/main" id="{C8331181-FE13-B444-86EF-9C090A299CB0}"/>
              </a:ext>
            </a:extLst>
          </p:cNvPr>
          <p:cNvSpPr/>
          <p:nvPr/>
        </p:nvSpPr>
        <p:spPr>
          <a:xfrm>
            <a:off x="2411365" y="4660351"/>
            <a:ext cx="67112" cy="109270"/>
          </a:xfrm>
          <a:prstGeom prst="triangle">
            <a:avLst/>
          </a:prstGeom>
          <a:solidFill>
            <a:schemeClr val="bg1">
              <a:lumMod val="75000"/>
            </a:schemeClr>
          </a:solid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9" name="Rectangle 38">
            <a:extLst>
              <a:ext uri="{FF2B5EF4-FFF2-40B4-BE49-F238E27FC236}">
                <a16:creationId xmlns:a16="http://schemas.microsoft.com/office/drawing/2014/main" id="{E4573D7E-B86E-6940-9BB2-588B72191B69}"/>
              </a:ext>
            </a:extLst>
          </p:cNvPr>
          <p:cNvSpPr/>
          <p:nvPr/>
        </p:nvSpPr>
        <p:spPr>
          <a:xfrm>
            <a:off x="2880116" y="4248404"/>
            <a:ext cx="645459" cy="4665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TextBox 39">
            <a:extLst>
              <a:ext uri="{FF2B5EF4-FFF2-40B4-BE49-F238E27FC236}">
                <a16:creationId xmlns:a16="http://schemas.microsoft.com/office/drawing/2014/main" id="{6FC38F2F-8463-8A4C-824F-DC1F2DF3A1F1}"/>
              </a:ext>
            </a:extLst>
          </p:cNvPr>
          <p:cNvSpPr txBox="1"/>
          <p:nvPr/>
        </p:nvSpPr>
        <p:spPr>
          <a:xfrm>
            <a:off x="2789500" y="4812065"/>
            <a:ext cx="2804476" cy="1384995"/>
          </a:xfrm>
          <a:prstGeom prst="rect">
            <a:avLst/>
          </a:prstGeom>
          <a:noFill/>
        </p:spPr>
        <p:txBody>
          <a:bodyPr wrap="square" rtlCol="0">
            <a:spAutoFit/>
          </a:bodyPr>
          <a:lstStyle/>
          <a:p>
            <a:r>
              <a:rPr lang="en-GB" sz="1400" dirty="0">
                <a:latin typeface="Roboto" panose="02000000000000000000" pitchFamily="2" charset="0"/>
                <a:ea typeface="Roboto" panose="02000000000000000000" pitchFamily="2" charset="0"/>
              </a:rPr>
              <a:t>Here we have two types of follower participant – those who are just following (we don’t know if they’re actively choosing to follow) and active follower.</a:t>
            </a:r>
          </a:p>
          <a:p>
            <a:endParaRPr lang="en-GB" sz="1400" dirty="0">
              <a:latin typeface="Roboto" panose="02000000000000000000" pitchFamily="2" charset="0"/>
              <a:ea typeface="Roboto" panose="02000000000000000000" pitchFamily="2" charset="0"/>
            </a:endParaRPr>
          </a:p>
        </p:txBody>
      </p:sp>
      <p:sp>
        <p:nvSpPr>
          <p:cNvPr id="41" name="TextBox 40">
            <a:extLst>
              <a:ext uri="{FF2B5EF4-FFF2-40B4-BE49-F238E27FC236}">
                <a16:creationId xmlns:a16="http://schemas.microsoft.com/office/drawing/2014/main" id="{5FC636AE-FB5A-D04F-A692-5231BCA8613F}"/>
              </a:ext>
            </a:extLst>
          </p:cNvPr>
          <p:cNvSpPr txBox="1"/>
          <p:nvPr/>
        </p:nvSpPr>
        <p:spPr>
          <a:xfrm>
            <a:off x="6997889" y="3853194"/>
            <a:ext cx="4249742" cy="2731517"/>
          </a:xfrm>
          <a:prstGeom prst="rect">
            <a:avLst/>
          </a:prstGeom>
          <a:noFill/>
        </p:spPr>
        <p:txBody>
          <a:bodyPr wrap="square" rtlCol="0">
            <a:spAutoFit/>
          </a:bodyPr>
          <a:lstStyle/>
          <a:p>
            <a:r>
              <a:rPr lang="en-GB" sz="1400" dirty="0">
                <a:latin typeface="Roboto" panose="02000000000000000000" pitchFamily="2" charset="0"/>
                <a:ea typeface="Roboto" panose="02000000000000000000" pitchFamily="2" charset="0"/>
              </a:rPr>
              <a:t>The possible worlds model does not need to change, and we can use it in the usual IES fashion with </a:t>
            </a:r>
            <a:r>
              <a:rPr lang="en-GB" sz="1400" dirty="0" err="1">
                <a:latin typeface="Roboto" panose="02000000000000000000" pitchFamily="2" charset="0"/>
                <a:ea typeface="Roboto" panose="02000000000000000000" pitchFamily="2" charset="0"/>
              </a:rPr>
              <a:t>AssessToBeTrue</a:t>
            </a:r>
            <a:r>
              <a:rPr lang="en-GB" sz="1400" dirty="0">
                <a:latin typeface="Roboto" panose="02000000000000000000" pitchFamily="2" charset="0"/>
                <a:ea typeface="Roboto" panose="02000000000000000000" pitchFamily="2" charset="0"/>
              </a:rPr>
              <a:t>. The Assessor could then be a System (e.g. Odysseus, Wisdom)</a:t>
            </a:r>
          </a:p>
          <a:p>
            <a:endParaRPr lang="en-GB" sz="1400" dirty="0">
              <a:latin typeface="Roboto" panose="02000000000000000000" pitchFamily="2" charset="0"/>
              <a:ea typeface="Roboto" panose="02000000000000000000" pitchFamily="2" charset="0"/>
            </a:endParaRPr>
          </a:p>
          <a:p>
            <a:r>
              <a:rPr lang="en-GB" sz="1400" dirty="0">
                <a:latin typeface="Roboto" panose="02000000000000000000" pitchFamily="2" charset="0"/>
                <a:ea typeface="Roboto" panose="02000000000000000000" pitchFamily="2" charset="0"/>
              </a:rPr>
              <a:t>The confidence could be expressed using the UK Govt PHIA Probability Yardstick - </a:t>
            </a:r>
            <a:r>
              <a:rPr lang="en-GB" sz="1050" dirty="0">
                <a:latin typeface="Roboto" panose="02000000000000000000" pitchFamily="2" charset="0"/>
                <a:ea typeface="Roboto" panose="02000000000000000000" pitchFamily="2" charset="0"/>
                <a:hlinkClick r:id="rId4"/>
              </a:rPr>
              <a:t>https://www.app.college.police.uk/app-content/intelligence-management/analysis/delivering-effective-analysis/</a:t>
            </a:r>
            <a:r>
              <a:rPr lang="en-GB" sz="1050" dirty="0">
                <a:latin typeface="Roboto" panose="02000000000000000000" pitchFamily="2" charset="0"/>
                <a:ea typeface="Roboto" panose="02000000000000000000" pitchFamily="2" charset="0"/>
              </a:rPr>
              <a:t> </a:t>
            </a:r>
          </a:p>
          <a:p>
            <a:endParaRPr lang="en-GB" sz="1050" dirty="0">
              <a:latin typeface="Roboto" panose="02000000000000000000" pitchFamily="2" charset="0"/>
              <a:ea typeface="Roboto" panose="02000000000000000000" pitchFamily="2" charset="0"/>
            </a:endParaRPr>
          </a:p>
          <a:p>
            <a:r>
              <a:rPr lang="en-GB" sz="1400" dirty="0">
                <a:latin typeface="Roboto" panose="02000000000000000000" pitchFamily="2" charset="0"/>
                <a:ea typeface="Roboto" panose="02000000000000000000" pitchFamily="2" charset="0"/>
              </a:rPr>
              <a:t>Probably also need to add </a:t>
            </a:r>
            <a:r>
              <a:rPr lang="en-GB" sz="1400" dirty="0" err="1">
                <a:latin typeface="Roboto" panose="02000000000000000000" pitchFamily="2" charset="0"/>
                <a:ea typeface="Roboto" panose="02000000000000000000" pitchFamily="2" charset="0"/>
              </a:rPr>
              <a:t>AssessToBeFalse</a:t>
            </a:r>
            <a:r>
              <a:rPr lang="en-GB" sz="1400" dirty="0">
                <a:latin typeface="Roboto" panose="02000000000000000000" pitchFamily="2" charset="0"/>
                <a:ea typeface="Roboto" panose="02000000000000000000" pitchFamily="2" charset="0"/>
              </a:rPr>
              <a:t> (again with the same confidence criteria).</a:t>
            </a:r>
          </a:p>
          <a:p>
            <a:endParaRPr lang="en-GB" sz="14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234731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712CC0-C8D6-6A45-96AC-37DD6D004379}"/>
              </a:ext>
            </a:extLst>
          </p:cNvPr>
          <p:cNvSpPr txBox="1"/>
          <p:nvPr/>
        </p:nvSpPr>
        <p:spPr>
          <a:xfrm>
            <a:off x="47874" y="0"/>
            <a:ext cx="6763390"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RDF Schema for “Following” Use-Case Extensions</a:t>
            </a:r>
          </a:p>
        </p:txBody>
      </p:sp>
      <p:sp>
        <p:nvSpPr>
          <p:cNvPr id="3" name="TextBox 2">
            <a:extLst>
              <a:ext uri="{FF2B5EF4-FFF2-40B4-BE49-F238E27FC236}">
                <a16:creationId xmlns:a16="http://schemas.microsoft.com/office/drawing/2014/main" id="{FFB429CA-C966-CF4D-AFE0-8EC03743451D}"/>
              </a:ext>
            </a:extLst>
          </p:cNvPr>
          <p:cNvSpPr txBox="1"/>
          <p:nvPr/>
        </p:nvSpPr>
        <p:spPr>
          <a:xfrm>
            <a:off x="378207" y="794714"/>
            <a:ext cx="9171100" cy="3416320"/>
          </a:xfrm>
          <a:prstGeom prst="rect">
            <a:avLst/>
          </a:prstGeom>
          <a:noFill/>
        </p:spPr>
        <p:txBody>
          <a:bodyPr wrap="none" rtlCol="0">
            <a:spAutoFit/>
          </a:bodyPr>
          <a:lstStyle/>
          <a:p>
            <a:r>
              <a:rPr lang="en-GB" sz="1200" dirty="0">
                <a:latin typeface="Roboto Mono" pitchFamily="2" charset="0"/>
                <a:ea typeface="Roboto Mono" pitchFamily="2" charset="0"/>
              </a:rPr>
              <a:t>@prefix 			</a:t>
            </a:r>
            <a:r>
              <a:rPr lang="en-GB" sz="1200" dirty="0" err="1">
                <a:latin typeface="Roboto Mono" pitchFamily="2" charset="0"/>
                <a:ea typeface="Roboto Mono" pitchFamily="2" charset="0"/>
              </a:rPr>
              <a:t>ies</a:t>
            </a:r>
            <a:r>
              <a:rPr lang="en-GB" sz="1200" dirty="0">
                <a:latin typeface="Roboto Mono" pitchFamily="2" charset="0"/>
                <a:ea typeface="Roboto Mono" pitchFamily="2" charset="0"/>
              </a:rPr>
              <a:t>: 		&lt;http://</a:t>
            </a:r>
            <a:r>
              <a:rPr lang="en-GB" sz="1200" dirty="0" err="1">
                <a:latin typeface="Roboto Mono" pitchFamily="2" charset="0"/>
                <a:ea typeface="Roboto Mono" pitchFamily="2" charset="0"/>
              </a:rPr>
              <a:t>ies.data.gov.uk</a:t>
            </a:r>
            <a:r>
              <a:rPr lang="en-GB" sz="1200" dirty="0">
                <a:latin typeface="Roboto Mono" pitchFamily="2" charset="0"/>
                <a:ea typeface="Roboto Mono" pitchFamily="2" charset="0"/>
              </a:rPr>
              <a:t>/ontology/ies4#&gt; .</a:t>
            </a:r>
          </a:p>
          <a:p>
            <a:r>
              <a:rPr lang="en-GB" sz="1200" dirty="0">
                <a:latin typeface="Roboto Mono" pitchFamily="2" charset="0"/>
                <a:ea typeface="Roboto Mono" pitchFamily="2" charset="0"/>
              </a:rPr>
              <a:t>@prefix 			</a:t>
            </a:r>
            <a:r>
              <a:rPr lang="en-GB" sz="1200" dirty="0" err="1">
                <a:latin typeface="Roboto Mono" pitchFamily="2" charset="0"/>
                <a:ea typeface="Roboto Mono" pitchFamily="2" charset="0"/>
              </a:rPr>
              <a:t>rdf</a:t>
            </a:r>
            <a:r>
              <a:rPr lang="en-GB" sz="1200" dirty="0">
                <a:latin typeface="Roboto Mono" pitchFamily="2" charset="0"/>
                <a:ea typeface="Roboto Mono" pitchFamily="2" charset="0"/>
              </a:rPr>
              <a:t>: 		&lt;http://www.w3.org/1999/02/22-rdf-syntax-ns#&gt; .</a:t>
            </a:r>
          </a:p>
          <a:p>
            <a:r>
              <a:rPr lang="en-GB" sz="1200" dirty="0">
                <a:latin typeface="Roboto Mono" pitchFamily="2" charset="0"/>
                <a:ea typeface="Roboto Mono" pitchFamily="2" charset="0"/>
              </a:rPr>
              <a:t>@prefix 			</a:t>
            </a:r>
            <a:r>
              <a:rPr lang="en-GB" sz="1200" dirty="0" err="1">
                <a:latin typeface="Roboto Mono" pitchFamily="2" charset="0"/>
                <a:ea typeface="Roboto Mono" pitchFamily="2" charset="0"/>
              </a:rPr>
              <a:t>rdfs</a:t>
            </a:r>
            <a:r>
              <a:rPr lang="en-GB" sz="1200" dirty="0">
                <a:latin typeface="Roboto Mono" pitchFamily="2" charset="0"/>
                <a:ea typeface="Roboto Mono" pitchFamily="2" charset="0"/>
              </a:rPr>
              <a:t>: 		&lt;http://www.w3.org/2000/01/</a:t>
            </a:r>
            <a:r>
              <a:rPr lang="en-GB" sz="1200" dirty="0" err="1">
                <a:latin typeface="Roboto Mono" pitchFamily="2" charset="0"/>
                <a:ea typeface="Roboto Mono" pitchFamily="2" charset="0"/>
              </a:rPr>
              <a:t>rdf</a:t>
            </a:r>
            <a:r>
              <a:rPr lang="en-GB" sz="1200" dirty="0">
                <a:latin typeface="Roboto Mono" pitchFamily="2" charset="0"/>
                <a:ea typeface="Roboto Mono" pitchFamily="2" charset="0"/>
              </a:rPr>
              <a:t>-schema#&gt; .</a:t>
            </a:r>
          </a:p>
          <a:p>
            <a:endParaRPr lang="en-GB" sz="1200" dirty="0">
              <a:latin typeface="Roboto Mono" pitchFamily="2" charset="0"/>
              <a:ea typeface="Roboto Mono" pitchFamily="2" charset="0"/>
            </a:endParaRPr>
          </a:p>
          <a:p>
            <a:r>
              <a:rPr lang="en-GB" sz="1200" dirty="0" err="1">
                <a:latin typeface="Roboto Mono" pitchFamily="2" charset="0"/>
                <a:ea typeface="Roboto Mono" pitchFamily="2" charset="0"/>
              </a:rPr>
              <a:t>ies:Follow</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ies:Follow</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ies:Event</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ies:Followed</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ies:Followed</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ies:EventParticipant</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ies:Follower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ies:Follower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ies:EventParticipant</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ies:ActiveFollower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ies:ActiveFollower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ies:Follower</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ies:ActiveFollower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ies:ActiveEventParticipant</a:t>
            </a:r>
            <a:r>
              <a:rPr lang="en-GB" sz="1200" dirty="0">
                <a:latin typeface="Roboto Mono" pitchFamily="2" charset="0"/>
                <a:ea typeface="Roboto Mono" pitchFamily="2" charset="0"/>
              </a:rPr>
              <a:t> .</a:t>
            </a: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p:txBody>
      </p:sp>
    </p:spTree>
    <p:extLst>
      <p:ext uri="{BB962C8B-B14F-4D97-AF65-F5344CB8AC3E}">
        <p14:creationId xmlns:p14="http://schemas.microsoft.com/office/powerpoint/2010/main" val="2252215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4EF90AB-797F-F247-9C44-75C214A2B44F}"/>
              </a:ext>
            </a:extLst>
          </p:cNvPr>
          <p:cNvSpPr/>
          <p:nvPr/>
        </p:nvSpPr>
        <p:spPr>
          <a:xfrm>
            <a:off x="1298505" y="5483950"/>
            <a:ext cx="6096000" cy="954107"/>
          </a:xfrm>
          <a:prstGeom prst="rect">
            <a:avLst/>
          </a:prstGeom>
        </p:spPr>
        <p:txBody>
          <a:bodyPr>
            <a:spAutoFit/>
          </a:bodyPr>
          <a:lstStyle/>
          <a:p>
            <a:r>
              <a:rPr lang="en-GB" sz="1200" b="1" dirty="0">
                <a:solidFill>
                  <a:srgbClr val="0070C0"/>
                </a:solidFill>
                <a:latin typeface="Consolas" panose="020B0609020204030204" pitchFamily="49" charset="0"/>
              </a:rPr>
              <a:t>Namespaces:</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rdf</a:t>
            </a:r>
            <a:r>
              <a:rPr lang="en-GB" sz="1100" dirty="0">
                <a:solidFill>
                  <a:srgbClr val="0070C0"/>
                </a:solidFill>
                <a:latin typeface="Consolas" panose="020B0609020204030204" pitchFamily="49" charset="0"/>
              </a:rPr>
              <a:t>: &lt;http://www.w3.org/1999/02/22-rdf-syntax-ns#&gt; .</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rdfs</a:t>
            </a:r>
            <a:r>
              <a:rPr lang="en-GB" sz="1100" dirty="0">
                <a:solidFill>
                  <a:srgbClr val="0070C0"/>
                </a:solidFill>
                <a:latin typeface="Consolas" panose="020B0609020204030204" pitchFamily="49" charset="0"/>
              </a:rPr>
              <a:t>: &lt;http://www.w3.org/2000/01/rdf-schema#&gt; . </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ies</a:t>
            </a:r>
            <a:r>
              <a:rPr lang="en-GB" sz="1100" dirty="0">
                <a:solidFill>
                  <a:srgbClr val="0070C0"/>
                </a:solidFill>
                <a:latin typeface="Consolas" panose="020B0609020204030204" pitchFamily="49" charset="0"/>
              </a:rPr>
              <a:t>: &lt;http://ies.data.gov.uk/ies4#&gt; . </a:t>
            </a:r>
          </a:p>
          <a:p>
            <a:r>
              <a:rPr lang="en-GB" sz="1100" dirty="0">
                <a:solidFill>
                  <a:srgbClr val="0070C0"/>
                </a:solidFill>
                <a:latin typeface="Consolas" panose="020B0609020204030204" pitchFamily="49" charset="0"/>
              </a:rPr>
              <a:t>@prefix data: &lt;http://data.gov.uk/testdata#&gt; .</a:t>
            </a:r>
            <a:endParaRPr lang="en-GB" sz="1100" dirty="0"/>
          </a:p>
        </p:txBody>
      </p:sp>
      <p:sp>
        <p:nvSpPr>
          <p:cNvPr id="29" name="Oval 28">
            <a:extLst>
              <a:ext uri="{FF2B5EF4-FFF2-40B4-BE49-F238E27FC236}">
                <a16:creationId xmlns:a16="http://schemas.microsoft.com/office/drawing/2014/main" id="{BEA92E98-517D-B046-A318-C533AC2D10CE}"/>
              </a:ext>
            </a:extLst>
          </p:cNvPr>
          <p:cNvSpPr/>
          <p:nvPr/>
        </p:nvSpPr>
        <p:spPr>
          <a:xfrm>
            <a:off x="4216460" y="3192194"/>
            <a:ext cx="487680" cy="473612"/>
          </a:xfrm>
          <a:prstGeom prst="ellipse">
            <a:avLst/>
          </a:prstGeom>
          <a:solidFill>
            <a:schemeClr val="tx1">
              <a:lumMod val="85000"/>
              <a:lumOff val="15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chemeClr val="accent2"/>
                </a:solidFill>
                <a:latin typeface="Consolas" panose="020B0609020204030204" pitchFamily="49" charset="0"/>
                <a:cs typeface="Consolas" panose="020B0609020204030204" pitchFamily="49" charset="0"/>
              </a:rPr>
              <a:t>PP</a:t>
            </a:r>
          </a:p>
        </p:txBody>
      </p:sp>
      <p:sp>
        <p:nvSpPr>
          <p:cNvPr id="34" name="TextBox 33">
            <a:extLst>
              <a:ext uri="{FF2B5EF4-FFF2-40B4-BE49-F238E27FC236}">
                <a16:creationId xmlns:a16="http://schemas.microsoft.com/office/drawing/2014/main" id="{F65F1B1E-B3A0-004B-83A9-BBCC477444DC}"/>
              </a:ext>
            </a:extLst>
          </p:cNvPr>
          <p:cNvSpPr txBox="1"/>
          <p:nvPr/>
        </p:nvSpPr>
        <p:spPr>
          <a:xfrm>
            <a:off x="4391840" y="2748623"/>
            <a:ext cx="780983"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ies:inPeriod</a:t>
            </a:r>
            <a:endParaRPr lang="en-GB" sz="700" dirty="0">
              <a:latin typeface="Consolas" panose="020B0609020204030204" pitchFamily="49" charset="0"/>
              <a:cs typeface="Consolas" panose="020B0609020204030204" pitchFamily="49" charset="0"/>
            </a:endParaRPr>
          </a:p>
        </p:txBody>
      </p:sp>
      <p:sp>
        <p:nvSpPr>
          <p:cNvPr id="35" name="TextBox 34">
            <a:extLst>
              <a:ext uri="{FF2B5EF4-FFF2-40B4-BE49-F238E27FC236}">
                <a16:creationId xmlns:a16="http://schemas.microsoft.com/office/drawing/2014/main" id="{65BFCAAD-F722-9040-904C-E0A33B73166F}"/>
              </a:ext>
            </a:extLst>
          </p:cNvPr>
          <p:cNvSpPr txBox="1"/>
          <p:nvPr/>
        </p:nvSpPr>
        <p:spPr>
          <a:xfrm>
            <a:off x="3685211" y="3639937"/>
            <a:ext cx="1362874"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data:2020-04-01T13:57</a:t>
            </a:r>
          </a:p>
        </p:txBody>
      </p:sp>
      <p:sp>
        <p:nvSpPr>
          <p:cNvPr id="36" name="TextBox 35">
            <a:extLst>
              <a:ext uri="{FF2B5EF4-FFF2-40B4-BE49-F238E27FC236}">
                <a16:creationId xmlns:a16="http://schemas.microsoft.com/office/drawing/2014/main" id="{17CAFC1E-687D-2643-BD74-ADA5B915016B}"/>
              </a:ext>
            </a:extLst>
          </p:cNvPr>
          <p:cNvSpPr txBox="1"/>
          <p:nvPr/>
        </p:nvSpPr>
        <p:spPr>
          <a:xfrm>
            <a:off x="210057" y="115873"/>
            <a:ext cx="4147289" cy="400110"/>
          </a:xfrm>
          <a:prstGeom prst="rect">
            <a:avLst/>
          </a:prstGeom>
          <a:noFill/>
        </p:spPr>
        <p:txBody>
          <a:bodyPr wrap="none" rtlCol="0">
            <a:spAutoFit/>
          </a:bodyPr>
          <a:lstStyle/>
          <a:p>
            <a:r>
              <a:rPr lang="en-GB" sz="2000" dirty="0">
                <a:solidFill>
                  <a:srgbClr val="0070C0"/>
                </a:solidFill>
                <a:latin typeface="Roboto Thin" panose="02000000000000000000" pitchFamily="2" charset="0"/>
                <a:ea typeface="Roboto Thin" panose="02000000000000000000" pitchFamily="2" charset="0"/>
              </a:rPr>
              <a:t>Option One Example – A following B</a:t>
            </a:r>
          </a:p>
        </p:txBody>
      </p:sp>
      <p:sp>
        <p:nvSpPr>
          <p:cNvPr id="75" name="TextBox 74">
            <a:extLst>
              <a:ext uri="{FF2B5EF4-FFF2-40B4-BE49-F238E27FC236}">
                <a16:creationId xmlns:a16="http://schemas.microsoft.com/office/drawing/2014/main" id="{92F26FED-EBBD-A14C-A929-E5D29E0FF182}"/>
              </a:ext>
            </a:extLst>
          </p:cNvPr>
          <p:cNvSpPr txBox="1"/>
          <p:nvPr/>
        </p:nvSpPr>
        <p:spPr>
          <a:xfrm>
            <a:off x="6405639" y="2278242"/>
            <a:ext cx="780983"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ies:assessed</a:t>
            </a:r>
            <a:endParaRPr lang="en-GB" sz="700" dirty="0">
              <a:latin typeface="Consolas" panose="020B0609020204030204" pitchFamily="49" charset="0"/>
              <a:cs typeface="Consolas" panose="020B0609020204030204" pitchFamily="49" charset="0"/>
            </a:endParaRPr>
          </a:p>
        </p:txBody>
      </p:sp>
      <p:sp>
        <p:nvSpPr>
          <p:cNvPr id="68" name="Oval 67">
            <a:extLst>
              <a:ext uri="{FF2B5EF4-FFF2-40B4-BE49-F238E27FC236}">
                <a16:creationId xmlns:a16="http://schemas.microsoft.com/office/drawing/2014/main" id="{6EE2C5A0-48A2-1845-B945-2AF61C94C7E9}"/>
              </a:ext>
            </a:extLst>
          </p:cNvPr>
          <p:cNvSpPr/>
          <p:nvPr/>
        </p:nvSpPr>
        <p:spPr>
          <a:xfrm>
            <a:off x="2594864" y="1682777"/>
            <a:ext cx="487680" cy="473612"/>
          </a:xfrm>
          <a:prstGeom prst="ellipse">
            <a:avLst/>
          </a:prstGeom>
          <a:solidFill>
            <a:schemeClr val="tx1">
              <a:lumMod val="85000"/>
              <a:lumOff val="15000"/>
            </a:schemeClr>
          </a:solidFill>
          <a:ln w="38100">
            <a:solidFill>
              <a:srgbClr val="7B35B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err="1">
                <a:solidFill>
                  <a:srgbClr val="7B35B1"/>
                </a:solidFill>
                <a:latin typeface="Consolas" panose="020B0609020204030204" pitchFamily="49" charset="0"/>
                <a:cs typeface="Consolas" panose="020B0609020204030204" pitchFamily="49" charset="0"/>
              </a:rPr>
              <a:t>Fd</a:t>
            </a:r>
            <a:endParaRPr lang="en-GB" dirty="0">
              <a:solidFill>
                <a:srgbClr val="7B35B1"/>
              </a:solidFill>
              <a:latin typeface="Consolas" panose="020B0609020204030204" pitchFamily="49" charset="0"/>
              <a:cs typeface="Consolas" panose="020B0609020204030204" pitchFamily="49" charset="0"/>
            </a:endParaRPr>
          </a:p>
        </p:txBody>
      </p:sp>
      <p:sp>
        <p:nvSpPr>
          <p:cNvPr id="69" name="Oval 68">
            <a:extLst>
              <a:ext uri="{FF2B5EF4-FFF2-40B4-BE49-F238E27FC236}">
                <a16:creationId xmlns:a16="http://schemas.microsoft.com/office/drawing/2014/main" id="{20A01E12-FC0E-9846-95AB-AE4250E97815}"/>
              </a:ext>
            </a:extLst>
          </p:cNvPr>
          <p:cNvSpPr/>
          <p:nvPr/>
        </p:nvSpPr>
        <p:spPr>
          <a:xfrm>
            <a:off x="2594864" y="2945688"/>
            <a:ext cx="487680" cy="473612"/>
          </a:xfrm>
          <a:prstGeom prst="ellipse">
            <a:avLst/>
          </a:prstGeom>
          <a:solidFill>
            <a:schemeClr val="tx1">
              <a:lumMod val="85000"/>
              <a:lumOff val="15000"/>
            </a:schemeClr>
          </a:solidFill>
          <a:ln w="38100">
            <a:solidFill>
              <a:srgbClr val="7B35B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7B35B1"/>
                </a:solidFill>
                <a:latin typeface="Consolas" panose="020B0609020204030204" pitchFamily="49" charset="0"/>
                <a:cs typeface="Consolas" panose="020B0609020204030204" pitchFamily="49" charset="0"/>
              </a:rPr>
              <a:t>Fr</a:t>
            </a:r>
          </a:p>
        </p:txBody>
      </p:sp>
      <p:sp>
        <p:nvSpPr>
          <p:cNvPr id="70" name="Oval 69">
            <a:extLst>
              <a:ext uri="{FF2B5EF4-FFF2-40B4-BE49-F238E27FC236}">
                <a16:creationId xmlns:a16="http://schemas.microsoft.com/office/drawing/2014/main" id="{AF63DAFF-2A2D-644E-AA47-A52F5BA09FC4}"/>
              </a:ext>
            </a:extLst>
          </p:cNvPr>
          <p:cNvSpPr/>
          <p:nvPr/>
        </p:nvSpPr>
        <p:spPr>
          <a:xfrm>
            <a:off x="5705022" y="2240196"/>
            <a:ext cx="487680" cy="473612"/>
          </a:xfrm>
          <a:prstGeom prst="ellipse">
            <a:avLst/>
          </a:prstGeom>
          <a:solidFill>
            <a:schemeClr val="tx1">
              <a:lumMod val="85000"/>
              <a:lumOff val="15000"/>
            </a:schemeClr>
          </a:solidFill>
          <a:ln w="38100">
            <a:solidFill>
              <a:srgbClr val="00FA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00FA00"/>
                </a:solidFill>
                <a:latin typeface="Consolas" panose="020B0609020204030204" pitchFamily="49" charset="0"/>
                <a:cs typeface="Consolas" panose="020B0609020204030204" pitchFamily="49" charset="0"/>
              </a:rPr>
              <a:t>PW</a:t>
            </a:r>
          </a:p>
        </p:txBody>
      </p:sp>
      <p:cxnSp>
        <p:nvCxnSpPr>
          <p:cNvPr id="73" name="Straight Arrow Connector 72">
            <a:extLst>
              <a:ext uri="{FF2B5EF4-FFF2-40B4-BE49-F238E27FC236}">
                <a16:creationId xmlns:a16="http://schemas.microsoft.com/office/drawing/2014/main" id="{69689B6D-0004-C64F-9790-4536E46D4A9B}"/>
              </a:ext>
            </a:extLst>
          </p:cNvPr>
          <p:cNvCxnSpPr>
            <a:cxnSpLocks/>
            <a:stCxn id="67" idx="6"/>
            <a:endCxn id="70" idx="2"/>
          </p:cNvCxnSpPr>
          <p:nvPr/>
        </p:nvCxnSpPr>
        <p:spPr>
          <a:xfrm>
            <a:off x="4704140" y="2477002"/>
            <a:ext cx="1000882"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D8407C9D-ABF0-3348-8E82-3F431A28920C}"/>
              </a:ext>
            </a:extLst>
          </p:cNvPr>
          <p:cNvSpPr txBox="1"/>
          <p:nvPr/>
        </p:nvSpPr>
        <p:spPr>
          <a:xfrm>
            <a:off x="4790298" y="2286457"/>
            <a:ext cx="780983"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ies:isPartOf</a:t>
            </a:r>
            <a:endParaRPr lang="en-GB" sz="700" dirty="0">
              <a:latin typeface="Consolas" panose="020B0609020204030204" pitchFamily="49" charset="0"/>
              <a:cs typeface="Consolas" panose="020B0609020204030204" pitchFamily="49" charset="0"/>
            </a:endParaRPr>
          </a:p>
        </p:txBody>
      </p:sp>
      <p:cxnSp>
        <p:nvCxnSpPr>
          <p:cNvPr id="80" name="Straight Arrow Connector 79">
            <a:extLst>
              <a:ext uri="{FF2B5EF4-FFF2-40B4-BE49-F238E27FC236}">
                <a16:creationId xmlns:a16="http://schemas.microsoft.com/office/drawing/2014/main" id="{3FC6427D-56C9-B74E-9DA2-F42F58B7BA59}"/>
              </a:ext>
            </a:extLst>
          </p:cNvPr>
          <p:cNvCxnSpPr>
            <a:cxnSpLocks/>
            <a:stCxn id="69" idx="6"/>
            <a:endCxn id="67" idx="3"/>
          </p:cNvCxnSpPr>
          <p:nvPr/>
        </p:nvCxnSpPr>
        <p:spPr>
          <a:xfrm flipV="1">
            <a:off x="3082544" y="2644449"/>
            <a:ext cx="1205335" cy="538045"/>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22625D6F-0512-354A-B13E-8ABBD2B7CE7E}"/>
              </a:ext>
            </a:extLst>
          </p:cNvPr>
          <p:cNvCxnSpPr>
            <a:cxnSpLocks/>
            <a:stCxn id="69" idx="2"/>
            <a:endCxn id="85" idx="6"/>
          </p:cNvCxnSpPr>
          <p:nvPr/>
        </p:nvCxnSpPr>
        <p:spPr>
          <a:xfrm flipH="1">
            <a:off x="1471548" y="3182494"/>
            <a:ext cx="1123316" cy="5273"/>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BCA60C71-BFC3-FE44-AF6B-390A21C63881}"/>
              </a:ext>
            </a:extLst>
          </p:cNvPr>
          <p:cNvSpPr txBox="1"/>
          <p:nvPr/>
        </p:nvSpPr>
        <p:spPr>
          <a:xfrm>
            <a:off x="1412980" y="1687425"/>
            <a:ext cx="1228221"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ies:isParticipationOf</a:t>
            </a:r>
            <a:endParaRPr lang="en-GB" sz="700" dirty="0">
              <a:latin typeface="Consolas" panose="020B0609020204030204" pitchFamily="49" charset="0"/>
              <a:cs typeface="Consolas" panose="020B0609020204030204" pitchFamily="49" charset="0"/>
            </a:endParaRPr>
          </a:p>
        </p:txBody>
      </p:sp>
      <p:sp>
        <p:nvSpPr>
          <p:cNvPr id="83" name="TextBox 82">
            <a:extLst>
              <a:ext uri="{FF2B5EF4-FFF2-40B4-BE49-F238E27FC236}">
                <a16:creationId xmlns:a16="http://schemas.microsoft.com/office/drawing/2014/main" id="{10C9B73A-3DC4-FA4B-983E-E277E6281F83}"/>
              </a:ext>
            </a:extLst>
          </p:cNvPr>
          <p:cNvSpPr txBox="1"/>
          <p:nvPr/>
        </p:nvSpPr>
        <p:spPr>
          <a:xfrm>
            <a:off x="1412980" y="2939448"/>
            <a:ext cx="1228221"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ies:isParticipationOf</a:t>
            </a:r>
            <a:endParaRPr lang="en-GB" sz="700" dirty="0">
              <a:latin typeface="Consolas" panose="020B0609020204030204" pitchFamily="49" charset="0"/>
              <a:cs typeface="Consolas" panose="020B0609020204030204" pitchFamily="49" charset="0"/>
            </a:endParaRPr>
          </a:p>
        </p:txBody>
      </p:sp>
      <p:sp>
        <p:nvSpPr>
          <p:cNvPr id="84" name="Rectangle 83">
            <a:extLst>
              <a:ext uri="{FF2B5EF4-FFF2-40B4-BE49-F238E27FC236}">
                <a16:creationId xmlns:a16="http://schemas.microsoft.com/office/drawing/2014/main" id="{373388FA-D982-F543-ACD7-CA0266A224F4}"/>
              </a:ext>
            </a:extLst>
          </p:cNvPr>
          <p:cNvSpPr/>
          <p:nvPr/>
        </p:nvSpPr>
        <p:spPr>
          <a:xfrm>
            <a:off x="8857513" y="4538228"/>
            <a:ext cx="3014806" cy="1800493"/>
          </a:xfrm>
          <a:prstGeom prst="rect">
            <a:avLst/>
          </a:prstGeom>
        </p:spPr>
        <p:txBody>
          <a:bodyPr wrap="square">
            <a:spAutoFit/>
          </a:bodyPr>
          <a:lstStyle/>
          <a:p>
            <a:r>
              <a:rPr lang="en-GB" sz="1200" b="1" dirty="0">
                <a:solidFill>
                  <a:srgbClr val="000000"/>
                </a:solidFill>
                <a:latin typeface="Consolas" panose="020B0609020204030204" pitchFamily="49" charset="0"/>
              </a:rPr>
              <a:t>KEY:</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As	</a:t>
            </a:r>
            <a:r>
              <a:rPr lang="en-GB" sz="1100" dirty="0" err="1">
                <a:solidFill>
                  <a:srgbClr val="000000"/>
                </a:solidFill>
                <a:latin typeface="Consolas" panose="020B0609020204030204" pitchFamily="49" charset="0"/>
              </a:rPr>
              <a:t>ies:Assessor</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AT	</a:t>
            </a:r>
            <a:r>
              <a:rPr lang="en-GB" sz="1100" dirty="0" err="1">
                <a:solidFill>
                  <a:srgbClr val="000000"/>
                </a:solidFill>
                <a:latin typeface="Consolas" panose="020B0609020204030204" pitchFamily="49" charset="0"/>
              </a:rPr>
              <a:t>ies:AssessToBeTrue</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F	</a:t>
            </a:r>
            <a:r>
              <a:rPr lang="en-GB" sz="1100" dirty="0" err="1">
                <a:solidFill>
                  <a:srgbClr val="000000"/>
                </a:solidFill>
                <a:latin typeface="Consolas" panose="020B0609020204030204" pitchFamily="49" charset="0"/>
              </a:rPr>
              <a:t>ies:Follow</a:t>
            </a:r>
            <a:endParaRPr lang="en-GB" sz="1100" dirty="0">
              <a:solidFill>
                <a:srgbClr val="000000"/>
              </a:solidFill>
              <a:latin typeface="Consolas" panose="020B0609020204030204" pitchFamily="49" charset="0"/>
            </a:endParaRPr>
          </a:p>
          <a:p>
            <a:r>
              <a:rPr lang="en-GB" sz="1100" dirty="0" err="1">
                <a:solidFill>
                  <a:srgbClr val="000000"/>
                </a:solidFill>
                <a:latin typeface="Consolas" panose="020B0609020204030204" pitchFamily="49" charset="0"/>
              </a:rPr>
              <a:t>Fd</a:t>
            </a:r>
            <a:r>
              <a:rPr lang="en-GB" sz="1100" dirty="0">
                <a:solidFill>
                  <a:srgbClr val="000000"/>
                </a:solidFill>
                <a:latin typeface="Consolas" panose="020B0609020204030204" pitchFamily="49" charset="0"/>
              </a:rPr>
              <a:t>	</a:t>
            </a:r>
            <a:r>
              <a:rPr lang="en-GB" sz="1100" dirty="0" err="1">
                <a:solidFill>
                  <a:srgbClr val="000000"/>
                </a:solidFill>
                <a:latin typeface="Consolas" panose="020B0609020204030204" pitchFamily="49" charset="0"/>
              </a:rPr>
              <a:t>ies:Followed</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Fr	</a:t>
            </a:r>
            <a:r>
              <a:rPr lang="en-GB" sz="1100" dirty="0" err="1">
                <a:solidFill>
                  <a:srgbClr val="000000"/>
                </a:solidFill>
                <a:latin typeface="Consolas" panose="020B0609020204030204" pitchFamily="49" charset="0"/>
              </a:rPr>
              <a:t>ies:Follower</a:t>
            </a:r>
            <a:endParaRPr lang="en-GB" sz="1100" dirty="0">
              <a:solidFill>
                <a:srgbClr val="000000"/>
              </a:solidFill>
              <a:latin typeface="Consolas" panose="020B0609020204030204" pitchFamily="49" charset="0"/>
            </a:endParaRPr>
          </a:p>
          <a:p>
            <a:r>
              <a:rPr lang="en-GB" sz="1100" dirty="0">
                <a:solidFill>
                  <a:srgbClr val="C00000"/>
                </a:solidFill>
                <a:latin typeface="Consolas" panose="020B0609020204030204" pitchFamily="49" charset="0"/>
              </a:rPr>
              <a:t>LT	</a:t>
            </a:r>
            <a:r>
              <a:rPr lang="en-GB" sz="1100" dirty="0" err="1">
                <a:solidFill>
                  <a:srgbClr val="C00000"/>
                </a:solidFill>
                <a:latin typeface="Consolas" panose="020B0609020204030204" pitchFamily="49" charset="0"/>
              </a:rPr>
              <a:t>ies:LocationTransponder</a:t>
            </a:r>
            <a:endParaRPr lang="en-GB" sz="1100" dirty="0">
              <a:solidFill>
                <a:srgbClr val="C00000"/>
              </a:solidFill>
              <a:latin typeface="Consolas" panose="020B0609020204030204" pitchFamily="49" charset="0"/>
            </a:endParaRPr>
          </a:p>
          <a:p>
            <a:r>
              <a:rPr lang="en-GB" sz="1100" dirty="0">
                <a:solidFill>
                  <a:srgbClr val="000000"/>
                </a:solidFill>
                <a:latin typeface="Consolas" panose="020B0609020204030204" pitchFamily="49" charset="0"/>
              </a:rPr>
              <a:t>PP	</a:t>
            </a:r>
            <a:r>
              <a:rPr lang="en-GB" sz="1100" dirty="0" err="1">
                <a:solidFill>
                  <a:srgbClr val="000000"/>
                </a:solidFill>
                <a:latin typeface="Consolas" panose="020B0609020204030204" pitchFamily="49" charset="0"/>
              </a:rPr>
              <a:t>ies:ParticularPeriod</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PW	</a:t>
            </a:r>
            <a:r>
              <a:rPr lang="en-GB" sz="1100" dirty="0" err="1">
                <a:solidFill>
                  <a:srgbClr val="000000"/>
                </a:solidFill>
                <a:latin typeface="Consolas" panose="020B0609020204030204" pitchFamily="49" charset="0"/>
              </a:rPr>
              <a:t>ies:PossibleWorld</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S	</a:t>
            </a:r>
            <a:r>
              <a:rPr lang="en-GB" sz="1100" dirty="0" err="1">
                <a:solidFill>
                  <a:srgbClr val="000000"/>
                </a:solidFill>
                <a:latin typeface="Consolas" panose="020B0609020204030204" pitchFamily="49" charset="0"/>
              </a:rPr>
              <a:t>ies:System</a:t>
            </a:r>
            <a:endParaRPr lang="en-GB" sz="1100" dirty="0">
              <a:solidFill>
                <a:srgbClr val="000000"/>
              </a:solidFill>
              <a:latin typeface="Consolas" panose="020B0609020204030204" pitchFamily="49" charset="0"/>
            </a:endParaRPr>
          </a:p>
        </p:txBody>
      </p:sp>
      <p:sp>
        <p:nvSpPr>
          <p:cNvPr id="85" name="Oval 84">
            <a:extLst>
              <a:ext uri="{FF2B5EF4-FFF2-40B4-BE49-F238E27FC236}">
                <a16:creationId xmlns:a16="http://schemas.microsoft.com/office/drawing/2014/main" id="{0B5812E4-B7FA-954E-9FE6-2679B54A5570}"/>
              </a:ext>
            </a:extLst>
          </p:cNvPr>
          <p:cNvSpPr/>
          <p:nvPr/>
        </p:nvSpPr>
        <p:spPr>
          <a:xfrm>
            <a:off x="983868" y="2950961"/>
            <a:ext cx="487680" cy="473612"/>
          </a:xfrm>
          <a:prstGeom prst="ellipse">
            <a:avLst/>
          </a:prstGeom>
          <a:solidFill>
            <a:schemeClr val="tx1">
              <a:lumMod val="85000"/>
              <a:lumOff val="15000"/>
            </a:schemeClr>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ECEC00"/>
                </a:solidFill>
                <a:latin typeface="Consolas" panose="020B0609020204030204" pitchFamily="49" charset="0"/>
                <a:cs typeface="Consolas" panose="020B0609020204030204" pitchFamily="49" charset="0"/>
              </a:rPr>
              <a:t>LT</a:t>
            </a:r>
          </a:p>
        </p:txBody>
      </p:sp>
      <p:sp>
        <p:nvSpPr>
          <p:cNvPr id="86" name="Oval 85">
            <a:extLst>
              <a:ext uri="{FF2B5EF4-FFF2-40B4-BE49-F238E27FC236}">
                <a16:creationId xmlns:a16="http://schemas.microsoft.com/office/drawing/2014/main" id="{E1C1B390-9409-ED4A-9E47-E0B9BF687DE3}"/>
              </a:ext>
            </a:extLst>
          </p:cNvPr>
          <p:cNvSpPr/>
          <p:nvPr/>
        </p:nvSpPr>
        <p:spPr>
          <a:xfrm>
            <a:off x="983868" y="1682777"/>
            <a:ext cx="487680" cy="473612"/>
          </a:xfrm>
          <a:prstGeom prst="ellipse">
            <a:avLst/>
          </a:prstGeom>
          <a:solidFill>
            <a:schemeClr val="tx1">
              <a:lumMod val="85000"/>
              <a:lumOff val="15000"/>
            </a:schemeClr>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ECEC00"/>
                </a:solidFill>
                <a:latin typeface="Consolas" panose="020B0609020204030204" pitchFamily="49" charset="0"/>
                <a:cs typeface="Consolas" panose="020B0609020204030204" pitchFamily="49" charset="0"/>
              </a:rPr>
              <a:t>LT</a:t>
            </a:r>
          </a:p>
        </p:txBody>
      </p:sp>
      <p:cxnSp>
        <p:nvCxnSpPr>
          <p:cNvPr id="88" name="Straight Arrow Connector 87">
            <a:extLst>
              <a:ext uri="{FF2B5EF4-FFF2-40B4-BE49-F238E27FC236}">
                <a16:creationId xmlns:a16="http://schemas.microsoft.com/office/drawing/2014/main" id="{E871058F-5407-D641-953B-C55B04DE241E}"/>
              </a:ext>
            </a:extLst>
          </p:cNvPr>
          <p:cNvCxnSpPr>
            <a:cxnSpLocks/>
            <a:stCxn id="68" idx="2"/>
            <a:endCxn id="86" idx="6"/>
          </p:cNvCxnSpPr>
          <p:nvPr/>
        </p:nvCxnSpPr>
        <p:spPr>
          <a:xfrm flipH="1">
            <a:off x="1471548" y="1919583"/>
            <a:ext cx="1123316"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51BBF89C-4A67-FD45-ACC8-BA7A105EC898}"/>
              </a:ext>
            </a:extLst>
          </p:cNvPr>
          <p:cNvCxnSpPr>
            <a:cxnSpLocks/>
            <a:stCxn id="68" idx="6"/>
            <a:endCxn id="67" idx="1"/>
          </p:cNvCxnSpPr>
          <p:nvPr/>
        </p:nvCxnSpPr>
        <p:spPr>
          <a:xfrm>
            <a:off x="3082544" y="1919583"/>
            <a:ext cx="1205335" cy="389972"/>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FB4FFCB7-955D-114D-AF6B-23DB0EA4B892}"/>
              </a:ext>
            </a:extLst>
          </p:cNvPr>
          <p:cNvSpPr txBox="1"/>
          <p:nvPr/>
        </p:nvSpPr>
        <p:spPr>
          <a:xfrm>
            <a:off x="2988239" y="2180963"/>
            <a:ext cx="1128835"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ies:isParticipantIn</a:t>
            </a:r>
            <a:endParaRPr lang="en-GB" sz="700" dirty="0">
              <a:latin typeface="Consolas" panose="020B0609020204030204" pitchFamily="49" charset="0"/>
              <a:cs typeface="Consolas" panose="020B0609020204030204" pitchFamily="49" charset="0"/>
            </a:endParaRPr>
          </a:p>
        </p:txBody>
      </p:sp>
      <p:sp>
        <p:nvSpPr>
          <p:cNvPr id="97" name="TextBox 96">
            <a:extLst>
              <a:ext uri="{FF2B5EF4-FFF2-40B4-BE49-F238E27FC236}">
                <a16:creationId xmlns:a16="http://schemas.microsoft.com/office/drawing/2014/main" id="{67F1A083-97CD-254B-A996-9310DC49B3DF}"/>
              </a:ext>
            </a:extLst>
          </p:cNvPr>
          <p:cNvSpPr txBox="1"/>
          <p:nvPr/>
        </p:nvSpPr>
        <p:spPr>
          <a:xfrm>
            <a:off x="3000752" y="2592481"/>
            <a:ext cx="1128835"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ies:isParticipantIn</a:t>
            </a:r>
            <a:endParaRPr lang="en-GB" sz="700" dirty="0">
              <a:latin typeface="Consolas" panose="020B0609020204030204" pitchFamily="49" charset="0"/>
              <a:cs typeface="Consolas" panose="020B0609020204030204" pitchFamily="49" charset="0"/>
            </a:endParaRPr>
          </a:p>
        </p:txBody>
      </p:sp>
      <p:cxnSp>
        <p:nvCxnSpPr>
          <p:cNvPr id="99" name="Straight Arrow Connector 98">
            <a:extLst>
              <a:ext uri="{FF2B5EF4-FFF2-40B4-BE49-F238E27FC236}">
                <a16:creationId xmlns:a16="http://schemas.microsoft.com/office/drawing/2014/main" id="{C6B6ABAE-C95F-8147-94AF-3692966F06F9}"/>
              </a:ext>
            </a:extLst>
          </p:cNvPr>
          <p:cNvCxnSpPr>
            <a:cxnSpLocks/>
            <a:stCxn id="67" idx="4"/>
            <a:endCxn id="29" idx="0"/>
          </p:cNvCxnSpPr>
          <p:nvPr/>
        </p:nvCxnSpPr>
        <p:spPr>
          <a:xfrm>
            <a:off x="4460300" y="2713808"/>
            <a:ext cx="0" cy="478386"/>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81A2F60C-DCE5-5D4A-A0B4-40D5B65BCD73}"/>
              </a:ext>
            </a:extLst>
          </p:cNvPr>
          <p:cNvSpPr/>
          <p:nvPr/>
        </p:nvSpPr>
        <p:spPr>
          <a:xfrm>
            <a:off x="4216460" y="2240196"/>
            <a:ext cx="487680" cy="473612"/>
          </a:xfrm>
          <a:prstGeom prst="ellipse">
            <a:avLst/>
          </a:prstGeom>
          <a:solidFill>
            <a:schemeClr val="tx1">
              <a:lumMod val="85000"/>
              <a:lumOff val="15000"/>
            </a:schemeClr>
          </a:solidFill>
          <a:ln w="38100">
            <a:solidFill>
              <a:srgbClr val="FEB1B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FEB1BF"/>
                </a:solidFill>
                <a:latin typeface="Consolas" panose="020B0609020204030204" pitchFamily="49" charset="0"/>
                <a:cs typeface="Consolas" panose="020B0609020204030204" pitchFamily="49" charset="0"/>
              </a:rPr>
              <a:t>F</a:t>
            </a:r>
          </a:p>
        </p:txBody>
      </p:sp>
      <p:sp>
        <p:nvSpPr>
          <p:cNvPr id="106" name="Oval 105">
            <a:extLst>
              <a:ext uri="{FF2B5EF4-FFF2-40B4-BE49-F238E27FC236}">
                <a16:creationId xmlns:a16="http://schemas.microsoft.com/office/drawing/2014/main" id="{38CB0A75-238A-BB4D-B994-1B75527EA173}"/>
              </a:ext>
            </a:extLst>
          </p:cNvPr>
          <p:cNvSpPr/>
          <p:nvPr/>
        </p:nvSpPr>
        <p:spPr>
          <a:xfrm>
            <a:off x="7208335" y="2240196"/>
            <a:ext cx="487680" cy="473612"/>
          </a:xfrm>
          <a:prstGeom prst="ellipse">
            <a:avLst/>
          </a:prstGeom>
          <a:solidFill>
            <a:schemeClr val="tx1">
              <a:lumMod val="85000"/>
              <a:lumOff val="15000"/>
            </a:schemeClr>
          </a:solidFill>
          <a:ln w="38100">
            <a:solidFill>
              <a:srgbClr val="FEB1B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FEB1BF"/>
                </a:solidFill>
                <a:latin typeface="Consolas" panose="020B0609020204030204" pitchFamily="49" charset="0"/>
                <a:cs typeface="Consolas" panose="020B0609020204030204" pitchFamily="49" charset="0"/>
              </a:rPr>
              <a:t>AT</a:t>
            </a:r>
          </a:p>
        </p:txBody>
      </p:sp>
      <p:cxnSp>
        <p:nvCxnSpPr>
          <p:cNvPr id="107" name="Straight Arrow Connector 106">
            <a:extLst>
              <a:ext uri="{FF2B5EF4-FFF2-40B4-BE49-F238E27FC236}">
                <a16:creationId xmlns:a16="http://schemas.microsoft.com/office/drawing/2014/main" id="{0B3D04A5-6923-4146-AB08-5E13D759208E}"/>
              </a:ext>
            </a:extLst>
          </p:cNvPr>
          <p:cNvCxnSpPr>
            <a:cxnSpLocks/>
            <a:stCxn id="106" idx="2"/>
            <a:endCxn id="70" idx="6"/>
          </p:cNvCxnSpPr>
          <p:nvPr/>
        </p:nvCxnSpPr>
        <p:spPr>
          <a:xfrm flipH="1">
            <a:off x="6192702" y="2477002"/>
            <a:ext cx="1015633"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1" name="Oval 110">
            <a:extLst>
              <a:ext uri="{FF2B5EF4-FFF2-40B4-BE49-F238E27FC236}">
                <a16:creationId xmlns:a16="http://schemas.microsoft.com/office/drawing/2014/main" id="{7DF1A307-7CCA-BF4E-A65D-EDC202AF200D}"/>
              </a:ext>
            </a:extLst>
          </p:cNvPr>
          <p:cNvSpPr/>
          <p:nvPr/>
        </p:nvSpPr>
        <p:spPr>
          <a:xfrm>
            <a:off x="10875162" y="2240196"/>
            <a:ext cx="487680" cy="473612"/>
          </a:xfrm>
          <a:prstGeom prst="ellipse">
            <a:avLst/>
          </a:prstGeom>
          <a:solidFill>
            <a:schemeClr val="tx1">
              <a:lumMod val="85000"/>
              <a:lumOff val="15000"/>
            </a:schemeClr>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ECEC00"/>
                </a:solidFill>
                <a:latin typeface="Consolas" panose="020B0609020204030204" pitchFamily="49" charset="0"/>
                <a:cs typeface="Consolas" panose="020B0609020204030204" pitchFamily="49" charset="0"/>
              </a:rPr>
              <a:t>S</a:t>
            </a:r>
          </a:p>
        </p:txBody>
      </p:sp>
      <p:sp>
        <p:nvSpPr>
          <p:cNvPr id="112" name="Oval 111">
            <a:extLst>
              <a:ext uri="{FF2B5EF4-FFF2-40B4-BE49-F238E27FC236}">
                <a16:creationId xmlns:a16="http://schemas.microsoft.com/office/drawing/2014/main" id="{424448EA-EFF4-C048-BEEC-E44062FDED09}"/>
              </a:ext>
            </a:extLst>
          </p:cNvPr>
          <p:cNvSpPr/>
          <p:nvPr/>
        </p:nvSpPr>
        <p:spPr>
          <a:xfrm>
            <a:off x="9098419" y="2240196"/>
            <a:ext cx="487680" cy="473612"/>
          </a:xfrm>
          <a:prstGeom prst="ellipse">
            <a:avLst/>
          </a:prstGeom>
          <a:solidFill>
            <a:schemeClr val="tx1">
              <a:lumMod val="85000"/>
              <a:lumOff val="15000"/>
            </a:schemeClr>
          </a:solidFill>
          <a:ln w="38100">
            <a:solidFill>
              <a:srgbClr val="7B35B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7B35B1"/>
                </a:solidFill>
                <a:latin typeface="Consolas" panose="020B0609020204030204" pitchFamily="49" charset="0"/>
                <a:cs typeface="Consolas" panose="020B0609020204030204" pitchFamily="49" charset="0"/>
              </a:rPr>
              <a:t>As</a:t>
            </a:r>
          </a:p>
        </p:txBody>
      </p:sp>
      <p:sp>
        <p:nvSpPr>
          <p:cNvPr id="113" name="TextBox 112">
            <a:extLst>
              <a:ext uri="{FF2B5EF4-FFF2-40B4-BE49-F238E27FC236}">
                <a16:creationId xmlns:a16="http://schemas.microsoft.com/office/drawing/2014/main" id="{8C4C65EB-4523-C048-BEAF-7FA71E562B23}"/>
              </a:ext>
            </a:extLst>
          </p:cNvPr>
          <p:cNvSpPr txBox="1"/>
          <p:nvPr/>
        </p:nvSpPr>
        <p:spPr>
          <a:xfrm>
            <a:off x="9586099" y="2283821"/>
            <a:ext cx="1228221"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ies:isParticipationOf</a:t>
            </a:r>
            <a:endParaRPr lang="en-GB" sz="700" dirty="0">
              <a:latin typeface="Consolas" panose="020B0609020204030204" pitchFamily="49" charset="0"/>
              <a:cs typeface="Consolas" panose="020B0609020204030204" pitchFamily="49" charset="0"/>
            </a:endParaRPr>
          </a:p>
        </p:txBody>
      </p:sp>
      <p:cxnSp>
        <p:nvCxnSpPr>
          <p:cNvPr id="114" name="Straight Arrow Connector 113">
            <a:extLst>
              <a:ext uri="{FF2B5EF4-FFF2-40B4-BE49-F238E27FC236}">
                <a16:creationId xmlns:a16="http://schemas.microsoft.com/office/drawing/2014/main" id="{725D045C-4396-0E44-AC90-202FEDF6E2CA}"/>
              </a:ext>
            </a:extLst>
          </p:cNvPr>
          <p:cNvCxnSpPr>
            <a:cxnSpLocks/>
            <a:stCxn id="112" idx="2"/>
            <a:endCxn id="106" idx="6"/>
          </p:cNvCxnSpPr>
          <p:nvPr/>
        </p:nvCxnSpPr>
        <p:spPr>
          <a:xfrm flipH="1">
            <a:off x="7696015" y="2477002"/>
            <a:ext cx="1402404"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5732E4A3-6FB6-5641-9B31-338DE30F24FC}"/>
              </a:ext>
            </a:extLst>
          </p:cNvPr>
          <p:cNvCxnSpPr>
            <a:cxnSpLocks/>
            <a:stCxn id="112" idx="6"/>
            <a:endCxn id="111" idx="2"/>
          </p:cNvCxnSpPr>
          <p:nvPr/>
        </p:nvCxnSpPr>
        <p:spPr>
          <a:xfrm>
            <a:off x="9586099" y="2477002"/>
            <a:ext cx="1289063"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9E4207E1-4128-BC4C-AA24-E4D955008493}"/>
              </a:ext>
            </a:extLst>
          </p:cNvPr>
          <p:cNvSpPr txBox="1"/>
          <p:nvPr/>
        </p:nvSpPr>
        <p:spPr>
          <a:xfrm>
            <a:off x="7911267" y="2286457"/>
            <a:ext cx="1128835"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ies:isParticipantIn</a:t>
            </a:r>
            <a:endParaRPr lang="en-GB" sz="700" dirty="0">
              <a:latin typeface="Consolas" panose="020B0609020204030204" pitchFamily="49" charset="0"/>
              <a:cs typeface="Consolas" panose="020B0609020204030204" pitchFamily="49" charset="0"/>
            </a:endParaRPr>
          </a:p>
        </p:txBody>
      </p:sp>
      <p:sp>
        <p:nvSpPr>
          <p:cNvPr id="121" name="Oval 120">
            <a:extLst>
              <a:ext uri="{FF2B5EF4-FFF2-40B4-BE49-F238E27FC236}">
                <a16:creationId xmlns:a16="http://schemas.microsoft.com/office/drawing/2014/main" id="{613E000D-EA08-264D-9252-ACDFBCDA1FC1}"/>
              </a:ext>
            </a:extLst>
          </p:cNvPr>
          <p:cNvSpPr/>
          <p:nvPr/>
        </p:nvSpPr>
        <p:spPr>
          <a:xfrm>
            <a:off x="7205212" y="3192538"/>
            <a:ext cx="487680" cy="473612"/>
          </a:xfrm>
          <a:prstGeom prst="ellipse">
            <a:avLst/>
          </a:prstGeom>
          <a:solidFill>
            <a:schemeClr val="tx1">
              <a:lumMod val="85000"/>
              <a:lumOff val="15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chemeClr val="accent2"/>
                </a:solidFill>
                <a:latin typeface="Consolas" panose="020B0609020204030204" pitchFamily="49" charset="0"/>
                <a:cs typeface="Consolas" panose="020B0609020204030204" pitchFamily="49" charset="0"/>
              </a:rPr>
              <a:t>PP</a:t>
            </a:r>
          </a:p>
        </p:txBody>
      </p:sp>
      <p:cxnSp>
        <p:nvCxnSpPr>
          <p:cNvPr id="122" name="Straight Arrow Connector 121">
            <a:extLst>
              <a:ext uri="{FF2B5EF4-FFF2-40B4-BE49-F238E27FC236}">
                <a16:creationId xmlns:a16="http://schemas.microsoft.com/office/drawing/2014/main" id="{B49A74EA-0E63-DB4F-99C7-484CED9F602E}"/>
              </a:ext>
            </a:extLst>
          </p:cNvPr>
          <p:cNvCxnSpPr>
            <a:cxnSpLocks/>
            <a:stCxn id="106" idx="4"/>
            <a:endCxn id="121" idx="0"/>
          </p:cNvCxnSpPr>
          <p:nvPr/>
        </p:nvCxnSpPr>
        <p:spPr>
          <a:xfrm flipH="1">
            <a:off x="7449052" y="2713808"/>
            <a:ext cx="3123" cy="47873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5" name="TextBox 124">
            <a:extLst>
              <a:ext uri="{FF2B5EF4-FFF2-40B4-BE49-F238E27FC236}">
                <a16:creationId xmlns:a16="http://schemas.microsoft.com/office/drawing/2014/main" id="{9E589DCB-CFC3-6E44-9E17-79C1AE46A341}"/>
              </a:ext>
            </a:extLst>
          </p:cNvPr>
          <p:cNvSpPr txBox="1"/>
          <p:nvPr/>
        </p:nvSpPr>
        <p:spPr>
          <a:xfrm>
            <a:off x="7383767" y="2797743"/>
            <a:ext cx="780983"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ies:inPeriod</a:t>
            </a:r>
            <a:endParaRPr lang="en-GB" sz="700" dirty="0">
              <a:latin typeface="Consolas" panose="020B0609020204030204" pitchFamily="49" charset="0"/>
              <a:cs typeface="Consolas" panose="020B0609020204030204" pitchFamily="49" charset="0"/>
            </a:endParaRPr>
          </a:p>
        </p:txBody>
      </p:sp>
      <p:sp>
        <p:nvSpPr>
          <p:cNvPr id="126" name="TextBox 125">
            <a:extLst>
              <a:ext uri="{FF2B5EF4-FFF2-40B4-BE49-F238E27FC236}">
                <a16:creationId xmlns:a16="http://schemas.microsoft.com/office/drawing/2014/main" id="{8E44089A-61FA-ED42-A7AE-3B4386218921}"/>
              </a:ext>
            </a:extLst>
          </p:cNvPr>
          <p:cNvSpPr txBox="1"/>
          <p:nvPr/>
        </p:nvSpPr>
        <p:spPr>
          <a:xfrm>
            <a:off x="6767615" y="3667668"/>
            <a:ext cx="1362874"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data:2020-04-01T18:00</a:t>
            </a:r>
          </a:p>
        </p:txBody>
      </p:sp>
      <p:sp>
        <p:nvSpPr>
          <p:cNvPr id="127" name="TextBox 126">
            <a:extLst>
              <a:ext uri="{FF2B5EF4-FFF2-40B4-BE49-F238E27FC236}">
                <a16:creationId xmlns:a16="http://schemas.microsoft.com/office/drawing/2014/main" id="{942E9A54-F384-AF4C-ADB1-100783BF9937}"/>
              </a:ext>
            </a:extLst>
          </p:cNvPr>
          <p:cNvSpPr txBox="1"/>
          <p:nvPr/>
        </p:nvSpPr>
        <p:spPr>
          <a:xfrm>
            <a:off x="760143" y="2147702"/>
            <a:ext cx="1306768"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data:MMSI_367330510 </a:t>
            </a:r>
          </a:p>
        </p:txBody>
      </p:sp>
      <p:sp>
        <p:nvSpPr>
          <p:cNvPr id="128" name="TextBox 127">
            <a:extLst>
              <a:ext uri="{FF2B5EF4-FFF2-40B4-BE49-F238E27FC236}">
                <a16:creationId xmlns:a16="http://schemas.microsoft.com/office/drawing/2014/main" id="{9CD5FDAF-AEFB-E94A-8BD2-1B1AF2DFCC88}"/>
              </a:ext>
            </a:extLst>
          </p:cNvPr>
          <p:cNvSpPr txBox="1"/>
          <p:nvPr/>
        </p:nvSpPr>
        <p:spPr>
          <a:xfrm>
            <a:off x="726438" y="3413462"/>
            <a:ext cx="1250663"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data:MMSI_239750961</a:t>
            </a:r>
          </a:p>
        </p:txBody>
      </p:sp>
      <p:sp>
        <p:nvSpPr>
          <p:cNvPr id="129" name="TextBox 128">
            <a:extLst>
              <a:ext uri="{FF2B5EF4-FFF2-40B4-BE49-F238E27FC236}">
                <a16:creationId xmlns:a16="http://schemas.microsoft.com/office/drawing/2014/main" id="{D9EDA49E-135C-0949-9043-DAD53B06252A}"/>
              </a:ext>
            </a:extLst>
          </p:cNvPr>
          <p:cNvSpPr txBox="1"/>
          <p:nvPr/>
        </p:nvSpPr>
        <p:spPr>
          <a:xfrm>
            <a:off x="4644576" y="3898735"/>
            <a:ext cx="2804476" cy="461665"/>
          </a:xfrm>
          <a:prstGeom prst="rect">
            <a:avLst/>
          </a:prstGeom>
          <a:noFill/>
        </p:spPr>
        <p:txBody>
          <a:bodyPr wrap="square" rtlCol="0">
            <a:spAutoFit/>
          </a:bodyPr>
          <a:lstStyle/>
          <a:p>
            <a:r>
              <a:rPr lang="en-GB" sz="1200" dirty="0">
                <a:solidFill>
                  <a:srgbClr val="FF0000"/>
                </a:solidFill>
                <a:latin typeface="Roboto" panose="02000000000000000000" pitchFamily="2" charset="0"/>
                <a:ea typeface="Roboto" panose="02000000000000000000" pitchFamily="2" charset="0"/>
              </a:rPr>
              <a:t>Note time of following event and time of assessment may be different</a:t>
            </a:r>
          </a:p>
        </p:txBody>
      </p:sp>
      <p:sp>
        <p:nvSpPr>
          <p:cNvPr id="130" name="TextBox 129">
            <a:extLst>
              <a:ext uri="{FF2B5EF4-FFF2-40B4-BE49-F238E27FC236}">
                <a16:creationId xmlns:a16="http://schemas.microsoft.com/office/drawing/2014/main" id="{4F828244-6715-784D-8BC8-D7C081E395A7}"/>
              </a:ext>
            </a:extLst>
          </p:cNvPr>
          <p:cNvSpPr txBox="1"/>
          <p:nvPr/>
        </p:nvSpPr>
        <p:spPr>
          <a:xfrm>
            <a:off x="10499706" y="2590305"/>
            <a:ext cx="1416852" cy="646331"/>
          </a:xfrm>
          <a:prstGeom prst="rect">
            <a:avLst/>
          </a:prstGeom>
          <a:noFill/>
        </p:spPr>
        <p:txBody>
          <a:bodyPr wrap="square" rtlCol="0">
            <a:spAutoFit/>
          </a:bodyPr>
          <a:lstStyle/>
          <a:p>
            <a:r>
              <a:rPr lang="en-GB" sz="1200" dirty="0">
                <a:solidFill>
                  <a:srgbClr val="FF0000"/>
                </a:solidFill>
                <a:latin typeface="Roboto" panose="02000000000000000000" pitchFamily="2" charset="0"/>
                <a:ea typeface="Roboto" panose="02000000000000000000" pitchFamily="2" charset="0"/>
              </a:rPr>
              <a:t>e.g. </a:t>
            </a:r>
          </a:p>
          <a:p>
            <a:r>
              <a:rPr lang="en-GB" sz="1200" dirty="0">
                <a:solidFill>
                  <a:srgbClr val="FF0000"/>
                </a:solidFill>
                <a:latin typeface="Roboto" panose="02000000000000000000" pitchFamily="2" charset="0"/>
                <a:ea typeface="Roboto" panose="02000000000000000000" pitchFamily="2" charset="0"/>
              </a:rPr>
              <a:t>Odysseus, Wisdom</a:t>
            </a:r>
          </a:p>
        </p:txBody>
      </p:sp>
    </p:spTree>
    <p:extLst>
      <p:ext uri="{BB962C8B-B14F-4D97-AF65-F5344CB8AC3E}">
        <p14:creationId xmlns:p14="http://schemas.microsoft.com/office/powerpoint/2010/main" val="358570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738DD7-40F4-D643-9A03-8CBE57A97294}"/>
              </a:ext>
            </a:extLst>
          </p:cNvPr>
          <p:cNvSpPr txBox="1"/>
          <p:nvPr/>
        </p:nvSpPr>
        <p:spPr>
          <a:xfrm>
            <a:off x="47874" y="0"/>
            <a:ext cx="3586238"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Example “Following” Data:</a:t>
            </a:r>
          </a:p>
        </p:txBody>
      </p:sp>
      <p:sp>
        <p:nvSpPr>
          <p:cNvPr id="5" name="Rectangle 4">
            <a:extLst>
              <a:ext uri="{FF2B5EF4-FFF2-40B4-BE49-F238E27FC236}">
                <a16:creationId xmlns:a16="http://schemas.microsoft.com/office/drawing/2014/main" id="{3F3D38BA-29C7-DE4F-9269-12A38623760B}"/>
              </a:ext>
            </a:extLst>
          </p:cNvPr>
          <p:cNvSpPr/>
          <p:nvPr/>
        </p:nvSpPr>
        <p:spPr>
          <a:xfrm>
            <a:off x="90791" y="461665"/>
            <a:ext cx="6096000" cy="6093976"/>
          </a:xfrm>
          <a:prstGeom prst="rect">
            <a:avLst/>
          </a:prstGeom>
          <a:solidFill>
            <a:schemeClr val="tx1">
              <a:lumMod val="85000"/>
              <a:lumOff val="15000"/>
            </a:schemeClr>
          </a:solidFill>
        </p:spPr>
        <p:txBody>
          <a:bodyPr>
            <a:spAutoFit/>
          </a:bodyPr>
          <a:lstStyle/>
          <a:p>
            <a:r>
              <a:rPr lang="en-GB" sz="600" dirty="0">
                <a:solidFill>
                  <a:srgbClr val="D4D4D4"/>
                </a:solidFill>
                <a:latin typeface="Menlo" panose="020B0609030804020204" pitchFamily="49" charset="0"/>
              </a:rPr>
              <a:t>@prefix </a:t>
            </a:r>
            <a:r>
              <a:rPr lang="en-GB" sz="600" dirty="0">
                <a:solidFill>
                  <a:srgbClr val="569CD6"/>
                </a:solidFill>
                <a:latin typeface="Menlo" panose="020B0609030804020204" pitchFamily="49" charset="0"/>
              </a:rPr>
              <a:t>data:</a:t>
            </a:r>
            <a:r>
              <a:rPr lang="en-GB" sz="600" dirty="0">
                <a:solidFill>
                  <a:srgbClr val="D4D4D4"/>
                </a:solidFill>
                <a:latin typeface="Menlo" panose="020B0609030804020204" pitchFamily="49" charset="0"/>
              </a:rPr>
              <a:t> </a:t>
            </a:r>
            <a:r>
              <a:rPr lang="en-GB" sz="600" dirty="0">
                <a:solidFill>
                  <a:srgbClr val="4EC9B0"/>
                </a:solidFill>
                <a:latin typeface="Menlo" panose="020B0609030804020204" pitchFamily="49" charset="0"/>
              </a:rPr>
              <a:t>&lt;http://</a:t>
            </a:r>
            <a:r>
              <a:rPr lang="en-GB" sz="600" dirty="0" err="1">
                <a:solidFill>
                  <a:srgbClr val="4EC9B0"/>
                </a:solidFill>
                <a:latin typeface="Menlo" panose="020B0609030804020204" pitchFamily="49" charset="0"/>
              </a:rPr>
              <a:t>ais.data.gov.uk</a:t>
            </a:r>
            <a:r>
              <a:rPr lang="en-GB" sz="600" dirty="0">
                <a:solidFill>
                  <a:srgbClr val="4EC9B0"/>
                </a:solidFill>
                <a:latin typeface="Menlo" panose="020B0609030804020204" pitchFamily="49" charset="0"/>
              </a:rPr>
              <a:t>/ais-</a:t>
            </a:r>
            <a:r>
              <a:rPr lang="en-GB" sz="600" dirty="0" err="1">
                <a:solidFill>
                  <a:srgbClr val="4EC9B0"/>
                </a:solidFill>
                <a:latin typeface="Menlo" panose="020B0609030804020204" pitchFamily="49" charset="0"/>
              </a:rPr>
              <a:t>ies</a:t>
            </a:r>
            <a:r>
              <a:rPr lang="en-GB" sz="600" dirty="0">
                <a:solidFill>
                  <a:srgbClr val="4EC9B0"/>
                </a:solidFill>
                <a:latin typeface="Menlo" panose="020B0609030804020204" pitchFamily="49" charset="0"/>
              </a:rPr>
              <a:t>-test#&gt;</a:t>
            </a:r>
            <a:r>
              <a:rPr lang="en-GB" sz="600" dirty="0">
                <a:solidFill>
                  <a:srgbClr val="D4D4D4"/>
                </a:solidFill>
                <a:latin typeface="Menlo" panose="020B0609030804020204" pitchFamily="49" charset="0"/>
              </a:rPr>
              <a:t> .</a:t>
            </a:r>
          </a:p>
          <a:p>
            <a:r>
              <a:rPr lang="en-GB" sz="600" dirty="0">
                <a:solidFill>
                  <a:srgbClr val="D4D4D4"/>
                </a:solidFill>
                <a:latin typeface="Menlo" panose="020B0609030804020204" pitchFamily="49" charset="0"/>
              </a:rPr>
              <a:t>@prefix </a:t>
            </a:r>
            <a:r>
              <a:rPr lang="en-GB" sz="600" dirty="0" err="1">
                <a:solidFill>
                  <a:srgbClr val="569CD6"/>
                </a:solidFill>
                <a:latin typeface="Menlo" panose="020B0609030804020204" pitchFamily="49" charset="0"/>
              </a:rPr>
              <a:t>ies</a:t>
            </a:r>
            <a:r>
              <a:rPr lang="en-GB" sz="600" dirty="0">
                <a:solidFill>
                  <a:srgbClr val="569CD6"/>
                </a:solidFill>
                <a:latin typeface="Menlo" panose="020B0609030804020204" pitchFamily="49" charset="0"/>
              </a:rPr>
              <a:t>:</a:t>
            </a:r>
            <a:r>
              <a:rPr lang="en-GB" sz="600" dirty="0">
                <a:solidFill>
                  <a:srgbClr val="D4D4D4"/>
                </a:solidFill>
                <a:latin typeface="Menlo" panose="020B0609030804020204" pitchFamily="49" charset="0"/>
              </a:rPr>
              <a:t> </a:t>
            </a:r>
            <a:r>
              <a:rPr lang="en-GB" sz="600" dirty="0">
                <a:solidFill>
                  <a:srgbClr val="4EC9B0"/>
                </a:solidFill>
                <a:latin typeface="Menlo" panose="020B0609030804020204" pitchFamily="49" charset="0"/>
              </a:rPr>
              <a:t>&lt;http://</a:t>
            </a:r>
            <a:r>
              <a:rPr lang="en-GB" sz="600" dirty="0" err="1">
                <a:solidFill>
                  <a:srgbClr val="4EC9B0"/>
                </a:solidFill>
                <a:latin typeface="Menlo" panose="020B0609030804020204" pitchFamily="49" charset="0"/>
              </a:rPr>
              <a:t>ies.data.gov.uk</a:t>
            </a:r>
            <a:r>
              <a:rPr lang="en-GB" sz="600" dirty="0">
                <a:solidFill>
                  <a:srgbClr val="4EC9B0"/>
                </a:solidFill>
                <a:latin typeface="Menlo" panose="020B0609030804020204" pitchFamily="49" charset="0"/>
              </a:rPr>
              <a:t>/ontology/ies4#&gt;</a:t>
            </a:r>
            <a:r>
              <a:rPr lang="en-GB" sz="600" dirty="0">
                <a:solidFill>
                  <a:srgbClr val="D4D4D4"/>
                </a:solidFill>
                <a:latin typeface="Menlo" panose="020B0609030804020204" pitchFamily="49" charset="0"/>
              </a:rPr>
              <a:t> .</a:t>
            </a:r>
          </a:p>
          <a:p>
            <a:r>
              <a:rPr lang="en-GB" sz="600" dirty="0">
                <a:solidFill>
                  <a:srgbClr val="D4D4D4"/>
                </a:solidFill>
                <a:latin typeface="Menlo" panose="020B0609030804020204" pitchFamily="49" charset="0"/>
              </a:rPr>
              <a:t>@prefix </a:t>
            </a:r>
            <a:r>
              <a:rPr lang="en-GB" sz="600" dirty="0">
                <a:solidFill>
                  <a:srgbClr val="569CD6"/>
                </a:solidFill>
                <a:latin typeface="Menlo" panose="020B0609030804020204" pitchFamily="49" charset="0"/>
              </a:rPr>
              <a:t>iso8601:</a:t>
            </a:r>
            <a:r>
              <a:rPr lang="en-GB" sz="600" dirty="0">
                <a:solidFill>
                  <a:srgbClr val="D4D4D4"/>
                </a:solidFill>
                <a:latin typeface="Menlo" panose="020B0609030804020204" pitchFamily="49" charset="0"/>
              </a:rPr>
              <a:t> </a:t>
            </a:r>
            <a:r>
              <a:rPr lang="en-GB" sz="600" dirty="0">
                <a:solidFill>
                  <a:srgbClr val="4EC9B0"/>
                </a:solidFill>
                <a:latin typeface="Menlo" panose="020B0609030804020204" pitchFamily="49" charset="0"/>
              </a:rPr>
              <a:t>&lt;http://</a:t>
            </a:r>
            <a:r>
              <a:rPr lang="en-GB" sz="600" dirty="0" err="1">
                <a:solidFill>
                  <a:srgbClr val="4EC9B0"/>
                </a:solidFill>
                <a:latin typeface="Menlo" panose="020B0609030804020204" pitchFamily="49" charset="0"/>
              </a:rPr>
              <a:t>iso.org</a:t>
            </a:r>
            <a:r>
              <a:rPr lang="en-GB" sz="600" dirty="0">
                <a:solidFill>
                  <a:srgbClr val="4EC9B0"/>
                </a:solidFill>
                <a:latin typeface="Menlo" panose="020B0609030804020204" pitchFamily="49" charset="0"/>
              </a:rPr>
              <a:t>/iso8601#&gt;</a:t>
            </a:r>
            <a:r>
              <a:rPr lang="en-GB" sz="600" dirty="0">
                <a:solidFill>
                  <a:srgbClr val="D4D4D4"/>
                </a:solidFill>
                <a:latin typeface="Menlo" panose="020B0609030804020204" pitchFamily="49" charset="0"/>
              </a:rPr>
              <a:t> .</a:t>
            </a:r>
          </a:p>
          <a:p>
            <a:r>
              <a:rPr lang="en-GB" sz="600" dirty="0">
                <a:solidFill>
                  <a:srgbClr val="D4D4D4"/>
                </a:solidFill>
                <a:latin typeface="Menlo" panose="020B0609030804020204" pitchFamily="49" charset="0"/>
              </a:rPr>
              <a:t>@prefix </a:t>
            </a:r>
            <a:r>
              <a:rPr lang="en-GB" sz="600" dirty="0" err="1">
                <a:solidFill>
                  <a:srgbClr val="569CD6"/>
                </a:solidFill>
                <a:latin typeface="Menlo" panose="020B0609030804020204" pitchFamily="49" charset="0"/>
              </a:rPr>
              <a:t>xsd</a:t>
            </a:r>
            <a:r>
              <a:rPr lang="en-GB" sz="600" dirty="0">
                <a:solidFill>
                  <a:srgbClr val="569CD6"/>
                </a:solidFill>
                <a:latin typeface="Menlo" panose="020B0609030804020204" pitchFamily="49" charset="0"/>
              </a:rPr>
              <a:t>:</a:t>
            </a:r>
            <a:r>
              <a:rPr lang="en-GB" sz="600" dirty="0">
                <a:solidFill>
                  <a:srgbClr val="D4D4D4"/>
                </a:solidFill>
                <a:latin typeface="Menlo" panose="020B0609030804020204" pitchFamily="49" charset="0"/>
              </a:rPr>
              <a:t> </a:t>
            </a:r>
            <a:r>
              <a:rPr lang="en-GB" sz="600" dirty="0">
                <a:solidFill>
                  <a:srgbClr val="4EC9B0"/>
                </a:solidFill>
                <a:latin typeface="Menlo" panose="020B0609030804020204" pitchFamily="49" charset="0"/>
              </a:rPr>
              <a:t>&lt;http://www.w3.org/2001/</a:t>
            </a:r>
            <a:r>
              <a:rPr lang="en-GB" sz="600" dirty="0" err="1">
                <a:solidFill>
                  <a:srgbClr val="4EC9B0"/>
                </a:solidFill>
                <a:latin typeface="Menlo" panose="020B0609030804020204" pitchFamily="49" charset="0"/>
              </a:rPr>
              <a:t>XMLSchema</a:t>
            </a:r>
            <a:r>
              <a:rPr lang="en-GB" sz="600" dirty="0">
                <a:solidFill>
                  <a:srgbClr val="4EC9B0"/>
                </a:solidFill>
                <a:latin typeface="Menlo" panose="020B0609030804020204" pitchFamily="49" charset="0"/>
              </a:rPr>
              <a:t>#&gt;</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0edbd5f1</a:t>
            </a:r>
            <a:r>
              <a:rPr lang="en-GB" sz="600" dirty="0">
                <a:solidFill>
                  <a:srgbClr val="B5CEA8"/>
                </a:solidFill>
                <a:latin typeface="Menlo" panose="020B0609030804020204" pitchFamily="49" charset="0"/>
              </a:rPr>
              <a:t>-1</a:t>
            </a:r>
            <a:r>
              <a:rPr lang="en-GB" sz="600" dirty="0">
                <a:solidFill>
                  <a:srgbClr val="D4D4D4"/>
                </a:solidFill>
                <a:latin typeface="Menlo" panose="020B0609030804020204" pitchFamily="49" charset="0"/>
              </a:rPr>
              <a:t>c</a:t>
            </a:r>
            <a:r>
              <a:rPr lang="en-GB" sz="600" dirty="0">
                <a:solidFill>
                  <a:srgbClr val="B5CEA8"/>
                </a:solidFill>
                <a:latin typeface="Menlo" panose="020B0609030804020204" pitchFamily="49" charset="0"/>
              </a:rPr>
              <a:t>3</a:t>
            </a:r>
            <a:r>
              <a:rPr lang="en-GB" sz="600" dirty="0">
                <a:solidFill>
                  <a:srgbClr val="D4D4D4"/>
                </a:solidFill>
                <a:latin typeface="Menlo" panose="020B0609030804020204" pitchFamily="49" charset="0"/>
              </a:rPr>
              <a:t>b</a:t>
            </a:r>
            <a:r>
              <a:rPr lang="en-GB" sz="600" dirty="0">
                <a:solidFill>
                  <a:srgbClr val="B5CEA8"/>
                </a:solidFill>
                <a:latin typeface="Menlo" panose="020B0609030804020204" pitchFamily="49" charset="0"/>
              </a:rPr>
              <a:t>-4</a:t>
            </a:r>
            <a:r>
              <a:rPr lang="en-GB" sz="600" dirty="0">
                <a:solidFill>
                  <a:srgbClr val="D4D4D4"/>
                </a:solidFill>
                <a:latin typeface="Menlo" panose="020B0609030804020204" pitchFamily="49" charset="0"/>
              </a:rPr>
              <a:t>e</a:t>
            </a:r>
            <a:r>
              <a:rPr lang="en-GB" sz="600" dirty="0">
                <a:solidFill>
                  <a:srgbClr val="B5CEA8"/>
                </a:solidFill>
                <a:latin typeface="Menlo" panose="020B0609030804020204" pitchFamily="49" charset="0"/>
              </a:rPr>
              <a:t>59</a:t>
            </a:r>
            <a:r>
              <a:rPr lang="en-GB" sz="600" dirty="0">
                <a:solidFill>
                  <a:srgbClr val="D4D4D4"/>
                </a:solidFill>
                <a:latin typeface="Menlo" panose="020B0609030804020204" pitchFamily="49" charset="0"/>
              </a:rPr>
              <a:t>-b</a:t>
            </a:r>
            <a:r>
              <a:rPr lang="en-GB" sz="600" dirty="0">
                <a:solidFill>
                  <a:srgbClr val="B5CEA8"/>
                </a:solidFill>
                <a:latin typeface="Menlo" panose="020B0609030804020204" pitchFamily="49" charset="0"/>
              </a:rPr>
              <a:t>296</a:t>
            </a:r>
            <a:r>
              <a:rPr lang="en-GB" sz="600" dirty="0">
                <a:solidFill>
                  <a:srgbClr val="D4D4D4"/>
                </a:solidFill>
                <a:latin typeface="Menlo" panose="020B0609030804020204" pitchFamily="49" charset="0"/>
              </a:rPr>
              <a:t>-b</a:t>
            </a:r>
            <a:r>
              <a:rPr lang="en-GB" sz="600" dirty="0">
                <a:solidFill>
                  <a:srgbClr val="B5CEA8"/>
                </a:solidFill>
                <a:latin typeface="Menlo" panose="020B0609030804020204" pitchFamily="49" charset="0"/>
              </a:rPr>
              <a:t>4781313</a:t>
            </a:r>
            <a:r>
              <a:rPr lang="en-GB" sz="600" dirty="0">
                <a:solidFill>
                  <a:srgbClr val="D4D4D4"/>
                </a:solidFill>
                <a:latin typeface="Menlo" panose="020B0609030804020204" pitchFamily="49" charset="0"/>
              </a:rPr>
              <a:t>edff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Assessor</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isParticipantIn</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528acb27</a:t>
            </a:r>
            <a:r>
              <a:rPr lang="en-GB" sz="600" dirty="0">
                <a:solidFill>
                  <a:srgbClr val="B5CEA8"/>
                </a:solidFill>
                <a:latin typeface="Menlo" panose="020B0609030804020204" pitchFamily="49" charset="0"/>
              </a:rPr>
              <a:t>-8877-4965-995</a:t>
            </a:r>
            <a:r>
              <a:rPr lang="en-GB" sz="600" dirty="0">
                <a:solidFill>
                  <a:srgbClr val="D4D4D4"/>
                </a:solidFill>
                <a:latin typeface="Menlo" panose="020B0609030804020204" pitchFamily="49" charset="0"/>
              </a:rPr>
              <a:t>d-ba</a:t>
            </a:r>
            <a:r>
              <a:rPr lang="en-GB" sz="600" dirty="0">
                <a:solidFill>
                  <a:srgbClr val="B5CEA8"/>
                </a:solidFill>
                <a:latin typeface="Menlo" panose="020B0609030804020204" pitchFamily="49" charset="0"/>
              </a:rPr>
              <a:t>6</a:t>
            </a:r>
            <a:r>
              <a:rPr lang="en-GB" sz="600" dirty="0">
                <a:solidFill>
                  <a:srgbClr val="D4D4D4"/>
                </a:solidFill>
                <a:latin typeface="Menlo" panose="020B0609030804020204" pitchFamily="49" charset="0"/>
              </a:rPr>
              <a:t>f</a:t>
            </a:r>
            <a:r>
              <a:rPr lang="en-GB" sz="600" dirty="0">
                <a:solidFill>
                  <a:srgbClr val="B5CEA8"/>
                </a:solidFill>
                <a:latin typeface="Menlo" panose="020B0609030804020204" pitchFamily="49" charset="0"/>
              </a:rPr>
              <a:t>72</a:t>
            </a:r>
            <a:r>
              <a:rPr lang="en-GB" sz="600" dirty="0">
                <a:solidFill>
                  <a:srgbClr val="D4D4D4"/>
                </a:solidFill>
                <a:latin typeface="Menlo" panose="020B0609030804020204" pitchFamily="49" charset="0"/>
              </a:rPr>
              <a:t>f</a:t>
            </a:r>
            <a:r>
              <a:rPr lang="en-GB" sz="600" dirty="0">
                <a:solidFill>
                  <a:srgbClr val="B5CEA8"/>
                </a:solidFill>
                <a:latin typeface="Menlo" panose="020B0609030804020204" pitchFamily="49" charset="0"/>
              </a:rPr>
              <a:t>3363</a:t>
            </a:r>
            <a:r>
              <a:rPr lang="en-GB" sz="600" dirty="0">
                <a:solidFill>
                  <a:srgbClr val="D4D4D4"/>
                </a:solidFill>
                <a:latin typeface="Menlo" panose="020B0609030804020204" pitchFamily="49" charset="0"/>
              </a:rPr>
              <a:t>a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isParticipationOf</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a4da7459</a:t>
            </a:r>
            <a:r>
              <a:rPr lang="en-GB" sz="600" dirty="0">
                <a:solidFill>
                  <a:srgbClr val="D4D4D4"/>
                </a:solidFill>
                <a:latin typeface="Menlo" panose="020B0609030804020204" pitchFamily="49" charset="0"/>
              </a:rPr>
              <a:t>-b</a:t>
            </a:r>
            <a:r>
              <a:rPr lang="en-GB" sz="600" dirty="0">
                <a:solidFill>
                  <a:srgbClr val="B5CEA8"/>
                </a:solidFill>
                <a:latin typeface="Menlo" panose="020B0609030804020204" pitchFamily="49" charset="0"/>
              </a:rPr>
              <a:t>746-4</a:t>
            </a:r>
            <a:r>
              <a:rPr lang="en-GB" sz="600" dirty="0">
                <a:solidFill>
                  <a:srgbClr val="D4D4D4"/>
                </a:solidFill>
                <a:latin typeface="Menlo" panose="020B0609030804020204" pitchFamily="49" charset="0"/>
              </a:rPr>
              <a:t>a</a:t>
            </a:r>
            <a:r>
              <a:rPr lang="en-GB" sz="600" dirty="0">
                <a:solidFill>
                  <a:srgbClr val="B5CEA8"/>
                </a:solidFill>
                <a:latin typeface="Menlo" panose="020B0609030804020204" pitchFamily="49" charset="0"/>
              </a:rPr>
              <a:t>85</a:t>
            </a:r>
            <a:r>
              <a:rPr lang="en-GB" sz="600" dirty="0">
                <a:solidFill>
                  <a:srgbClr val="D4D4D4"/>
                </a:solidFill>
                <a:latin typeface="Menlo" panose="020B0609030804020204" pitchFamily="49" charset="0"/>
              </a:rPr>
              <a:t>-aedf</a:t>
            </a:r>
            <a:r>
              <a:rPr lang="en-GB" sz="600" dirty="0">
                <a:solidFill>
                  <a:srgbClr val="B5CEA8"/>
                </a:solidFill>
                <a:latin typeface="Menlo" panose="020B0609030804020204" pitchFamily="49" charset="0"/>
              </a:rPr>
              <a:t>-27</a:t>
            </a:r>
            <a:r>
              <a:rPr lang="en-GB" sz="600" dirty="0">
                <a:solidFill>
                  <a:srgbClr val="D4D4D4"/>
                </a:solidFill>
                <a:latin typeface="Menlo" panose="020B0609030804020204" pitchFamily="49" charset="0"/>
              </a:rPr>
              <a:t>fc</a:t>
            </a:r>
            <a:r>
              <a:rPr lang="en-GB" sz="600" dirty="0">
                <a:solidFill>
                  <a:srgbClr val="B5CEA8"/>
                </a:solidFill>
                <a:latin typeface="Menlo" panose="020B0609030804020204" pitchFamily="49" charset="0"/>
              </a:rPr>
              <a:t>21649013</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196be3f6</a:t>
            </a:r>
            <a:r>
              <a:rPr lang="en-GB" sz="600" dirty="0">
                <a:solidFill>
                  <a:srgbClr val="B5CEA8"/>
                </a:solidFill>
                <a:latin typeface="Menlo" panose="020B0609030804020204" pitchFamily="49" charset="0"/>
              </a:rPr>
              <a:t>-8</a:t>
            </a:r>
            <a:r>
              <a:rPr lang="en-GB" sz="600" dirty="0">
                <a:solidFill>
                  <a:srgbClr val="D4D4D4"/>
                </a:solidFill>
                <a:latin typeface="Menlo" panose="020B0609030804020204" pitchFamily="49" charset="0"/>
              </a:rPr>
              <a:t>dd</a:t>
            </a:r>
            <a:r>
              <a:rPr lang="en-GB" sz="600" dirty="0">
                <a:solidFill>
                  <a:srgbClr val="B5CEA8"/>
                </a:solidFill>
                <a:latin typeface="Menlo" panose="020B0609030804020204" pitchFamily="49" charset="0"/>
              </a:rPr>
              <a:t>6-4</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31-8807-9802714</a:t>
            </a:r>
            <a:r>
              <a:rPr lang="en-GB" sz="600" dirty="0">
                <a:solidFill>
                  <a:srgbClr val="D4D4D4"/>
                </a:solidFill>
                <a:latin typeface="Menlo" panose="020B0609030804020204" pitchFamily="49" charset="0"/>
              </a:rPr>
              <a:t>f</a:t>
            </a:r>
            <a:r>
              <a:rPr lang="en-GB" sz="600" dirty="0">
                <a:solidFill>
                  <a:srgbClr val="B5CEA8"/>
                </a:solidFill>
                <a:latin typeface="Menlo" panose="020B0609030804020204" pitchFamily="49" charset="0"/>
              </a:rPr>
              <a:t>94</a:t>
            </a:r>
            <a:r>
              <a:rPr lang="en-GB" sz="600" dirty="0">
                <a:solidFill>
                  <a:srgbClr val="D4D4D4"/>
                </a:solidFill>
                <a:latin typeface="Menlo" panose="020B0609030804020204" pitchFamily="49" charset="0"/>
              </a:rPr>
              <a:t>f</a:t>
            </a:r>
            <a:r>
              <a:rPr lang="en-GB" sz="600" dirty="0">
                <a:solidFill>
                  <a:srgbClr val="B5CEA8"/>
                </a:solidFill>
                <a:latin typeface="Menlo" panose="020B0609030804020204" pitchFamily="49" charset="0"/>
              </a:rPr>
              <a:t>3</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BoundingState</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inPeriod</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iso8601:</a:t>
            </a:r>
            <a:r>
              <a:rPr lang="en-GB" sz="600" dirty="0">
                <a:solidFill>
                  <a:srgbClr val="9CDCFE"/>
                </a:solidFill>
                <a:latin typeface="Menlo" panose="020B0609030804020204" pitchFamily="49" charset="0"/>
              </a:rPr>
              <a:t>2007</a:t>
            </a:r>
            <a:r>
              <a:rPr lang="en-GB" sz="600" dirty="0">
                <a:solidFill>
                  <a:srgbClr val="B5CEA8"/>
                </a:solidFill>
                <a:latin typeface="Menlo" panose="020B0609030804020204" pitchFamily="49" charset="0"/>
              </a:rPr>
              <a:t>-01-01</a:t>
            </a:r>
            <a:r>
              <a:rPr lang="en-GB" sz="600" dirty="0">
                <a:solidFill>
                  <a:srgbClr val="569CD6"/>
                </a:solidFill>
                <a:latin typeface="Menlo" panose="020B0609030804020204" pitchFamily="49" charset="0"/>
              </a:rPr>
              <a:t>T00:</a:t>
            </a:r>
            <a:r>
              <a:rPr lang="en-GB" sz="600" dirty="0">
                <a:solidFill>
                  <a:srgbClr val="9CDCFE"/>
                </a:solidFill>
                <a:latin typeface="Menlo" panose="020B0609030804020204" pitchFamily="49" charset="0"/>
              </a:rPr>
              <a:t>00</a:t>
            </a:r>
            <a:r>
              <a:rPr lang="en-GB" sz="600" dirty="0">
                <a:solidFill>
                  <a:srgbClr val="569CD6"/>
                </a:solidFill>
                <a:latin typeface="Menlo" panose="020B0609030804020204" pitchFamily="49" charset="0"/>
              </a:rPr>
              <a:t>:</a:t>
            </a:r>
            <a:r>
              <a:rPr lang="en-GB" sz="600" dirty="0">
                <a:solidFill>
                  <a:srgbClr val="9CDCFE"/>
                </a:solidFill>
                <a:latin typeface="Menlo" panose="020B0609030804020204" pitchFamily="49" charset="0"/>
              </a:rPr>
              <a:t>09</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isStartOf</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f89a179d</a:t>
            </a:r>
            <a:r>
              <a:rPr lang="en-GB" sz="600" dirty="0">
                <a:solidFill>
                  <a:srgbClr val="B5CEA8"/>
                </a:solidFill>
                <a:latin typeface="Menlo" panose="020B0609030804020204" pitchFamily="49" charset="0"/>
              </a:rPr>
              <a:t>-29</a:t>
            </a:r>
            <a:r>
              <a:rPr lang="en-GB" sz="600" dirty="0">
                <a:solidFill>
                  <a:srgbClr val="D4D4D4"/>
                </a:solidFill>
                <a:latin typeface="Menlo" panose="020B0609030804020204" pitchFamily="49" charset="0"/>
              </a:rPr>
              <a:t>e</a:t>
            </a:r>
            <a:r>
              <a:rPr lang="en-GB" sz="600" dirty="0">
                <a:solidFill>
                  <a:srgbClr val="B5CEA8"/>
                </a:solidFill>
                <a:latin typeface="Menlo" panose="020B0609030804020204" pitchFamily="49" charset="0"/>
              </a:rPr>
              <a:t>6-44</a:t>
            </a:r>
            <a:r>
              <a:rPr lang="en-GB" sz="600" dirty="0">
                <a:solidFill>
                  <a:srgbClr val="D4D4D4"/>
                </a:solidFill>
                <a:latin typeface="Menlo" panose="020B0609030804020204" pitchFamily="49" charset="0"/>
              </a:rPr>
              <a:t>aa-b</a:t>
            </a:r>
            <a:r>
              <a:rPr lang="en-GB" sz="600" dirty="0">
                <a:solidFill>
                  <a:srgbClr val="B5CEA8"/>
                </a:solidFill>
                <a:latin typeface="Menlo" panose="020B0609030804020204" pitchFamily="49" charset="0"/>
              </a:rPr>
              <a:t>3</a:t>
            </a:r>
            <a:r>
              <a:rPr lang="en-GB" sz="600" dirty="0">
                <a:solidFill>
                  <a:srgbClr val="D4D4D4"/>
                </a:solidFill>
                <a:latin typeface="Menlo" panose="020B0609030804020204" pitchFamily="49" charset="0"/>
              </a:rPr>
              <a:t>db</a:t>
            </a:r>
            <a:r>
              <a:rPr lang="en-GB" sz="600" dirty="0">
                <a:solidFill>
                  <a:srgbClr val="B5CEA8"/>
                </a:solidFill>
                <a:latin typeface="Menlo" panose="020B0609030804020204" pitchFamily="49" charset="0"/>
              </a:rPr>
              <a:t>-65921</a:t>
            </a:r>
            <a:r>
              <a:rPr lang="en-GB" sz="600" dirty="0">
                <a:solidFill>
                  <a:srgbClr val="D4D4D4"/>
                </a:solidFill>
                <a:latin typeface="Menlo" panose="020B0609030804020204" pitchFamily="49" charset="0"/>
              </a:rPr>
              <a:t>a</a:t>
            </a:r>
            <a:r>
              <a:rPr lang="en-GB" sz="600" dirty="0">
                <a:solidFill>
                  <a:srgbClr val="B5CEA8"/>
                </a:solidFill>
                <a:latin typeface="Menlo" panose="020B0609030804020204" pitchFamily="49" charset="0"/>
              </a:rPr>
              <a:t>98</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30</a:t>
            </a:r>
            <a:r>
              <a:rPr lang="en-GB" sz="600" dirty="0">
                <a:solidFill>
                  <a:srgbClr val="D4D4D4"/>
                </a:solidFill>
                <a:latin typeface="Menlo" panose="020B0609030804020204" pitchFamily="49" charset="0"/>
              </a:rPr>
              <a:t>e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d9e26359</a:t>
            </a:r>
            <a:r>
              <a:rPr lang="en-GB" sz="600" dirty="0">
                <a:solidFill>
                  <a:srgbClr val="B5CEA8"/>
                </a:solidFill>
                <a:latin typeface="Menlo" panose="020B0609030804020204" pitchFamily="49" charset="0"/>
              </a:rPr>
              <a:t>-258</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-46</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3-9383-4</a:t>
            </a:r>
            <a:r>
              <a:rPr lang="en-GB" sz="600" dirty="0">
                <a:solidFill>
                  <a:srgbClr val="D4D4D4"/>
                </a:solidFill>
                <a:latin typeface="Menlo" panose="020B0609030804020204" pitchFamily="49" charset="0"/>
              </a:rPr>
              <a:t>e</a:t>
            </a:r>
            <a:r>
              <a:rPr lang="en-GB" sz="600" dirty="0">
                <a:solidFill>
                  <a:srgbClr val="B5CEA8"/>
                </a:solidFill>
                <a:latin typeface="Menlo" panose="020B0609030804020204" pitchFamily="49" charset="0"/>
              </a:rPr>
              <a:t>3</a:t>
            </a:r>
            <a:r>
              <a:rPr lang="en-GB" sz="600" dirty="0">
                <a:solidFill>
                  <a:srgbClr val="D4D4D4"/>
                </a:solidFill>
                <a:latin typeface="Menlo" panose="020B0609030804020204" pitchFamily="49" charset="0"/>
              </a:rPr>
              <a:t>ae</a:t>
            </a:r>
            <a:r>
              <a:rPr lang="en-GB" sz="600" dirty="0">
                <a:solidFill>
                  <a:srgbClr val="B5CEA8"/>
                </a:solidFill>
                <a:latin typeface="Menlo" panose="020B0609030804020204" pitchFamily="49" charset="0"/>
              </a:rPr>
              <a:t>959160</a:t>
            </a:r>
            <a:r>
              <a:rPr lang="en-GB" sz="600" dirty="0">
                <a:solidFill>
                  <a:srgbClr val="D4D4D4"/>
                </a:solidFill>
                <a:latin typeface="Menlo" panose="020B0609030804020204" pitchFamily="49" charset="0"/>
              </a:rPr>
              <a:t>a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Follower</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isParticipantIn</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f89a179d</a:t>
            </a:r>
            <a:r>
              <a:rPr lang="en-GB" sz="600" dirty="0">
                <a:solidFill>
                  <a:srgbClr val="B5CEA8"/>
                </a:solidFill>
                <a:latin typeface="Menlo" panose="020B0609030804020204" pitchFamily="49" charset="0"/>
              </a:rPr>
              <a:t>-29</a:t>
            </a:r>
            <a:r>
              <a:rPr lang="en-GB" sz="600" dirty="0">
                <a:solidFill>
                  <a:srgbClr val="D4D4D4"/>
                </a:solidFill>
                <a:latin typeface="Menlo" panose="020B0609030804020204" pitchFamily="49" charset="0"/>
              </a:rPr>
              <a:t>e</a:t>
            </a:r>
            <a:r>
              <a:rPr lang="en-GB" sz="600" dirty="0">
                <a:solidFill>
                  <a:srgbClr val="B5CEA8"/>
                </a:solidFill>
                <a:latin typeface="Menlo" panose="020B0609030804020204" pitchFamily="49" charset="0"/>
              </a:rPr>
              <a:t>6-44</a:t>
            </a:r>
            <a:r>
              <a:rPr lang="en-GB" sz="600" dirty="0">
                <a:solidFill>
                  <a:srgbClr val="D4D4D4"/>
                </a:solidFill>
                <a:latin typeface="Menlo" panose="020B0609030804020204" pitchFamily="49" charset="0"/>
              </a:rPr>
              <a:t>aa-b</a:t>
            </a:r>
            <a:r>
              <a:rPr lang="en-GB" sz="600" dirty="0">
                <a:solidFill>
                  <a:srgbClr val="B5CEA8"/>
                </a:solidFill>
                <a:latin typeface="Menlo" panose="020B0609030804020204" pitchFamily="49" charset="0"/>
              </a:rPr>
              <a:t>3</a:t>
            </a:r>
            <a:r>
              <a:rPr lang="en-GB" sz="600" dirty="0">
                <a:solidFill>
                  <a:srgbClr val="D4D4D4"/>
                </a:solidFill>
                <a:latin typeface="Menlo" panose="020B0609030804020204" pitchFamily="49" charset="0"/>
              </a:rPr>
              <a:t>db</a:t>
            </a:r>
            <a:r>
              <a:rPr lang="en-GB" sz="600" dirty="0">
                <a:solidFill>
                  <a:srgbClr val="B5CEA8"/>
                </a:solidFill>
                <a:latin typeface="Menlo" panose="020B0609030804020204" pitchFamily="49" charset="0"/>
              </a:rPr>
              <a:t>-65921</a:t>
            </a:r>
            <a:r>
              <a:rPr lang="en-GB" sz="600" dirty="0">
                <a:solidFill>
                  <a:srgbClr val="D4D4D4"/>
                </a:solidFill>
                <a:latin typeface="Menlo" panose="020B0609030804020204" pitchFamily="49" charset="0"/>
              </a:rPr>
              <a:t>a</a:t>
            </a:r>
            <a:r>
              <a:rPr lang="en-GB" sz="600" dirty="0">
                <a:solidFill>
                  <a:srgbClr val="B5CEA8"/>
                </a:solidFill>
                <a:latin typeface="Menlo" panose="020B0609030804020204" pitchFamily="49" charset="0"/>
              </a:rPr>
              <a:t>98</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30</a:t>
            </a:r>
            <a:r>
              <a:rPr lang="en-GB" sz="600" dirty="0">
                <a:solidFill>
                  <a:srgbClr val="D4D4D4"/>
                </a:solidFill>
                <a:latin typeface="Menlo" panose="020B0609030804020204" pitchFamily="49" charset="0"/>
              </a:rPr>
              <a:t>e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isParticipationOf</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MMSI_367000150</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da95c036</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980-4</a:t>
            </a:r>
            <a:r>
              <a:rPr lang="en-GB" sz="600" dirty="0">
                <a:solidFill>
                  <a:srgbClr val="D4D4D4"/>
                </a:solidFill>
                <a:latin typeface="Menlo" panose="020B0609030804020204" pitchFamily="49" charset="0"/>
              </a:rPr>
              <a:t>b</a:t>
            </a:r>
            <a:r>
              <a:rPr lang="en-GB" sz="600" dirty="0">
                <a:solidFill>
                  <a:srgbClr val="B5CEA8"/>
                </a:solidFill>
                <a:latin typeface="Menlo" panose="020B0609030804020204" pitchFamily="49" charset="0"/>
              </a:rPr>
              <a:t>98-934</a:t>
            </a:r>
            <a:r>
              <a:rPr lang="en-GB" sz="600" dirty="0">
                <a:solidFill>
                  <a:srgbClr val="D4D4D4"/>
                </a:solidFill>
                <a:latin typeface="Menlo" panose="020B0609030804020204" pitchFamily="49" charset="0"/>
              </a:rPr>
              <a:t>f</a:t>
            </a:r>
            <a:r>
              <a:rPr lang="en-GB" sz="600" dirty="0">
                <a:solidFill>
                  <a:srgbClr val="B5CEA8"/>
                </a:solidFill>
                <a:latin typeface="Menlo" panose="020B0609030804020204" pitchFamily="49" charset="0"/>
              </a:rPr>
              <a:t>-16373</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38</a:t>
            </a:r>
            <a:r>
              <a:rPr lang="en-GB" sz="600" dirty="0">
                <a:solidFill>
                  <a:srgbClr val="D4D4D4"/>
                </a:solidFill>
                <a:latin typeface="Menlo" panose="020B0609030804020204" pitchFamily="49" charset="0"/>
              </a:rPr>
              <a:t>eabe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BoundingState</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inPeriod</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iso8601:</a:t>
            </a:r>
            <a:r>
              <a:rPr lang="en-GB" sz="600" dirty="0">
                <a:solidFill>
                  <a:srgbClr val="9CDCFE"/>
                </a:solidFill>
                <a:latin typeface="Menlo" panose="020B0609030804020204" pitchFamily="49" charset="0"/>
              </a:rPr>
              <a:t>2007</a:t>
            </a:r>
            <a:r>
              <a:rPr lang="en-GB" sz="600" dirty="0">
                <a:solidFill>
                  <a:srgbClr val="B5CEA8"/>
                </a:solidFill>
                <a:latin typeface="Menlo" panose="020B0609030804020204" pitchFamily="49" charset="0"/>
              </a:rPr>
              <a:t>-01-01</a:t>
            </a:r>
            <a:r>
              <a:rPr lang="en-GB" sz="600" dirty="0">
                <a:solidFill>
                  <a:srgbClr val="569CD6"/>
                </a:solidFill>
                <a:latin typeface="Menlo" panose="020B0609030804020204" pitchFamily="49" charset="0"/>
              </a:rPr>
              <a:t>T00:</a:t>
            </a:r>
            <a:r>
              <a:rPr lang="en-GB" sz="600" dirty="0">
                <a:solidFill>
                  <a:srgbClr val="9CDCFE"/>
                </a:solidFill>
                <a:latin typeface="Menlo" panose="020B0609030804020204" pitchFamily="49" charset="0"/>
              </a:rPr>
              <a:t>05</a:t>
            </a:r>
            <a:r>
              <a:rPr lang="en-GB" sz="600" dirty="0">
                <a:solidFill>
                  <a:srgbClr val="569CD6"/>
                </a:solidFill>
                <a:latin typeface="Menlo" panose="020B0609030804020204" pitchFamily="49" charset="0"/>
              </a:rPr>
              <a:t>:</a:t>
            </a:r>
            <a:r>
              <a:rPr lang="en-GB" sz="600" dirty="0">
                <a:solidFill>
                  <a:srgbClr val="9CDCFE"/>
                </a:solidFill>
                <a:latin typeface="Menlo" panose="020B0609030804020204" pitchFamily="49" charset="0"/>
              </a:rPr>
              <a:t>40</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isEndOf</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f89a179d</a:t>
            </a:r>
            <a:r>
              <a:rPr lang="en-GB" sz="600" dirty="0">
                <a:solidFill>
                  <a:srgbClr val="B5CEA8"/>
                </a:solidFill>
                <a:latin typeface="Menlo" panose="020B0609030804020204" pitchFamily="49" charset="0"/>
              </a:rPr>
              <a:t>-29</a:t>
            </a:r>
            <a:r>
              <a:rPr lang="en-GB" sz="600" dirty="0">
                <a:solidFill>
                  <a:srgbClr val="D4D4D4"/>
                </a:solidFill>
                <a:latin typeface="Menlo" panose="020B0609030804020204" pitchFamily="49" charset="0"/>
              </a:rPr>
              <a:t>e</a:t>
            </a:r>
            <a:r>
              <a:rPr lang="en-GB" sz="600" dirty="0">
                <a:solidFill>
                  <a:srgbClr val="B5CEA8"/>
                </a:solidFill>
                <a:latin typeface="Menlo" panose="020B0609030804020204" pitchFamily="49" charset="0"/>
              </a:rPr>
              <a:t>6-44</a:t>
            </a:r>
            <a:r>
              <a:rPr lang="en-GB" sz="600" dirty="0">
                <a:solidFill>
                  <a:srgbClr val="D4D4D4"/>
                </a:solidFill>
                <a:latin typeface="Menlo" panose="020B0609030804020204" pitchFamily="49" charset="0"/>
              </a:rPr>
              <a:t>aa-b</a:t>
            </a:r>
            <a:r>
              <a:rPr lang="en-GB" sz="600" dirty="0">
                <a:solidFill>
                  <a:srgbClr val="B5CEA8"/>
                </a:solidFill>
                <a:latin typeface="Menlo" panose="020B0609030804020204" pitchFamily="49" charset="0"/>
              </a:rPr>
              <a:t>3</a:t>
            </a:r>
            <a:r>
              <a:rPr lang="en-GB" sz="600" dirty="0">
                <a:solidFill>
                  <a:srgbClr val="D4D4D4"/>
                </a:solidFill>
                <a:latin typeface="Menlo" panose="020B0609030804020204" pitchFamily="49" charset="0"/>
              </a:rPr>
              <a:t>db</a:t>
            </a:r>
            <a:r>
              <a:rPr lang="en-GB" sz="600" dirty="0">
                <a:solidFill>
                  <a:srgbClr val="B5CEA8"/>
                </a:solidFill>
                <a:latin typeface="Menlo" panose="020B0609030804020204" pitchFamily="49" charset="0"/>
              </a:rPr>
              <a:t>-65921</a:t>
            </a:r>
            <a:r>
              <a:rPr lang="en-GB" sz="600" dirty="0">
                <a:solidFill>
                  <a:srgbClr val="D4D4D4"/>
                </a:solidFill>
                <a:latin typeface="Menlo" panose="020B0609030804020204" pitchFamily="49" charset="0"/>
              </a:rPr>
              <a:t>a</a:t>
            </a:r>
            <a:r>
              <a:rPr lang="en-GB" sz="600" dirty="0">
                <a:solidFill>
                  <a:srgbClr val="B5CEA8"/>
                </a:solidFill>
                <a:latin typeface="Menlo" panose="020B0609030804020204" pitchFamily="49" charset="0"/>
              </a:rPr>
              <a:t>98</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30</a:t>
            </a:r>
            <a:r>
              <a:rPr lang="en-GB" sz="600" dirty="0">
                <a:solidFill>
                  <a:srgbClr val="D4D4D4"/>
                </a:solidFill>
                <a:latin typeface="Menlo" panose="020B0609030804020204" pitchFamily="49" charset="0"/>
              </a:rPr>
              <a:t>e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dac815eb</a:t>
            </a:r>
            <a:r>
              <a:rPr lang="en-GB" sz="600" dirty="0">
                <a:solidFill>
                  <a:srgbClr val="B5CEA8"/>
                </a:solidFill>
                <a:latin typeface="Menlo" panose="020B0609030804020204" pitchFamily="49" charset="0"/>
              </a:rPr>
              <a:t>-06</a:t>
            </a:r>
            <a:r>
              <a:rPr lang="en-GB" sz="600" dirty="0">
                <a:solidFill>
                  <a:srgbClr val="D4D4D4"/>
                </a:solidFill>
                <a:latin typeface="Menlo" panose="020B0609030804020204" pitchFamily="49" charset="0"/>
              </a:rPr>
              <a:t>a</a:t>
            </a:r>
            <a:r>
              <a:rPr lang="en-GB" sz="600" dirty="0">
                <a:solidFill>
                  <a:srgbClr val="B5CEA8"/>
                </a:solidFill>
                <a:latin typeface="Menlo" panose="020B0609030804020204" pitchFamily="49" charset="0"/>
              </a:rPr>
              <a:t>7-45</a:t>
            </a:r>
            <a:r>
              <a:rPr lang="en-GB" sz="600" dirty="0">
                <a:solidFill>
                  <a:srgbClr val="D4D4D4"/>
                </a:solidFill>
                <a:latin typeface="Menlo" panose="020B0609030804020204" pitchFamily="49" charset="0"/>
              </a:rPr>
              <a:t>c</a:t>
            </a:r>
            <a:r>
              <a:rPr lang="en-GB" sz="600" dirty="0">
                <a:solidFill>
                  <a:srgbClr val="B5CEA8"/>
                </a:solidFill>
                <a:latin typeface="Menlo" panose="020B0609030804020204" pitchFamily="49" charset="0"/>
              </a:rPr>
              <a:t>7</a:t>
            </a:r>
            <a:r>
              <a:rPr lang="en-GB" sz="600" dirty="0">
                <a:solidFill>
                  <a:srgbClr val="D4D4D4"/>
                </a:solidFill>
                <a:latin typeface="Menlo" panose="020B0609030804020204" pitchFamily="49" charset="0"/>
              </a:rPr>
              <a:t>-a</a:t>
            </a:r>
            <a:r>
              <a:rPr lang="en-GB" sz="600" dirty="0">
                <a:solidFill>
                  <a:srgbClr val="B5CEA8"/>
                </a:solidFill>
                <a:latin typeface="Menlo" panose="020B0609030804020204" pitchFamily="49" charset="0"/>
              </a:rPr>
              <a:t>208</a:t>
            </a:r>
            <a:r>
              <a:rPr lang="en-GB" sz="600" dirty="0">
                <a:solidFill>
                  <a:srgbClr val="D4D4D4"/>
                </a:solidFill>
                <a:latin typeface="Menlo" panose="020B0609030804020204" pitchFamily="49" charset="0"/>
              </a:rPr>
              <a:t>-e</a:t>
            </a:r>
            <a:r>
              <a:rPr lang="en-GB" sz="600" dirty="0">
                <a:solidFill>
                  <a:srgbClr val="B5CEA8"/>
                </a:solidFill>
                <a:latin typeface="Menlo" panose="020B0609030804020204" pitchFamily="49" charset="0"/>
              </a:rPr>
              <a:t>38</a:t>
            </a:r>
            <a:r>
              <a:rPr lang="en-GB" sz="600" dirty="0">
                <a:solidFill>
                  <a:srgbClr val="D4D4D4"/>
                </a:solidFill>
                <a:latin typeface="Menlo" panose="020B0609030804020204" pitchFamily="49" charset="0"/>
              </a:rPr>
              <a:t>fbfe</a:t>
            </a:r>
            <a:r>
              <a:rPr lang="en-GB" sz="600" dirty="0">
                <a:solidFill>
                  <a:srgbClr val="B5CEA8"/>
                </a:solidFill>
                <a:latin typeface="Menlo" panose="020B0609030804020204" pitchFamily="49" charset="0"/>
              </a:rPr>
              <a:t>3</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5</a:t>
            </a:r>
            <a:r>
              <a:rPr lang="en-GB" sz="600" dirty="0">
                <a:solidFill>
                  <a:srgbClr val="D4D4D4"/>
                </a:solidFill>
                <a:latin typeface="Menlo" panose="020B0609030804020204" pitchFamily="49" charset="0"/>
              </a:rPr>
              <a:t>c</a:t>
            </a:r>
            <a:r>
              <a:rPr lang="en-GB" sz="600" dirty="0">
                <a:solidFill>
                  <a:srgbClr val="B5CEA8"/>
                </a:solidFill>
                <a:latin typeface="Menlo" panose="020B0609030804020204" pitchFamily="49" charset="0"/>
              </a:rPr>
              <a:t>7</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Followed</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isParticipantIn</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f89a179d</a:t>
            </a:r>
            <a:r>
              <a:rPr lang="en-GB" sz="600" dirty="0">
                <a:solidFill>
                  <a:srgbClr val="B5CEA8"/>
                </a:solidFill>
                <a:latin typeface="Menlo" panose="020B0609030804020204" pitchFamily="49" charset="0"/>
              </a:rPr>
              <a:t>-29</a:t>
            </a:r>
            <a:r>
              <a:rPr lang="en-GB" sz="600" dirty="0">
                <a:solidFill>
                  <a:srgbClr val="D4D4D4"/>
                </a:solidFill>
                <a:latin typeface="Menlo" panose="020B0609030804020204" pitchFamily="49" charset="0"/>
              </a:rPr>
              <a:t>e</a:t>
            </a:r>
            <a:r>
              <a:rPr lang="en-GB" sz="600" dirty="0">
                <a:solidFill>
                  <a:srgbClr val="B5CEA8"/>
                </a:solidFill>
                <a:latin typeface="Menlo" panose="020B0609030804020204" pitchFamily="49" charset="0"/>
              </a:rPr>
              <a:t>6-44</a:t>
            </a:r>
            <a:r>
              <a:rPr lang="en-GB" sz="600" dirty="0">
                <a:solidFill>
                  <a:srgbClr val="D4D4D4"/>
                </a:solidFill>
                <a:latin typeface="Menlo" panose="020B0609030804020204" pitchFamily="49" charset="0"/>
              </a:rPr>
              <a:t>aa-b</a:t>
            </a:r>
            <a:r>
              <a:rPr lang="en-GB" sz="600" dirty="0">
                <a:solidFill>
                  <a:srgbClr val="B5CEA8"/>
                </a:solidFill>
                <a:latin typeface="Menlo" panose="020B0609030804020204" pitchFamily="49" charset="0"/>
              </a:rPr>
              <a:t>3</a:t>
            </a:r>
            <a:r>
              <a:rPr lang="en-GB" sz="600" dirty="0">
                <a:solidFill>
                  <a:srgbClr val="D4D4D4"/>
                </a:solidFill>
                <a:latin typeface="Menlo" panose="020B0609030804020204" pitchFamily="49" charset="0"/>
              </a:rPr>
              <a:t>db</a:t>
            </a:r>
            <a:r>
              <a:rPr lang="en-GB" sz="600" dirty="0">
                <a:solidFill>
                  <a:srgbClr val="B5CEA8"/>
                </a:solidFill>
                <a:latin typeface="Menlo" panose="020B0609030804020204" pitchFamily="49" charset="0"/>
              </a:rPr>
              <a:t>-65921</a:t>
            </a:r>
            <a:r>
              <a:rPr lang="en-GB" sz="600" dirty="0">
                <a:solidFill>
                  <a:srgbClr val="D4D4D4"/>
                </a:solidFill>
                <a:latin typeface="Menlo" panose="020B0609030804020204" pitchFamily="49" charset="0"/>
              </a:rPr>
              <a:t>a</a:t>
            </a:r>
            <a:r>
              <a:rPr lang="en-GB" sz="600" dirty="0">
                <a:solidFill>
                  <a:srgbClr val="B5CEA8"/>
                </a:solidFill>
                <a:latin typeface="Menlo" panose="020B0609030804020204" pitchFamily="49" charset="0"/>
              </a:rPr>
              <a:t>98</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30</a:t>
            </a:r>
            <a:r>
              <a:rPr lang="en-GB" sz="600" dirty="0">
                <a:solidFill>
                  <a:srgbClr val="D4D4D4"/>
                </a:solidFill>
                <a:latin typeface="Menlo" panose="020B0609030804020204" pitchFamily="49" charset="0"/>
              </a:rPr>
              <a:t>e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isParticipationOf</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MMSI_366952890</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05560c92</a:t>
            </a:r>
            <a:r>
              <a:rPr lang="en-GB" sz="600" dirty="0">
                <a:solidFill>
                  <a:srgbClr val="D4D4D4"/>
                </a:solidFill>
                <a:latin typeface="Menlo" panose="020B0609030804020204" pitchFamily="49" charset="0"/>
              </a:rPr>
              <a:t>-c</a:t>
            </a:r>
            <a:r>
              <a:rPr lang="en-GB" sz="600" dirty="0">
                <a:solidFill>
                  <a:srgbClr val="B5CEA8"/>
                </a:solidFill>
                <a:latin typeface="Menlo" panose="020B0609030804020204" pitchFamily="49" charset="0"/>
              </a:rPr>
              <a:t>9</a:t>
            </a:r>
            <a:r>
              <a:rPr lang="en-GB" sz="600" dirty="0">
                <a:solidFill>
                  <a:srgbClr val="D4D4D4"/>
                </a:solidFill>
                <a:latin typeface="Menlo" panose="020B0609030804020204" pitchFamily="49" charset="0"/>
              </a:rPr>
              <a:t>fb</a:t>
            </a:r>
            <a:r>
              <a:rPr lang="en-GB" sz="600" dirty="0">
                <a:solidFill>
                  <a:srgbClr val="B5CEA8"/>
                </a:solidFill>
                <a:latin typeface="Menlo" panose="020B0609030804020204" pitchFamily="49" charset="0"/>
              </a:rPr>
              <a:t>-4</a:t>
            </a:r>
            <a:r>
              <a:rPr lang="en-GB" sz="600" dirty="0">
                <a:solidFill>
                  <a:srgbClr val="D4D4D4"/>
                </a:solidFill>
                <a:latin typeface="Menlo" panose="020B0609030804020204" pitchFamily="49" charset="0"/>
              </a:rPr>
              <a:t>c</a:t>
            </a:r>
            <a:r>
              <a:rPr lang="en-GB" sz="600" dirty="0">
                <a:solidFill>
                  <a:srgbClr val="B5CEA8"/>
                </a:solidFill>
                <a:latin typeface="Menlo" panose="020B0609030804020204" pitchFamily="49" charset="0"/>
              </a:rPr>
              <a:t>6</a:t>
            </a:r>
            <a:r>
              <a:rPr lang="en-GB" sz="600" dirty="0">
                <a:solidFill>
                  <a:srgbClr val="D4D4D4"/>
                </a:solidFill>
                <a:latin typeface="Menlo" panose="020B0609030804020204" pitchFamily="49" charset="0"/>
              </a:rPr>
              <a:t>d-a</a:t>
            </a:r>
            <a:r>
              <a:rPr lang="en-GB" sz="600" dirty="0">
                <a:solidFill>
                  <a:srgbClr val="B5CEA8"/>
                </a:solidFill>
                <a:latin typeface="Menlo" panose="020B0609030804020204" pitchFamily="49" charset="0"/>
              </a:rPr>
              <a:t>342</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8</a:t>
            </a:r>
            <a:r>
              <a:rPr lang="en-GB" sz="600" dirty="0">
                <a:solidFill>
                  <a:srgbClr val="D4D4D4"/>
                </a:solidFill>
                <a:latin typeface="Menlo" panose="020B0609030804020204" pitchFamily="49" charset="0"/>
              </a:rPr>
              <a:t>ff</a:t>
            </a:r>
            <a:r>
              <a:rPr lang="en-GB" sz="600" dirty="0">
                <a:solidFill>
                  <a:srgbClr val="B5CEA8"/>
                </a:solidFill>
                <a:latin typeface="Menlo" panose="020B0609030804020204" pitchFamily="49" charset="0"/>
              </a:rPr>
              <a:t>127</a:t>
            </a:r>
            <a:r>
              <a:rPr lang="en-GB" sz="600" dirty="0">
                <a:solidFill>
                  <a:srgbClr val="D4D4D4"/>
                </a:solidFill>
                <a:latin typeface="Menlo" panose="020B0609030804020204" pitchFamily="49" charset="0"/>
              </a:rPr>
              <a:t>f</a:t>
            </a:r>
            <a:r>
              <a:rPr lang="en-GB" sz="600" dirty="0">
                <a:solidFill>
                  <a:srgbClr val="B5CEA8"/>
                </a:solidFill>
                <a:latin typeface="Menlo" panose="020B0609030804020204" pitchFamily="49" charset="0"/>
              </a:rPr>
              <a:t>41</a:t>
            </a:r>
            <a:r>
              <a:rPr lang="en-GB" sz="600" dirty="0">
                <a:solidFill>
                  <a:srgbClr val="D4D4D4"/>
                </a:solidFill>
                <a:latin typeface="Menlo" panose="020B0609030804020204" pitchFamily="49" charset="0"/>
              </a:rPr>
              <a:t>ea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Name</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representationValue</a:t>
            </a:r>
            <a:r>
              <a:rPr lang="en-GB" sz="600" dirty="0">
                <a:solidFill>
                  <a:srgbClr val="D4D4D4"/>
                </a:solidFill>
                <a:latin typeface="Menlo" panose="020B0609030804020204" pitchFamily="49" charset="0"/>
              </a:rPr>
              <a:t> </a:t>
            </a:r>
            <a:r>
              <a:rPr lang="en-GB" sz="600" dirty="0">
                <a:solidFill>
                  <a:srgbClr val="CE9178"/>
                </a:solidFill>
                <a:latin typeface="Menlo" panose="020B0609030804020204" pitchFamily="49" charset="0"/>
              </a:rPr>
              <a:t>"HAL"</a:t>
            </a:r>
            <a:r>
              <a:rPr lang="en-GB" sz="600" dirty="0">
                <a:solidFill>
                  <a:srgbClr val="D4D4D4"/>
                </a:solidFill>
                <a:latin typeface="Menlo" panose="020B0609030804020204" pitchFamily="49" charset="0"/>
              </a:rPr>
              <a:t>^^</a:t>
            </a:r>
            <a:r>
              <a:rPr lang="en-GB" sz="600" dirty="0" err="1">
                <a:solidFill>
                  <a:srgbClr val="569CD6"/>
                </a:solidFill>
                <a:latin typeface="Menlo" panose="020B0609030804020204" pitchFamily="49" charset="0"/>
              </a:rPr>
              <a:t>xsd:</a:t>
            </a:r>
            <a:r>
              <a:rPr lang="en-GB" sz="600" dirty="0" err="1">
                <a:solidFill>
                  <a:srgbClr val="9CDCFE"/>
                </a:solidFill>
                <a:latin typeface="Menlo" panose="020B0609030804020204" pitchFamily="49" charset="0"/>
              </a:rPr>
              <a:t>string</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528acb27</a:t>
            </a:r>
            <a:r>
              <a:rPr lang="en-GB" sz="600" dirty="0">
                <a:solidFill>
                  <a:srgbClr val="B5CEA8"/>
                </a:solidFill>
                <a:latin typeface="Menlo" panose="020B0609030804020204" pitchFamily="49" charset="0"/>
              </a:rPr>
              <a:t>-8877-4965-995</a:t>
            </a:r>
            <a:r>
              <a:rPr lang="en-GB" sz="600" dirty="0">
                <a:solidFill>
                  <a:srgbClr val="D4D4D4"/>
                </a:solidFill>
                <a:latin typeface="Menlo" panose="020B0609030804020204" pitchFamily="49" charset="0"/>
              </a:rPr>
              <a:t>d-ba</a:t>
            </a:r>
            <a:r>
              <a:rPr lang="en-GB" sz="600" dirty="0">
                <a:solidFill>
                  <a:srgbClr val="B5CEA8"/>
                </a:solidFill>
                <a:latin typeface="Menlo" panose="020B0609030804020204" pitchFamily="49" charset="0"/>
              </a:rPr>
              <a:t>6</a:t>
            </a:r>
            <a:r>
              <a:rPr lang="en-GB" sz="600" dirty="0">
                <a:solidFill>
                  <a:srgbClr val="D4D4D4"/>
                </a:solidFill>
                <a:latin typeface="Menlo" panose="020B0609030804020204" pitchFamily="49" charset="0"/>
              </a:rPr>
              <a:t>f</a:t>
            </a:r>
            <a:r>
              <a:rPr lang="en-GB" sz="600" dirty="0">
                <a:solidFill>
                  <a:srgbClr val="B5CEA8"/>
                </a:solidFill>
                <a:latin typeface="Menlo" panose="020B0609030804020204" pitchFamily="49" charset="0"/>
              </a:rPr>
              <a:t>72</a:t>
            </a:r>
            <a:r>
              <a:rPr lang="en-GB" sz="600" dirty="0">
                <a:solidFill>
                  <a:srgbClr val="D4D4D4"/>
                </a:solidFill>
                <a:latin typeface="Menlo" panose="020B0609030804020204" pitchFamily="49" charset="0"/>
              </a:rPr>
              <a:t>f</a:t>
            </a:r>
            <a:r>
              <a:rPr lang="en-GB" sz="600" dirty="0">
                <a:solidFill>
                  <a:srgbClr val="B5CEA8"/>
                </a:solidFill>
                <a:latin typeface="Menlo" panose="020B0609030804020204" pitchFamily="49" charset="0"/>
              </a:rPr>
              <a:t>3363</a:t>
            </a:r>
            <a:r>
              <a:rPr lang="en-GB" sz="600" dirty="0">
                <a:solidFill>
                  <a:srgbClr val="D4D4D4"/>
                </a:solidFill>
                <a:latin typeface="Menlo" panose="020B0609030804020204" pitchFamily="49" charset="0"/>
              </a:rPr>
              <a:t>a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Assess</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assessed</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3c23fd87</a:t>
            </a:r>
            <a:r>
              <a:rPr lang="en-GB" sz="600" dirty="0">
                <a:solidFill>
                  <a:srgbClr val="B5CEA8"/>
                </a:solidFill>
                <a:latin typeface="Menlo" panose="020B0609030804020204" pitchFamily="49" charset="0"/>
              </a:rPr>
              <a:t>-227</a:t>
            </a:r>
            <a:r>
              <a:rPr lang="en-GB" sz="600" dirty="0">
                <a:solidFill>
                  <a:srgbClr val="D4D4D4"/>
                </a:solidFill>
                <a:latin typeface="Menlo" panose="020B0609030804020204" pitchFamily="49" charset="0"/>
              </a:rPr>
              <a:t>b</a:t>
            </a:r>
            <a:r>
              <a:rPr lang="en-GB" sz="600" dirty="0">
                <a:solidFill>
                  <a:srgbClr val="B5CEA8"/>
                </a:solidFill>
                <a:latin typeface="Menlo" panose="020B0609030804020204" pitchFamily="49" charset="0"/>
              </a:rPr>
              <a:t>-41</a:t>
            </a:r>
            <a:r>
              <a:rPr lang="en-GB" sz="600" dirty="0">
                <a:solidFill>
                  <a:srgbClr val="D4D4D4"/>
                </a:solidFill>
                <a:latin typeface="Menlo" panose="020B0609030804020204" pitchFamily="49" charset="0"/>
              </a:rPr>
              <a:t>bf</a:t>
            </a:r>
            <a:r>
              <a:rPr lang="en-GB" sz="600" dirty="0">
                <a:solidFill>
                  <a:srgbClr val="B5CEA8"/>
                </a:solidFill>
                <a:latin typeface="Menlo" panose="020B0609030804020204" pitchFamily="49" charset="0"/>
              </a:rPr>
              <a:t>-8211</a:t>
            </a:r>
            <a:r>
              <a:rPr lang="en-GB" sz="600" dirty="0">
                <a:solidFill>
                  <a:srgbClr val="D4D4D4"/>
                </a:solidFill>
                <a:latin typeface="Menlo" panose="020B0609030804020204" pitchFamily="49" charset="0"/>
              </a:rPr>
              <a:t>-e</a:t>
            </a:r>
            <a:r>
              <a:rPr lang="en-GB" sz="600" dirty="0">
                <a:solidFill>
                  <a:srgbClr val="B5CEA8"/>
                </a:solidFill>
                <a:latin typeface="Menlo" panose="020B0609030804020204" pitchFamily="49" charset="0"/>
              </a:rPr>
              <a:t>12</a:t>
            </a:r>
            <a:r>
              <a:rPr lang="en-GB" sz="600" dirty="0">
                <a:solidFill>
                  <a:srgbClr val="D4D4D4"/>
                </a:solidFill>
                <a:latin typeface="Menlo" panose="020B0609030804020204" pitchFamily="49" charset="0"/>
              </a:rPr>
              <a:t>bc</a:t>
            </a:r>
            <a:r>
              <a:rPr lang="en-GB" sz="600" dirty="0">
                <a:solidFill>
                  <a:srgbClr val="B5CEA8"/>
                </a:solidFill>
                <a:latin typeface="Menlo" panose="020B0609030804020204" pitchFamily="49" charset="0"/>
              </a:rPr>
              <a:t>8</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4</a:t>
            </a:r>
            <a:r>
              <a:rPr lang="en-GB" sz="600" dirty="0">
                <a:solidFill>
                  <a:srgbClr val="D4D4D4"/>
                </a:solidFill>
                <a:latin typeface="Menlo" panose="020B0609030804020204" pitchFamily="49" charset="0"/>
              </a:rPr>
              <a:t>f</a:t>
            </a:r>
            <a:r>
              <a:rPr lang="en-GB" sz="600" dirty="0">
                <a:solidFill>
                  <a:srgbClr val="B5CEA8"/>
                </a:solidFill>
                <a:latin typeface="Menlo" panose="020B0609030804020204" pitchFamily="49" charset="0"/>
              </a:rPr>
              <a:t>492</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7989b8b8</a:t>
            </a:r>
            <a:r>
              <a:rPr lang="en-GB" sz="600" dirty="0">
                <a:solidFill>
                  <a:srgbClr val="B5CEA8"/>
                </a:solidFill>
                <a:latin typeface="Menlo" panose="020B0609030804020204" pitchFamily="49" charset="0"/>
              </a:rPr>
              <a:t>-0847-4799-88</a:t>
            </a:r>
            <a:r>
              <a:rPr lang="en-GB" sz="600" dirty="0">
                <a:solidFill>
                  <a:srgbClr val="D4D4D4"/>
                </a:solidFill>
                <a:latin typeface="Menlo" panose="020B0609030804020204" pitchFamily="49" charset="0"/>
              </a:rPr>
              <a:t>fd-d</a:t>
            </a:r>
            <a:r>
              <a:rPr lang="en-GB" sz="600" dirty="0">
                <a:solidFill>
                  <a:srgbClr val="B5CEA8"/>
                </a:solidFill>
                <a:latin typeface="Menlo" panose="020B0609030804020204" pitchFamily="49" charset="0"/>
              </a:rPr>
              <a:t>5</a:t>
            </a:r>
            <a:r>
              <a:rPr lang="en-GB" sz="600" dirty="0">
                <a:solidFill>
                  <a:srgbClr val="D4D4D4"/>
                </a:solidFill>
                <a:latin typeface="Menlo" panose="020B0609030804020204" pitchFamily="49" charset="0"/>
              </a:rPr>
              <a:t>ba</a:t>
            </a:r>
            <a:r>
              <a:rPr lang="en-GB" sz="600" dirty="0">
                <a:solidFill>
                  <a:srgbClr val="B5CEA8"/>
                </a:solidFill>
                <a:latin typeface="Menlo" panose="020B0609030804020204" pitchFamily="49" charset="0"/>
              </a:rPr>
              <a:t>50</a:t>
            </a:r>
            <a:r>
              <a:rPr lang="en-GB" sz="600" dirty="0">
                <a:solidFill>
                  <a:srgbClr val="D4D4D4"/>
                </a:solidFill>
                <a:latin typeface="Menlo" panose="020B0609030804020204" pitchFamily="49" charset="0"/>
              </a:rPr>
              <a:t>b</a:t>
            </a:r>
            <a:r>
              <a:rPr lang="en-GB" sz="600" dirty="0">
                <a:solidFill>
                  <a:srgbClr val="B5CEA8"/>
                </a:solidFill>
                <a:latin typeface="Menlo" panose="020B0609030804020204" pitchFamily="49" charset="0"/>
              </a:rPr>
              <a:t>08</a:t>
            </a:r>
            <a:r>
              <a:rPr lang="en-GB" sz="600" dirty="0">
                <a:solidFill>
                  <a:srgbClr val="D4D4D4"/>
                </a:solidFill>
                <a:latin typeface="Menlo" panose="020B0609030804020204" pitchFamily="49" charset="0"/>
              </a:rPr>
              <a:t>cc</a:t>
            </a:r>
            <a:r>
              <a:rPr lang="en-GB" sz="600" dirty="0">
                <a:solidFill>
                  <a:srgbClr val="B5CEA8"/>
                </a:solidFill>
                <a:latin typeface="Menlo" panose="020B0609030804020204" pitchFamily="49" charset="0"/>
              </a:rPr>
              <a:t>6</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Name</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representationValue</a:t>
            </a:r>
            <a:r>
              <a:rPr lang="en-GB" sz="600" dirty="0">
                <a:solidFill>
                  <a:srgbClr val="D4D4D4"/>
                </a:solidFill>
                <a:latin typeface="Menlo" panose="020B0609030804020204" pitchFamily="49" charset="0"/>
              </a:rPr>
              <a:t> </a:t>
            </a:r>
            <a:r>
              <a:rPr lang="en-GB" sz="600" dirty="0">
                <a:solidFill>
                  <a:srgbClr val="CE9178"/>
                </a:solidFill>
                <a:latin typeface="Menlo" panose="020B0609030804020204" pitchFamily="49" charset="0"/>
              </a:rPr>
              <a:t>"International Telecommunications Union"</a:t>
            </a:r>
            <a:r>
              <a:rPr lang="en-GB" sz="600" dirty="0">
                <a:solidFill>
                  <a:srgbClr val="D4D4D4"/>
                </a:solidFill>
                <a:latin typeface="Menlo" panose="020B0609030804020204" pitchFamily="49" charset="0"/>
              </a:rPr>
              <a:t>^^</a:t>
            </a:r>
            <a:r>
              <a:rPr lang="en-GB" sz="600" dirty="0" err="1">
                <a:solidFill>
                  <a:srgbClr val="569CD6"/>
                </a:solidFill>
                <a:latin typeface="Menlo" panose="020B0609030804020204" pitchFamily="49" charset="0"/>
              </a:rPr>
              <a:t>xsd:</a:t>
            </a:r>
            <a:r>
              <a:rPr lang="en-GB" sz="600" dirty="0" err="1">
                <a:solidFill>
                  <a:srgbClr val="9CDCFE"/>
                </a:solidFill>
                <a:latin typeface="Menlo" panose="020B0609030804020204" pitchFamily="49" charset="0"/>
              </a:rPr>
              <a:t>string</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MMSI_366952890</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LocationTransponder</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isIdentifiedBy</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MMSI_366952890_idObj</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MMSI_366952890_idObj</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CommunicationsIdentifier</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inScheme</a:t>
            </a:r>
            <a:r>
              <a:rPr lang="en-GB" sz="600" dirty="0">
                <a:solidFill>
                  <a:srgbClr val="D4D4D4"/>
                </a:solidFill>
                <a:latin typeface="Menlo" panose="020B0609030804020204" pitchFamily="49" charset="0"/>
              </a:rPr>
              <a:t> </a:t>
            </a:r>
            <a:r>
              <a:rPr lang="en-GB" sz="600" dirty="0">
                <a:solidFill>
                  <a:srgbClr val="4EC9B0"/>
                </a:solidFill>
                <a:latin typeface="Menlo" panose="020B0609030804020204" pitchFamily="49" charset="0"/>
              </a:rPr>
              <a:t>&lt;http://</a:t>
            </a:r>
            <a:r>
              <a:rPr lang="en-GB" sz="600" dirty="0" err="1">
                <a:solidFill>
                  <a:srgbClr val="4EC9B0"/>
                </a:solidFill>
                <a:latin typeface="Menlo" panose="020B0609030804020204" pitchFamily="49" charset="0"/>
              </a:rPr>
              <a:t>itu.int#mmsi-NamingScheme</a:t>
            </a:r>
            <a:r>
              <a:rPr lang="en-GB" sz="600" dirty="0">
                <a:solidFill>
                  <a:srgbClr val="4EC9B0"/>
                </a:solidFill>
                <a:latin typeface="Menlo" panose="020B0609030804020204" pitchFamily="49" charset="0"/>
              </a:rPr>
              <a:t>&gt;</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representationValue</a:t>
            </a:r>
            <a:r>
              <a:rPr lang="en-GB" sz="600" dirty="0">
                <a:solidFill>
                  <a:srgbClr val="D4D4D4"/>
                </a:solidFill>
                <a:latin typeface="Menlo" panose="020B0609030804020204" pitchFamily="49" charset="0"/>
              </a:rPr>
              <a:t> </a:t>
            </a:r>
            <a:r>
              <a:rPr lang="en-GB" sz="600" dirty="0">
                <a:solidFill>
                  <a:srgbClr val="CE9178"/>
                </a:solidFill>
                <a:latin typeface="Menlo" panose="020B0609030804020204" pitchFamily="49" charset="0"/>
              </a:rPr>
              <a:t>"366952890"</a:t>
            </a:r>
            <a:r>
              <a:rPr lang="en-GB" sz="600" dirty="0">
                <a:solidFill>
                  <a:srgbClr val="D4D4D4"/>
                </a:solidFill>
                <a:latin typeface="Menlo" panose="020B0609030804020204" pitchFamily="49" charset="0"/>
              </a:rPr>
              <a:t>^^</a:t>
            </a:r>
            <a:r>
              <a:rPr lang="en-GB" sz="600" dirty="0" err="1">
                <a:solidFill>
                  <a:srgbClr val="569CD6"/>
                </a:solidFill>
                <a:latin typeface="Menlo" panose="020B0609030804020204" pitchFamily="49" charset="0"/>
              </a:rPr>
              <a:t>xsd:</a:t>
            </a:r>
            <a:r>
              <a:rPr lang="en-GB" sz="600" dirty="0" err="1">
                <a:solidFill>
                  <a:srgbClr val="9CDCFE"/>
                </a:solidFill>
                <a:latin typeface="Menlo" panose="020B0609030804020204" pitchFamily="49" charset="0"/>
              </a:rPr>
              <a:t>string</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MMSI_367000150</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LocationTransponder</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isIdentifiedBy</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MMSI_367000150_idObj</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MMSI_367000150_idObj</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CommunicationsIdentifier</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inScheme</a:t>
            </a:r>
            <a:r>
              <a:rPr lang="en-GB" sz="600" dirty="0">
                <a:solidFill>
                  <a:srgbClr val="D4D4D4"/>
                </a:solidFill>
                <a:latin typeface="Menlo" panose="020B0609030804020204" pitchFamily="49" charset="0"/>
              </a:rPr>
              <a:t> </a:t>
            </a:r>
            <a:r>
              <a:rPr lang="en-GB" sz="600" dirty="0">
                <a:solidFill>
                  <a:srgbClr val="4EC9B0"/>
                </a:solidFill>
                <a:latin typeface="Menlo" panose="020B0609030804020204" pitchFamily="49" charset="0"/>
              </a:rPr>
              <a:t>&lt;http://</a:t>
            </a:r>
            <a:r>
              <a:rPr lang="en-GB" sz="600" dirty="0" err="1">
                <a:solidFill>
                  <a:srgbClr val="4EC9B0"/>
                </a:solidFill>
                <a:latin typeface="Menlo" panose="020B0609030804020204" pitchFamily="49" charset="0"/>
              </a:rPr>
              <a:t>itu.int#mmsi-NamingScheme</a:t>
            </a:r>
            <a:r>
              <a:rPr lang="en-GB" sz="600" dirty="0">
                <a:solidFill>
                  <a:srgbClr val="4EC9B0"/>
                </a:solidFill>
                <a:latin typeface="Menlo" panose="020B0609030804020204" pitchFamily="49" charset="0"/>
              </a:rPr>
              <a:t>&gt;</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representationValue</a:t>
            </a:r>
            <a:r>
              <a:rPr lang="en-GB" sz="600" dirty="0">
                <a:solidFill>
                  <a:srgbClr val="D4D4D4"/>
                </a:solidFill>
                <a:latin typeface="Menlo" panose="020B0609030804020204" pitchFamily="49" charset="0"/>
              </a:rPr>
              <a:t> </a:t>
            </a:r>
            <a:r>
              <a:rPr lang="en-GB" sz="600" dirty="0">
                <a:solidFill>
                  <a:srgbClr val="CE9178"/>
                </a:solidFill>
                <a:latin typeface="Menlo" panose="020B0609030804020204" pitchFamily="49" charset="0"/>
              </a:rPr>
              <a:t>"367000150"</a:t>
            </a:r>
            <a:r>
              <a:rPr lang="en-GB" sz="600" dirty="0">
                <a:solidFill>
                  <a:srgbClr val="D4D4D4"/>
                </a:solidFill>
                <a:latin typeface="Menlo" panose="020B0609030804020204" pitchFamily="49" charset="0"/>
              </a:rPr>
              <a:t>^^</a:t>
            </a:r>
            <a:r>
              <a:rPr lang="en-GB" sz="600" dirty="0" err="1">
                <a:solidFill>
                  <a:srgbClr val="569CD6"/>
                </a:solidFill>
                <a:latin typeface="Menlo" panose="020B0609030804020204" pitchFamily="49" charset="0"/>
              </a:rPr>
              <a:t>xsd:</a:t>
            </a:r>
            <a:r>
              <a:rPr lang="en-GB" sz="600" dirty="0" err="1">
                <a:solidFill>
                  <a:srgbClr val="9CDCFE"/>
                </a:solidFill>
                <a:latin typeface="Menlo" panose="020B0609030804020204" pitchFamily="49" charset="0"/>
              </a:rPr>
              <a:t>string</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a4da7459</a:t>
            </a:r>
            <a:r>
              <a:rPr lang="en-GB" sz="600" dirty="0">
                <a:solidFill>
                  <a:srgbClr val="D4D4D4"/>
                </a:solidFill>
                <a:latin typeface="Menlo" panose="020B0609030804020204" pitchFamily="49" charset="0"/>
              </a:rPr>
              <a:t>-b</a:t>
            </a:r>
            <a:r>
              <a:rPr lang="en-GB" sz="600" dirty="0">
                <a:solidFill>
                  <a:srgbClr val="B5CEA8"/>
                </a:solidFill>
                <a:latin typeface="Menlo" panose="020B0609030804020204" pitchFamily="49" charset="0"/>
              </a:rPr>
              <a:t>746-4</a:t>
            </a:r>
            <a:r>
              <a:rPr lang="en-GB" sz="600" dirty="0">
                <a:solidFill>
                  <a:srgbClr val="D4D4D4"/>
                </a:solidFill>
                <a:latin typeface="Menlo" panose="020B0609030804020204" pitchFamily="49" charset="0"/>
              </a:rPr>
              <a:t>a</a:t>
            </a:r>
            <a:r>
              <a:rPr lang="en-GB" sz="600" dirty="0">
                <a:solidFill>
                  <a:srgbClr val="B5CEA8"/>
                </a:solidFill>
                <a:latin typeface="Menlo" panose="020B0609030804020204" pitchFamily="49" charset="0"/>
              </a:rPr>
              <a:t>85</a:t>
            </a:r>
            <a:r>
              <a:rPr lang="en-GB" sz="600" dirty="0">
                <a:solidFill>
                  <a:srgbClr val="D4D4D4"/>
                </a:solidFill>
                <a:latin typeface="Menlo" panose="020B0609030804020204" pitchFamily="49" charset="0"/>
              </a:rPr>
              <a:t>-aedf</a:t>
            </a:r>
            <a:r>
              <a:rPr lang="en-GB" sz="600" dirty="0">
                <a:solidFill>
                  <a:srgbClr val="B5CEA8"/>
                </a:solidFill>
                <a:latin typeface="Menlo" panose="020B0609030804020204" pitchFamily="49" charset="0"/>
              </a:rPr>
              <a:t>-27</a:t>
            </a:r>
            <a:r>
              <a:rPr lang="en-GB" sz="600" dirty="0">
                <a:solidFill>
                  <a:srgbClr val="D4D4D4"/>
                </a:solidFill>
                <a:latin typeface="Menlo" panose="020B0609030804020204" pitchFamily="49" charset="0"/>
              </a:rPr>
              <a:t>fc</a:t>
            </a:r>
            <a:r>
              <a:rPr lang="en-GB" sz="600" dirty="0">
                <a:solidFill>
                  <a:srgbClr val="B5CEA8"/>
                </a:solidFill>
                <a:latin typeface="Menlo" panose="020B0609030804020204" pitchFamily="49" charset="0"/>
              </a:rPr>
              <a:t>21649013</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System</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hasName</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05560c92</a:t>
            </a:r>
            <a:r>
              <a:rPr lang="en-GB" sz="600" dirty="0">
                <a:solidFill>
                  <a:srgbClr val="D4D4D4"/>
                </a:solidFill>
                <a:latin typeface="Menlo" panose="020B0609030804020204" pitchFamily="49" charset="0"/>
              </a:rPr>
              <a:t>-c</a:t>
            </a:r>
            <a:r>
              <a:rPr lang="en-GB" sz="600" dirty="0">
                <a:solidFill>
                  <a:srgbClr val="B5CEA8"/>
                </a:solidFill>
                <a:latin typeface="Menlo" panose="020B0609030804020204" pitchFamily="49" charset="0"/>
              </a:rPr>
              <a:t>9</a:t>
            </a:r>
            <a:r>
              <a:rPr lang="en-GB" sz="600" dirty="0">
                <a:solidFill>
                  <a:srgbClr val="D4D4D4"/>
                </a:solidFill>
                <a:latin typeface="Menlo" panose="020B0609030804020204" pitchFamily="49" charset="0"/>
              </a:rPr>
              <a:t>fb</a:t>
            </a:r>
            <a:r>
              <a:rPr lang="en-GB" sz="600" dirty="0">
                <a:solidFill>
                  <a:srgbClr val="B5CEA8"/>
                </a:solidFill>
                <a:latin typeface="Menlo" panose="020B0609030804020204" pitchFamily="49" charset="0"/>
              </a:rPr>
              <a:t>-4</a:t>
            </a:r>
            <a:r>
              <a:rPr lang="en-GB" sz="600" dirty="0">
                <a:solidFill>
                  <a:srgbClr val="D4D4D4"/>
                </a:solidFill>
                <a:latin typeface="Menlo" panose="020B0609030804020204" pitchFamily="49" charset="0"/>
              </a:rPr>
              <a:t>c</a:t>
            </a:r>
            <a:r>
              <a:rPr lang="en-GB" sz="600" dirty="0">
                <a:solidFill>
                  <a:srgbClr val="B5CEA8"/>
                </a:solidFill>
                <a:latin typeface="Menlo" panose="020B0609030804020204" pitchFamily="49" charset="0"/>
              </a:rPr>
              <a:t>6</a:t>
            </a:r>
            <a:r>
              <a:rPr lang="en-GB" sz="600" dirty="0">
                <a:solidFill>
                  <a:srgbClr val="D4D4D4"/>
                </a:solidFill>
                <a:latin typeface="Menlo" panose="020B0609030804020204" pitchFamily="49" charset="0"/>
              </a:rPr>
              <a:t>d-a</a:t>
            </a:r>
            <a:r>
              <a:rPr lang="en-GB" sz="600" dirty="0">
                <a:solidFill>
                  <a:srgbClr val="B5CEA8"/>
                </a:solidFill>
                <a:latin typeface="Menlo" panose="020B0609030804020204" pitchFamily="49" charset="0"/>
              </a:rPr>
              <a:t>342</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8</a:t>
            </a:r>
            <a:r>
              <a:rPr lang="en-GB" sz="600" dirty="0">
                <a:solidFill>
                  <a:srgbClr val="D4D4D4"/>
                </a:solidFill>
                <a:latin typeface="Menlo" panose="020B0609030804020204" pitchFamily="49" charset="0"/>
              </a:rPr>
              <a:t>ff</a:t>
            </a:r>
            <a:r>
              <a:rPr lang="en-GB" sz="600" dirty="0">
                <a:solidFill>
                  <a:srgbClr val="B5CEA8"/>
                </a:solidFill>
                <a:latin typeface="Menlo" panose="020B0609030804020204" pitchFamily="49" charset="0"/>
              </a:rPr>
              <a:t>127</a:t>
            </a:r>
            <a:r>
              <a:rPr lang="en-GB" sz="600" dirty="0">
                <a:solidFill>
                  <a:srgbClr val="D4D4D4"/>
                </a:solidFill>
                <a:latin typeface="Menlo" panose="020B0609030804020204" pitchFamily="49" charset="0"/>
              </a:rPr>
              <a:t>f</a:t>
            </a:r>
            <a:r>
              <a:rPr lang="en-GB" sz="600" dirty="0">
                <a:solidFill>
                  <a:srgbClr val="B5CEA8"/>
                </a:solidFill>
                <a:latin typeface="Menlo" panose="020B0609030804020204" pitchFamily="49" charset="0"/>
              </a:rPr>
              <a:t>41</a:t>
            </a:r>
            <a:r>
              <a:rPr lang="en-GB" sz="600" dirty="0">
                <a:solidFill>
                  <a:srgbClr val="D4D4D4"/>
                </a:solidFill>
                <a:latin typeface="Menlo" panose="020B0609030804020204" pitchFamily="49" charset="0"/>
              </a:rPr>
              <a:t>ea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iso8601:</a:t>
            </a:r>
            <a:r>
              <a:rPr lang="en-GB" sz="600" dirty="0">
                <a:solidFill>
                  <a:srgbClr val="9CDCFE"/>
                </a:solidFill>
                <a:latin typeface="Menlo" panose="020B0609030804020204" pitchFamily="49" charset="0"/>
              </a:rPr>
              <a:t>2007</a:t>
            </a:r>
            <a:r>
              <a:rPr lang="en-GB" sz="600" dirty="0">
                <a:solidFill>
                  <a:srgbClr val="B5CEA8"/>
                </a:solidFill>
                <a:latin typeface="Menlo" panose="020B0609030804020204" pitchFamily="49" charset="0"/>
              </a:rPr>
              <a:t>-01-01</a:t>
            </a:r>
            <a:r>
              <a:rPr lang="en-GB" sz="600" dirty="0">
                <a:solidFill>
                  <a:srgbClr val="569CD6"/>
                </a:solidFill>
                <a:latin typeface="Menlo" panose="020B0609030804020204" pitchFamily="49" charset="0"/>
              </a:rPr>
              <a:t>T00:</a:t>
            </a:r>
            <a:r>
              <a:rPr lang="en-GB" sz="600" dirty="0">
                <a:solidFill>
                  <a:srgbClr val="9CDCFE"/>
                </a:solidFill>
                <a:latin typeface="Menlo" panose="020B0609030804020204" pitchFamily="49" charset="0"/>
              </a:rPr>
              <a:t>00</a:t>
            </a:r>
            <a:r>
              <a:rPr lang="en-GB" sz="600" dirty="0">
                <a:solidFill>
                  <a:srgbClr val="569CD6"/>
                </a:solidFill>
                <a:latin typeface="Menlo" panose="020B0609030804020204" pitchFamily="49" charset="0"/>
              </a:rPr>
              <a:t>:</a:t>
            </a:r>
            <a:r>
              <a:rPr lang="en-GB" sz="600" dirty="0">
                <a:solidFill>
                  <a:srgbClr val="9CDCFE"/>
                </a:solidFill>
                <a:latin typeface="Menlo" panose="020B0609030804020204" pitchFamily="49" charset="0"/>
              </a:rPr>
              <a:t>09</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ParticularPeriod</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iso8601:</a:t>
            </a:r>
            <a:r>
              <a:rPr lang="en-GB" sz="600" dirty="0">
                <a:solidFill>
                  <a:srgbClr val="9CDCFE"/>
                </a:solidFill>
                <a:latin typeface="Menlo" panose="020B0609030804020204" pitchFamily="49" charset="0"/>
              </a:rPr>
              <a:t>2007</a:t>
            </a:r>
            <a:r>
              <a:rPr lang="en-GB" sz="600" dirty="0">
                <a:solidFill>
                  <a:srgbClr val="B5CEA8"/>
                </a:solidFill>
                <a:latin typeface="Menlo" panose="020B0609030804020204" pitchFamily="49" charset="0"/>
              </a:rPr>
              <a:t>-01-01</a:t>
            </a:r>
            <a:r>
              <a:rPr lang="en-GB" sz="600" dirty="0">
                <a:solidFill>
                  <a:srgbClr val="569CD6"/>
                </a:solidFill>
                <a:latin typeface="Menlo" panose="020B0609030804020204" pitchFamily="49" charset="0"/>
              </a:rPr>
              <a:t>T00:</a:t>
            </a:r>
            <a:r>
              <a:rPr lang="en-GB" sz="600" dirty="0">
                <a:solidFill>
                  <a:srgbClr val="9CDCFE"/>
                </a:solidFill>
                <a:latin typeface="Menlo" panose="020B0609030804020204" pitchFamily="49" charset="0"/>
              </a:rPr>
              <a:t>05</a:t>
            </a:r>
            <a:r>
              <a:rPr lang="en-GB" sz="600" dirty="0">
                <a:solidFill>
                  <a:srgbClr val="569CD6"/>
                </a:solidFill>
                <a:latin typeface="Menlo" panose="020B0609030804020204" pitchFamily="49" charset="0"/>
              </a:rPr>
              <a:t>:</a:t>
            </a:r>
            <a:r>
              <a:rPr lang="en-GB" sz="600" dirty="0">
                <a:solidFill>
                  <a:srgbClr val="9CDCFE"/>
                </a:solidFill>
                <a:latin typeface="Menlo" panose="020B0609030804020204" pitchFamily="49" charset="0"/>
              </a:rPr>
              <a:t>40</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ParticularPeriod</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4EC9B0"/>
                </a:solidFill>
                <a:latin typeface="Menlo" panose="020B0609030804020204" pitchFamily="49" charset="0"/>
              </a:rPr>
              <a:t>&lt;http://</a:t>
            </a:r>
            <a:r>
              <a:rPr lang="en-GB" sz="600" dirty="0" err="1">
                <a:solidFill>
                  <a:srgbClr val="4EC9B0"/>
                </a:solidFill>
                <a:latin typeface="Menlo" panose="020B0609030804020204" pitchFamily="49" charset="0"/>
              </a:rPr>
              <a:t>itu.int</a:t>
            </a:r>
            <a:r>
              <a:rPr lang="en-GB" sz="600" dirty="0">
                <a:solidFill>
                  <a:srgbClr val="4EC9B0"/>
                </a:solidFill>
                <a:latin typeface="Menlo" panose="020B0609030804020204" pitchFamily="49" charset="0"/>
              </a:rPr>
              <a:t>&gt;</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Organisation</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hasName</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7989b8b8</a:t>
            </a:r>
            <a:r>
              <a:rPr lang="en-GB" sz="600" dirty="0">
                <a:solidFill>
                  <a:srgbClr val="B5CEA8"/>
                </a:solidFill>
                <a:latin typeface="Menlo" panose="020B0609030804020204" pitchFamily="49" charset="0"/>
              </a:rPr>
              <a:t>-0847-4799-88</a:t>
            </a:r>
            <a:r>
              <a:rPr lang="en-GB" sz="600" dirty="0">
                <a:solidFill>
                  <a:srgbClr val="D4D4D4"/>
                </a:solidFill>
                <a:latin typeface="Menlo" panose="020B0609030804020204" pitchFamily="49" charset="0"/>
              </a:rPr>
              <a:t>fd-d</a:t>
            </a:r>
            <a:r>
              <a:rPr lang="en-GB" sz="600" dirty="0">
                <a:solidFill>
                  <a:srgbClr val="B5CEA8"/>
                </a:solidFill>
                <a:latin typeface="Menlo" panose="020B0609030804020204" pitchFamily="49" charset="0"/>
              </a:rPr>
              <a:t>5</a:t>
            </a:r>
            <a:r>
              <a:rPr lang="en-GB" sz="600" dirty="0">
                <a:solidFill>
                  <a:srgbClr val="D4D4D4"/>
                </a:solidFill>
                <a:latin typeface="Menlo" panose="020B0609030804020204" pitchFamily="49" charset="0"/>
              </a:rPr>
              <a:t>ba</a:t>
            </a:r>
            <a:r>
              <a:rPr lang="en-GB" sz="600" dirty="0">
                <a:solidFill>
                  <a:srgbClr val="B5CEA8"/>
                </a:solidFill>
                <a:latin typeface="Menlo" panose="020B0609030804020204" pitchFamily="49" charset="0"/>
              </a:rPr>
              <a:t>50</a:t>
            </a:r>
            <a:r>
              <a:rPr lang="en-GB" sz="600" dirty="0">
                <a:solidFill>
                  <a:srgbClr val="D4D4D4"/>
                </a:solidFill>
                <a:latin typeface="Menlo" panose="020B0609030804020204" pitchFamily="49" charset="0"/>
              </a:rPr>
              <a:t>b</a:t>
            </a:r>
            <a:r>
              <a:rPr lang="en-GB" sz="600" dirty="0">
                <a:solidFill>
                  <a:srgbClr val="B5CEA8"/>
                </a:solidFill>
                <a:latin typeface="Menlo" panose="020B0609030804020204" pitchFamily="49" charset="0"/>
              </a:rPr>
              <a:t>08</a:t>
            </a:r>
            <a:r>
              <a:rPr lang="en-GB" sz="600" dirty="0">
                <a:solidFill>
                  <a:srgbClr val="D4D4D4"/>
                </a:solidFill>
                <a:latin typeface="Menlo" panose="020B0609030804020204" pitchFamily="49" charset="0"/>
              </a:rPr>
              <a:t>cc</a:t>
            </a:r>
            <a:r>
              <a:rPr lang="en-GB" sz="600" dirty="0">
                <a:solidFill>
                  <a:srgbClr val="B5CEA8"/>
                </a:solidFill>
                <a:latin typeface="Menlo" panose="020B0609030804020204" pitchFamily="49" charset="0"/>
              </a:rPr>
              <a:t>6</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3c23fd87</a:t>
            </a:r>
            <a:r>
              <a:rPr lang="en-GB" sz="600" dirty="0">
                <a:solidFill>
                  <a:srgbClr val="B5CEA8"/>
                </a:solidFill>
                <a:latin typeface="Menlo" panose="020B0609030804020204" pitchFamily="49" charset="0"/>
              </a:rPr>
              <a:t>-227</a:t>
            </a:r>
            <a:r>
              <a:rPr lang="en-GB" sz="600" dirty="0">
                <a:solidFill>
                  <a:srgbClr val="D4D4D4"/>
                </a:solidFill>
                <a:latin typeface="Menlo" panose="020B0609030804020204" pitchFamily="49" charset="0"/>
              </a:rPr>
              <a:t>b</a:t>
            </a:r>
            <a:r>
              <a:rPr lang="en-GB" sz="600" dirty="0">
                <a:solidFill>
                  <a:srgbClr val="B5CEA8"/>
                </a:solidFill>
                <a:latin typeface="Menlo" panose="020B0609030804020204" pitchFamily="49" charset="0"/>
              </a:rPr>
              <a:t>-41</a:t>
            </a:r>
            <a:r>
              <a:rPr lang="en-GB" sz="600" dirty="0">
                <a:solidFill>
                  <a:srgbClr val="D4D4D4"/>
                </a:solidFill>
                <a:latin typeface="Menlo" panose="020B0609030804020204" pitchFamily="49" charset="0"/>
              </a:rPr>
              <a:t>bf</a:t>
            </a:r>
            <a:r>
              <a:rPr lang="en-GB" sz="600" dirty="0">
                <a:solidFill>
                  <a:srgbClr val="B5CEA8"/>
                </a:solidFill>
                <a:latin typeface="Menlo" panose="020B0609030804020204" pitchFamily="49" charset="0"/>
              </a:rPr>
              <a:t>-8211</a:t>
            </a:r>
            <a:r>
              <a:rPr lang="en-GB" sz="600" dirty="0">
                <a:solidFill>
                  <a:srgbClr val="D4D4D4"/>
                </a:solidFill>
                <a:latin typeface="Menlo" panose="020B0609030804020204" pitchFamily="49" charset="0"/>
              </a:rPr>
              <a:t>-e</a:t>
            </a:r>
            <a:r>
              <a:rPr lang="en-GB" sz="600" dirty="0">
                <a:solidFill>
                  <a:srgbClr val="B5CEA8"/>
                </a:solidFill>
                <a:latin typeface="Menlo" panose="020B0609030804020204" pitchFamily="49" charset="0"/>
              </a:rPr>
              <a:t>12</a:t>
            </a:r>
            <a:r>
              <a:rPr lang="en-GB" sz="600" dirty="0">
                <a:solidFill>
                  <a:srgbClr val="D4D4D4"/>
                </a:solidFill>
                <a:latin typeface="Menlo" panose="020B0609030804020204" pitchFamily="49" charset="0"/>
              </a:rPr>
              <a:t>bc</a:t>
            </a:r>
            <a:r>
              <a:rPr lang="en-GB" sz="600" dirty="0">
                <a:solidFill>
                  <a:srgbClr val="B5CEA8"/>
                </a:solidFill>
                <a:latin typeface="Menlo" panose="020B0609030804020204" pitchFamily="49" charset="0"/>
              </a:rPr>
              <a:t>8</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4</a:t>
            </a:r>
            <a:r>
              <a:rPr lang="en-GB" sz="600" dirty="0">
                <a:solidFill>
                  <a:srgbClr val="D4D4D4"/>
                </a:solidFill>
                <a:latin typeface="Menlo" panose="020B0609030804020204" pitchFamily="49" charset="0"/>
              </a:rPr>
              <a:t>f</a:t>
            </a:r>
            <a:r>
              <a:rPr lang="en-GB" sz="600" dirty="0">
                <a:solidFill>
                  <a:srgbClr val="B5CEA8"/>
                </a:solidFill>
                <a:latin typeface="Menlo" panose="020B0609030804020204" pitchFamily="49" charset="0"/>
              </a:rPr>
              <a:t>492</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PossibleWorld</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4EC9B0"/>
                </a:solidFill>
                <a:latin typeface="Menlo" panose="020B0609030804020204" pitchFamily="49" charset="0"/>
              </a:rPr>
              <a:t>&lt;http://</a:t>
            </a:r>
            <a:r>
              <a:rPr lang="en-GB" sz="600" dirty="0" err="1">
                <a:solidFill>
                  <a:srgbClr val="4EC9B0"/>
                </a:solidFill>
                <a:latin typeface="Menlo" panose="020B0609030804020204" pitchFamily="49" charset="0"/>
              </a:rPr>
              <a:t>itu.int#mmsi-NamingScheme</a:t>
            </a:r>
            <a:r>
              <a:rPr lang="en-GB" sz="600" dirty="0">
                <a:solidFill>
                  <a:srgbClr val="4EC9B0"/>
                </a:solidFill>
                <a:latin typeface="Menlo" panose="020B0609030804020204" pitchFamily="49" charset="0"/>
              </a:rPr>
              <a:t>&gt;</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NamingScheme</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schemeOwner</a:t>
            </a:r>
            <a:r>
              <a:rPr lang="en-GB" sz="600" dirty="0">
                <a:solidFill>
                  <a:srgbClr val="D4D4D4"/>
                </a:solidFill>
                <a:latin typeface="Menlo" panose="020B0609030804020204" pitchFamily="49" charset="0"/>
              </a:rPr>
              <a:t> </a:t>
            </a:r>
            <a:r>
              <a:rPr lang="en-GB" sz="600" dirty="0">
                <a:solidFill>
                  <a:srgbClr val="4EC9B0"/>
                </a:solidFill>
                <a:latin typeface="Menlo" panose="020B0609030804020204" pitchFamily="49" charset="0"/>
              </a:rPr>
              <a:t>&lt;http://</a:t>
            </a:r>
            <a:r>
              <a:rPr lang="en-GB" sz="600" dirty="0" err="1">
                <a:solidFill>
                  <a:srgbClr val="4EC9B0"/>
                </a:solidFill>
                <a:latin typeface="Menlo" panose="020B0609030804020204" pitchFamily="49" charset="0"/>
              </a:rPr>
              <a:t>itu.int</a:t>
            </a:r>
            <a:r>
              <a:rPr lang="en-GB" sz="600" dirty="0">
                <a:solidFill>
                  <a:srgbClr val="4EC9B0"/>
                </a:solidFill>
                <a:latin typeface="Menlo" panose="020B0609030804020204" pitchFamily="49" charset="0"/>
              </a:rPr>
              <a:t>&gt;</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f89a179d</a:t>
            </a:r>
            <a:r>
              <a:rPr lang="en-GB" sz="600" dirty="0">
                <a:solidFill>
                  <a:srgbClr val="B5CEA8"/>
                </a:solidFill>
                <a:latin typeface="Menlo" panose="020B0609030804020204" pitchFamily="49" charset="0"/>
              </a:rPr>
              <a:t>-29</a:t>
            </a:r>
            <a:r>
              <a:rPr lang="en-GB" sz="600" dirty="0">
                <a:solidFill>
                  <a:srgbClr val="D4D4D4"/>
                </a:solidFill>
                <a:latin typeface="Menlo" panose="020B0609030804020204" pitchFamily="49" charset="0"/>
              </a:rPr>
              <a:t>e</a:t>
            </a:r>
            <a:r>
              <a:rPr lang="en-GB" sz="600" dirty="0">
                <a:solidFill>
                  <a:srgbClr val="B5CEA8"/>
                </a:solidFill>
                <a:latin typeface="Menlo" panose="020B0609030804020204" pitchFamily="49" charset="0"/>
              </a:rPr>
              <a:t>6-44</a:t>
            </a:r>
            <a:r>
              <a:rPr lang="en-GB" sz="600" dirty="0">
                <a:solidFill>
                  <a:srgbClr val="D4D4D4"/>
                </a:solidFill>
                <a:latin typeface="Menlo" panose="020B0609030804020204" pitchFamily="49" charset="0"/>
              </a:rPr>
              <a:t>aa-b</a:t>
            </a:r>
            <a:r>
              <a:rPr lang="en-GB" sz="600" dirty="0">
                <a:solidFill>
                  <a:srgbClr val="B5CEA8"/>
                </a:solidFill>
                <a:latin typeface="Menlo" panose="020B0609030804020204" pitchFamily="49" charset="0"/>
              </a:rPr>
              <a:t>3</a:t>
            </a:r>
            <a:r>
              <a:rPr lang="en-GB" sz="600" dirty="0">
                <a:solidFill>
                  <a:srgbClr val="D4D4D4"/>
                </a:solidFill>
                <a:latin typeface="Menlo" panose="020B0609030804020204" pitchFamily="49" charset="0"/>
              </a:rPr>
              <a:t>db</a:t>
            </a:r>
            <a:r>
              <a:rPr lang="en-GB" sz="600" dirty="0">
                <a:solidFill>
                  <a:srgbClr val="B5CEA8"/>
                </a:solidFill>
                <a:latin typeface="Menlo" panose="020B0609030804020204" pitchFamily="49" charset="0"/>
              </a:rPr>
              <a:t>-65921</a:t>
            </a:r>
            <a:r>
              <a:rPr lang="en-GB" sz="600" dirty="0">
                <a:solidFill>
                  <a:srgbClr val="D4D4D4"/>
                </a:solidFill>
                <a:latin typeface="Menlo" panose="020B0609030804020204" pitchFamily="49" charset="0"/>
              </a:rPr>
              <a:t>a</a:t>
            </a:r>
            <a:r>
              <a:rPr lang="en-GB" sz="600" dirty="0">
                <a:solidFill>
                  <a:srgbClr val="B5CEA8"/>
                </a:solidFill>
                <a:latin typeface="Menlo" panose="020B0609030804020204" pitchFamily="49" charset="0"/>
              </a:rPr>
              <a:t>98</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30</a:t>
            </a:r>
            <a:r>
              <a:rPr lang="en-GB" sz="600" dirty="0">
                <a:solidFill>
                  <a:srgbClr val="D4D4D4"/>
                </a:solidFill>
                <a:latin typeface="Menlo" panose="020B0609030804020204" pitchFamily="49" charset="0"/>
              </a:rPr>
              <a:t>e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Follow</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isPartOf</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3c23fd87</a:t>
            </a:r>
            <a:r>
              <a:rPr lang="en-GB" sz="600" dirty="0">
                <a:solidFill>
                  <a:srgbClr val="B5CEA8"/>
                </a:solidFill>
                <a:latin typeface="Menlo" panose="020B0609030804020204" pitchFamily="49" charset="0"/>
              </a:rPr>
              <a:t>-227</a:t>
            </a:r>
            <a:r>
              <a:rPr lang="en-GB" sz="600" dirty="0">
                <a:solidFill>
                  <a:srgbClr val="D4D4D4"/>
                </a:solidFill>
                <a:latin typeface="Menlo" panose="020B0609030804020204" pitchFamily="49" charset="0"/>
              </a:rPr>
              <a:t>b</a:t>
            </a:r>
            <a:r>
              <a:rPr lang="en-GB" sz="600" dirty="0">
                <a:solidFill>
                  <a:srgbClr val="B5CEA8"/>
                </a:solidFill>
                <a:latin typeface="Menlo" panose="020B0609030804020204" pitchFamily="49" charset="0"/>
              </a:rPr>
              <a:t>-41</a:t>
            </a:r>
            <a:r>
              <a:rPr lang="en-GB" sz="600" dirty="0">
                <a:solidFill>
                  <a:srgbClr val="D4D4D4"/>
                </a:solidFill>
                <a:latin typeface="Menlo" panose="020B0609030804020204" pitchFamily="49" charset="0"/>
              </a:rPr>
              <a:t>bf</a:t>
            </a:r>
            <a:r>
              <a:rPr lang="en-GB" sz="600" dirty="0">
                <a:solidFill>
                  <a:srgbClr val="B5CEA8"/>
                </a:solidFill>
                <a:latin typeface="Menlo" panose="020B0609030804020204" pitchFamily="49" charset="0"/>
              </a:rPr>
              <a:t>-8211</a:t>
            </a:r>
            <a:r>
              <a:rPr lang="en-GB" sz="600" dirty="0">
                <a:solidFill>
                  <a:srgbClr val="D4D4D4"/>
                </a:solidFill>
                <a:latin typeface="Menlo" panose="020B0609030804020204" pitchFamily="49" charset="0"/>
              </a:rPr>
              <a:t>-e</a:t>
            </a:r>
            <a:r>
              <a:rPr lang="en-GB" sz="600" dirty="0">
                <a:solidFill>
                  <a:srgbClr val="B5CEA8"/>
                </a:solidFill>
                <a:latin typeface="Menlo" panose="020B0609030804020204" pitchFamily="49" charset="0"/>
              </a:rPr>
              <a:t>12</a:t>
            </a:r>
            <a:r>
              <a:rPr lang="en-GB" sz="600" dirty="0">
                <a:solidFill>
                  <a:srgbClr val="D4D4D4"/>
                </a:solidFill>
                <a:latin typeface="Menlo" panose="020B0609030804020204" pitchFamily="49" charset="0"/>
              </a:rPr>
              <a:t>bc</a:t>
            </a:r>
            <a:r>
              <a:rPr lang="en-GB" sz="600" dirty="0">
                <a:solidFill>
                  <a:srgbClr val="B5CEA8"/>
                </a:solidFill>
                <a:latin typeface="Menlo" panose="020B0609030804020204" pitchFamily="49" charset="0"/>
              </a:rPr>
              <a:t>8</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4</a:t>
            </a:r>
            <a:r>
              <a:rPr lang="en-GB" sz="600" dirty="0">
                <a:solidFill>
                  <a:srgbClr val="D4D4D4"/>
                </a:solidFill>
                <a:latin typeface="Menlo" panose="020B0609030804020204" pitchFamily="49" charset="0"/>
              </a:rPr>
              <a:t>f</a:t>
            </a:r>
            <a:r>
              <a:rPr lang="en-GB" sz="600" dirty="0">
                <a:solidFill>
                  <a:srgbClr val="B5CEA8"/>
                </a:solidFill>
                <a:latin typeface="Menlo" panose="020B0609030804020204" pitchFamily="49" charset="0"/>
              </a:rPr>
              <a:t>492</a:t>
            </a:r>
            <a:r>
              <a:rPr lang="en-GB" sz="600" dirty="0">
                <a:solidFill>
                  <a:srgbClr val="D4D4D4"/>
                </a:solidFill>
                <a:latin typeface="Menlo" panose="020B0609030804020204" pitchFamily="49" charset="0"/>
              </a:rPr>
              <a:t> .</a:t>
            </a:r>
          </a:p>
        </p:txBody>
      </p:sp>
      <p:pic>
        <p:nvPicPr>
          <p:cNvPr id="6" name="Picture 5">
            <a:extLst>
              <a:ext uri="{FF2B5EF4-FFF2-40B4-BE49-F238E27FC236}">
                <a16:creationId xmlns:a16="http://schemas.microsoft.com/office/drawing/2014/main" id="{2966EB60-3F5B-2F45-9728-A4297008F3BA}"/>
              </a:ext>
            </a:extLst>
          </p:cNvPr>
          <p:cNvPicPr>
            <a:picLocks noChangeAspect="1"/>
          </p:cNvPicPr>
          <p:nvPr/>
        </p:nvPicPr>
        <p:blipFill>
          <a:blip r:embed="rId2"/>
          <a:stretch>
            <a:fillRect/>
          </a:stretch>
        </p:blipFill>
        <p:spPr>
          <a:xfrm>
            <a:off x="6229708" y="905180"/>
            <a:ext cx="5926410" cy="4953794"/>
          </a:xfrm>
          <a:prstGeom prst="rect">
            <a:avLst/>
          </a:prstGeom>
        </p:spPr>
      </p:pic>
    </p:spTree>
    <p:extLst>
      <p:ext uri="{BB962C8B-B14F-4D97-AF65-F5344CB8AC3E}">
        <p14:creationId xmlns:p14="http://schemas.microsoft.com/office/powerpoint/2010/main" val="1965845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Event Participation Diagram">
            <a:extLst>
              <a:ext uri="{FF2B5EF4-FFF2-40B4-BE49-F238E27FC236}">
                <a16:creationId xmlns:a16="http://schemas.microsoft.com/office/drawing/2014/main" id="{EA7A0A51-407D-3946-9BB5-161F5DD8917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7345" b="13867"/>
          <a:stretch/>
        </p:blipFill>
        <p:spPr bwMode="auto">
          <a:xfrm>
            <a:off x="401597" y="2011289"/>
            <a:ext cx="4965700" cy="266007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BE136746-E970-E14E-9FC7-A42AA981E656}"/>
              </a:ext>
            </a:extLst>
          </p:cNvPr>
          <p:cNvSpPr/>
          <p:nvPr/>
        </p:nvSpPr>
        <p:spPr>
          <a:xfrm>
            <a:off x="1227350" y="3496891"/>
            <a:ext cx="645459" cy="8795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26" name="Picture 2" descr="Assessment Diagram">
            <a:extLst>
              <a:ext uri="{FF2B5EF4-FFF2-40B4-BE49-F238E27FC236}">
                <a16:creationId xmlns:a16="http://schemas.microsoft.com/office/drawing/2014/main" id="{CC3431D1-52CF-3A45-A32B-52A9FF1887D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862" t="33726" r="11059" b="6865"/>
          <a:stretch/>
        </p:blipFill>
        <p:spPr bwMode="auto">
          <a:xfrm>
            <a:off x="6237687" y="1683326"/>
            <a:ext cx="5261468" cy="349134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4907248-8DFE-D049-B774-0C26876B99FE}"/>
              </a:ext>
            </a:extLst>
          </p:cNvPr>
          <p:cNvSpPr txBox="1"/>
          <p:nvPr/>
        </p:nvSpPr>
        <p:spPr>
          <a:xfrm>
            <a:off x="263309" y="239371"/>
            <a:ext cx="4815742"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Extensions to IES for “approaching”</a:t>
            </a:r>
          </a:p>
        </p:txBody>
      </p:sp>
      <p:sp>
        <p:nvSpPr>
          <p:cNvPr id="4" name="TextBox 3">
            <a:extLst>
              <a:ext uri="{FF2B5EF4-FFF2-40B4-BE49-F238E27FC236}">
                <a16:creationId xmlns:a16="http://schemas.microsoft.com/office/drawing/2014/main" id="{2D203C50-3534-A24B-8D17-2C9285196927}"/>
              </a:ext>
            </a:extLst>
          </p:cNvPr>
          <p:cNvSpPr txBox="1"/>
          <p:nvPr/>
        </p:nvSpPr>
        <p:spPr>
          <a:xfrm>
            <a:off x="626457" y="901240"/>
            <a:ext cx="4507317" cy="954107"/>
          </a:xfrm>
          <a:prstGeom prst="rect">
            <a:avLst/>
          </a:prstGeom>
          <a:noFill/>
        </p:spPr>
        <p:txBody>
          <a:bodyPr wrap="square" rtlCol="0">
            <a:spAutoFit/>
          </a:bodyPr>
          <a:lstStyle/>
          <a:p>
            <a:r>
              <a:rPr lang="en-GB" sz="1400" dirty="0">
                <a:latin typeface="Roboto" panose="02000000000000000000" pitchFamily="2" charset="0"/>
                <a:ea typeface="Roboto" panose="02000000000000000000" pitchFamily="2" charset="0"/>
              </a:rPr>
              <a:t>This extension follows exactly the same pattern as the “following” use-case. It even includes the idea of deliberate / active approaching</a:t>
            </a:r>
          </a:p>
          <a:p>
            <a:endParaRPr lang="en-GB" sz="1400" dirty="0">
              <a:latin typeface="Roboto" panose="02000000000000000000" pitchFamily="2" charset="0"/>
              <a:ea typeface="Roboto" panose="02000000000000000000" pitchFamily="2" charset="0"/>
            </a:endParaRPr>
          </a:p>
        </p:txBody>
      </p:sp>
      <p:cxnSp>
        <p:nvCxnSpPr>
          <p:cNvPr id="6" name="Elbow Connector 14">
            <a:extLst>
              <a:ext uri="{FF2B5EF4-FFF2-40B4-BE49-F238E27FC236}">
                <a16:creationId xmlns:a16="http://schemas.microsoft.com/office/drawing/2014/main" id="{B6AF105F-F274-EF43-85EF-DACF6BFC98DB}"/>
              </a:ext>
            </a:extLst>
          </p:cNvPr>
          <p:cNvCxnSpPr>
            <a:cxnSpLocks/>
          </p:cNvCxnSpPr>
          <p:nvPr/>
        </p:nvCxnSpPr>
        <p:spPr>
          <a:xfrm>
            <a:off x="1521285" y="3609548"/>
            <a:ext cx="0" cy="243646"/>
          </a:xfrm>
          <a:prstGeom prst="straightConnector1">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7" name="Rounded Rectangle 6">
            <a:extLst>
              <a:ext uri="{FF2B5EF4-FFF2-40B4-BE49-F238E27FC236}">
                <a16:creationId xmlns:a16="http://schemas.microsoft.com/office/drawing/2014/main" id="{6D83AFB1-1844-1845-B12D-9035E0BCBFF1}"/>
              </a:ext>
            </a:extLst>
          </p:cNvPr>
          <p:cNvSpPr/>
          <p:nvPr/>
        </p:nvSpPr>
        <p:spPr>
          <a:xfrm>
            <a:off x="1242020" y="3785272"/>
            <a:ext cx="767705"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Approach</a:t>
            </a:r>
          </a:p>
        </p:txBody>
      </p:sp>
      <p:sp>
        <p:nvSpPr>
          <p:cNvPr id="8" name="Triangle 7">
            <a:extLst>
              <a:ext uri="{FF2B5EF4-FFF2-40B4-BE49-F238E27FC236}">
                <a16:creationId xmlns:a16="http://schemas.microsoft.com/office/drawing/2014/main" id="{C7682673-0AE0-6B4D-9F1D-7B96ADBA40EE}"/>
              </a:ext>
            </a:extLst>
          </p:cNvPr>
          <p:cNvSpPr/>
          <p:nvPr/>
        </p:nvSpPr>
        <p:spPr>
          <a:xfrm>
            <a:off x="1482967" y="3500278"/>
            <a:ext cx="67112" cy="109270"/>
          </a:xfrm>
          <a:prstGeom prst="triangle">
            <a:avLst/>
          </a:prstGeom>
          <a:solidFill>
            <a:schemeClr val="bg1">
              <a:lumMod val="75000"/>
            </a:schemeClr>
          </a:solid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ounded Rectangle 11">
            <a:extLst>
              <a:ext uri="{FF2B5EF4-FFF2-40B4-BE49-F238E27FC236}">
                <a16:creationId xmlns:a16="http://schemas.microsoft.com/office/drawing/2014/main" id="{1A55F45D-3995-FF47-9E06-E16EF89C6D55}"/>
              </a:ext>
            </a:extLst>
          </p:cNvPr>
          <p:cNvSpPr/>
          <p:nvPr/>
        </p:nvSpPr>
        <p:spPr>
          <a:xfrm>
            <a:off x="1091779" y="4714986"/>
            <a:ext cx="782375" cy="264202"/>
          </a:xfrm>
          <a:prstGeom prst="roundRect">
            <a:avLst/>
          </a:prstGeom>
          <a:solidFill>
            <a:srgbClr val="C78FF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Approached</a:t>
            </a:r>
          </a:p>
        </p:txBody>
      </p:sp>
      <p:cxnSp>
        <p:nvCxnSpPr>
          <p:cNvPr id="13" name="Elbow Connector 14">
            <a:extLst>
              <a:ext uri="{FF2B5EF4-FFF2-40B4-BE49-F238E27FC236}">
                <a16:creationId xmlns:a16="http://schemas.microsoft.com/office/drawing/2014/main" id="{B1D3318A-36FB-764C-AD65-3E8373966930}"/>
              </a:ext>
            </a:extLst>
          </p:cNvPr>
          <p:cNvCxnSpPr>
            <a:cxnSpLocks/>
            <a:endCxn id="12" idx="3"/>
          </p:cNvCxnSpPr>
          <p:nvPr/>
        </p:nvCxnSpPr>
        <p:spPr>
          <a:xfrm rot="5400000">
            <a:off x="1661026" y="4498388"/>
            <a:ext cx="561828" cy="135571"/>
          </a:xfrm>
          <a:prstGeom prst="bentConnector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18" name="Elbow Connector 14">
            <a:extLst>
              <a:ext uri="{FF2B5EF4-FFF2-40B4-BE49-F238E27FC236}">
                <a16:creationId xmlns:a16="http://schemas.microsoft.com/office/drawing/2014/main" id="{CD75A307-3295-A84F-9EB2-213C9BA6043C}"/>
              </a:ext>
            </a:extLst>
          </p:cNvPr>
          <p:cNvCxnSpPr>
            <a:cxnSpLocks/>
          </p:cNvCxnSpPr>
          <p:nvPr/>
        </p:nvCxnSpPr>
        <p:spPr>
          <a:xfrm flipH="1">
            <a:off x="2009725" y="4288228"/>
            <a:ext cx="435196" cy="0"/>
          </a:xfrm>
          <a:prstGeom prst="straightConnector1">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23" name="Elbow Connector 14">
            <a:extLst>
              <a:ext uri="{FF2B5EF4-FFF2-40B4-BE49-F238E27FC236}">
                <a16:creationId xmlns:a16="http://schemas.microsoft.com/office/drawing/2014/main" id="{95C92FE4-D73A-7E4B-A20C-1B230B47A1F8}"/>
              </a:ext>
            </a:extLst>
          </p:cNvPr>
          <p:cNvCxnSpPr>
            <a:cxnSpLocks/>
            <a:endCxn id="11" idx="3"/>
          </p:cNvCxnSpPr>
          <p:nvPr/>
        </p:nvCxnSpPr>
        <p:spPr>
          <a:xfrm rot="5400000">
            <a:off x="1760721" y="4959177"/>
            <a:ext cx="361093" cy="136916"/>
          </a:xfrm>
          <a:prstGeom prst="bentConnector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27" name="Triangle 26">
            <a:extLst>
              <a:ext uri="{FF2B5EF4-FFF2-40B4-BE49-F238E27FC236}">
                <a16:creationId xmlns:a16="http://schemas.microsoft.com/office/drawing/2014/main" id="{71CA29CC-6CF4-AF43-9346-492FC658F1C8}"/>
              </a:ext>
            </a:extLst>
          </p:cNvPr>
          <p:cNvSpPr/>
          <p:nvPr/>
        </p:nvSpPr>
        <p:spPr>
          <a:xfrm>
            <a:off x="1450357" y="5344886"/>
            <a:ext cx="67112" cy="109270"/>
          </a:xfrm>
          <a:prstGeom prst="triangle">
            <a:avLst/>
          </a:prstGeom>
          <a:solidFill>
            <a:schemeClr val="bg1">
              <a:lumMod val="75000"/>
            </a:schemeClr>
          </a:solid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8" name="Elbow Connector 14">
            <a:extLst>
              <a:ext uri="{FF2B5EF4-FFF2-40B4-BE49-F238E27FC236}">
                <a16:creationId xmlns:a16="http://schemas.microsoft.com/office/drawing/2014/main" id="{977812D9-AD8B-F940-9A4D-197738B9ACD1}"/>
              </a:ext>
            </a:extLst>
          </p:cNvPr>
          <p:cNvCxnSpPr>
            <a:cxnSpLocks/>
          </p:cNvCxnSpPr>
          <p:nvPr/>
        </p:nvCxnSpPr>
        <p:spPr>
          <a:xfrm>
            <a:off x="1482980" y="5454156"/>
            <a:ext cx="0" cy="243646"/>
          </a:xfrm>
          <a:prstGeom prst="straightConnector1">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26" name="Rounded Rectangle 25">
            <a:extLst>
              <a:ext uri="{FF2B5EF4-FFF2-40B4-BE49-F238E27FC236}">
                <a16:creationId xmlns:a16="http://schemas.microsoft.com/office/drawing/2014/main" id="{B4E30380-D831-3A43-85DE-0AF6C23A6177}"/>
              </a:ext>
            </a:extLst>
          </p:cNvPr>
          <p:cNvSpPr/>
          <p:nvPr/>
        </p:nvSpPr>
        <p:spPr>
          <a:xfrm>
            <a:off x="1090433" y="5533464"/>
            <a:ext cx="782375" cy="264202"/>
          </a:xfrm>
          <a:prstGeom prst="roundRect">
            <a:avLst/>
          </a:prstGeom>
          <a:solidFill>
            <a:srgbClr val="C78FF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err="1">
                <a:solidFill>
                  <a:schemeClr val="tx1">
                    <a:lumMod val="65000"/>
                    <a:lumOff val="35000"/>
                  </a:schemeClr>
                </a:solidFill>
                <a:latin typeface="Consolas" panose="020B0609020204030204" pitchFamily="49" charset="0"/>
                <a:cs typeface="Consolas" panose="020B0609020204030204" pitchFamily="49" charset="0"/>
              </a:rPr>
              <a:t>ActiveApproacher</a:t>
            </a:r>
            <a:endParaRPr lang="en-GB" sz="600" b="1" dirty="0">
              <a:solidFill>
                <a:schemeClr val="tx1">
                  <a:lumMod val="65000"/>
                  <a:lumOff val="35000"/>
                </a:schemeClr>
              </a:solidFill>
              <a:latin typeface="Consolas" panose="020B0609020204030204" pitchFamily="49" charset="0"/>
              <a:cs typeface="Consolas" panose="020B0609020204030204" pitchFamily="49" charset="0"/>
            </a:endParaRPr>
          </a:p>
        </p:txBody>
      </p:sp>
      <p:sp>
        <p:nvSpPr>
          <p:cNvPr id="11" name="Rounded Rectangle 10">
            <a:extLst>
              <a:ext uri="{FF2B5EF4-FFF2-40B4-BE49-F238E27FC236}">
                <a16:creationId xmlns:a16="http://schemas.microsoft.com/office/drawing/2014/main" id="{4BD3583C-28B6-A540-9E1A-3F0BEE0DB85F}"/>
              </a:ext>
            </a:extLst>
          </p:cNvPr>
          <p:cNvSpPr/>
          <p:nvPr/>
        </p:nvSpPr>
        <p:spPr>
          <a:xfrm>
            <a:off x="1090434" y="5076081"/>
            <a:ext cx="782375" cy="264202"/>
          </a:xfrm>
          <a:prstGeom prst="roundRect">
            <a:avLst/>
          </a:prstGeom>
          <a:solidFill>
            <a:srgbClr val="C78FF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err="1">
                <a:solidFill>
                  <a:schemeClr val="tx1">
                    <a:lumMod val="65000"/>
                    <a:lumOff val="35000"/>
                  </a:schemeClr>
                </a:solidFill>
                <a:latin typeface="Consolas" panose="020B0609020204030204" pitchFamily="49" charset="0"/>
                <a:cs typeface="Consolas" panose="020B0609020204030204" pitchFamily="49" charset="0"/>
              </a:rPr>
              <a:t>Approacher</a:t>
            </a:r>
            <a:endParaRPr lang="en-GB" sz="600" b="1" dirty="0">
              <a:solidFill>
                <a:schemeClr val="tx1">
                  <a:lumMod val="65000"/>
                  <a:lumOff val="35000"/>
                </a:schemeClr>
              </a:solidFill>
              <a:latin typeface="Consolas" panose="020B0609020204030204" pitchFamily="49" charset="0"/>
              <a:cs typeface="Consolas" panose="020B0609020204030204" pitchFamily="49" charset="0"/>
            </a:endParaRPr>
          </a:p>
        </p:txBody>
      </p:sp>
      <p:cxnSp>
        <p:nvCxnSpPr>
          <p:cNvPr id="29" name="Elbow Connector 14">
            <a:extLst>
              <a:ext uri="{FF2B5EF4-FFF2-40B4-BE49-F238E27FC236}">
                <a16:creationId xmlns:a16="http://schemas.microsoft.com/office/drawing/2014/main" id="{AB92C186-DDAE-B945-A919-F50B76BB7246}"/>
              </a:ext>
            </a:extLst>
          </p:cNvPr>
          <p:cNvCxnSpPr>
            <a:cxnSpLocks/>
            <a:stCxn id="36" idx="3"/>
          </p:cNvCxnSpPr>
          <p:nvPr/>
        </p:nvCxnSpPr>
        <p:spPr>
          <a:xfrm rot="5400000">
            <a:off x="1721094" y="4910874"/>
            <a:ext cx="865080" cy="582574"/>
          </a:xfrm>
          <a:prstGeom prst="bentConnector3">
            <a:avLst>
              <a:gd name="adj1" fmla="val 9974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36" name="Triangle 35">
            <a:extLst>
              <a:ext uri="{FF2B5EF4-FFF2-40B4-BE49-F238E27FC236}">
                <a16:creationId xmlns:a16="http://schemas.microsoft.com/office/drawing/2014/main" id="{C8331181-FE13-B444-86EF-9C090A299CB0}"/>
              </a:ext>
            </a:extLst>
          </p:cNvPr>
          <p:cNvSpPr/>
          <p:nvPr/>
        </p:nvSpPr>
        <p:spPr>
          <a:xfrm>
            <a:off x="2411365" y="4660351"/>
            <a:ext cx="67112" cy="109270"/>
          </a:xfrm>
          <a:prstGeom prst="triangle">
            <a:avLst/>
          </a:prstGeom>
          <a:solidFill>
            <a:schemeClr val="bg1">
              <a:lumMod val="75000"/>
            </a:schemeClr>
          </a:solid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9" name="Rectangle 38">
            <a:extLst>
              <a:ext uri="{FF2B5EF4-FFF2-40B4-BE49-F238E27FC236}">
                <a16:creationId xmlns:a16="http://schemas.microsoft.com/office/drawing/2014/main" id="{E4573D7E-B86E-6940-9BB2-588B72191B69}"/>
              </a:ext>
            </a:extLst>
          </p:cNvPr>
          <p:cNvSpPr/>
          <p:nvPr/>
        </p:nvSpPr>
        <p:spPr>
          <a:xfrm>
            <a:off x="2880116" y="4248404"/>
            <a:ext cx="645459" cy="4665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93642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712CC0-C8D6-6A45-96AC-37DD6D004379}"/>
              </a:ext>
            </a:extLst>
          </p:cNvPr>
          <p:cNvSpPr txBox="1"/>
          <p:nvPr/>
        </p:nvSpPr>
        <p:spPr>
          <a:xfrm>
            <a:off x="47874" y="0"/>
            <a:ext cx="7162538"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RDF Schema for “Approaching” Use-Case Extensions</a:t>
            </a:r>
          </a:p>
        </p:txBody>
      </p:sp>
      <p:sp>
        <p:nvSpPr>
          <p:cNvPr id="3" name="TextBox 2">
            <a:extLst>
              <a:ext uri="{FF2B5EF4-FFF2-40B4-BE49-F238E27FC236}">
                <a16:creationId xmlns:a16="http://schemas.microsoft.com/office/drawing/2014/main" id="{FFB429CA-C966-CF4D-AFE0-8EC03743451D}"/>
              </a:ext>
            </a:extLst>
          </p:cNvPr>
          <p:cNvSpPr txBox="1"/>
          <p:nvPr/>
        </p:nvSpPr>
        <p:spPr>
          <a:xfrm>
            <a:off x="378207" y="794714"/>
            <a:ext cx="9171100" cy="3416320"/>
          </a:xfrm>
          <a:prstGeom prst="rect">
            <a:avLst/>
          </a:prstGeom>
          <a:noFill/>
        </p:spPr>
        <p:txBody>
          <a:bodyPr wrap="none" rtlCol="0">
            <a:spAutoFit/>
          </a:bodyPr>
          <a:lstStyle/>
          <a:p>
            <a:r>
              <a:rPr lang="en-GB" sz="1200" dirty="0">
                <a:latin typeface="Roboto Mono" pitchFamily="2" charset="0"/>
                <a:ea typeface="Roboto Mono" pitchFamily="2" charset="0"/>
              </a:rPr>
              <a:t>@prefix 			</a:t>
            </a:r>
            <a:r>
              <a:rPr lang="en-GB" sz="1200" dirty="0" err="1">
                <a:latin typeface="Roboto Mono" pitchFamily="2" charset="0"/>
                <a:ea typeface="Roboto Mono" pitchFamily="2" charset="0"/>
              </a:rPr>
              <a:t>ies</a:t>
            </a:r>
            <a:r>
              <a:rPr lang="en-GB" sz="1200" dirty="0">
                <a:latin typeface="Roboto Mono" pitchFamily="2" charset="0"/>
                <a:ea typeface="Roboto Mono" pitchFamily="2" charset="0"/>
              </a:rPr>
              <a:t>: 		&lt;http://</a:t>
            </a:r>
            <a:r>
              <a:rPr lang="en-GB" sz="1200" dirty="0" err="1">
                <a:latin typeface="Roboto Mono" pitchFamily="2" charset="0"/>
                <a:ea typeface="Roboto Mono" pitchFamily="2" charset="0"/>
              </a:rPr>
              <a:t>ies.data.gov.uk</a:t>
            </a:r>
            <a:r>
              <a:rPr lang="en-GB" sz="1200" dirty="0">
                <a:latin typeface="Roboto Mono" pitchFamily="2" charset="0"/>
                <a:ea typeface="Roboto Mono" pitchFamily="2" charset="0"/>
              </a:rPr>
              <a:t>/ontology/ies4#&gt; .</a:t>
            </a:r>
          </a:p>
          <a:p>
            <a:r>
              <a:rPr lang="en-GB" sz="1200" dirty="0">
                <a:latin typeface="Roboto Mono" pitchFamily="2" charset="0"/>
                <a:ea typeface="Roboto Mono" pitchFamily="2" charset="0"/>
              </a:rPr>
              <a:t>@prefix 			</a:t>
            </a:r>
            <a:r>
              <a:rPr lang="en-GB" sz="1200" dirty="0" err="1">
                <a:latin typeface="Roboto Mono" pitchFamily="2" charset="0"/>
                <a:ea typeface="Roboto Mono" pitchFamily="2" charset="0"/>
              </a:rPr>
              <a:t>rdf</a:t>
            </a:r>
            <a:r>
              <a:rPr lang="en-GB" sz="1200" dirty="0">
                <a:latin typeface="Roboto Mono" pitchFamily="2" charset="0"/>
                <a:ea typeface="Roboto Mono" pitchFamily="2" charset="0"/>
              </a:rPr>
              <a:t>: 		&lt;http://www.w3.org/1999/02/22-rdf-syntax-ns#&gt; .</a:t>
            </a:r>
          </a:p>
          <a:p>
            <a:r>
              <a:rPr lang="en-GB" sz="1200" dirty="0">
                <a:latin typeface="Roboto Mono" pitchFamily="2" charset="0"/>
                <a:ea typeface="Roboto Mono" pitchFamily="2" charset="0"/>
              </a:rPr>
              <a:t>@prefix 			</a:t>
            </a:r>
            <a:r>
              <a:rPr lang="en-GB" sz="1200" dirty="0" err="1">
                <a:latin typeface="Roboto Mono" pitchFamily="2" charset="0"/>
                <a:ea typeface="Roboto Mono" pitchFamily="2" charset="0"/>
              </a:rPr>
              <a:t>rdfs</a:t>
            </a:r>
            <a:r>
              <a:rPr lang="en-GB" sz="1200" dirty="0">
                <a:latin typeface="Roboto Mono" pitchFamily="2" charset="0"/>
                <a:ea typeface="Roboto Mono" pitchFamily="2" charset="0"/>
              </a:rPr>
              <a:t>: 		&lt;http://www.w3.org/2000/01/</a:t>
            </a:r>
            <a:r>
              <a:rPr lang="en-GB" sz="1200" dirty="0" err="1">
                <a:latin typeface="Roboto Mono" pitchFamily="2" charset="0"/>
                <a:ea typeface="Roboto Mono" pitchFamily="2" charset="0"/>
              </a:rPr>
              <a:t>rdf</a:t>
            </a:r>
            <a:r>
              <a:rPr lang="en-GB" sz="1200" dirty="0">
                <a:latin typeface="Roboto Mono" pitchFamily="2" charset="0"/>
                <a:ea typeface="Roboto Mono" pitchFamily="2" charset="0"/>
              </a:rPr>
              <a:t>-schema#&gt; .</a:t>
            </a:r>
          </a:p>
          <a:p>
            <a:endParaRPr lang="en-GB" sz="1200" dirty="0">
              <a:latin typeface="Roboto Mono" pitchFamily="2" charset="0"/>
              <a:ea typeface="Roboto Mono" pitchFamily="2" charset="0"/>
            </a:endParaRPr>
          </a:p>
          <a:p>
            <a:r>
              <a:rPr lang="en-GB" sz="1200" dirty="0" err="1">
                <a:latin typeface="Roboto Mono" pitchFamily="2" charset="0"/>
                <a:ea typeface="Roboto Mono" pitchFamily="2" charset="0"/>
              </a:rPr>
              <a:t>ies:Approach</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ies:Approach</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ies:Event</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ies:Approached</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ies:Approached</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ies:EventParticipant</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ies:Approacher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ies:Approacher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ies:EventParticipant</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ies:ActiveApproacher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ies:ActiveApproacher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ies:Approacher</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ies:ActiveApproacher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ies:ActiveEventParticipant</a:t>
            </a:r>
            <a:r>
              <a:rPr lang="en-GB" sz="1200" dirty="0">
                <a:latin typeface="Roboto Mono" pitchFamily="2" charset="0"/>
                <a:ea typeface="Roboto Mono" pitchFamily="2" charset="0"/>
              </a:rPr>
              <a:t> .</a:t>
            </a: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p:txBody>
      </p:sp>
    </p:spTree>
    <p:extLst>
      <p:ext uri="{BB962C8B-B14F-4D97-AF65-F5344CB8AC3E}">
        <p14:creationId xmlns:p14="http://schemas.microsoft.com/office/powerpoint/2010/main" val="3680168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a:extLst>
              <a:ext uri="{FF2B5EF4-FFF2-40B4-BE49-F238E27FC236}">
                <a16:creationId xmlns:a16="http://schemas.microsoft.com/office/drawing/2014/main" id="{7976CB4C-9458-424A-A4D1-CCB5783FC161}"/>
              </a:ext>
            </a:extLst>
          </p:cNvPr>
          <p:cNvSpPr/>
          <p:nvPr/>
        </p:nvSpPr>
        <p:spPr>
          <a:xfrm>
            <a:off x="4058734" y="2038735"/>
            <a:ext cx="1451894" cy="56316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Rectangle 79">
            <a:extLst>
              <a:ext uri="{FF2B5EF4-FFF2-40B4-BE49-F238E27FC236}">
                <a16:creationId xmlns:a16="http://schemas.microsoft.com/office/drawing/2014/main" id="{C257604D-F5B1-2D4F-95FC-42670029D5B8}"/>
              </a:ext>
            </a:extLst>
          </p:cNvPr>
          <p:cNvSpPr/>
          <p:nvPr/>
        </p:nvSpPr>
        <p:spPr>
          <a:xfrm>
            <a:off x="2595880" y="2468180"/>
            <a:ext cx="2032000" cy="379546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GB" dirty="0">
                <a:solidFill>
                  <a:srgbClr val="C00000"/>
                </a:solidFill>
                <a:latin typeface="Roboto" panose="02000000000000000000" pitchFamily="2" charset="0"/>
                <a:ea typeface="Roboto" panose="02000000000000000000" pitchFamily="2" charset="0"/>
              </a:rPr>
              <a:t>new stuff</a:t>
            </a:r>
          </a:p>
        </p:txBody>
      </p:sp>
      <p:sp>
        <p:nvSpPr>
          <p:cNvPr id="2058" name="Rectangle 2057">
            <a:extLst>
              <a:ext uri="{FF2B5EF4-FFF2-40B4-BE49-F238E27FC236}">
                <a16:creationId xmlns:a16="http://schemas.microsoft.com/office/drawing/2014/main" id="{D8B70B1B-1EFC-394D-92F3-EC298217A6F2}"/>
              </a:ext>
            </a:extLst>
          </p:cNvPr>
          <p:cNvSpPr/>
          <p:nvPr/>
        </p:nvSpPr>
        <p:spPr>
          <a:xfrm>
            <a:off x="1954596" y="1996440"/>
            <a:ext cx="1128964" cy="57972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68DBC6E6-81EE-FF45-A817-F368946D703C}"/>
              </a:ext>
            </a:extLst>
          </p:cNvPr>
          <p:cNvSpPr txBox="1"/>
          <p:nvPr/>
        </p:nvSpPr>
        <p:spPr>
          <a:xfrm>
            <a:off x="263309" y="239371"/>
            <a:ext cx="6163867"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Proposed IES Modifications for Assessments</a:t>
            </a:r>
          </a:p>
        </p:txBody>
      </p:sp>
      <p:cxnSp>
        <p:nvCxnSpPr>
          <p:cNvPr id="3" name="Elbow Connector 14">
            <a:extLst>
              <a:ext uri="{FF2B5EF4-FFF2-40B4-BE49-F238E27FC236}">
                <a16:creationId xmlns:a16="http://schemas.microsoft.com/office/drawing/2014/main" id="{F2F98AC3-707B-1148-9FEA-EBAD21CB8755}"/>
              </a:ext>
            </a:extLst>
          </p:cNvPr>
          <p:cNvCxnSpPr>
            <a:cxnSpLocks/>
            <a:stCxn id="4" idx="0"/>
            <a:endCxn id="6" idx="2"/>
          </p:cNvCxnSpPr>
          <p:nvPr/>
        </p:nvCxnSpPr>
        <p:spPr>
          <a:xfrm flipV="1">
            <a:off x="2530113" y="1741064"/>
            <a:ext cx="0" cy="398288"/>
          </a:xfrm>
          <a:prstGeom prst="straightConnector1">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4" name="Rounded Rectangle 3">
            <a:extLst>
              <a:ext uri="{FF2B5EF4-FFF2-40B4-BE49-F238E27FC236}">
                <a16:creationId xmlns:a16="http://schemas.microsoft.com/office/drawing/2014/main" id="{5E38AC59-EF07-8044-8DCF-6356A439CFC2}"/>
              </a:ext>
            </a:extLst>
          </p:cNvPr>
          <p:cNvSpPr/>
          <p:nvPr/>
        </p:nvSpPr>
        <p:spPr>
          <a:xfrm>
            <a:off x="2146260" y="2139352"/>
            <a:ext cx="767705"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rgbClr val="C00000"/>
                </a:solidFill>
                <a:latin typeface="Consolas" panose="020B0609020204030204" pitchFamily="49" charset="0"/>
                <a:cs typeface="Consolas" panose="020B0609020204030204" pitchFamily="49" charset="0"/>
              </a:rPr>
              <a:t>&lt;&lt;</a:t>
            </a:r>
            <a:r>
              <a:rPr lang="en-GB" sz="600" b="1" dirty="0" err="1">
                <a:solidFill>
                  <a:srgbClr val="C00000"/>
                </a:solidFill>
                <a:latin typeface="Consolas" panose="020B0609020204030204" pitchFamily="49" charset="0"/>
                <a:cs typeface="Consolas" panose="020B0609020204030204" pitchFamily="49" charset="0"/>
              </a:rPr>
              <a:t>rdfsClass</a:t>
            </a:r>
            <a:r>
              <a:rPr lang="en-GB" sz="600" b="1" dirty="0">
                <a:solidFill>
                  <a:srgbClr val="C00000"/>
                </a:solidFill>
                <a:latin typeface="Consolas" panose="020B0609020204030204" pitchFamily="49" charset="0"/>
                <a:cs typeface="Consolas" panose="020B0609020204030204" pitchFamily="49" charset="0"/>
              </a:rPr>
              <a:t>&gt;&gt;</a:t>
            </a:r>
          </a:p>
          <a:p>
            <a:pPr algn="ctr"/>
            <a:r>
              <a:rPr lang="en-GB" sz="600" b="1" dirty="0">
                <a:solidFill>
                  <a:srgbClr val="C00000"/>
                </a:solidFill>
                <a:latin typeface="Consolas" panose="020B0609020204030204" pitchFamily="49" charset="0"/>
                <a:cs typeface="Consolas" panose="020B0609020204030204" pitchFamily="49" charset="0"/>
              </a:rPr>
              <a:t>Assess</a:t>
            </a:r>
          </a:p>
        </p:txBody>
      </p:sp>
      <p:sp>
        <p:nvSpPr>
          <p:cNvPr id="5" name="Triangle 4">
            <a:extLst>
              <a:ext uri="{FF2B5EF4-FFF2-40B4-BE49-F238E27FC236}">
                <a16:creationId xmlns:a16="http://schemas.microsoft.com/office/drawing/2014/main" id="{6B1A3BC9-3978-6840-8DE0-772C7831F321}"/>
              </a:ext>
            </a:extLst>
          </p:cNvPr>
          <p:cNvSpPr/>
          <p:nvPr/>
        </p:nvSpPr>
        <p:spPr>
          <a:xfrm>
            <a:off x="2475164" y="1755981"/>
            <a:ext cx="120716" cy="134771"/>
          </a:xfrm>
          <a:prstGeom prst="triangle">
            <a:avLst/>
          </a:prstGeom>
          <a:solidFill>
            <a:schemeClr val="bg1">
              <a:lumMod val="75000"/>
            </a:schemeClr>
          </a:solid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Rounded Rectangle 5">
            <a:extLst>
              <a:ext uri="{FF2B5EF4-FFF2-40B4-BE49-F238E27FC236}">
                <a16:creationId xmlns:a16="http://schemas.microsoft.com/office/drawing/2014/main" id="{84E0D57A-3B80-D642-A769-61BA14699301}"/>
              </a:ext>
            </a:extLst>
          </p:cNvPr>
          <p:cNvSpPr/>
          <p:nvPr/>
        </p:nvSpPr>
        <p:spPr>
          <a:xfrm>
            <a:off x="2146260" y="1438312"/>
            <a:ext cx="767705"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Event</a:t>
            </a:r>
          </a:p>
        </p:txBody>
      </p:sp>
      <p:sp>
        <p:nvSpPr>
          <p:cNvPr id="7" name="Rounded Rectangle 6">
            <a:extLst>
              <a:ext uri="{FF2B5EF4-FFF2-40B4-BE49-F238E27FC236}">
                <a16:creationId xmlns:a16="http://schemas.microsoft.com/office/drawing/2014/main" id="{2116BEAB-F994-3A48-BF88-B44BD52D14EC}"/>
              </a:ext>
            </a:extLst>
          </p:cNvPr>
          <p:cNvSpPr/>
          <p:nvPr/>
        </p:nvSpPr>
        <p:spPr>
          <a:xfrm>
            <a:off x="1424900" y="2827872"/>
            <a:ext cx="767705"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err="1">
                <a:solidFill>
                  <a:schemeClr val="tx1">
                    <a:lumMod val="65000"/>
                    <a:lumOff val="35000"/>
                  </a:schemeClr>
                </a:solidFill>
                <a:latin typeface="Consolas" panose="020B0609020204030204" pitchFamily="49" charset="0"/>
                <a:cs typeface="Consolas" panose="020B0609020204030204" pitchFamily="49" charset="0"/>
              </a:rPr>
              <a:t>AssessToBeTrue</a:t>
            </a:r>
            <a:endParaRPr lang="en-GB" sz="600" b="1" dirty="0">
              <a:solidFill>
                <a:schemeClr val="tx1">
                  <a:lumMod val="65000"/>
                  <a:lumOff val="35000"/>
                </a:schemeClr>
              </a:solidFill>
              <a:latin typeface="Consolas" panose="020B0609020204030204" pitchFamily="49" charset="0"/>
              <a:cs typeface="Consolas" panose="020B0609020204030204" pitchFamily="49" charset="0"/>
            </a:endParaRPr>
          </a:p>
        </p:txBody>
      </p:sp>
      <p:sp>
        <p:nvSpPr>
          <p:cNvPr id="10" name="Rounded Rectangle 9">
            <a:extLst>
              <a:ext uri="{FF2B5EF4-FFF2-40B4-BE49-F238E27FC236}">
                <a16:creationId xmlns:a16="http://schemas.microsoft.com/office/drawing/2014/main" id="{1D6D135B-6EE8-C642-B4A3-CF6810B04A20}"/>
              </a:ext>
            </a:extLst>
          </p:cNvPr>
          <p:cNvSpPr/>
          <p:nvPr/>
        </p:nvSpPr>
        <p:spPr>
          <a:xfrm>
            <a:off x="2706916" y="2827872"/>
            <a:ext cx="1814284"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rgbClr val="C00000"/>
                </a:solidFill>
                <a:latin typeface="Consolas" panose="020B0609020204030204" pitchFamily="49" charset="0"/>
                <a:cs typeface="Consolas" panose="020B0609020204030204" pitchFamily="49" charset="0"/>
              </a:rPr>
              <a:t>&lt;&lt;</a:t>
            </a:r>
            <a:r>
              <a:rPr lang="en-GB" sz="600" b="1" dirty="0" err="1">
                <a:solidFill>
                  <a:srgbClr val="C00000"/>
                </a:solidFill>
                <a:latin typeface="Consolas" panose="020B0609020204030204" pitchFamily="49" charset="0"/>
                <a:cs typeface="Consolas" panose="020B0609020204030204" pitchFamily="49" charset="0"/>
              </a:rPr>
              <a:t>rdfsClass</a:t>
            </a:r>
            <a:r>
              <a:rPr lang="en-GB" sz="600" b="1" dirty="0">
                <a:solidFill>
                  <a:srgbClr val="C00000"/>
                </a:solidFill>
                <a:latin typeface="Consolas" panose="020B0609020204030204" pitchFamily="49" charset="0"/>
                <a:cs typeface="Consolas" panose="020B0609020204030204" pitchFamily="49" charset="0"/>
              </a:rPr>
              <a:t>&gt;&gt;</a:t>
            </a:r>
          </a:p>
          <a:p>
            <a:pPr algn="ctr"/>
            <a:r>
              <a:rPr lang="en-GB" sz="600" b="1" dirty="0" err="1">
                <a:solidFill>
                  <a:srgbClr val="C00000"/>
                </a:solidFill>
                <a:latin typeface="Consolas" panose="020B0609020204030204" pitchFamily="49" charset="0"/>
                <a:cs typeface="Consolas" panose="020B0609020204030204" pitchFamily="49" charset="0"/>
              </a:rPr>
              <a:t>AssessToBeRemoteChance</a:t>
            </a:r>
            <a:endParaRPr lang="en-GB" sz="600" b="1" dirty="0">
              <a:solidFill>
                <a:srgbClr val="C00000"/>
              </a:solidFill>
              <a:latin typeface="Consolas" panose="020B0609020204030204" pitchFamily="49" charset="0"/>
              <a:cs typeface="Consolas" panose="020B0609020204030204" pitchFamily="49" charset="0"/>
            </a:endParaRPr>
          </a:p>
        </p:txBody>
      </p:sp>
      <p:cxnSp>
        <p:nvCxnSpPr>
          <p:cNvPr id="11" name="Elbow Connector 14">
            <a:extLst>
              <a:ext uri="{FF2B5EF4-FFF2-40B4-BE49-F238E27FC236}">
                <a16:creationId xmlns:a16="http://schemas.microsoft.com/office/drawing/2014/main" id="{10EB73DD-1A77-1D46-82AA-6E9E5B12EB2E}"/>
              </a:ext>
            </a:extLst>
          </p:cNvPr>
          <p:cNvCxnSpPr>
            <a:cxnSpLocks/>
            <a:stCxn id="10" idx="1"/>
            <a:endCxn id="7" idx="3"/>
          </p:cNvCxnSpPr>
          <p:nvPr/>
        </p:nvCxnSpPr>
        <p:spPr>
          <a:xfrm flipH="1">
            <a:off x="2192605" y="2979248"/>
            <a:ext cx="514311" cy="0"/>
          </a:xfrm>
          <a:prstGeom prst="straightConnector1">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pic>
        <p:nvPicPr>
          <p:cNvPr id="2050" name="Picture 2">
            <a:extLst>
              <a:ext uri="{FF2B5EF4-FFF2-40B4-BE49-F238E27FC236}">
                <a16:creationId xmlns:a16="http://schemas.microsoft.com/office/drawing/2014/main" id="{ADEAA875-1DFA-464D-8573-002014CDC3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3148" y="1107440"/>
            <a:ext cx="3882292" cy="2523490"/>
          </a:xfrm>
          <a:prstGeom prst="rect">
            <a:avLst/>
          </a:prstGeom>
          <a:noFill/>
          <a:extLst>
            <a:ext uri="{909E8E84-426E-40DD-AFC4-6F175D3DCCD1}">
              <a14:hiddenFill xmlns:a14="http://schemas.microsoft.com/office/drawing/2010/main">
                <a:solidFill>
                  <a:srgbClr val="FFFFFF"/>
                </a:solidFill>
              </a14:hiddenFill>
            </a:ext>
          </a:extLst>
        </p:spPr>
      </p:pic>
      <p:sp>
        <p:nvSpPr>
          <p:cNvPr id="16" name="Rounded Rectangle 15">
            <a:extLst>
              <a:ext uri="{FF2B5EF4-FFF2-40B4-BE49-F238E27FC236}">
                <a16:creationId xmlns:a16="http://schemas.microsoft.com/office/drawing/2014/main" id="{593EDFF5-009D-B744-B6E3-3AC41573FA53}"/>
              </a:ext>
            </a:extLst>
          </p:cNvPr>
          <p:cNvSpPr/>
          <p:nvPr/>
        </p:nvSpPr>
        <p:spPr>
          <a:xfrm>
            <a:off x="2706916" y="3243088"/>
            <a:ext cx="1814284"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rgbClr val="C00000"/>
                </a:solidFill>
                <a:latin typeface="Consolas" panose="020B0609020204030204" pitchFamily="49" charset="0"/>
                <a:cs typeface="Consolas" panose="020B0609020204030204" pitchFamily="49" charset="0"/>
              </a:rPr>
              <a:t>&lt;&lt;</a:t>
            </a:r>
            <a:r>
              <a:rPr lang="en-GB" sz="600" b="1" dirty="0" err="1">
                <a:solidFill>
                  <a:srgbClr val="C00000"/>
                </a:solidFill>
                <a:latin typeface="Consolas" panose="020B0609020204030204" pitchFamily="49" charset="0"/>
                <a:cs typeface="Consolas" panose="020B0609020204030204" pitchFamily="49" charset="0"/>
              </a:rPr>
              <a:t>rdfsClass</a:t>
            </a:r>
            <a:r>
              <a:rPr lang="en-GB" sz="600" b="1" dirty="0">
                <a:solidFill>
                  <a:srgbClr val="C00000"/>
                </a:solidFill>
                <a:latin typeface="Consolas" panose="020B0609020204030204" pitchFamily="49" charset="0"/>
                <a:cs typeface="Consolas" panose="020B0609020204030204" pitchFamily="49" charset="0"/>
              </a:rPr>
              <a:t>&gt;&gt;</a:t>
            </a:r>
          </a:p>
          <a:p>
            <a:pPr algn="ctr"/>
            <a:r>
              <a:rPr lang="en-GB" sz="600" b="1" dirty="0" err="1">
                <a:solidFill>
                  <a:srgbClr val="C00000"/>
                </a:solidFill>
                <a:latin typeface="Consolas" panose="020B0609020204030204" pitchFamily="49" charset="0"/>
                <a:cs typeface="Consolas" panose="020B0609020204030204" pitchFamily="49" charset="0"/>
              </a:rPr>
              <a:t>AssessToBeHighlyUnlikely</a:t>
            </a:r>
            <a:endParaRPr lang="en-GB" sz="600" b="1" dirty="0">
              <a:solidFill>
                <a:srgbClr val="C00000"/>
              </a:solidFill>
              <a:latin typeface="Consolas" panose="020B0609020204030204" pitchFamily="49" charset="0"/>
              <a:cs typeface="Consolas" panose="020B0609020204030204" pitchFamily="49" charset="0"/>
            </a:endParaRPr>
          </a:p>
        </p:txBody>
      </p:sp>
      <p:cxnSp>
        <p:nvCxnSpPr>
          <p:cNvPr id="17" name="Elbow Connector 14">
            <a:extLst>
              <a:ext uri="{FF2B5EF4-FFF2-40B4-BE49-F238E27FC236}">
                <a16:creationId xmlns:a16="http://schemas.microsoft.com/office/drawing/2014/main" id="{AAA9D69D-F32D-1A47-836F-03F6A10FEEFC}"/>
              </a:ext>
            </a:extLst>
          </p:cNvPr>
          <p:cNvCxnSpPr>
            <a:cxnSpLocks/>
            <a:endCxn id="4" idx="2"/>
          </p:cNvCxnSpPr>
          <p:nvPr/>
        </p:nvCxnSpPr>
        <p:spPr>
          <a:xfrm flipV="1">
            <a:off x="2530112" y="2442104"/>
            <a:ext cx="1" cy="537144"/>
          </a:xfrm>
          <a:prstGeom prst="straightConnector1">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20" name="Rounded Rectangle 19">
            <a:extLst>
              <a:ext uri="{FF2B5EF4-FFF2-40B4-BE49-F238E27FC236}">
                <a16:creationId xmlns:a16="http://schemas.microsoft.com/office/drawing/2014/main" id="{B53B05E1-246C-A046-96DF-30BFD182E409}"/>
              </a:ext>
            </a:extLst>
          </p:cNvPr>
          <p:cNvSpPr/>
          <p:nvPr/>
        </p:nvSpPr>
        <p:spPr>
          <a:xfrm>
            <a:off x="2706916" y="3667768"/>
            <a:ext cx="1814284"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rgbClr val="C00000"/>
                </a:solidFill>
                <a:latin typeface="Consolas" panose="020B0609020204030204" pitchFamily="49" charset="0"/>
                <a:cs typeface="Consolas" panose="020B0609020204030204" pitchFamily="49" charset="0"/>
              </a:rPr>
              <a:t>&lt;&lt;</a:t>
            </a:r>
            <a:r>
              <a:rPr lang="en-GB" sz="600" b="1" dirty="0" err="1">
                <a:solidFill>
                  <a:srgbClr val="C00000"/>
                </a:solidFill>
                <a:latin typeface="Consolas" panose="020B0609020204030204" pitchFamily="49" charset="0"/>
                <a:cs typeface="Consolas" panose="020B0609020204030204" pitchFamily="49" charset="0"/>
              </a:rPr>
              <a:t>rdfsClass</a:t>
            </a:r>
            <a:r>
              <a:rPr lang="en-GB" sz="600" b="1" dirty="0">
                <a:solidFill>
                  <a:srgbClr val="C00000"/>
                </a:solidFill>
                <a:latin typeface="Consolas" panose="020B0609020204030204" pitchFamily="49" charset="0"/>
                <a:cs typeface="Consolas" panose="020B0609020204030204" pitchFamily="49" charset="0"/>
              </a:rPr>
              <a:t>&gt;&gt;</a:t>
            </a:r>
          </a:p>
          <a:p>
            <a:pPr algn="ctr"/>
            <a:r>
              <a:rPr lang="en-GB" sz="600" b="1" dirty="0" err="1">
                <a:solidFill>
                  <a:srgbClr val="C00000"/>
                </a:solidFill>
                <a:latin typeface="Consolas" panose="020B0609020204030204" pitchFamily="49" charset="0"/>
                <a:cs typeface="Consolas" panose="020B0609020204030204" pitchFamily="49" charset="0"/>
              </a:rPr>
              <a:t>AssessToBeUnlikely</a:t>
            </a:r>
            <a:endParaRPr lang="en-GB" sz="600" b="1" dirty="0">
              <a:solidFill>
                <a:srgbClr val="C00000"/>
              </a:solidFill>
              <a:latin typeface="Consolas" panose="020B0609020204030204" pitchFamily="49" charset="0"/>
              <a:cs typeface="Consolas" panose="020B0609020204030204" pitchFamily="49" charset="0"/>
            </a:endParaRPr>
          </a:p>
        </p:txBody>
      </p:sp>
      <p:sp>
        <p:nvSpPr>
          <p:cNvPr id="21" name="Rounded Rectangle 20">
            <a:extLst>
              <a:ext uri="{FF2B5EF4-FFF2-40B4-BE49-F238E27FC236}">
                <a16:creationId xmlns:a16="http://schemas.microsoft.com/office/drawing/2014/main" id="{2B46C694-2EE6-154E-AB25-00E530EF9116}"/>
              </a:ext>
            </a:extLst>
          </p:cNvPr>
          <p:cNvSpPr/>
          <p:nvPr/>
        </p:nvSpPr>
        <p:spPr>
          <a:xfrm>
            <a:off x="2706916" y="4092448"/>
            <a:ext cx="1814284"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rgbClr val="C00000"/>
                </a:solidFill>
                <a:latin typeface="Consolas" panose="020B0609020204030204" pitchFamily="49" charset="0"/>
                <a:cs typeface="Consolas" panose="020B0609020204030204" pitchFamily="49" charset="0"/>
              </a:rPr>
              <a:t>&lt;&lt;</a:t>
            </a:r>
            <a:r>
              <a:rPr lang="en-GB" sz="600" b="1" dirty="0" err="1">
                <a:solidFill>
                  <a:srgbClr val="C00000"/>
                </a:solidFill>
                <a:latin typeface="Consolas" panose="020B0609020204030204" pitchFamily="49" charset="0"/>
                <a:cs typeface="Consolas" panose="020B0609020204030204" pitchFamily="49" charset="0"/>
              </a:rPr>
              <a:t>rdfsClass</a:t>
            </a:r>
            <a:r>
              <a:rPr lang="en-GB" sz="600" b="1" dirty="0">
                <a:solidFill>
                  <a:srgbClr val="C00000"/>
                </a:solidFill>
                <a:latin typeface="Consolas" panose="020B0609020204030204" pitchFamily="49" charset="0"/>
                <a:cs typeface="Consolas" panose="020B0609020204030204" pitchFamily="49" charset="0"/>
              </a:rPr>
              <a:t>&gt;&gt;</a:t>
            </a:r>
          </a:p>
          <a:p>
            <a:pPr algn="ctr"/>
            <a:r>
              <a:rPr lang="en-GB" sz="600" b="1" dirty="0" err="1">
                <a:solidFill>
                  <a:srgbClr val="C00000"/>
                </a:solidFill>
                <a:latin typeface="Consolas" panose="020B0609020204030204" pitchFamily="49" charset="0"/>
                <a:cs typeface="Consolas" panose="020B0609020204030204" pitchFamily="49" charset="0"/>
              </a:rPr>
              <a:t>AssessToBeRealisticPossibility</a:t>
            </a:r>
            <a:endParaRPr lang="en-GB" sz="600" b="1" dirty="0">
              <a:solidFill>
                <a:srgbClr val="C00000"/>
              </a:solidFill>
              <a:latin typeface="Consolas" panose="020B0609020204030204" pitchFamily="49" charset="0"/>
              <a:cs typeface="Consolas" panose="020B0609020204030204" pitchFamily="49" charset="0"/>
            </a:endParaRPr>
          </a:p>
        </p:txBody>
      </p:sp>
      <p:sp>
        <p:nvSpPr>
          <p:cNvPr id="22" name="Rounded Rectangle 21">
            <a:extLst>
              <a:ext uri="{FF2B5EF4-FFF2-40B4-BE49-F238E27FC236}">
                <a16:creationId xmlns:a16="http://schemas.microsoft.com/office/drawing/2014/main" id="{84DFC390-ED8C-0142-849B-8C182EF61E32}"/>
              </a:ext>
            </a:extLst>
          </p:cNvPr>
          <p:cNvSpPr/>
          <p:nvPr/>
        </p:nvSpPr>
        <p:spPr>
          <a:xfrm>
            <a:off x="2706916" y="4569968"/>
            <a:ext cx="1814284"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rgbClr val="C00000"/>
                </a:solidFill>
                <a:latin typeface="Consolas" panose="020B0609020204030204" pitchFamily="49" charset="0"/>
                <a:cs typeface="Consolas" panose="020B0609020204030204" pitchFamily="49" charset="0"/>
              </a:rPr>
              <a:t>&lt;&lt;</a:t>
            </a:r>
            <a:r>
              <a:rPr lang="en-GB" sz="600" b="1" dirty="0" err="1">
                <a:solidFill>
                  <a:srgbClr val="C00000"/>
                </a:solidFill>
                <a:latin typeface="Consolas" panose="020B0609020204030204" pitchFamily="49" charset="0"/>
                <a:cs typeface="Consolas" panose="020B0609020204030204" pitchFamily="49" charset="0"/>
              </a:rPr>
              <a:t>rdfsClass</a:t>
            </a:r>
            <a:r>
              <a:rPr lang="en-GB" sz="600" b="1" dirty="0">
                <a:solidFill>
                  <a:srgbClr val="C00000"/>
                </a:solidFill>
                <a:latin typeface="Consolas" panose="020B0609020204030204" pitchFamily="49" charset="0"/>
                <a:cs typeface="Consolas" panose="020B0609020204030204" pitchFamily="49" charset="0"/>
              </a:rPr>
              <a:t>&gt;&gt;</a:t>
            </a:r>
          </a:p>
          <a:p>
            <a:pPr algn="ctr"/>
            <a:r>
              <a:rPr lang="en-GB" sz="600" b="1" dirty="0" err="1">
                <a:solidFill>
                  <a:srgbClr val="C00000"/>
                </a:solidFill>
                <a:latin typeface="Consolas" panose="020B0609020204030204" pitchFamily="49" charset="0"/>
                <a:cs typeface="Consolas" panose="020B0609020204030204" pitchFamily="49" charset="0"/>
              </a:rPr>
              <a:t>AssessToBeLikelyOrProbably</a:t>
            </a:r>
            <a:endParaRPr lang="en-GB" sz="600" b="1" dirty="0">
              <a:solidFill>
                <a:srgbClr val="C00000"/>
              </a:solidFill>
              <a:latin typeface="Consolas" panose="020B0609020204030204" pitchFamily="49" charset="0"/>
              <a:cs typeface="Consolas" panose="020B0609020204030204" pitchFamily="49" charset="0"/>
            </a:endParaRPr>
          </a:p>
        </p:txBody>
      </p:sp>
      <p:sp>
        <p:nvSpPr>
          <p:cNvPr id="23" name="Rounded Rectangle 22">
            <a:extLst>
              <a:ext uri="{FF2B5EF4-FFF2-40B4-BE49-F238E27FC236}">
                <a16:creationId xmlns:a16="http://schemas.microsoft.com/office/drawing/2014/main" id="{7DC4B09B-B634-AF45-AF6D-B1B2CA51B593}"/>
              </a:ext>
            </a:extLst>
          </p:cNvPr>
          <p:cNvSpPr/>
          <p:nvPr/>
        </p:nvSpPr>
        <p:spPr>
          <a:xfrm>
            <a:off x="2706916" y="4989244"/>
            <a:ext cx="1814284"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rgbClr val="C00000"/>
                </a:solidFill>
                <a:latin typeface="Consolas" panose="020B0609020204030204" pitchFamily="49" charset="0"/>
                <a:cs typeface="Consolas" panose="020B0609020204030204" pitchFamily="49" charset="0"/>
              </a:rPr>
              <a:t>&lt;&lt;</a:t>
            </a:r>
            <a:r>
              <a:rPr lang="en-GB" sz="600" b="1" dirty="0" err="1">
                <a:solidFill>
                  <a:srgbClr val="C00000"/>
                </a:solidFill>
                <a:latin typeface="Consolas" panose="020B0609020204030204" pitchFamily="49" charset="0"/>
                <a:cs typeface="Consolas" panose="020B0609020204030204" pitchFamily="49" charset="0"/>
              </a:rPr>
              <a:t>rdfsClass</a:t>
            </a:r>
            <a:r>
              <a:rPr lang="en-GB" sz="600" b="1" dirty="0">
                <a:solidFill>
                  <a:srgbClr val="C00000"/>
                </a:solidFill>
                <a:latin typeface="Consolas" panose="020B0609020204030204" pitchFamily="49" charset="0"/>
                <a:cs typeface="Consolas" panose="020B0609020204030204" pitchFamily="49" charset="0"/>
              </a:rPr>
              <a:t>&gt;&gt;</a:t>
            </a:r>
          </a:p>
          <a:p>
            <a:pPr algn="ctr"/>
            <a:r>
              <a:rPr lang="en-GB" sz="600" b="1" dirty="0" err="1">
                <a:solidFill>
                  <a:srgbClr val="C00000"/>
                </a:solidFill>
                <a:latin typeface="Consolas" panose="020B0609020204030204" pitchFamily="49" charset="0"/>
                <a:cs typeface="Consolas" panose="020B0609020204030204" pitchFamily="49" charset="0"/>
              </a:rPr>
              <a:t>AssessToBeHighlyLikely</a:t>
            </a:r>
            <a:endParaRPr lang="en-GB" sz="600" b="1" dirty="0">
              <a:solidFill>
                <a:srgbClr val="C00000"/>
              </a:solidFill>
              <a:latin typeface="Consolas" panose="020B0609020204030204" pitchFamily="49" charset="0"/>
              <a:cs typeface="Consolas" panose="020B0609020204030204" pitchFamily="49" charset="0"/>
            </a:endParaRPr>
          </a:p>
        </p:txBody>
      </p:sp>
      <p:sp>
        <p:nvSpPr>
          <p:cNvPr id="24" name="Rounded Rectangle 23">
            <a:extLst>
              <a:ext uri="{FF2B5EF4-FFF2-40B4-BE49-F238E27FC236}">
                <a16:creationId xmlns:a16="http://schemas.microsoft.com/office/drawing/2014/main" id="{50623517-F5C8-D94A-A14F-4D346C284099}"/>
              </a:ext>
            </a:extLst>
          </p:cNvPr>
          <p:cNvSpPr/>
          <p:nvPr/>
        </p:nvSpPr>
        <p:spPr>
          <a:xfrm>
            <a:off x="2706916" y="5408520"/>
            <a:ext cx="1814284"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rgbClr val="C00000"/>
                </a:solidFill>
                <a:latin typeface="Consolas" panose="020B0609020204030204" pitchFamily="49" charset="0"/>
                <a:cs typeface="Consolas" panose="020B0609020204030204" pitchFamily="49" charset="0"/>
              </a:rPr>
              <a:t>&lt;&lt;</a:t>
            </a:r>
            <a:r>
              <a:rPr lang="en-GB" sz="600" b="1" dirty="0" err="1">
                <a:solidFill>
                  <a:srgbClr val="C00000"/>
                </a:solidFill>
                <a:latin typeface="Consolas" panose="020B0609020204030204" pitchFamily="49" charset="0"/>
                <a:cs typeface="Consolas" panose="020B0609020204030204" pitchFamily="49" charset="0"/>
              </a:rPr>
              <a:t>rdfsClass</a:t>
            </a:r>
            <a:r>
              <a:rPr lang="en-GB" sz="600" b="1" dirty="0">
                <a:solidFill>
                  <a:srgbClr val="C00000"/>
                </a:solidFill>
                <a:latin typeface="Consolas" panose="020B0609020204030204" pitchFamily="49" charset="0"/>
                <a:cs typeface="Consolas" panose="020B0609020204030204" pitchFamily="49" charset="0"/>
              </a:rPr>
              <a:t>&gt;&gt;</a:t>
            </a:r>
          </a:p>
          <a:p>
            <a:pPr algn="ctr"/>
            <a:r>
              <a:rPr lang="en-GB" sz="600" b="1" dirty="0" err="1">
                <a:solidFill>
                  <a:srgbClr val="C00000"/>
                </a:solidFill>
                <a:latin typeface="Consolas" panose="020B0609020204030204" pitchFamily="49" charset="0"/>
                <a:cs typeface="Consolas" panose="020B0609020204030204" pitchFamily="49" charset="0"/>
              </a:rPr>
              <a:t>AssessToBeAlmostCertain</a:t>
            </a:r>
            <a:endParaRPr lang="en-GB" sz="600" b="1" dirty="0">
              <a:solidFill>
                <a:srgbClr val="C00000"/>
              </a:solidFill>
              <a:latin typeface="Consolas" panose="020B0609020204030204" pitchFamily="49" charset="0"/>
              <a:cs typeface="Consolas" panose="020B0609020204030204" pitchFamily="49" charset="0"/>
            </a:endParaRPr>
          </a:p>
        </p:txBody>
      </p:sp>
      <p:cxnSp>
        <p:nvCxnSpPr>
          <p:cNvPr id="25" name="Elbow Connector 14">
            <a:extLst>
              <a:ext uri="{FF2B5EF4-FFF2-40B4-BE49-F238E27FC236}">
                <a16:creationId xmlns:a16="http://schemas.microsoft.com/office/drawing/2014/main" id="{B9BE8048-7E40-604E-89A2-7CFED55F1D5F}"/>
              </a:ext>
            </a:extLst>
          </p:cNvPr>
          <p:cNvCxnSpPr>
            <a:cxnSpLocks/>
            <a:stCxn id="16" idx="1"/>
            <a:endCxn id="4" idx="2"/>
          </p:cNvCxnSpPr>
          <p:nvPr/>
        </p:nvCxnSpPr>
        <p:spPr>
          <a:xfrm rot="10800000">
            <a:off x="2530114" y="2442104"/>
            <a:ext cx="176803" cy="952360"/>
          </a:xfrm>
          <a:prstGeom prst="bentConnector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28" name="Elbow Connector 14">
            <a:extLst>
              <a:ext uri="{FF2B5EF4-FFF2-40B4-BE49-F238E27FC236}">
                <a16:creationId xmlns:a16="http://schemas.microsoft.com/office/drawing/2014/main" id="{2027927C-9D67-F84E-9659-77EA49B7E2A6}"/>
              </a:ext>
            </a:extLst>
          </p:cNvPr>
          <p:cNvCxnSpPr>
            <a:cxnSpLocks/>
            <a:stCxn id="20" idx="1"/>
            <a:endCxn id="4" idx="2"/>
          </p:cNvCxnSpPr>
          <p:nvPr/>
        </p:nvCxnSpPr>
        <p:spPr>
          <a:xfrm rot="10800000">
            <a:off x="2530114" y="2442104"/>
            <a:ext cx="176803" cy="1377040"/>
          </a:xfrm>
          <a:prstGeom prst="bentConnector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31" name="Elbow Connector 14">
            <a:extLst>
              <a:ext uri="{FF2B5EF4-FFF2-40B4-BE49-F238E27FC236}">
                <a16:creationId xmlns:a16="http://schemas.microsoft.com/office/drawing/2014/main" id="{173CC1E2-65F9-6740-8F24-5E171114D3FD}"/>
              </a:ext>
            </a:extLst>
          </p:cNvPr>
          <p:cNvCxnSpPr>
            <a:cxnSpLocks/>
            <a:stCxn id="21" idx="1"/>
          </p:cNvCxnSpPr>
          <p:nvPr/>
        </p:nvCxnSpPr>
        <p:spPr>
          <a:xfrm rot="10800000">
            <a:off x="2530118" y="2442104"/>
            <a:ext cx="176799" cy="1801720"/>
          </a:xfrm>
          <a:prstGeom prst="bentConnector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33" name="Elbow Connector 14">
            <a:extLst>
              <a:ext uri="{FF2B5EF4-FFF2-40B4-BE49-F238E27FC236}">
                <a16:creationId xmlns:a16="http://schemas.microsoft.com/office/drawing/2014/main" id="{7C8E66B3-C2E0-B943-9635-4E0D4C9F51CA}"/>
              </a:ext>
            </a:extLst>
          </p:cNvPr>
          <p:cNvCxnSpPr>
            <a:cxnSpLocks/>
            <a:stCxn id="22" idx="1"/>
          </p:cNvCxnSpPr>
          <p:nvPr/>
        </p:nvCxnSpPr>
        <p:spPr>
          <a:xfrm rot="10800000">
            <a:off x="2530126" y="2442104"/>
            <a:ext cx="176791" cy="2279240"/>
          </a:xfrm>
          <a:prstGeom prst="bentConnector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35" name="Elbow Connector 14">
            <a:extLst>
              <a:ext uri="{FF2B5EF4-FFF2-40B4-BE49-F238E27FC236}">
                <a16:creationId xmlns:a16="http://schemas.microsoft.com/office/drawing/2014/main" id="{B424FDA9-F875-3C40-80F8-B02EA54CC1EF}"/>
              </a:ext>
            </a:extLst>
          </p:cNvPr>
          <p:cNvCxnSpPr>
            <a:cxnSpLocks/>
            <a:stCxn id="23" idx="1"/>
          </p:cNvCxnSpPr>
          <p:nvPr/>
        </p:nvCxnSpPr>
        <p:spPr>
          <a:xfrm rot="10800000">
            <a:off x="2530138" y="2442104"/>
            <a:ext cx="176779" cy="2698516"/>
          </a:xfrm>
          <a:prstGeom prst="bentConnector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37" name="Elbow Connector 14">
            <a:extLst>
              <a:ext uri="{FF2B5EF4-FFF2-40B4-BE49-F238E27FC236}">
                <a16:creationId xmlns:a16="http://schemas.microsoft.com/office/drawing/2014/main" id="{DFE2E774-9BE8-3E48-9B07-44B52701F528}"/>
              </a:ext>
            </a:extLst>
          </p:cNvPr>
          <p:cNvCxnSpPr>
            <a:cxnSpLocks/>
            <a:stCxn id="24" idx="1"/>
          </p:cNvCxnSpPr>
          <p:nvPr/>
        </p:nvCxnSpPr>
        <p:spPr>
          <a:xfrm rot="10800000">
            <a:off x="2530154" y="2442104"/>
            <a:ext cx="176763" cy="3117792"/>
          </a:xfrm>
          <a:prstGeom prst="bentConnector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39" name="Rounded Rectangle 38">
            <a:extLst>
              <a:ext uri="{FF2B5EF4-FFF2-40B4-BE49-F238E27FC236}">
                <a16:creationId xmlns:a16="http://schemas.microsoft.com/office/drawing/2014/main" id="{9D08B2D6-85E5-694C-A91C-23E059212DC2}"/>
              </a:ext>
            </a:extLst>
          </p:cNvPr>
          <p:cNvSpPr/>
          <p:nvPr/>
        </p:nvSpPr>
        <p:spPr>
          <a:xfrm>
            <a:off x="4263849" y="1433232"/>
            <a:ext cx="1128963" cy="302752"/>
          </a:xfrm>
          <a:prstGeom prst="roundRect">
            <a:avLst/>
          </a:prstGeom>
          <a:solidFill>
            <a:srgbClr val="00CCFF"/>
          </a:solidFill>
          <a:ln>
            <a:solidFill>
              <a:srgbClr val="FEB1B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err="1">
                <a:solidFill>
                  <a:schemeClr val="tx1">
                    <a:lumMod val="65000"/>
                    <a:lumOff val="35000"/>
                  </a:schemeClr>
                </a:solidFill>
                <a:latin typeface="Consolas" panose="020B0609020204030204" pitchFamily="49" charset="0"/>
                <a:cs typeface="Consolas" panose="020B0609020204030204" pitchFamily="49" charset="0"/>
              </a:rPr>
              <a:t>ClassOfEvent</a:t>
            </a:r>
            <a:endParaRPr lang="en-GB" sz="600" b="1" dirty="0">
              <a:solidFill>
                <a:schemeClr val="tx1">
                  <a:lumMod val="65000"/>
                  <a:lumOff val="35000"/>
                </a:schemeClr>
              </a:solidFill>
              <a:latin typeface="Consolas" panose="020B0609020204030204" pitchFamily="49" charset="0"/>
              <a:cs typeface="Consolas" panose="020B0609020204030204" pitchFamily="49" charset="0"/>
            </a:endParaRPr>
          </a:p>
        </p:txBody>
      </p:sp>
      <p:sp>
        <p:nvSpPr>
          <p:cNvPr id="40" name="Rounded Rectangle 39">
            <a:extLst>
              <a:ext uri="{FF2B5EF4-FFF2-40B4-BE49-F238E27FC236}">
                <a16:creationId xmlns:a16="http://schemas.microsoft.com/office/drawing/2014/main" id="{5A16DB1B-C717-9744-9863-2D9911D9F5A9}"/>
              </a:ext>
            </a:extLst>
          </p:cNvPr>
          <p:cNvSpPr/>
          <p:nvPr/>
        </p:nvSpPr>
        <p:spPr>
          <a:xfrm>
            <a:off x="4263849" y="2139352"/>
            <a:ext cx="1128963" cy="302752"/>
          </a:xfrm>
          <a:prstGeom prst="roundRect">
            <a:avLst/>
          </a:prstGeom>
          <a:solidFill>
            <a:srgbClr val="00CCFF"/>
          </a:solidFill>
          <a:ln>
            <a:solidFill>
              <a:srgbClr val="FEB1B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rgbClr val="FF0000"/>
                </a:solidFill>
                <a:latin typeface="Consolas" panose="020B0609020204030204" pitchFamily="49" charset="0"/>
                <a:cs typeface="Consolas" panose="020B0609020204030204" pitchFamily="49" charset="0"/>
              </a:rPr>
              <a:t>&lt;&lt;</a:t>
            </a:r>
            <a:r>
              <a:rPr lang="en-GB" sz="600" b="1" dirty="0" err="1">
                <a:solidFill>
                  <a:srgbClr val="FF0000"/>
                </a:solidFill>
                <a:latin typeface="Consolas" panose="020B0609020204030204" pitchFamily="49" charset="0"/>
                <a:cs typeface="Consolas" panose="020B0609020204030204" pitchFamily="49" charset="0"/>
              </a:rPr>
              <a:t>rdfsClass</a:t>
            </a:r>
            <a:r>
              <a:rPr lang="en-GB" sz="600" b="1" dirty="0">
                <a:solidFill>
                  <a:srgbClr val="FF0000"/>
                </a:solidFill>
                <a:latin typeface="Consolas" panose="020B0609020204030204" pitchFamily="49" charset="0"/>
                <a:cs typeface="Consolas" panose="020B0609020204030204" pitchFamily="49" charset="0"/>
              </a:rPr>
              <a:t>&gt;&gt;</a:t>
            </a:r>
          </a:p>
          <a:p>
            <a:pPr algn="ctr"/>
            <a:r>
              <a:rPr lang="en-GB" sz="600" b="1" dirty="0" err="1">
                <a:solidFill>
                  <a:srgbClr val="FF0000"/>
                </a:solidFill>
                <a:latin typeface="Consolas" panose="020B0609020204030204" pitchFamily="49" charset="0"/>
                <a:cs typeface="Consolas" panose="020B0609020204030204" pitchFamily="49" charset="0"/>
              </a:rPr>
              <a:t>PhiaAssessmentYardstick</a:t>
            </a:r>
            <a:endParaRPr lang="en-GB" sz="600" b="1" dirty="0">
              <a:solidFill>
                <a:srgbClr val="FF0000"/>
              </a:solidFill>
              <a:latin typeface="Consolas" panose="020B0609020204030204" pitchFamily="49" charset="0"/>
              <a:cs typeface="Consolas" panose="020B0609020204030204" pitchFamily="49" charset="0"/>
            </a:endParaRPr>
          </a:p>
        </p:txBody>
      </p:sp>
      <p:sp>
        <p:nvSpPr>
          <p:cNvPr id="41" name="Triangle 40">
            <a:extLst>
              <a:ext uri="{FF2B5EF4-FFF2-40B4-BE49-F238E27FC236}">
                <a16:creationId xmlns:a16="http://schemas.microsoft.com/office/drawing/2014/main" id="{AC224461-67A3-1D4A-8E7D-BB5991628FA5}"/>
              </a:ext>
            </a:extLst>
          </p:cNvPr>
          <p:cNvSpPr/>
          <p:nvPr/>
        </p:nvSpPr>
        <p:spPr>
          <a:xfrm>
            <a:off x="2475164" y="2458709"/>
            <a:ext cx="120716" cy="134771"/>
          </a:xfrm>
          <a:prstGeom prst="triangle">
            <a:avLst/>
          </a:prstGeom>
          <a:solidFill>
            <a:schemeClr val="bg1">
              <a:lumMod val="85000"/>
            </a:schemeClr>
          </a:solid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42" name="Elbow Connector 14">
            <a:extLst>
              <a:ext uri="{FF2B5EF4-FFF2-40B4-BE49-F238E27FC236}">
                <a16:creationId xmlns:a16="http://schemas.microsoft.com/office/drawing/2014/main" id="{243C83A4-31AF-2148-9F06-D6E5DA87E674}"/>
              </a:ext>
            </a:extLst>
          </p:cNvPr>
          <p:cNvCxnSpPr>
            <a:cxnSpLocks/>
            <a:stCxn id="40" idx="0"/>
            <a:endCxn id="39" idx="2"/>
          </p:cNvCxnSpPr>
          <p:nvPr/>
        </p:nvCxnSpPr>
        <p:spPr>
          <a:xfrm flipV="1">
            <a:off x="4828331" y="1735984"/>
            <a:ext cx="0" cy="403368"/>
          </a:xfrm>
          <a:prstGeom prst="straightConnector1">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45" name="Triangle 44">
            <a:extLst>
              <a:ext uri="{FF2B5EF4-FFF2-40B4-BE49-F238E27FC236}">
                <a16:creationId xmlns:a16="http://schemas.microsoft.com/office/drawing/2014/main" id="{2DF307B5-2B8F-544F-8A23-91769C18E86D}"/>
              </a:ext>
            </a:extLst>
          </p:cNvPr>
          <p:cNvSpPr/>
          <p:nvPr/>
        </p:nvSpPr>
        <p:spPr>
          <a:xfrm>
            <a:off x="4767972" y="1755981"/>
            <a:ext cx="120716" cy="134771"/>
          </a:xfrm>
          <a:prstGeom prst="triangle">
            <a:avLst/>
          </a:prstGeom>
          <a:solidFill>
            <a:schemeClr val="bg1">
              <a:lumMod val="85000"/>
            </a:schemeClr>
          </a:solid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46" name="Elbow Connector 14">
            <a:extLst>
              <a:ext uri="{FF2B5EF4-FFF2-40B4-BE49-F238E27FC236}">
                <a16:creationId xmlns:a16="http://schemas.microsoft.com/office/drawing/2014/main" id="{16304156-791F-CF43-800C-E470496405B9}"/>
              </a:ext>
            </a:extLst>
          </p:cNvPr>
          <p:cNvCxnSpPr>
            <a:cxnSpLocks/>
            <a:stCxn id="40" idx="2"/>
            <a:endCxn id="10" idx="3"/>
          </p:cNvCxnSpPr>
          <p:nvPr/>
        </p:nvCxnSpPr>
        <p:spPr>
          <a:xfrm rot="5400000">
            <a:off x="4406194" y="2557111"/>
            <a:ext cx="537144" cy="307131"/>
          </a:xfrm>
          <a:prstGeom prst="bentConnector2">
            <a:avLst/>
          </a:prstGeom>
          <a:solidFill>
            <a:schemeClr val="bg1">
              <a:lumMod val="75000"/>
            </a:schemeClr>
          </a:solidFill>
          <a:ln w="12700">
            <a:solidFill>
              <a:srgbClr val="FF0000"/>
            </a:solidFill>
            <a:prstDash val="dash"/>
            <a:headEnd type="arrow"/>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54" name="Elbow Connector 14">
            <a:extLst>
              <a:ext uri="{FF2B5EF4-FFF2-40B4-BE49-F238E27FC236}">
                <a16:creationId xmlns:a16="http://schemas.microsoft.com/office/drawing/2014/main" id="{82DD68CB-2DCA-A540-890E-FECAA5978DF4}"/>
              </a:ext>
            </a:extLst>
          </p:cNvPr>
          <p:cNvCxnSpPr>
            <a:cxnSpLocks/>
            <a:stCxn id="40" idx="2"/>
            <a:endCxn id="16" idx="3"/>
          </p:cNvCxnSpPr>
          <p:nvPr/>
        </p:nvCxnSpPr>
        <p:spPr>
          <a:xfrm rot="5400000">
            <a:off x="4198586" y="2764719"/>
            <a:ext cx="952360" cy="307131"/>
          </a:xfrm>
          <a:prstGeom prst="bentConnector2">
            <a:avLst/>
          </a:prstGeom>
          <a:solidFill>
            <a:schemeClr val="bg1">
              <a:lumMod val="75000"/>
            </a:schemeClr>
          </a:solidFill>
          <a:ln w="12700">
            <a:solidFill>
              <a:srgbClr val="FF0000"/>
            </a:solidFill>
            <a:prstDash val="dash"/>
            <a:headEnd type="arrow"/>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57" name="Elbow Connector 14">
            <a:extLst>
              <a:ext uri="{FF2B5EF4-FFF2-40B4-BE49-F238E27FC236}">
                <a16:creationId xmlns:a16="http://schemas.microsoft.com/office/drawing/2014/main" id="{0F2AF481-4A26-4641-B5B3-9A94AA440080}"/>
              </a:ext>
            </a:extLst>
          </p:cNvPr>
          <p:cNvCxnSpPr>
            <a:cxnSpLocks/>
            <a:stCxn id="40" idx="2"/>
            <a:endCxn id="20" idx="3"/>
          </p:cNvCxnSpPr>
          <p:nvPr/>
        </p:nvCxnSpPr>
        <p:spPr>
          <a:xfrm rot="5400000">
            <a:off x="3986246" y="2977059"/>
            <a:ext cx="1377040" cy="307131"/>
          </a:xfrm>
          <a:prstGeom prst="bentConnector2">
            <a:avLst/>
          </a:prstGeom>
          <a:solidFill>
            <a:schemeClr val="bg1">
              <a:lumMod val="75000"/>
            </a:schemeClr>
          </a:solidFill>
          <a:ln w="12700">
            <a:solidFill>
              <a:srgbClr val="FF0000"/>
            </a:solidFill>
            <a:prstDash val="dash"/>
            <a:headEnd type="arrow"/>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60" name="Elbow Connector 14">
            <a:extLst>
              <a:ext uri="{FF2B5EF4-FFF2-40B4-BE49-F238E27FC236}">
                <a16:creationId xmlns:a16="http://schemas.microsoft.com/office/drawing/2014/main" id="{221FE280-A10D-104D-A32E-8490DD001FA2}"/>
              </a:ext>
            </a:extLst>
          </p:cNvPr>
          <p:cNvCxnSpPr>
            <a:cxnSpLocks/>
            <a:stCxn id="40" idx="2"/>
            <a:endCxn id="21" idx="3"/>
          </p:cNvCxnSpPr>
          <p:nvPr/>
        </p:nvCxnSpPr>
        <p:spPr>
          <a:xfrm rot="5400000">
            <a:off x="3773906" y="3189399"/>
            <a:ext cx="1801720" cy="307131"/>
          </a:xfrm>
          <a:prstGeom prst="bentConnector2">
            <a:avLst/>
          </a:prstGeom>
          <a:solidFill>
            <a:schemeClr val="bg1">
              <a:lumMod val="75000"/>
            </a:schemeClr>
          </a:solidFill>
          <a:ln w="12700">
            <a:solidFill>
              <a:srgbClr val="FF0000"/>
            </a:solidFill>
            <a:prstDash val="dash"/>
            <a:headEnd type="arrow"/>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63" name="Elbow Connector 14">
            <a:extLst>
              <a:ext uri="{FF2B5EF4-FFF2-40B4-BE49-F238E27FC236}">
                <a16:creationId xmlns:a16="http://schemas.microsoft.com/office/drawing/2014/main" id="{5CCECD65-5E40-6848-B84A-D58240B41344}"/>
              </a:ext>
            </a:extLst>
          </p:cNvPr>
          <p:cNvCxnSpPr>
            <a:cxnSpLocks/>
            <a:stCxn id="40" idx="2"/>
            <a:endCxn id="22" idx="3"/>
          </p:cNvCxnSpPr>
          <p:nvPr/>
        </p:nvCxnSpPr>
        <p:spPr>
          <a:xfrm rot="5400000">
            <a:off x="3535146" y="3428159"/>
            <a:ext cx="2279240" cy="307131"/>
          </a:xfrm>
          <a:prstGeom prst="bentConnector2">
            <a:avLst/>
          </a:prstGeom>
          <a:solidFill>
            <a:schemeClr val="bg1">
              <a:lumMod val="75000"/>
            </a:schemeClr>
          </a:solidFill>
          <a:ln w="12700">
            <a:solidFill>
              <a:srgbClr val="FF0000"/>
            </a:solidFill>
            <a:prstDash val="dash"/>
            <a:headEnd type="arrow"/>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66" name="Elbow Connector 14">
            <a:extLst>
              <a:ext uri="{FF2B5EF4-FFF2-40B4-BE49-F238E27FC236}">
                <a16:creationId xmlns:a16="http://schemas.microsoft.com/office/drawing/2014/main" id="{AD7B4A1D-28F1-0D40-A53E-8225AED5A027}"/>
              </a:ext>
            </a:extLst>
          </p:cNvPr>
          <p:cNvCxnSpPr>
            <a:cxnSpLocks/>
            <a:stCxn id="40" idx="2"/>
            <a:endCxn id="23" idx="3"/>
          </p:cNvCxnSpPr>
          <p:nvPr/>
        </p:nvCxnSpPr>
        <p:spPr>
          <a:xfrm rot="5400000">
            <a:off x="3325508" y="3637797"/>
            <a:ext cx="2698516" cy="307131"/>
          </a:xfrm>
          <a:prstGeom prst="bentConnector2">
            <a:avLst/>
          </a:prstGeom>
          <a:solidFill>
            <a:schemeClr val="bg1">
              <a:lumMod val="75000"/>
            </a:schemeClr>
          </a:solidFill>
          <a:ln w="12700">
            <a:solidFill>
              <a:srgbClr val="FF0000"/>
            </a:solidFill>
            <a:prstDash val="dash"/>
            <a:headEnd type="arrow"/>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69" name="Elbow Connector 14">
            <a:extLst>
              <a:ext uri="{FF2B5EF4-FFF2-40B4-BE49-F238E27FC236}">
                <a16:creationId xmlns:a16="http://schemas.microsoft.com/office/drawing/2014/main" id="{BD066AB7-FF6B-7046-A96D-D88389A63BEB}"/>
              </a:ext>
            </a:extLst>
          </p:cNvPr>
          <p:cNvCxnSpPr>
            <a:cxnSpLocks/>
            <a:stCxn id="40" idx="2"/>
            <a:endCxn id="24" idx="3"/>
          </p:cNvCxnSpPr>
          <p:nvPr/>
        </p:nvCxnSpPr>
        <p:spPr>
          <a:xfrm rot="5400000">
            <a:off x="3115870" y="3847435"/>
            <a:ext cx="3117792" cy="307131"/>
          </a:xfrm>
          <a:prstGeom prst="bentConnector2">
            <a:avLst/>
          </a:prstGeom>
          <a:solidFill>
            <a:schemeClr val="bg1">
              <a:lumMod val="75000"/>
            </a:schemeClr>
          </a:solidFill>
          <a:ln w="12700">
            <a:solidFill>
              <a:srgbClr val="FF0000"/>
            </a:solidFill>
            <a:prstDash val="dash"/>
            <a:headEnd type="arrow"/>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72" name="Elbow Connector 14">
            <a:extLst>
              <a:ext uri="{FF2B5EF4-FFF2-40B4-BE49-F238E27FC236}">
                <a16:creationId xmlns:a16="http://schemas.microsoft.com/office/drawing/2014/main" id="{79338109-E5C7-3840-A470-D69759D9592B}"/>
              </a:ext>
            </a:extLst>
          </p:cNvPr>
          <p:cNvCxnSpPr>
            <a:cxnSpLocks/>
            <a:stCxn id="39" idx="1"/>
            <a:endCxn id="6" idx="3"/>
          </p:cNvCxnSpPr>
          <p:nvPr/>
        </p:nvCxnSpPr>
        <p:spPr>
          <a:xfrm flipH="1">
            <a:off x="2913965" y="1584608"/>
            <a:ext cx="1349884" cy="5080"/>
          </a:xfrm>
          <a:prstGeom prst="straightConnector1">
            <a:avLst/>
          </a:prstGeom>
          <a:solidFill>
            <a:schemeClr val="bg1">
              <a:lumMod val="75000"/>
            </a:schemeClr>
          </a:solidFill>
          <a:ln w="12700">
            <a:solidFill>
              <a:srgbClr val="FF0000"/>
            </a:solidFill>
            <a:prstDash val="dash"/>
            <a:headEnd type="arrow"/>
            <a:tailEnd type="none"/>
          </a:ln>
        </p:spPr>
        <p:style>
          <a:lnRef idx="2">
            <a:schemeClr val="accent1">
              <a:shade val="50000"/>
            </a:schemeClr>
          </a:lnRef>
          <a:fillRef idx="1">
            <a:schemeClr val="accent1"/>
          </a:fillRef>
          <a:effectRef idx="0">
            <a:schemeClr val="accent1"/>
          </a:effectRef>
          <a:fontRef idx="minor">
            <a:schemeClr val="lt1"/>
          </a:fontRef>
        </p:style>
      </p:cxnSp>
      <p:sp>
        <p:nvSpPr>
          <p:cNvPr id="2056" name="Rectangle 2055">
            <a:extLst>
              <a:ext uri="{FF2B5EF4-FFF2-40B4-BE49-F238E27FC236}">
                <a16:creationId xmlns:a16="http://schemas.microsoft.com/office/drawing/2014/main" id="{CE4C1081-9CFA-9F4F-A3A1-0930462DC401}"/>
              </a:ext>
            </a:extLst>
          </p:cNvPr>
          <p:cNvSpPr/>
          <p:nvPr/>
        </p:nvSpPr>
        <p:spPr>
          <a:xfrm>
            <a:off x="4793819" y="2576168"/>
            <a:ext cx="582211" cy="200055"/>
          </a:xfrm>
          <a:prstGeom prst="rect">
            <a:avLst/>
          </a:prstGeom>
        </p:spPr>
        <p:txBody>
          <a:bodyPr wrap="none">
            <a:spAutoFit/>
          </a:bodyPr>
          <a:lstStyle/>
          <a:p>
            <a:r>
              <a:rPr lang="en-GB" sz="700" dirty="0" err="1">
                <a:solidFill>
                  <a:srgbClr val="C00000"/>
                </a:solidFill>
                <a:latin typeface="Consolas" panose="020B0609020204030204" pitchFamily="49" charset="0"/>
                <a:cs typeface="Consolas" panose="020B0609020204030204" pitchFamily="49" charset="0"/>
              </a:rPr>
              <a:t>rdf:type</a:t>
            </a:r>
            <a:endParaRPr lang="en-GB" sz="1600" dirty="0"/>
          </a:p>
        </p:txBody>
      </p:sp>
      <p:sp>
        <p:nvSpPr>
          <p:cNvPr id="76" name="Rectangle 75">
            <a:extLst>
              <a:ext uri="{FF2B5EF4-FFF2-40B4-BE49-F238E27FC236}">
                <a16:creationId xmlns:a16="http://schemas.microsoft.com/office/drawing/2014/main" id="{A76267A1-3230-ED42-BDEF-572A66461560}"/>
              </a:ext>
            </a:extLst>
          </p:cNvPr>
          <p:cNvSpPr/>
          <p:nvPr/>
        </p:nvSpPr>
        <p:spPr>
          <a:xfrm>
            <a:off x="1670470" y="2625372"/>
            <a:ext cx="930063" cy="200055"/>
          </a:xfrm>
          <a:prstGeom prst="rect">
            <a:avLst/>
          </a:prstGeom>
        </p:spPr>
        <p:txBody>
          <a:bodyPr wrap="none">
            <a:spAutoFit/>
          </a:bodyPr>
          <a:lstStyle/>
          <a:p>
            <a:r>
              <a:rPr lang="en-GB" sz="700" dirty="0" err="1">
                <a:solidFill>
                  <a:srgbClr val="0432FF"/>
                </a:solidFill>
                <a:latin typeface="Consolas" panose="020B0609020204030204" pitchFamily="49" charset="0"/>
                <a:cs typeface="Consolas" panose="020B0609020204030204" pitchFamily="49" charset="0"/>
              </a:rPr>
              <a:t>rdfs:subClassOf</a:t>
            </a:r>
            <a:endParaRPr lang="en-GB" sz="1600" dirty="0">
              <a:solidFill>
                <a:srgbClr val="0432FF"/>
              </a:solidFill>
            </a:endParaRPr>
          </a:p>
        </p:txBody>
      </p:sp>
      <p:sp>
        <p:nvSpPr>
          <p:cNvPr id="77" name="Rectangle 76">
            <a:extLst>
              <a:ext uri="{FF2B5EF4-FFF2-40B4-BE49-F238E27FC236}">
                <a16:creationId xmlns:a16="http://schemas.microsoft.com/office/drawing/2014/main" id="{057719C9-0B97-9747-A966-C11B03C7ACA6}"/>
              </a:ext>
            </a:extLst>
          </p:cNvPr>
          <p:cNvSpPr/>
          <p:nvPr/>
        </p:nvSpPr>
        <p:spPr>
          <a:xfrm>
            <a:off x="3134886" y="1384553"/>
            <a:ext cx="830677" cy="200055"/>
          </a:xfrm>
          <a:prstGeom prst="rect">
            <a:avLst/>
          </a:prstGeom>
        </p:spPr>
        <p:txBody>
          <a:bodyPr wrap="none">
            <a:spAutoFit/>
          </a:bodyPr>
          <a:lstStyle/>
          <a:p>
            <a:r>
              <a:rPr lang="en-GB" sz="700" dirty="0" err="1">
                <a:solidFill>
                  <a:srgbClr val="C00000"/>
                </a:solidFill>
                <a:latin typeface="Consolas" panose="020B0609020204030204" pitchFamily="49" charset="0"/>
                <a:cs typeface="Consolas" panose="020B0609020204030204" pitchFamily="49" charset="0"/>
              </a:rPr>
              <a:t>ies:powertype</a:t>
            </a:r>
            <a:endParaRPr lang="en-GB" sz="1600" dirty="0"/>
          </a:p>
        </p:txBody>
      </p:sp>
      <p:sp>
        <p:nvSpPr>
          <p:cNvPr id="2057" name="TextBox 2056">
            <a:extLst>
              <a:ext uri="{FF2B5EF4-FFF2-40B4-BE49-F238E27FC236}">
                <a16:creationId xmlns:a16="http://schemas.microsoft.com/office/drawing/2014/main" id="{20FFDECB-69D0-494F-8797-4888056BFDA7}"/>
              </a:ext>
            </a:extLst>
          </p:cNvPr>
          <p:cNvSpPr txBox="1"/>
          <p:nvPr/>
        </p:nvSpPr>
        <p:spPr>
          <a:xfrm>
            <a:off x="5740400" y="3594924"/>
            <a:ext cx="6316153" cy="246221"/>
          </a:xfrm>
          <a:prstGeom prst="rect">
            <a:avLst/>
          </a:prstGeom>
          <a:noFill/>
        </p:spPr>
        <p:txBody>
          <a:bodyPr wrap="none" rtlCol="0">
            <a:spAutoFit/>
          </a:bodyPr>
          <a:lstStyle/>
          <a:p>
            <a:r>
              <a:rPr lang="en-GB" sz="1000" dirty="0"/>
              <a:t>See: https://</a:t>
            </a:r>
            <a:r>
              <a:rPr lang="en-GB" sz="1000" dirty="0" err="1"/>
              <a:t>www.app.college.police.uk</a:t>
            </a:r>
            <a:r>
              <a:rPr lang="en-GB" sz="1000" dirty="0"/>
              <a:t>/app-content/intelligence-management/analysis/delivering-effective-analysis/</a:t>
            </a:r>
          </a:p>
        </p:txBody>
      </p:sp>
    </p:spTree>
    <p:extLst>
      <p:ext uri="{BB962C8B-B14F-4D97-AF65-F5344CB8AC3E}">
        <p14:creationId xmlns:p14="http://schemas.microsoft.com/office/powerpoint/2010/main" val="83390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712CC0-C8D6-6A45-96AC-37DD6D004379}"/>
              </a:ext>
            </a:extLst>
          </p:cNvPr>
          <p:cNvSpPr txBox="1"/>
          <p:nvPr/>
        </p:nvSpPr>
        <p:spPr>
          <a:xfrm>
            <a:off x="47874" y="0"/>
            <a:ext cx="5634876"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RDF Schema for Assessment Extensions</a:t>
            </a:r>
          </a:p>
        </p:txBody>
      </p:sp>
      <p:sp>
        <p:nvSpPr>
          <p:cNvPr id="3" name="TextBox 2">
            <a:extLst>
              <a:ext uri="{FF2B5EF4-FFF2-40B4-BE49-F238E27FC236}">
                <a16:creationId xmlns:a16="http://schemas.microsoft.com/office/drawing/2014/main" id="{FFB429CA-C966-CF4D-AFE0-8EC03743451D}"/>
              </a:ext>
            </a:extLst>
          </p:cNvPr>
          <p:cNvSpPr txBox="1"/>
          <p:nvPr/>
        </p:nvSpPr>
        <p:spPr>
          <a:xfrm>
            <a:off x="378207" y="794714"/>
            <a:ext cx="10549683" cy="5786199"/>
          </a:xfrm>
          <a:prstGeom prst="rect">
            <a:avLst/>
          </a:prstGeom>
          <a:noFill/>
        </p:spPr>
        <p:txBody>
          <a:bodyPr wrap="none" rtlCol="0">
            <a:spAutoFit/>
          </a:bodyPr>
          <a:lstStyle/>
          <a:p>
            <a:r>
              <a:rPr lang="en-GB" sz="1000" dirty="0">
                <a:latin typeface="Roboto Mono" pitchFamily="2" charset="0"/>
                <a:ea typeface="Roboto Mono" pitchFamily="2" charset="0"/>
              </a:rPr>
              <a:t>@prefix 				</a:t>
            </a:r>
            <a:r>
              <a:rPr lang="en-GB" sz="1000" dirty="0" err="1">
                <a:latin typeface="Roboto Mono" pitchFamily="2" charset="0"/>
                <a:ea typeface="Roboto Mono" pitchFamily="2" charset="0"/>
              </a:rPr>
              <a:t>ies</a:t>
            </a:r>
            <a:r>
              <a:rPr lang="en-GB" sz="1000" dirty="0">
                <a:latin typeface="Roboto Mono" pitchFamily="2" charset="0"/>
                <a:ea typeface="Roboto Mono" pitchFamily="2" charset="0"/>
              </a:rPr>
              <a:t>: 		&lt;http://</a:t>
            </a:r>
            <a:r>
              <a:rPr lang="en-GB" sz="1000" dirty="0" err="1">
                <a:latin typeface="Roboto Mono" pitchFamily="2" charset="0"/>
                <a:ea typeface="Roboto Mono" pitchFamily="2" charset="0"/>
              </a:rPr>
              <a:t>ies.data.gov.uk</a:t>
            </a:r>
            <a:r>
              <a:rPr lang="en-GB" sz="1000" dirty="0">
                <a:latin typeface="Roboto Mono" pitchFamily="2" charset="0"/>
                <a:ea typeface="Roboto Mono" pitchFamily="2" charset="0"/>
              </a:rPr>
              <a:t>/ontology/ies4#&gt; .</a:t>
            </a:r>
          </a:p>
          <a:p>
            <a:r>
              <a:rPr lang="en-GB" sz="1000" dirty="0">
                <a:latin typeface="Roboto Mono" pitchFamily="2" charset="0"/>
                <a:ea typeface="Roboto Mono" pitchFamily="2" charset="0"/>
              </a:rPr>
              <a:t>@prefix 				</a:t>
            </a:r>
            <a:r>
              <a:rPr lang="en-GB" sz="1000" dirty="0" err="1">
                <a:latin typeface="Roboto Mono" pitchFamily="2" charset="0"/>
                <a:ea typeface="Roboto Mono" pitchFamily="2" charset="0"/>
              </a:rPr>
              <a:t>rdf</a:t>
            </a:r>
            <a:r>
              <a:rPr lang="en-GB" sz="1000" dirty="0">
                <a:latin typeface="Roboto Mono" pitchFamily="2" charset="0"/>
                <a:ea typeface="Roboto Mono" pitchFamily="2" charset="0"/>
              </a:rPr>
              <a:t>: 		&lt;http://www.w3.org/1999/02/22-rdf-syntax-ns#&gt; .</a:t>
            </a:r>
          </a:p>
          <a:p>
            <a:r>
              <a:rPr lang="en-GB" sz="1000" dirty="0">
                <a:latin typeface="Roboto Mono" pitchFamily="2" charset="0"/>
                <a:ea typeface="Roboto Mono" pitchFamily="2" charset="0"/>
              </a:rPr>
              <a:t>@prefix 				</a:t>
            </a:r>
            <a:r>
              <a:rPr lang="en-GB" sz="1000" dirty="0" err="1">
                <a:latin typeface="Roboto Mono" pitchFamily="2" charset="0"/>
                <a:ea typeface="Roboto Mono" pitchFamily="2" charset="0"/>
              </a:rPr>
              <a:t>rdfs</a:t>
            </a:r>
            <a:r>
              <a:rPr lang="en-GB" sz="1000" dirty="0">
                <a:latin typeface="Roboto Mono" pitchFamily="2" charset="0"/>
                <a:ea typeface="Roboto Mono" pitchFamily="2" charset="0"/>
              </a:rPr>
              <a:t>: 		&lt;http://www.w3.org/2000/01/</a:t>
            </a:r>
            <a:r>
              <a:rPr lang="en-GB" sz="1000" dirty="0" err="1">
                <a:latin typeface="Roboto Mono" pitchFamily="2" charset="0"/>
                <a:ea typeface="Roboto Mono" pitchFamily="2" charset="0"/>
              </a:rPr>
              <a:t>rdf</a:t>
            </a:r>
            <a:r>
              <a:rPr lang="en-GB" sz="1000" dirty="0">
                <a:latin typeface="Roboto Mono" pitchFamily="2" charset="0"/>
                <a:ea typeface="Roboto Mono" pitchFamily="2" charset="0"/>
              </a:rPr>
              <a:t>-schema#&gt; .</a:t>
            </a:r>
          </a:p>
          <a:p>
            <a:endParaRPr lang="en-GB" sz="1000" dirty="0">
              <a:latin typeface="Roboto Mono" pitchFamily="2" charset="0"/>
              <a:ea typeface="Roboto Mono" pitchFamily="2" charset="0"/>
            </a:endParaRPr>
          </a:p>
          <a:p>
            <a:r>
              <a:rPr lang="en-GB" sz="1000" dirty="0" err="1">
                <a:latin typeface="Roboto Mono" pitchFamily="2" charset="0"/>
                <a:ea typeface="Roboto Mono" pitchFamily="2" charset="0"/>
              </a:rPr>
              <a:t>ies:Assess</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rdfs:Class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rdfs:subClassOf</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ies:Event</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ies:AssessToBeTrue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rdfs:subClassOf</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ies:Assess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ies:PhiaAssessmentYardstick</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rdfs:Class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ies:PhiaAssessmentYardstick</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rdfs:subClassOf</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ies:ClassOfEventEvent</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ies:AssessToBeRemoteChance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rdfs:Class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ies:AssessToBeRemoteChance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ies:PhiaAssessmentYardstick</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ies:AssessToBeRemoteChance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rdfs:subClassOf</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ies:Assess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ies:AssessToBeHighlyUnlikely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rdfs:Class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ies:AssessToBeHighlyUnlikely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ies:PhiaAssessmentYardstick</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ies:AssessToBeHighlyUnlikely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rdfs:subClassOf</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ies:Assess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ies:AssessToBeUnlikely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rdfs:Class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ies:AssessToBeUnlikely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ies:PhiaAssessmentYardstick</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ies:AssessToBeUnlikely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rdfs:subClassOf</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ies:Assess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ies:AssessToBeRealisticPossibility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rdfs:Class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ies:AssessToBeRealisticPossibility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ies:PhiaAssessmentYardstick</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ies:AssessToBeRealisticPossibility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rdfs:subClassOf</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ies:Assess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ies:AssessToBeLikelyOrProbably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rdfs:Class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ies:AssessToBeLikelyOrProbably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ies:PhiaAssessmentYardstick</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ies:AssessToBeLikelyOrProbably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rdfs:subClassOf</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ies:Assess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ies:AssessToBeHighlyLikely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rdfs:Class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ies:AssessToBeHighlyLikely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ies:PhiaAssessmentYardstick</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ies:AssessToBeHighlyLikely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rdfs:subClassOf</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ies:Assess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ies:AssessToBeAlmostCertain</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rdfs:Class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ies:AssessToBeAlmostCertain</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ies:PhiaAssessmentYardstick</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ies:AssessToBeAlmostCertain</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rdfs:subClassOf</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ies:Assess</a:t>
            </a:r>
            <a:r>
              <a:rPr lang="en-GB" sz="1000" dirty="0">
                <a:latin typeface="Roboto Mono" pitchFamily="2" charset="0"/>
                <a:ea typeface="Roboto Mono" pitchFamily="2" charset="0"/>
              </a:rPr>
              <a:t> .</a:t>
            </a:r>
          </a:p>
          <a:p>
            <a:endParaRPr lang="en-GB" sz="1000" dirty="0">
              <a:latin typeface="Roboto Mono" pitchFamily="2" charset="0"/>
              <a:ea typeface="Roboto Mono" pitchFamily="2" charset="0"/>
            </a:endParaRPr>
          </a:p>
          <a:p>
            <a:r>
              <a:rPr lang="en-GB" sz="1000" dirty="0">
                <a:latin typeface="Roboto Thin" panose="02000000000000000000" pitchFamily="2" charset="0"/>
                <a:ea typeface="Roboto Thin" panose="02000000000000000000" pitchFamily="2" charset="0"/>
              </a:rPr>
              <a:t>This triple also needs to be removed from IES Schema:</a:t>
            </a:r>
          </a:p>
          <a:p>
            <a:endParaRPr lang="en-GB" sz="1000" dirty="0">
              <a:latin typeface="Roboto Mono" pitchFamily="2" charset="0"/>
              <a:ea typeface="Roboto Mono" pitchFamily="2" charset="0"/>
            </a:endParaRPr>
          </a:p>
          <a:p>
            <a:r>
              <a:rPr lang="en-GB" sz="1000" dirty="0" err="1">
                <a:solidFill>
                  <a:srgbClr val="FF0000"/>
                </a:solidFill>
                <a:latin typeface="Roboto Mono" pitchFamily="2" charset="0"/>
                <a:ea typeface="Roboto Mono" pitchFamily="2" charset="0"/>
              </a:rPr>
              <a:t>ies:AssessToBeTrue</a:t>
            </a:r>
            <a:r>
              <a:rPr lang="en-GB" sz="1000" dirty="0">
                <a:solidFill>
                  <a:srgbClr val="FF0000"/>
                </a:solidFill>
                <a:latin typeface="Roboto Mono" pitchFamily="2" charset="0"/>
                <a:ea typeface="Roboto Mono" pitchFamily="2" charset="0"/>
              </a:rPr>
              <a:t>		</a:t>
            </a:r>
            <a:r>
              <a:rPr lang="en-GB" sz="1000" dirty="0" err="1">
                <a:solidFill>
                  <a:srgbClr val="FF0000"/>
                </a:solidFill>
                <a:latin typeface="Roboto Mono" pitchFamily="2" charset="0"/>
                <a:ea typeface="Roboto Mono" pitchFamily="2" charset="0"/>
              </a:rPr>
              <a:t>rdfs:subClassOf</a:t>
            </a:r>
            <a:r>
              <a:rPr lang="en-GB" sz="1000" dirty="0">
                <a:solidFill>
                  <a:srgbClr val="FF0000"/>
                </a:solidFill>
                <a:latin typeface="Roboto Mono" pitchFamily="2" charset="0"/>
                <a:ea typeface="Roboto Mono" pitchFamily="2" charset="0"/>
              </a:rPr>
              <a:t> 	</a:t>
            </a:r>
            <a:r>
              <a:rPr lang="en-GB" sz="1000" dirty="0" err="1">
                <a:solidFill>
                  <a:srgbClr val="FF0000"/>
                </a:solidFill>
                <a:latin typeface="Roboto Mono" pitchFamily="2" charset="0"/>
                <a:ea typeface="Roboto Mono" pitchFamily="2" charset="0"/>
              </a:rPr>
              <a:t>ies:Event</a:t>
            </a:r>
            <a:r>
              <a:rPr lang="en-GB" sz="1000" dirty="0">
                <a:solidFill>
                  <a:srgbClr val="FF0000"/>
                </a:solidFill>
                <a:latin typeface="Roboto Mono" pitchFamily="2" charset="0"/>
                <a:ea typeface="Roboto Mono" pitchFamily="2" charset="0"/>
              </a:rPr>
              <a:t> .</a:t>
            </a:r>
          </a:p>
          <a:p>
            <a:endParaRPr lang="en-GB" sz="1000" dirty="0">
              <a:latin typeface="Roboto Mono" pitchFamily="2" charset="0"/>
              <a:ea typeface="Roboto Mono" pitchFamily="2" charset="0"/>
            </a:endParaRPr>
          </a:p>
          <a:p>
            <a:r>
              <a:rPr lang="en-GB" sz="1000" dirty="0">
                <a:latin typeface="Roboto Thin" panose="02000000000000000000" pitchFamily="2" charset="0"/>
                <a:ea typeface="Roboto Thin" panose="02000000000000000000" pitchFamily="2" charset="0"/>
              </a:rPr>
              <a:t>(Note: this is not a breaking change, as the class itself has not been removed)</a:t>
            </a:r>
          </a:p>
          <a:p>
            <a:r>
              <a:rPr lang="en-GB" sz="1000" dirty="0">
                <a:latin typeface="Roboto Thin" panose="02000000000000000000" pitchFamily="2" charset="0"/>
                <a:ea typeface="Roboto Thin" panose="02000000000000000000" pitchFamily="2" charset="0"/>
              </a:rPr>
              <a:t>(Note: the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rdfs:Class</a:t>
            </a:r>
            <a:r>
              <a:rPr lang="en-GB" sz="1000" dirty="0">
                <a:latin typeface="Roboto Mono" pitchFamily="2" charset="0"/>
                <a:ea typeface="Roboto Mono" pitchFamily="2" charset="0"/>
              </a:rPr>
              <a:t> </a:t>
            </a:r>
            <a:r>
              <a:rPr lang="en-GB" sz="1000" dirty="0">
                <a:latin typeface="Roboto Thin" panose="02000000000000000000" pitchFamily="2" charset="0"/>
                <a:ea typeface="Roboto Thin" panose="02000000000000000000" pitchFamily="2" charset="0"/>
              </a:rPr>
              <a:t>triples aren’t strictly needed given that </a:t>
            </a:r>
            <a:r>
              <a:rPr lang="en-GB" sz="1000" dirty="0" err="1">
                <a:latin typeface="Roboto Mono" pitchFamily="2" charset="0"/>
                <a:ea typeface="Roboto Mono" pitchFamily="2" charset="0"/>
              </a:rPr>
              <a:t>ies:ClassOfEvent</a:t>
            </a:r>
            <a:r>
              <a:rPr lang="en-GB" sz="1000" dirty="0">
                <a:latin typeface="Roboto Mono" pitchFamily="2" charset="0"/>
                <a:ea typeface="Roboto Mono" pitchFamily="2" charset="0"/>
              </a:rPr>
              <a:t> </a:t>
            </a:r>
            <a:r>
              <a:rPr lang="en-GB" sz="1000" dirty="0">
                <a:latin typeface="Roboto Thin" panose="02000000000000000000" pitchFamily="2" charset="0"/>
                <a:ea typeface="Roboto Thin" panose="02000000000000000000" pitchFamily="2" charset="0"/>
              </a:rPr>
              <a:t>is a subclass of </a:t>
            </a:r>
            <a:r>
              <a:rPr lang="en-GB" sz="1000" dirty="0" err="1">
                <a:latin typeface="Roboto Mono" pitchFamily="2" charset="0"/>
                <a:ea typeface="Roboto Mono" pitchFamily="2" charset="0"/>
              </a:rPr>
              <a:t>rdfs:Class</a:t>
            </a:r>
            <a:r>
              <a:rPr lang="en-GB" sz="1000" dirty="0">
                <a:latin typeface="Roboto Thin" panose="02000000000000000000" pitchFamily="2" charset="0"/>
                <a:ea typeface="Roboto Thin" panose="02000000000000000000" pitchFamily="2" charset="0"/>
              </a:rPr>
              <a:t>, but not all ontology editors are smart enough to spot this.</a:t>
            </a:r>
          </a:p>
        </p:txBody>
      </p:sp>
    </p:spTree>
    <p:extLst>
      <p:ext uri="{BB962C8B-B14F-4D97-AF65-F5344CB8AC3E}">
        <p14:creationId xmlns:p14="http://schemas.microsoft.com/office/powerpoint/2010/main" val="2069298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863840-87AB-D84D-B093-91B84A630C2A}"/>
              </a:ext>
            </a:extLst>
          </p:cNvPr>
          <p:cNvSpPr txBox="1"/>
          <p:nvPr/>
        </p:nvSpPr>
        <p:spPr>
          <a:xfrm>
            <a:off x="263309" y="239371"/>
            <a:ext cx="2986715"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Stage 1 – Track Data</a:t>
            </a:r>
          </a:p>
        </p:txBody>
      </p:sp>
      <p:sp>
        <p:nvSpPr>
          <p:cNvPr id="3" name="TextBox 2">
            <a:extLst>
              <a:ext uri="{FF2B5EF4-FFF2-40B4-BE49-F238E27FC236}">
                <a16:creationId xmlns:a16="http://schemas.microsoft.com/office/drawing/2014/main" id="{FAA9A40F-2E9E-7C48-B636-B5394F0F2BAF}"/>
              </a:ext>
            </a:extLst>
          </p:cNvPr>
          <p:cNvSpPr txBox="1"/>
          <p:nvPr/>
        </p:nvSpPr>
        <p:spPr>
          <a:xfrm>
            <a:off x="630789" y="1017087"/>
            <a:ext cx="11305309" cy="1815882"/>
          </a:xfrm>
          <a:prstGeom prst="rect">
            <a:avLst/>
          </a:prstGeom>
          <a:noFill/>
        </p:spPr>
        <p:txBody>
          <a:bodyPr wrap="square" rtlCol="0">
            <a:spAutoFit/>
          </a:bodyPr>
          <a:lstStyle/>
          <a:p>
            <a:r>
              <a:rPr lang="en-GB" sz="1400" dirty="0">
                <a:latin typeface="Roboto" panose="02000000000000000000" pitchFamily="2" charset="0"/>
                <a:ea typeface="Roboto" panose="02000000000000000000" pitchFamily="2" charset="0"/>
              </a:rPr>
              <a:t>We have built a simple track provider that accumulates AIS data until it hits a user-defined threshold of data points per vessel then it pushes out an IES message containing the track information for that vessel onto the Kafka log. Users can set the throughput rate and track size as environment variables that are provided to the container (Docker).</a:t>
            </a:r>
          </a:p>
          <a:p>
            <a:endParaRPr lang="en-GB" sz="1400" dirty="0">
              <a:latin typeface="Roboto" panose="02000000000000000000" pitchFamily="2" charset="0"/>
              <a:ea typeface="Roboto" panose="02000000000000000000" pitchFamily="2" charset="0"/>
            </a:endParaRPr>
          </a:p>
          <a:p>
            <a:r>
              <a:rPr lang="en-GB" sz="1400" dirty="0">
                <a:latin typeface="Roboto" panose="02000000000000000000" pitchFamily="2" charset="0"/>
                <a:ea typeface="Roboto" panose="02000000000000000000" pitchFamily="2" charset="0"/>
              </a:rPr>
              <a:t>Data is in n-triples format, zipped before being put onto Kafka. At the request of Canada, heading, course and vessel / activity type data has not been mapped (they plan to calculate it).</a:t>
            </a:r>
          </a:p>
          <a:p>
            <a:endParaRPr lang="en-GB" sz="1400" dirty="0">
              <a:latin typeface="Roboto" panose="02000000000000000000" pitchFamily="2" charset="0"/>
              <a:ea typeface="Roboto" panose="02000000000000000000" pitchFamily="2" charset="0"/>
            </a:endParaRPr>
          </a:p>
          <a:p>
            <a:r>
              <a:rPr lang="en-GB" sz="1400" dirty="0">
                <a:latin typeface="Roboto" panose="02000000000000000000" pitchFamily="2" charset="0"/>
                <a:ea typeface="Roboto" panose="02000000000000000000" pitchFamily="2" charset="0"/>
              </a:rPr>
              <a:t>The slides that follow show the necessary additions to IES that were needed (</a:t>
            </a:r>
            <a:r>
              <a:rPr lang="en-GB" sz="1400" dirty="0" err="1">
                <a:latin typeface="Roboto" panose="02000000000000000000" pitchFamily="2" charset="0"/>
                <a:ea typeface="Roboto" panose="02000000000000000000" pitchFamily="2" charset="0"/>
              </a:rPr>
              <a:t>LocationObservation</a:t>
            </a:r>
            <a:r>
              <a:rPr lang="en-GB" sz="1400" dirty="0">
                <a:latin typeface="Roboto" panose="02000000000000000000" pitchFamily="2" charset="0"/>
                <a:ea typeface="Roboto" panose="02000000000000000000" pitchFamily="2" charset="0"/>
              </a:rPr>
              <a:t> and </a:t>
            </a:r>
            <a:r>
              <a:rPr lang="en-GB" sz="1400" dirty="0" err="1">
                <a:latin typeface="Roboto" panose="02000000000000000000" pitchFamily="2" charset="0"/>
                <a:ea typeface="Roboto" panose="02000000000000000000" pitchFamily="2" charset="0"/>
              </a:rPr>
              <a:t>LocationTransponder</a:t>
            </a:r>
            <a:r>
              <a:rPr lang="en-GB" sz="1400" dirty="0">
                <a:latin typeface="Roboto" panose="02000000000000000000" pitchFamily="2" charset="0"/>
                <a:ea typeface="Roboto" panose="02000000000000000000" pitchFamily="2" charset="0"/>
              </a:rPr>
              <a:t>)</a:t>
            </a:r>
          </a:p>
        </p:txBody>
      </p:sp>
    </p:spTree>
    <p:extLst>
      <p:ext uri="{BB962C8B-B14F-4D97-AF65-F5344CB8AC3E}">
        <p14:creationId xmlns:p14="http://schemas.microsoft.com/office/powerpoint/2010/main" val="3343889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Observation Diagram">
            <a:extLst>
              <a:ext uri="{FF2B5EF4-FFF2-40B4-BE49-F238E27FC236}">
                <a16:creationId xmlns:a16="http://schemas.microsoft.com/office/drawing/2014/main" id="{49DFB818-3251-F843-BF03-37C43AA374C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5946"/>
          <a:stretch/>
        </p:blipFill>
        <p:spPr bwMode="auto">
          <a:xfrm>
            <a:off x="201956" y="345989"/>
            <a:ext cx="9263320" cy="6403524"/>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a:extLst>
              <a:ext uri="{FF2B5EF4-FFF2-40B4-BE49-F238E27FC236}">
                <a16:creationId xmlns:a16="http://schemas.microsoft.com/office/drawing/2014/main" id="{298F4426-AE86-1D45-BB3A-9C507EC7AA68}"/>
              </a:ext>
            </a:extLst>
          </p:cNvPr>
          <p:cNvSpPr/>
          <p:nvPr/>
        </p:nvSpPr>
        <p:spPr>
          <a:xfrm>
            <a:off x="6213075" y="3229164"/>
            <a:ext cx="1186904" cy="399671"/>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b="1" dirty="0">
                <a:solidFill>
                  <a:schemeClr val="tx1">
                    <a:lumMod val="65000"/>
                    <a:lumOff val="35000"/>
                  </a:schemeClr>
                </a:solidFill>
                <a:latin typeface="Consolas" panose="020B0609020204030204" pitchFamily="49" charset="0"/>
                <a:cs typeface="Consolas" panose="020B0609020204030204" pitchFamily="49" charset="0"/>
              </a:rPr>
              <a:t>&lt;&lt;</a:t>
            </a:r>
            <a:r>
              <a:rPr lang="en-GB" sz="7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7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700" b="1" dirty="0" err="1">
                <a:solidFill>
                  <a:schemeClr val="tx1">
                    <a:lumMod val="65000"/>
                    <a:lumOff val="35000"/>
                  </a:schemeClr>
                </a:solidFill>
                <a:latin typeface="Consolas" panose="020B0609020204030204" pitchFamily="49" charset="0"/>
                <a:cs typeface="Consolas" panose="020B0609020204030204" pitchFamily="49" charset="0"/>
              </a:rPr>
              <a:t>LocationObservation</a:t>
            </a:r>
            <a:endParaRPr lang="en-GB" sz="700" b="1" dirty="0">
              <a:solidFill>
                <a:schemeClr val="tx1">
                  <a:lumMod val="65000"/>
                  <a:lumOff val="35000"/>
                </a:schemeClr>
              </a:solidFill>
              <a:latin typeface="Consolas" panose="020B0609020204030204" pitchFamily="49" charset="0"/>
              <a:cs typeface="Consolas" panose="020B0609020204030204" pitchFamily="49" charset="0"/>
            </a:endParaRPr>
          </a:p>
        </p:txBody>
      </p:sp>
      <p:sp>
        <p:nvSpPr>
          <p:cNvPr id="6" name="Rounded Rectangle 5">
            <a:extLst>
              <a:ext uri="{FF2B5EF4-FFF2-40B4-BE49-F238E27FC236}">
                <a16:creationId xmlns:a16="http://schemas.microsoft.com/office/drawing/2014/main" id="{6F1833BD-9D03-3F4F-B46F-06C4887BA09B}"/>
              </a:ext>
            </a:extLst>
          </p:cNvPr>
          <p:cNvSpPr/>
          <p:nvPr/>
        </p:nvSpPr>
        <p:spPr>
          <a:xfrm>
            <a:off x="8647437" y="3229163"/>
            <a:ext cx="1041569" cy="399671"/>
          </a:xfrm>
          <a:prstGeom prst="roundRect">
            <a:avLst/>
          </a:prstGeom>
          <a:solidFill>
            <a:srgbClr val="C78FF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b="1" dirty="0">
                <a:solidFill>
                  <a:schemeClr val="tx1">
                    <a:lumMod val="65000"/>
                    <a:lumOff val="35000"/>
                  </a:schemeClr>
                </a:solidFill>
                <a:latin typeface="Consolas" panose="020B0609020204030204" pitchFamily="49" charset="0"/>
                <a:cs typeface="Consolas" panose="020B0609020204030204" pitchFamily="49" charset="0"/>
              </a:rPr>
              <a:t>&lt;&lt;</a:t>
            </a:r>
            <a:r>
              <a:rPr lang="en-GB" sz="7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7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700" b="1" dirty="0" err="1">
                <a:solidFill>
                  <a:schemeClr val="tx1">
                    <a:lumMod val="65000"/>
                    <a:lumOff val="35000"/>
                  </a:schemeClr>
                </a:solidFill>
                <a:latin typeface="Consolas" panose="020B0609020204030204" pitchFamily="49" charset="0"/>
                <a:cs typeface="Consolas" panose="020B0609020204030204" pitchFamily="49" charset="0"/>
              </a:rPr>
              <a:t>ObservedTarget</a:t>
            </a:r>
            <a:endParaRPr lang="en-GB" sz="700" b="1" dirty="0">
              <a:solidFill>
                <a:schemeClr val="tx1">
                  <a:lumMod val="65000"/>
                  <a:lumOff val="35000"/>
                </a:schemeClr>
              </a:solidFill>
              <a:latin typeface="Consolas" panose="020B0609020204030204" pitchFamily="49" charset="0"/>
              <a:cs typeface="Consolas" panose="020B0609020204030204" pitchFamily="49" charset="0"/>
            </a:endParaRPr>
          </a:p>
        </p:txBody>
      </p:sp>
      <p:sp>
        <p:nvSpPr>
          <p:cNvPr id="7" name="Rounded Rectangle 6">
            <a:extLst>
              <a:ext uri="{FF2B5EF4-FFF2-40B4-BE49-F238E27FC236}">
                <a16:creationId xmlns:a16="http://schemas.microsoft.com/office/drawing/2014/main" id="{F0F35748-25B0-B44F-BA4C-7C81DA8A15F5}"/>
              </a:ext>
            </a:extLst>
          </p:cNvPr>
          <p:cNvSpPr/>
          <p:nvPr/>
        </p:nvSpPr>
        <p:spPr>
          <a:xfrm>
            <a:off x="8647436" y="3829680"/>
            <a:ext cx="1041569" cy="399671"/>
          </a:xfrm>
          <a:prstGeom prst="roundRect">
            <a:avLst/>
          </a:prstGeom>
          <a:solidFill>
            <a:srgbClr val="C78FF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b="1" dirty="0">
                <a:solidFill>
                  <a:schemeClr val="tx1">
                    <a:lumMod val="65000"/>
                    <a:lumOff val="35000"/>
                  </a:schemeClr>
                </a:solidFill>
                <a:latin typeface="Consolas" panose="020B0609020204030204" pitchFamily="49" charset="0"/>
                <a:cs typeface="Consolas" panose="020B0609020204030204" pitchFamily="49" charset="0"/>
              </a:rPr>
              <a:t>&lt;&lt;</a:t>
            </a:r>
            <a:r>
              <a:rPr lang="en-GB" sz="7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7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700" b="1" dirty="0" err="1">
                <a:solidFill>
                  <a:schemeClr val="tx1">
                    <a:lumMod val="65000"/>
                    <a:lumOff val="35000"/>
                  </a:schemeClr>
                </a:solidFill>
                <a:latin typeface="Consolas" panose="020B0609020204030204" pitchFamily="49" charset="0"/>
                <a:cs typeface="Consolas" panose="020B0609020204030204" pitchFamily="49" charset="0"/>
              </a:rPr>
              <a:t>ObservedLocation</a:t>
            </a:r>
            <a:endParaRPr lang="en-GB" sz="700" b="1" dirty="0">
              <a:solidFill>
                <a:schemeClr val="tx1">
                  <a:lumMod val="65000"/>
                  <a:lumOff val="35000"/>
                </a:schemeClr>
              </a:solidFill>
              <a:latin typeface="Consolas" panose="020B0609020204030204" pitchFamily="49" charset="0"/>
              <a:cs typeface="Consolas" panose="020B0609020204030204" pitchFamily="49" charset="0"/>
            </a:endParaRPr>
          </a:p>
        </p:txBody>
      </p:sp>
      <p:sp>
        <p:nvSpPr>
          <p:cNvPr id="5" name="Triangle 4">
            <a:extLst>
              <a:ext uri="{FF2B5EF4-FFF2-40B4-BE49-F238E27FC236}">
                <a16:creationId xmlns:a16="http://schemas.microsoft.com/office/drawing/2014/main" id="{15CC124F-897C-6546-97E3-C4B54F75EE7A}"/>
              </a:ext>
            </a:extLst>
          </p:cNvPr>
          <p:cNvSpPr/>
          <p:nvPr/>
        </p:nvSpPr>
        <p:spPr>
          <a:xfrm>
            <a:off x="8411269" y="2797701"/>
            <a:ext cx="134232" cy="163502"/>
          </a:xfrm>
          <a:prstGeom prst="triangle">
            <a:avLst/>
          </a:prstGeom>
          <a:solidFill>
            <a:schemeClr val="bg1">
              <a:lumMod val="75000"/>
            </a:schemeClr>
          </a:solid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9" name="Elbow Connector 8">
            <a:extLst>
              <a:ext uri="{FF2B5EF4-FFF2-40B4-BE49-F238E27FC236}">
                <a16:creationId xmlns:a16="http://schemas.microsoft.com/office/drawing/2014/main" id="{6C739B56-4B36-8F42-BB9A-688C1AB2C724}"/>
              </a:ext>
            </a:extLst>
          </p:cNvPr>
          <p:cNvCxnSpPr>
            <a:cxnSpLocks/>
            <a:stCxn id="5" idx="3"/>
            <a:endCxn id="6" idx="1"/>
          </p:cNvCxnSpPr>
          <p:nvPr/>
        </p:nvCxnSpPr>
        <p:spPr>
          <a:xfrm rot="16200000" flipH="1">
            <a:off x="8329013" y="3110575"/>
            <a:ext cx="467796" cy="169052"/>
          </a:xfrm>
          <a:prstGeom prst="bentConnector2">
            <a:avLst/>
          </a:prstGeom>
          <a:solidFill>
            <a:schemeClr val="bg1">
              <a:lumMod val="75000"/>
            </a:schemeClr>
          </a:solid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12" name="Elbow Connector 11">
            <a:extLst>
              <a:ext uri="{FF2B5EF4-FFF2-40B4-BE49-F238E27FC236}">
                <a16:creationId xmlns:a16="http://schemas.microsoft.com/office/drawing/2014/main" id="{185ACE58-C591-DB45-8279-70CF9159567B}"/>
              </a:ext>
            </a:extLst>
          </p:cNvPr>
          <p:cNvCxnSpPr>
            <a:cxnSpLocks/>
            <a:stCxn id="5" idx="3"/>
            <a:endCxn id="7" idx="1"/>
          </p:cNvCxnSpPr>
          <p:nvPr/>
        </p:nvCxnSpPr>
        <p:spPr>
          <a:xfrm rot="16200000" flipH="1">
            <a:off x="8028754" y="3410833"/>
            <a:ext cx="1068313" cy="169051"/>
          </a:xfrm>
          <a:prstGeom prst="bentConnector2">
            <a:avLst/>
          </a:prstGeom>
          <a:solidFill>
            <a:schemeClr val="bg1">
              <a:lumMod val="75000"/>
            </a:schemeClr>
          </a:solid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17" name="Triangle 16">
            <a:extLst>
              <a:ext uri="{FF2B5EF4-FFF2-40B4-BE49-F238E27FC236}">
                <a16:creationId xmlns:a16="http://schemas.microsoft.com/office/drawing/2014/main" id="{2D55A96E-ABB9-ED44-B946-4D4DC5C29555}"/>
              </a:ext>
            </a:extLst>
          </p:cNvPr>
          <p:cNvSpPr/>
          <p:nvPr/>
        </p:nvSpPr>
        <p:spPr>
          <a:xfrm>
            <a:off x="6739105" y="2797700"/>
            <a:ext cx="134232" cy="163502"/>
          </a:xfrm>
          <a:prstGeom prst="triangle">
            <a:avLst/>
          </a:prstGeom>
          <a:solidFill>
            <a:schemeClr val="bg1">
              <a:lumMod val="75000"/>
            </a:schemeClr>
          </a:solid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8" name="Elbow Connector 17">
            <a:extLst>
              <a:ext uri="{FF2B5EF4-FFF2-40B4-BE49-F238E27FC236}">
                <a16:creationId xmlns:a16="http://schemas.microsoft.com/office/drawing/2014/main" id="{DCF916C0-4541-044B-97DB-5D4ABE74CCBF}"/>
              </a:ext>
            </a:extLst>
          </p:cNvPr>
          <p:cNvCxnSpPr>
            <a:cxnSpLocks/>
            <a:stCxn id="17" idx="3"/>
            <a:endCxn id="4" idx="0"/>
          </p:cNvCxnSpPr>
          <p:nvPr/>
        </p:nvCxnSpPr>
        <p:spPr>
          <a:xfrm rot="16200000" flipH="1">
            <a:off x="6672393" y="3095030"/>
            <a:ext cx="267962" cy="306"/>
          </a:xfrm>
          <a:prstGeom prst="bentConnector3">
            <a:avLst>
              <a:gd name="adj1" fmla="val 50000"/>
            </a:avLst>
          </a:prstGeom>
          <a:solidFill>
            <a:schemeClr val="bg1">
              <a:lumMod val="75000"/>
            </a:schemeClr>
          </a:solid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20" name="TextBox 19">
            <a:extLst>
              <a:ext uri="{FF2B5EF4-FFF2-40B4-BE49-F238E27FC236}">
                <a16:creationId xmlns:a16="http://schemas.microsoft.com/office/drawing/2014/main" id="{C9E2F116-8005-FB4C-94AD-5EFE78FDF175}"/>
              </a:ext>
            </a:extLst>
          </p:cNvPr>
          <p:cNvSpPr txBox="1"/>
          <p:nvPr/>
        </p:nvSpPr>
        <p:spPr>
          <a:xfrm>
            <a:off x="5247182" y="4397479"/>
            <a:ext cx="6682154" cy="1754326"/>
          </a:xfrm>
          <a:prstGeom prst="rect">
            <a:avLst/>
          </a:prstGeom>
          <a:noFill/>
        </p:spPr>
        <p:txBody>
          <a:bodyPr wrap="square" rtlCol="0">
            <a:spAutoFit/>
          </a:bodyPr>
          <a:lstStyle/>
          <a:p>
            <a:r>
              <a:rPr lang="en-GB" dirty="0">
                <a:latin typeface="Roboto Thin" panose="02000000000000000000" pitchFamily="2" charset="0"/>
                <a:ea typeface="Roboto Thin" panose="02000000000000000000" pitchFamily="2" charset="0"/>
              </a:rPr>
              <a:t>Four new classes to cover the case of a target’s location.</a:t>
            </a:r>
          </a:p>
          <a:p>
            <a:endParaRPr lang="en-GB" dirty="0">
              <a:latin typeface="Roboto Thin" panose="02000000000000000000" pitchFamily="2" charset="0"/>
              <a:ea typeface="Roboto Thin" panose="02000000000000000000" pitchFamily="2" charset="0"/>
            </a:endParaRPr>
          </a:p>
          <a:p>
            <a:r>
              <a:rPr lang="en-GB" dirty="0">
                <a:latin typeface="Roboto Thin" panose="02000000000000000000" pitchFamily="2" charset="0"/>
                <a:ea typeface="Roboto Thin" panose="02000000000000000000" pitchFamily="2" charset="0"/>
              </a:rPr>
              <a:t>The approach is to have the observed item (the vessel) and the observed location (the geo point) as participants in the observation activity, along with the observer (the AIS receiver, a device - </a:t>
            </a:r>
            <a:r>
              <a:rPr lang="en-GB" dirty="0" err="1">
                <a:latin typeface="Roboto Thin" panose="02000000000000000000" pitchFamily="2" charset="0"/>
                <a:ea typeface="Roboto Thin" panose="02000000000000000000" pitchFamily="2" charset="0"/>
              </a:rPr>
              <a:t>LocationTransponder</a:t>
            </a:r>
            <a:r>
              <a:rPr lang="en-GB" dirty="0">
                <a:latin typeface="Roboto Thin" panose="02000000000000000000" pitchFamily="2" charset="0"/>
                <a:ea typeface="Roboto Thin" panose="02000000000000000000" pitchFamily="2" charset="0"/>
              </a:rPr>
              <a:t>)</a:t>
            </a:r>
          </a:p>
        </p:txBody>
      </p:sp>
      <p:sp>
        <p:nvSpPr>
          <p:cNvPr id="13" name="Rounded Rectangle 12">
            <a:extLst>
              <a:ext uri="{FF2B5EF4-FFF2-40B4-BE49-F238E27FC236}">
                <a16:creationId xmlns:a16="http://schemas.microsoft.com/office/drawing/2014/main" id="{5A7AF621-4A1A-CA4F-81D9-97A064EF827C}"/>
              </a:ext>
            </a:extLst>
          </p:cNvPr>
          <p:cNvSpPr/>
          <p:nvPr/>
        </p:nvSpPr>
        <p:spPr>
          <a:xfrm>
            <a:off x="3641728" y="6112340"/>
            <a:ext cx="1366370" cy="399671"/>
          </a:xfrm>
          <a:prstGeom prst="roundRect">
            <a:avLst/>
          </a:prstGeom>
          <a:solidFill>
            <a:srgbClr val="ECEC0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b="1" dirty="0">
                <a:solidFill>
                  <a:schemeClr val="tx1">
                    <a:lumMod val="65000"/>
                    <a:lumOff val="35000"/>
                  </a:schemeClr>
                </a:solidFill>
                <a:latin typeface="Consolas" panose="020B0609020204030204" pitchFamily="49" charset="0"/>
                <a:cs typeface="Consolas" panose="020B0609020204030204" pitchFamily="49" charset="0"/>
              </a:rPr>
              <a:t>&lt;&lt;</a:t>
            </a:r>
            <a:r>
              <a:rPr lang="en-GB" sz="7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7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700" b="1" dirty="0" err="1">
                <a:solidFill>
                  <a:schemeClr val="tx1">
                    <a:lumMod val="65000"/>
                    <a:lumOff val="35000"/>
                  </a:schemeClr>
                </a:solidFill>
                <a:latin typeface="Consolas" panose="020B0609020204030204" pitchFamily="49" charset="0"/>
                <a:cs typeface="Consolas" panose="020B0609020204030204" pitchFamily="49" charset="0"/>
              </a:rPr>
              <a:t>LocationTransponder</a:t>
            </a:r>
            <a:endParaRPr lang="en-GB" sz="700" b="1" dirty="0">
              <a:solidFill>
                <a:schemeClr val="tx1">
                  <a:lumMod val="65000"/>
                  <a:lumOff val="35000"/>
                </a:schemeClr>
              </a:solidFill>
              <a:latin typeface="Consolas" panose="020B0609020204030204" pitchFamily="49" charset="0"/>
              <a:cs typeface="Consolas" panose="020B0609020204030204" pitchFamily="49" charset="0"/>
            </a:endParaRPr>
          </a:p>
        </p:txBody>
      </p:sp>
      <p:cxnSp>
        <p:nvCxnSpPr>
          <p:cNvPr id="14" name="Elbow Connector 13">
            <a:extLst>
              <a:ext uri="{FF2B5EF4-FFF2-40B4-BE49-F238E27FC236}">
                <a16:creationId xmlns:a16="http://schemas.microsoft.com/office/drawing/2014/main" id="{7DF68C67-C08B-9F4F-ABB5-F6122CFF298B}"/>
              </a:ext>
            </a:extLst>
          </p:cNvPr>
          <p:cNvCxnSpPr>
            <a:cxnSpLocks/>
          </p:cNvCxnSpPr>
          <p:nvPr/>
        </p:nvCxnSpPr>
        <p:spPr>
          <a:xfrm rot="5400000">
            <a:off x="3441966" y="5765838"/>
            <a:ext cx="693003" cy="12700"/>
          </a:xfrm>
          <a:prstGeom prst="bentConnector3">
            <a:avLst>
              <a:gd name="adj1" fmla="val 50000"/>
            </a:avLst>
          </a:prstGeom>
          <a:solidFill>
            <a:schemeClr val="bg1">
              <a:lumMod val="75000"/>
            </a:schemeClr>
          </a:solid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16" name="Triangle 15">
            <a:extLst>
              <a:ext uri="{FF2B5EF4-FFF2-40B4-BE49-F238E27FC236}">
                <a16:creationId xmlns:a16="http://schemas.microsoft.com/office/drawing/2014/main" id="{559B6278-2BD4-0044-B180-397C4AA574E7}"/>
              </a:ext>
            </a:extLst>
          </p:cNvPr>
          <p:cNvSpPr/>
          <p:nvPr/>
        </p:nvSpPr>
        <p:spPr>
          <a:xfrm>
            <a:off x="3715001" y="5343935"/>
            <a:ext cx="134232" cy="163502"/>
          </a:xfrm>
          <a:prstGeom prst="triangle">
            <a:avLst/>
          </a:prstGeom>
          <a:solidFill>
            <a:schemeClr val="bg1">
              <a:lumMod val="75000"/>
            </a:schemeClr>
          </a:solid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TextBox 14">
            <a:extLst>
              <a:ext uri="{FF2B5EF4-FFF2-40B4-BE49-F238E27FC236}">
                <a16:creationId xmlns:a16="http://schemas.microsoft.com/office/drawing/2014/main" id="{7DC0C18C-CD66-FE43-8EBB-E132B07136CD}"/>
              </a:ext>
            </a:extLst>
          </p:cNvPr>
          <p:cNvSpPr txBox="1"/>
          <p:nvPr/>
        </p:nvSpPr>
        <p:spPr>
          <a:xfrm>
            <a:off x="47874" y="0"/>
            <a:ext cx="3911648"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Extensions to IES for Tracks</a:t>
            </a:r>
          </a:p>
        </p:txBody>
      </p:sp>
    </p:spTree>
    <p:extLst>
      <p:ext uri="{BB962C8B-B14F-4D97-AF65-F5344CB8AC3E}">
        <p14:creationId xmlns:p14="http://schemas.microsoft.com/office/powerpoint/2010/main" val="2905527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712CC0-C8D6-6A45-96AC-37DD6D004379}"/>
              </a:ext>
            </a:extLst>
          </p:cNvPr>
          <p:cNvSpPr txBox="1"/>
          <p:nvPr/>
        </p:nvSpPr>
        <p:spPr>
          <a:xfrm>
            <a:off x="47874" y="0"/>
            <a:ext cx="4732386"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RDF Schema for Track Extensions</a:t>
            </a:r>
          </a:p>
        </p:txBody>
      </p:sp>
      <p:sp>
        <p:nvSpPr>
          <p:cNvPr id="3" name="TextBox 2">
            <a:extLst>
              <a:ext uri="{FF2B5EF4-FFF2-40B4-BE49-F238E27FC236}">
                <a16:creationId xmlns:a16="http://schemas.microsoft.com/office/drawing/2014/main" id="{FFB429CA-C966-CF4D-AFE0-8EC03743451D}"/>
              </a:ext>
            </a:extLst>
          </p:cNvPr>
          <p:cNvSpPr txBox="1"/>
          <p:nvPr/>
        </p:nvSpPr>
        <p:spPr>
          <a:xfrm>
            <a:off x="378207" y="794714"/>
            <a:ext cx="9171100" cy="3231654"/>
          </a:xfrm>
          <a:prstGeom prst="rect">
            <a:avLst/>
          </a:prstGeom>
          <a:noFill/>
        </p:spPr>
        <p:txBody>
          <a:bodyPr wrap="none" rtlCol="0">
            <a:spAutoFit/>
          </a:bodyPr>
          <a:lstStyle/>
          <a:p>
            <a:r>
              <a:rPr lang="en-GB" sz="1200" dirty="0">
                <a:latin typeface="Roboto Mono" pitchFamily="2" charset="0"/>
                <a:ea typeface="Roboto Mono" pitchFamily="2" charset="0"/>
              </a:rPr>
              <a:t>@prefix 			</a:t>
            </a:r>
            <a:r>
              <a:rPr lang="en-GB" sz="1200" dirty="0" err="1">
                <a:latin typeface="Roboto Mono" pitchFamily="2" charset="0"/>
                <a:ea typeface="Roboto Mono" pitchFamily="2" charset="0"/>
              </a:rPr>
              <a:t>ies</a:t>
            </a:r>
            <a:r>
              <a:rPr lang="en-GB" sz="1200" dirty="0">
                <a:latin typeface="Roboto Mono" pitchFamily="2" charset="0"/>
                <a:ea typeface="Roboto Mono" pitchFamily="2" charset="0"/>
              </a:rPr>
              <a:t>: 		&lt;http://</a:t>
            </a:r>
            <a:r>
              <a:rPr lang="en-GB" sz="1200" dirty="0" err="1">
                <a:latin typeface="Roboto Mono" pitchFamily="2" charset="0"/>
                <a:ea typeface="Roboto Mono" pitchFamily="2" charset="0"/>
              </a:rPr>
              <a:t>ies.data.gov.uk</a:t>
            </a:r>
            <a:r>
              <a:rPr lang="en-GB" sz="1200" dirty="0">
                <a:latin typeface="Roboto Mono" pitchFamily="2" charset="0"/>
                <a:ea typeface="Roboto Mono" pitchFamily="2" charset="0"/>
              </a:rPr>
              <a:t>/ontology/ies4#&gt; .</a:t>
            </a:r>
          </a:p>
          <a:p>
            <a:r>
              <a:rPr lang="en-GB" sz="1200" dirty="0">
                <a:latin typeface="Roboto Mono" pitchFamily="2" charset="0"/>
                <a:ea typeface="Roboto Mono" pitchFamily="2" charset="0"/>
              </a:rPr>
              <a:t>@prefix 			</a:t>
            </a:r>
            <a:r>
              <a:rPr lang="en-GB" sz="1200" dirty="0" err="1">
                <a:latin typeface="Roboto Mono" pitchFamily="2" charset="0"/>
                <a:ea typeface="Roboto Mono" pitchFamily="2" charset="0"/>
              </a:rPr>
              <a:t>rdf</a:t>
            </a:r>
            <a:r>
              <a:rPr lang="en-GB" sz="1200" dirty="0">
                <a:latin typeface="Roboto Mono" pitchFamily="2" charset="0"/>
                <a:ea typeface="Roboto Mono" pitchFamily="2" charset="0"/>
              </a:rPr>
              <a:t>: 		&lt;http://www.w3.org/1999/02/22-rdf-syntax-ns#&gt; .</a:t>
            </a:r>
          </a:p>
          <a:p>
            <a:r>
              <a:rPr lang="en-GB" sz="1200" dirty="0">
                <a:latin typeface="Roboto Mono" pitchFamily="2" charset="0"/>
                <a:ea typeface="Roboto Mono" pitchFamily="2" charset="0"/>
              </a:rPr>
              <a:t>@prefix 			</a:t>
            </a:r>
            <a:r>
              <a:rPr lang="en-GB" sz="1200" dirty="0" err="1">
                <a:latin typeface="Roboto Mono" pitchFamily="2" charset="0"/>
                <a:ea typeface="Roboto Mono" pitchFamily="2" charset="0"/>
              </a:rPr>
              <a:t>rdfs</a:t>
            </a:r>
            <a:r>
              <a:rPr lang="en-GB" sz="1200" dirty="0">
                <a:latin typeface="Roboto Mono" pitchFamily="2" charset="0"/>
                <a:ea typeface="Roboto Mono" pitchFamily="2" charset="0"/>
              </a:rPr>
              <a:t>: 		&lt;http://www.w3.org/2000/01/</a:t>
            </a:r>
            <a:r>
              <a:rPr lang="en-GB" sz="1200" dirty="0" err="1">
                <a:latin typeface="Roboto Mono" pitchFamily="2" charset="0"/>
                <a:ea typeface="Roboto Mono" pitchFamily="2" charset="0"/>
              </a:rPr>
              <a:t>rdf</a:t>
            </a:r>
            <a:r>
              <a:rPr lang="en-GB" sz="1200" dirty="0">
                <a:latin typeface="Roboto Mono" pitchFamily="2" charset="0"/>
                <a:ea typeface="Roboto Mono" pitchFamily="2" charset="0"/>
              </a:rPr>
              <a:t>-schema#&gt; .</a:t>
            </a:r>
          </a:p>
          <a:p>
            <a:endParaRPr lang="en-GB" sz="1200" dirty="0">
              <a:latin typeface="Roboto Mono" pitchFamily="2" charset="0"/>
              <a:ea typeface="Roboto Mono" pitchFamily="2" charset="0"/>
            </a:endParaRPr>
          </a:p>
          <a:p>
            <a:r>
              <a:rPr lang="en-GB" sz="1200" dirty="0" err="1">
                <a:latin typeface="Roboto Mono" pitchFamily="2" charset="0"/>
                <a:ea typeface="Roboto Mono" pitchFamily="2" charset="0"/>
              </a:rPr>
              <a:t>ies:LocationTransponder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ies:LocationTransponder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ies:CommunicationsDevice</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ies:LocationObservation</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ies:LocationObservation</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ies:Observation</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ies:ObservedLocation</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ies:ObservedLocation</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ies:Observed</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ies:ObservedTarget</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ies:ObservedTarget</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ies:Observed</a:t>
            </a:r>
            <a:r>
              <a:rPr lang="en-GB" sz="1200" dirty="0">
                <a:latin typeface="Roboto Mono" pitchFamily="2" charset="0"/>
                <a:ea typeface="Roboto Mono" pitchFamily="2" charset="0"/>
              </a:rPr>
              <a:t> .</a:t>
            </a: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p:txBody>
      </p:sp>
    </p:spTree>
    <p:extLst>
      <p:ext uri="{BB962C8B-B14F-4D97-AF65-F5344CB8AC3E}">
        <p14:creationId xmlns:p14="http://schemas.microsoft.com/office/powerpoint/2010/main" val="88452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Chevron 51">
            <a:extLst>
              <a:ext uri="{FF2B5EF4-FFF2-40B4-BE49-F238E27FC236}">
                <a16:creationId xmlns:a16="http://schemas.microsoft.com/office/drawing/2014/main" id="{0448F427-5C68-8C41-BE8E-3E265B3B94D9}"/>
              </a:ext>
            </a:extLst>
          </p:cNvPr>
          <p:cNvSpPr/>
          <p:nvPr/>
        </p:nvSpPr>
        <p:spPr>
          <a:xfrm rot="16200000">
            <a:off x="6986282" y="1556236"/>
            <a:ext cx="1457297" cy="386794"/>
          </a:xfrm>
          <a:prstGeom prst="chevron">
            <a:avLst>
              <a:gd name="adj" fmla="val 15315"/>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4" name="Chevron 43">
            <a:extLst>
              <a:ext uri="{FF2B5EF4-FFF2-40B4-BE49-F238E27FC236}">
                <a16:creationId xmlns:a16="http://schemas.microsoft.com/office/drawing/2014/main" id="{CF8E7326-CC95-8943-BD26-554199B94881}"/>
              </a:ext>
            </a:extLst>
          </p:cNvPr>
          <p:cNvSpPr/>
          <p:nvPr/>
        </p:nvSpPr>
        <p:spPr>
          <a:xfrm>
            <a:off x="2293034" y="1925482"/>
            <a:ext cx="7915420" cy="45719"/>
          </a:xfrm>
          <a:prstGeom prst="chevron">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 name="Rectangle 2">
            <a:extLst>
              <a:ext uri="{FF2B5EF4-FFF2-40B4-BE49-F238E27FC236}">
                <a16:creationId xmlns:a16="http://schemas.microsoft.com/office/drawing/2014/main" id="{EF66B23A-445D-E04A-8D6E-21CD90C18BCB}"/>
              </a:ext>
            </a:extLst>
          </p:cNvPr>
          <p:cNvSpPr/>
          <p:nvPr/>
        </p:nvSpPr>
        <p:spPr>
          <a:xfrm>
            <a:off x="6884894" y="4976118"/>
            <a:ext cx="4976903" cy="1631216"/>
          </a:xfrm>
          <a:prstGeom prst="rect">
            <a:avLst/>
          </a:prstGeom>
        </p:spPr>
        <p:txBody>
          <a:bodyPr wrap="square">
            <a:spAutoFit/>
          </a:bodyPr>
          <a:lstStyle/>
          <a:p>
            <a:r>
              <a:rPr lang="en-GB" sz="1200" b="1" dirty="0">
                <a:solidFill>
                  <a:srgbClr val="000000"/>
                </a:solidFill>
                <a:latin typeface="Consolas" panose="020B0609020204030204" pitchFamily="49" charset="0"/>
              </a:rPr>
              <a:t>KEY:</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D	</a:t>
            </a:r>
            <a:r>
              <a:rPr lang="en-GB" sz="1100" dirty="0" err="1">
                <a:solidFill>
                  <a:srgbClr val="000000"/>
                </a:solidFill>
                <a:latin typeface="Consolas" panose="020B0609020204030204" pitchFamily="49" charset="0"/>
              </a:rPr>
              <a:t>ies:Device</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GP	</a:t>
            </a:r>
            <a:r>
              <a:rPr lang="en-GB" sz="1100" dirty="0" err="1">
                <a:solidFill>
                  <a:srgbClr val="000000"/>
                </a:solidFill>
                <a:latin typeface="Consolas" panose="020B0609020204030204" pitchFamily="49" charset="0"/>
              </a:rPr>
              <a:t>ies:GeoPoint</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LO	</a:t>
            </a:r>
            <a:r>
              <a:rPr lang="en-GB" sz="1100" dirty="0" err="1">
                <a:solidFill>
                  <a:srgbClr val="000000"/>
                </a:solidFill>
                <a:latin typeface="Consolas" panose="020B0609020204030204" pitchFamily="49" charset="0"/>
              </a:rPr>
              <a:t>ies:LocationObservation</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OL	</a:t>
            </a:r>
            <a:r>
              <a:rPr lang="en-GB" sz="1100" dirty="0" err="1">
                <a:solidFill>
                  <a:srgbClr val="000000"/>
                </a:solidFill>
                <a:latin typeface="Consolas" panose="020B0609020204030204" pitchFamily="49" charset="0"/>
              </a:rPr>
              <a:t>ies:ObservedLocation</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OT	</a:t>
            </a:r>
            <a:r>
              <a:rPr lang="en-GB" sz="1100" dirty="0" err="1">
                <a:solidFill>
                  <a:srgbClr val="000000"/>
                </a:solidFill>
                <a:latin typeface="Consolas" panose="020B0609020204030204" pitchFamily="49" charset="0"/>
              </a:rPr>
              <a:t>ies:ObservedTarget</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Or	</a:t>
            </a:r>
            <a:r>
              <a:rPr lang="en-GB" sz="1100" dirty="0" err="1">
                <a:solidFill>
                  <a:srgbClr val="000000"/>
                </a:solidFill>
                <a:latin typeface="Consolas" panose="020B0609020204030204" pitchFamily="49" charset="0"/>
              </a:rPr>
              <a:t>ies:Observer</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PP	</a:t>
            </a:r>
            <a:r>
              <a:rPr lang="en-GB" sz="1100" dirty="0" err="1">
                <a:solidFill>
                  <a:srgbClr val="000000"/>
                </a:solidFill>
                <a:latin typeface="Consolas" panose="020B0609020204030204" pitchFamily="49" charset="0"/>
              </a:rPr>
              <a:t>ies:ParticularPeriod</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LT	</a:t>
            </a:r>
            <a:r>
              <a:rPr lang="en-GB" sz="1100" dirty="0" err="1">
                <a:solidFill>
                  <a:srgbClr val="000000"/>
                </a:solidFill>
                <a:latin typeface="Consolas" panose="020B0609020204030204" pitchFamily="49" charset="0"/>
              </a:rPr>
              <a:t>ies:LocationTransponder</a:t>
            </a:r>
            <a:r>
              <a:rPr lang="en-GB" sz="1100" dirty="0">
                <a:solidFill>
                  <a:srgbClr val="000000"/>
                </a:solidFill>
                <a:latin typeface="Consolas" panose="020B0609020204030204" pitchFamily="49" charset="0"/>
              </a:rPr>
              <a:t> (new addition to model)</a:t>
            </a:r>
          </a:p>
        </p:txBody>
      </p:sp>
      <p:sp>
        <p:nvSpPr>
          <p:cNvPr id="4" name="Rectangle 3">
            <a:extLst>
              <a:ext uri="{FF2B5EF4-FFF2-40B4-BE49-F238E27FC236}">
                <a16:creationId xmlns:a16="http://schemas.microsoft.com/office/drawing/2014/main" id="{54EF90AB-797F-F247-9C44-75C214A2B44F}"/>
              </a:ext>
            </a:extLst>
          </p:cNvPr>
          <p:cNvSpPr/>
          <p:nvPr/>
        </p:nvSpPr>
        <p:spPr>
          <a:xfrm>
            <a:off x="1298505" y="5483950"/>
            <a:ext cx="6096000" cy="954107"/>
          </a:xfrm>
          <a:prstGeom prst="rect">
            <a:avLst/>
          </a:prstGeom>
        </p:spPr>
        <p:txBody>
          <a:bodyPr>
            <a:spAutoFit/>
          </a:bodyPr>
          <a:lstStyle/>
          <a:p>
            <a:r>
              <a:rPr lang="en-GB" sz="1200" b="1" dirty="0">
                <a:solidFill>
                  <a:srgbClr val="0070C0"/>
                </a:solidFill>
                <a:latin typeface="Consolas" panose="020B0609020204030204" pitchFamily="49" charset="0"/>
              </a:rPr>
              <a:t>Namespaces:</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rdf</a:t>
            </a:r>
            <a:r>
              <a:rPr lang="en-GB" sz="1100" dirty="0">
                <a:solidFill>
                  <a:srgbClr val="0070C0"/>
                </a:solidFill>
                <a:latin typeface="Consolas" panose="020B0609020204030204" pitchFamily="49" charset="0"/>
              </a:rPr>
              <a:t>: &lt;http://www.w3.org/1999/02/22-rdf-syntax-ns#&gt; .</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rdfs</a:t>
            </a:r>
            <a:r>
              <a:rPr lang="en-GB" sz="1100" dirty="0">
                <a:solidFill>
                  <a:srgbClr val="0070C0"/>
                </a:solidFill>
                <a:latin typeface="Consolas" panose="020B0609020204030204" pitchFamily="49" charset="0"/>
              </a:rPr>
              <a:t>: &lt;http://www.w3.org/2000/01/rdf-schema#&gt; . </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ies</a:t>
            </a:r>
            <a:r>
              <a:rPr lang="en-GB" sz="1100" dirty="0">
                <a:solidFill>
                  <a:srgbClr val="0070C0"/>
                </a:solidFill>
                <a:latin typeface="Consolas" panose="020B0609020204030204" pitchFamily="49" charset="0"/>
              </a:rPr>
              <a:t>: &lt;http://ies.data.gov.uk/ies4#&gt; . </a:t>
            </a:r>
          </a:p>
          <a:p>
            <a:r>
              <a:rPr lang="en-GB" sz="1100" dirty="0">
                <a:solidFill>
                  <a:srgbClr val="0070C0"/>
                </a:solidFill>
                <a:latin typeface="Consolas" panose="020B0609020204030204" pitchFamily="49" charset="0"/>
              </a:rPr>
              <a:t>@prefix data: &lt;http://data.gov.uk/testdata#&gt; .</a:t>
            </a:r>
            <a:endParaRPr lang="en-GB" sz="1100" dirty="0"/>
          </a:p>
        </p:txBody>
      </p:sp>
      <p:sp>
        <p:nvSpPr>
          <p:cNvPr id="5" name="Oval 4">
            <a:extLst>
              <a:ext uri="{FF2B5EF4-FFF2-40B4-BE49-F238E27FC236}">
                <a16:creationId xmlns:a16="http://schemas.microsoft.com/office/drawing/2014/main" id="{81F1BA31-A2CF-1743-883B-E229E493999A}"/>
              </a:ext>
            </a:extLst>
          </p:cNvPr>
          <p:cNvSpPr/>
          <p:nvPr/>
        </p:nvSpPr>
        <p:spPr>
          <a:xfrm>
            <a:off x="2754539" y="3920045"/>
            <a:ext cx="487680" cy="473612"/>
          </a:xfrm>
          <a:prstGeom prst="ellipse">
            <a:avLst/>
          </a:prstGeom>
          <a:solidFill>
            <a:schemeClr val="tx1">
              <a:lumMod val="85000"/>
              <a:lumOff val="15000"/>
            </a:schemeClr>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ECEC00"/>
                </a:solidFill>
                <a:latin typeface="Consolas" panose="020B0609020204030204" pitchFamily="49" charset="0"/>
                <a:cs typeface="Consolas" panose="020B0609020204030204" pitchFamily="49" charset="0"/>
              </a:rPr>
              <a:t>LT</a:t>
            </a:r>
          </a:p>
        </p:txBody>
      </p:sp>
      <p:sp>
        <p:nvSpPr>
          <p:cNvPr id="6" name="TextBox 5">
            <a:extLst>
              <a:ext uri="{FF2B5EF4-FFF2-40B4-BE49-F238E27FC236}">
                <a16:creationId xmlns:a16="http://schemas.microsoft.com/office/drawing/2014/main" id="{5697C590-9D0F-FA47-A45B-8565585C18FE}"/>
              </a:ext>
            </a:extLst>
          </p:cNvPr>
          <p:cNvSpPr txBox="1"/>
          <p:nvPr/>
        </p:nvSpPr>
        <p:spPr>
          <a:xfrm>
            <a:off x="1427273" y="4031138"/>
            <a:ext cx="1306768"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data:MMSI_367330510 </a:t>
            </a:r>
          </a:p>
        </p:txBody>
      </p:sp>
      <p:sp>
        <p:nvSpPr>
          <p:cNvPr id="7" name="Oval 6">
            <a:extLst>
              <a:ext uri="{FF2B5EF4-FFF2-40B4-BE49-F238E27FC236}">
                <a16:creationId xmlns:a16="http://schemas.microsoft.com/office/drawing/2014/main" id="{37D6B56D-18E0-D04A-869F-4C5BCE2F603E}"/>
              </a:ext>
            </a:extLst>
          </p:cNvPr>
          <p:cNvSpPr/>
          <p:nvPr/>
        </p:nvSpPr>
        <p:spPr>
          <a:xfrm>
            <a:off x="4763875" y="3920045"/>
            <a:ext cx="487680" cy="473612"/>
          </a:xfrm>
          <a:prstGeom prst="ellipse">
            <a:avLst/>
          </a:prstGeom>
          <a:solidFill>
            <a:schemeClr val="tx1">
              <a:lumMod val="85000"/>
              <a:lumOff val="15000"/>
            </a:schemeClr>
          </a:solidFill>
          <a:ln w="38100">
            <a:solidFill>
              <a:srgbClr val="7B35B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7B35B1"/>
                </a:solidFill>
                <a:latin typeface="Consolas" panose="020B0609020204030204" pitchFamily="49" charset="0"/>
                <a:cs typeface="Consolas" panose="020B0609020204030204" pitchFamily="49" charset="0"/>
              </a:rPr>
              <a:t>OT</a:t>
            </a:r>
          </a:p>
        </p:txBody>
      </p:sp>
      <p:sp>
        <p:nvSpPr>
          <p:cNvPr id="8" name="TextBox 7">
            <a:extLst>
              <a:ext uri="{FF2B5EF4-FFF2-40B4-BE49-F238E27FC236}">
                <a16:creationId xmlns:a16="http://schemas.microsoft.com/office/drawing/2014/main" id="{A10FDBE9-6E03-1C4C-AD13-69D7F19DB445}"/>
              </a:ext>
            </a:extLst>
          </p:cNvPr>
          <p:cNvSpPr txBox="1"/>
          <p:nvPr/>
        </p:nvSpPr>
        <p:spPr>
          <a:xfrm>
            <a:off x="4142779" y="4348300"/>
            <a:ext cx="1755609"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data:MMSI_367330510_Observed</a:t>
            </a:r>
          </a:p>
        </p:txBody>
      </p:sp>
      <p:cxnSp>
        <p:nvCxnSpPr>
          <p:cNvPr id="10" name="Straight Arrow Connector 9">
            <a:extLst>
              <a:ext uri="{FF2B5EF4-FFF2-40B4-BE49-F238E27FC236}">
                <a16:creationId xmlns:a16="http://schemas.microsoft.com/office/drawing/2014/main" id="{1C04B74A-9F15-D343-BCDC-8816631B5329}"/>
              </a:ext>
            </a:extLst>
          </p:cNvPr>
          <p:cNvCxnSpPr>
            <a:stCxn id="7" idx="2"/>
            <a:endCxn id="5" idx="6"/>
          </p:cNvCxnSpPr>
          <p:nvPr/>
        </p:nvCxnSpPr>
        <p:spPr>
          <a:xfrm flipH="1">
            <a:off x="3242219" y="4156851"/>
            <a:ext cx="1521656"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BD63008-C60A-B348-AAB9-12D87AF4E651}"/>
              </a:ext>
            </a:extLst>
          </p:cNvPr>
          <p:cNvSpPr txBox="1"/>
          <p:nvPr/>
        </p:nvSpPr>
        <p:spPr>
          <a:xfrm>
            <a:off x="3401001" y="3961579"/>
            <a:ext cx="1362874"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ies:isParticipationOf</a:t>
            </a:r>
            <a:endParaRPr lang="en-GB" sz="800" dirty="0">
              <a:latin typeface="Consolas" panose="020B0609020204030204" pitchFamily="49" charset="0"/>
              <a:cs typeface="Consolas" panose="020B0609020204030204" pitchFamily="49" charset="0"/>
            </a:endParaRPr>
          </a:p>
        </p:txBody>
      </p:sp>
      <p:sp>
        <p:nvSpPr>
          <p:cNvPr id="12" name="Oval 11">
            <a:extLst>
              <a:ext uri="{FF2B5EF4-FFF2-40B4-BE49-F238E27FC236}">
                <a16:creationId xmlns:a16="http://schemas.microsoft.com/office/drawing/2014/main" id="{577A92FE-FDFC-C548-A092-3AB5524998BF}"/>
              </a:ext>
            </a:extLst>
          </p:cNvPr>
          <p:cNvSpPr/>
          <p:nvPr/>
        </p:nvSpPr>
        <p:spPr>
          <a:xfrm>
            <a:off x="6773211" y="3920045"/>
            <a:ext cx="487680" cy="473612"/>
          </a:xfrm>
          <a:prstGeom prst="ellipse">
            <a:avLst/>
          </a:prstGeom>
          <a:solidFill>
            <a:schemeClr val="tx1">
              <a:lumMod val="85000"/>
              <a:lumOff val="15000"/>
            </a:schemeClr>
          </a:solidFill>
          <a:ln w="38100">
            <a:solidFill>
              <a:srgbClr val="FEB1B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FEB1BF"/>
                </a:solidFill>
                <a:latin typeface="Consolas" panose="020B0609020204030204" pitchFamily="49" charset="0"/>
                <a:cs typeface="Consolas" panose="020B0609020204030204" pitchFamily="49" charset="0"/>
              </a:rPr>
              <a:t>LO</a:t>
            </a:r>
          </a:p>
        </p:txBody>
      </p:sp>
      <p:sp>
        <p:nvSpPr>
          <p:cNvPr id="13" name="TextBox 12">
            <a:extLst>
              <a:ext uri="{FF2B5EF4-FFF2-40B4-BE49-F238E27FC236}">
                <a16:creationId xmlns:a16="http://schemas.microsoft.com/office/drawing/2014/main" id="{3AE1E4C2-7552-EF48-AC0C-266F4B234D6A}"/>
              </a:ext>
            </a:extLst>
          </p:cNvPr>
          <p:cNvSpPr txBox="1"/>
          <p:nvPr/>
        </p:nvSpPr>
        <p:spPr>
          <a:xfrm>
            <a:off x="5278708" y="3975184"/>
            <a:ext cx="1250663"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ies:isParticipantIn</a:t>
            </a:r>
            <a:endParaRPr lang="en-GB" sz="800" dirty="0">
              <a:latin typeface="Consolas" panose="020B0609020204030204" pitchFamily="49" charset="0"/>
              <a:cs typeface="Consolas" panose="020B0609020204030204" pitchFamily="49" charset="0"/>
            </a:endParaRPr>
          </a:p>
        </p:txBody>
      </p:sp>
      <p:cxnSp>
        <p:nvCxnSpPr>
          <p:cNvPr id="14" name="Straight Arrow Connector 13">
            <a:extLst>
              <a:ext uri="{FF2B5EF4-FFF2-40B4-BE49-F238E27FC236}">
                <a16:creationId xmlns:a16="http://schemas.microsoft.com/office/drawing/2014/main" id="{5DE1F4D5-DB25-1242-9CFF-59A22660A378}"/>
              </a:ext>
            </a:extLst>
          </p:cNvPr>
          <p:cNvCxnSpPr>
            <a:cxnSpLocks/>
            <a:stCxn id="7" idx="6"/>
            <a:endCxn id="12" idx="2"/>
          </p:cNvCxnSpPr>
          <p:nvPr/>
        </p:nvCxnSpPr>
        <p:spPr>
          <a:xfrm>
            <a:off x="5251555" y="4156851"/>
            <a:ext cx="1521656"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14994806-827A-D844-8B7C-C7A12EA77571}"/>
              </a:ext>
            </a:extLst>
          </p:cNvPr>
          <p:cNvSpPr/>
          <p:nvPr/>
        </p:nvSpPr>
        <p:spPr>
          <a:xfrm>
            <a:off x="2754539" y="4642394"/>
            <a:ext cx="487680" cy="473612"/>
          </a:xfrm>
          <a:prstGeom prst="ellipse">
            <a:avLst/>
          </a:prstGeom>
          <a:solidFill>
            <a:schemeClr val="tx1">
              <a:lumMod val="85000"/>
              <a:lumOff val="15000"/>
            </a:schemeClr>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ECEC00"/>
                </a:solidFill>
                <a:latin typeface="Consolas" panose="020B0609020204030204" pitchFamily="49" charset="0"/>
                <a:cs typeface="Consolas" panose="020B0609020204030204" pitchFamily="49" charset="0"/>
              </a:rPr>
              <a:t>GP</a:t>
            </a:r>
          </a:p>
        </p:txBody>
      </p:sp>
      <p:sp>
        <p:nvSpPr>
          <p:cNvPr id="18" name="Oval 17">
            <a:extLst>
              <a:ext uri="{FF2B5EF4-FFF2-40B4-BE49-F238E27FC236}">
                <a16:creationId xmlns:a16="http://schemas.microsoft.com/office/drawing/2014/main" id="{B43D2EE6-B27B-9C43-97C2-474C664B8500}"/>
              </a:ext>
            </a:extLst>
          </p:cNvPr>
          <p:cNvSpPr/>
          <p:nvPr/>
        </p:nvSpPr>
        <p:spPr>
          <a:xfrm>
            <a:off x="4763875" y="4628460"/>
            <a:ext cx="487680" cy="473612"/>
          </a:xfrm>
          <a:prstGeom prst="ellipse">
            <a:avLst/>
          </a:prstGeom>
          <a:solidFill>
            <a:schemeClr val="tx1">
              <a:lumMod val="85000"/>
              <a:lumOff val="15000"/>
            </a:schemeClr>
          </a:solidFill>
          <a:ln w="38100">
            <a:solidFill>
              <a:srgbClr val="7B35B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7B35B1"/>
                </a:solidFill>
                <a:latin typeface="Consolas" panose="020B0609020204030204" pitchFamily="49" charset="0"/>
                <a:cs typeface="Consolas" panose="020B0609020204030204" pitchFamily="49" charset="0"/>
              </a:rPr>
              <a:t>OL</a:t>
            </a:r>
          </a:p>
        </p:txBody>
      </p:sp>
      <p:cxnSp>
        <p:nvCxnSpPr>
          <p:cNvPr id="19" name="Straight Arrow Connector 18">
            <a:extLst>
              <a:ext uri="{FF2B5EF4-FFF2-40B4-BE49-F238E27FC236}">
                <a16:creationId xmlns:a16="http://schemas.microsoft.com/office/drawing/2014/main" id="{B3766CE7-F802-0C45-BFFF-1018DD88DB21}"/>
              </a:ext>
            </a:extLst>
          </p:cNvPr>
          <p:cNvCxnSpPr>
            <a:cxnSpLocks/>
            <a:stCxn id="18" idx="6"/>
            <a:endCxn id="12" idx="3"/>
          </p:cNvCxnSpPr>
          <p:nvPr/>
        </p:nvCxnSpPr>
        <p:spPr>
          <a:xfrm flipV="1">
            <a:off x="5251555" y="4324298"/>
            <a:ext cx="1593075" cy="54096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6F62C82-E59A-7C44-A7F4-40233C505B89}"/>
              </a:ext>
            </a:extLst>
          </p:cNvPr>
          <p:cNvSpPr txBox="1"/>
          <p:nvPr/>
        </p:nvSpPr>
        <p:spPr>
          <a:xfrm rot="20423488">
            <a:off x="5387051" y="4399083"/>
            <a:ext cx="1250663"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ies:isParticipantIn</a:t>
            </a:r>
            <a:endParaRPr lang="en-GB" sz="800" dirty="0">
              <a:latin typeface="Consolas" panose="020B0609020204030204" pitchFamily="49" charset="0"/>
              <a:cs typeface="Consolas" panose="020B0609020204030204" pitchFamily="49" charset="0"/>
            </a:endParaRPr>
          </a:p>
        </p:txBody>
      </p:sp>
      <p:sp>
        <p:nvSpPr>
          <p:cNvPr id="23" name="TextBox 22">
            <a:extLst>
              <a:ext uri="{FF2B5EF4-FFF2-40B4-BE49-F238E27FC236}">
                <a16:creationId xmlns:a16="http://schemas.microsoft.com/office/drawing/2014/main" id="{2CA39112-A627-4C41-9859-61908194F09B}"/>
              </a:ext>
            </a:extLst>
          </p:cNvPr>
          <p:cNvSpPr txBox="1"/>
          <p:nvPr/>
        </p:nvSpPr>
        <p:spPr>
          <a:xfrm>
            <a:off x="3370033" y="4669994"/>
            <a:ext cx="1362874"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ies:isParticipationOf</a:t>
            </a:r>
            <a:endParaRPr lang="en-GB" sz="800" dirty="0">
              <a:latin typeface="Consolas" panose="020B0609020204030204" pitchFamily="49" charset="0"/>
              <a:cs typeface="Consolas" panose="020B0609020204030204" pitchFamily="49" charset="0"/>
            </a:endParaRPr>
          </a:p>
        </p:txBody>
      </p:sp>
      <p:cxnSp>
        <p:nvCxnSpPr>
          <p:cNvPr id="24" name="Straight Arrow Connector 23">
            <a:extLst>
              <a:ext uri="{FF2B5EF4-FFF2-40B4-BE49-F238E27FC236}">
                <a16:creationId xmlns:a16="http://schemas.microsoft.com/office/drawing/2014/main" id="{9BD2EB2F-3541-294A-BF80-E223E494A5B4}"/>
              </a:ext>
            </a:extLst>
          </p:cNvPr>
          <p:cNvCxnSpPr>
            <a:cxnSpLocks/>
            <a:stCxn id="18" idx="2"/>
            <a:endCxn id="17" idx="6"/>
          </p:cNvCxnSpPr>
          <p:nvPr/>
        </p:nvCxnSpPr>
        <p:spPr>
          <a:xfrm flipH="1">
            <a:off x="3242219" y="4865266"/>
            <a:ext cx="1521656" cy="13934"/>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87E8F0A8-09C4-1E4D-9CAE-3E32DCE84B73}"/>
              </a:ext>
            </a:extLst>
          </p:cNvPr>
          <p:cNvSpPr txBox="1"/>
          <p:nvPr/>
        </p:nvSpPr>
        <p:spPr>
          <a:xfrm>
            <a:off x="1503876" y="4757544"/>
            <a:ext cx="1250663" cy="215444"/>
          </a:xfrm>
          <a:prstGeom prst="rect">
            <a:avLst/>
          </a:prstGeom>
          <a:noFill/>
        </p:spPr>
        <p:txBody>
          <a:bodyPr wrap="none" rtlCol="0">
            <a:spAutoFit/>
          </a:bodyPr>
          <a:lstStyle/>
          <a:p>
            <a:r>
              <a:rPr lang="en-GB" sz="800" u="sng" dirty="0" err="1">
                <a:solidFill>
                  <a:srgbClr val="0432FF"/>
                </a:solidFill>
                <a:latin typeface="Consolas" panose="020B0609020204030204" pitchFamily="49" charset="0"/>
                <a:cs typeface="Consolas" panose="020B0609020204030204" pitchFamily="49" charset="0"/>
              </a:rPr>
              <a:t>data:MyLatLongPoint</a:t>
            </a:r>
            <a:endParaRPr lang="en-GB" sz="800" u="sng" dirty="0">
              <a:solidFill>
                <a:srgbClr val="0432FF"/>
              </a:solidFill>
              <a:latin typeface="Consolas" panose="020B0609020204030204" pitchFamily="49" charset="0"/>
              <a:cs typeface="Consolas" panose="020B0609020204030204" pitchFamily="49" charset="0"/>
            </a:endParaRPr>
          </a:p>
        </p:txBody>
      </p:sp>
      <p:sp>
        <p:nvSpPr>
          <p:cNvPr id="28" name="TextBox 27">
            <a:extLst>
              <a:ext uri="{FF2B5EF4-FFF2-40B4-BE49-F238E27FC236}">
                <a16:creationId xmlns:a16="http://schemas.microsoft.com/office/drawing/2014/main" id="{DA2CF3C0-E720-7E47-808B-B48683E36325}"/>
              </a:ext>
            </a:extLst>
          </p:cNvPr>
          <p:cNvSpPr txBox="1"/>
          <p:nvPr/>
        </p:nvSpPr>
        <p:spPr>
          <a:xfrm>
            <a:off x="4157963" y="5104800"/>
            <a:ext cx="1699504" cy="215444"/>
          </a:xfrm>
          <a:prstGeom prst="rect">
            <a:avLst/>
          </a:prstGeom>
          <a:noFill/>
        </p:spPr>
        <p:txBody>
          <a:bodyPr wrap="none" rtlCol="0">
            <a:spAutoFit/>
          </a:bodyPr>
          <a:lstStyle/>
          <a:p>
            <a:r>
              <a:rPr lang="en-GB" sz="800" u="sng" dirty="0" err="1">
                <a:solidFill>
                  <a:srgbClr val="0432FF"/>
                </a:solidFill>
                <a:latin typeface="Consolas" panose="020B0609020204030204" pitchFamily="49" charset="0"/>
                <a:cs typeface="Consolas" panose="020B0609020204030204" pitchFamily="49" charset="0"/>
              </a:rPr>
              <a:t>data:MyLatLongPointObserved</a:t>
            </a:r>
            <a:endParaRPr lang="en-GB" sz="800" u="sng" dirty="0">
              <a:solidFill>
                <a:srgbClr val="0432FF"/>
              </a:solidFill>
              <a:latin typeface="Consolas" panose="020B0609020204030204" pitchFamily="49" charset="0"/>
              <a:cs typeface="Consolas" panose="020B0609020204030204" pitchFamily="49" charset="0"/>
            </a:endParaRPr>
          </a:p>
        </p:txBody>
      </p:sp>
      <p:sp>
        <p:nvSpPr>
          <p:cNvPr id="29" name="Oval 28">
            <a:extLst>
              <a:ext uri="{FF2B5EF4-FFF2-40B4-BE49-F238E27FC236}">
                <a16:creationId xmlns:a16="http://schemas.microsoft.com/office/drawing/2014/main" id="{BEA92E98-517D-B046-A318-C533AC2D10CE}"/>
              </a:ext>
            </a:extLst>
          </p:cNvPr>
          <p:cNvSpPr/>
          <p:nvPr/>
        </p:nvSpPr>
        <p:spPr>
          <a:xfrm>
            <a:off x="8960587" y="3920045"/>
            <a:ext cx="487680" cy="473612"/>
          </a:xfrm>
          <a:prstGeom prst="ellipse">
            <a:avLst/>
          </a:prstGeom>
          <a:solidFill>
            <a:schemeClr val="tx1">
              <a:lumMod val="85000"/>
              <a:lumOff val="15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chemeClr val="accent2"/>
                </a:solidFill>
                <a:latin typeface="Consolas" panose="020B0609020204030204" pitchFamily="49" charset="0"/>
                <a:cs typeface="Consolas" panose="020B0609020204030204" pitchFamily="49" charset="0"/>
              </a:rPr>
              <a:t>PP</a:t>
            </a:r>
          </a:p>
        </p:txBody>
      </p:sp>
      <p:sp>
        <p:nvSpPr>
          <p:cNvPr id="30" name="TextBox 29">
            <a:extLst>
              <a:ext uri="{FF2B5EF4-FFF2-40B4-BE49-F238E27FC236}">
                <a16:creationId xmlns:a16="http://schemas.microsoft.com/office/drawing/2014/main" id="{FC440D0E-9C8B-824B-B61D-3F151CFDB699}"/>
              </a:ext>
            </a:extLst>
          </p:cNvPr>
          <p:cNvSpPr txBox="1"/>
          <p:nvPr/>
        </p:nvSpPr>
        <p:spPr>
          <a:xfrm>
            <a:off x="6529371" y="4477592"/>
            <a:ext cx="1194558" cy="215444"/>
          </a:xfrm>
          <a:prstGeom prst="rect">
            <a:avLst/>
          </a:prstGeom>
          <a:noFill/>
        </p:spPr>
        <p:txBody>
          <a:bodyPr wrap="none" rtlCol="0">
            <a:spAutoFit/>
          </a:bodyPr>
          <a:lstStyle/>
          <a:p>
            <a:r>
              <a:rPr lang="en-GB" sz="800" u="sng" dirty="0" err="1">
                <a:solidFill>
                  <a:srgbClr val="0432FF"/>
                </a:solidFill>
                <a:latin typeface="Consolas" panose="020B0609020204030204" pitchFamily="49" charset="0"/>
                <a:cs typeface="Consolas" panose="020B0609020204030204" pitchFamily="49" charset="0"/>
              </a:rPr>
              <a:t>data:MyObservation</a:t>
            </a:r>
            <a:endParaRPr lang="en-GB" sz="800" u="sng" dirty="0">
              <a:solidFill>
                <a:srgbClr val="0432FF"/>
              </a:solidFill>
              <a:latin typeface="Consolas" panose="020B0609020204030204" pitchFamily="49" charset="0"/>
              <a:cs typeface="Consolas" panose="020B0609020204030204" pitchFamily="49" charset="0"/>
            </a:endParaRPr>
          </a:p>
        </p:txBody>
      </p:sp>
      <p:cxnSp>
        <p:nvCxnSpPr>
          <p:cNvPr id="31" name="Straight Arrow Connector 30">
            <a:extLst>
              <a:ext uri="{FF2B5EF4-FFF2-40B4-BE49-F238E27FC236}">
                <a16:creationId xmlns:a16="http://schemas.microsoft.com/office/drawing/2014/main" id="{B28C7DB3-92A5-C74E-92BD-4883BEE18913}"/>
              </a:ext>
            </a:extLst>
          </p:cNvPr>
          <p:cNvCxnSpPr>
            <a:cxnSpLocks/>
            <a:stCxn id="12" idx="6"/>
            <a:endCxn id="29" idx="2"/>
          </p:cNvCxnSpPr>
          <p:nvPr/>
        </p:nvCxnSpPr>
        <p:spPr>
          <a:xfrm>
            <a:off x="7260891" y="4156851"/>
            <a:ext cx="1699696"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F65F1B1E-B3A0-004B-83A9-BBCC477444DC}"/>
              </a:ext>
            </a:extLst>
          </p:cNvPr>
          <p:cNvSpPr txBox="1"/>
          <p:nvPr/>
        </p:nvSpPr>
        <p:spPr>
          <a:xfrm>
            <a:off x="7622063" y="3962286"/>
            <a:ext cx="857927"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ies:inPeriod</a:t>
            </a:r>
            <a:endParaRPr lang="en-GB" sz="800" dirty="0">
              <a:latin typeface="Consolas" panose="020B0609020204030204" pitchFamily="49" charset="0"/>
              <a:cs typeface="Consolas" panose="020B0609020204030204" pitchFamily="49" charset="0"/>
            </a:endParaRPr>
          </a:p>
        </p:txBody>
      </p:sp>
      <p:sp>
        <p:nvSpPr>
          <p:cNvPr id="35" name="TextBox 34">
            <a:extLst>
              <a:ext uri="{FF2B5EF4-FFF2-40B4-BE49-F238E27FC236}">
                <a16:creationId xmlns:a16="http://schemas.microsoft.com/office/drawing/2014/main" id="{65BFCAAD-F722-9040-904C-E0A33B73166F}"/>
              </a:ext>
            </a:extLst>
          </p:cNvPr>
          <p:cNvSpPr txBox="1"/>
          <p:nvPr/>
        </p:nvSpPr>
        <p:spPr>
          <a:xfrm>
            <a:off x="8531353" y="4413016"/>
            <a:ext cx="1362874"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data:2020-04-01T13:57</a:t>
            </a:r>
          </a:p>
        </p:txBody>
      </p:sp>
      <p:sp>
        <p:nvSpPr>
          <p:cNvPr id="36" name="TextBox 35">
            <a:extLst>
              <a:ext uri="{FF2B5EF4-FFF2-40B4-BE49-F238E27FC236}">
                <a16:creationId xmlns:a16="http://schemas.microsoft.com/office/drawing/2014/main" id="{17CAFC1E-687D-2643-BD74-ADA5B915016B}"/>
              </a:ext>
            </a:extLst>
          </p:cNvPr>
          <p:cNvSpPr txBox="1"/>
          <p:nvPr/>
        </p:nvSpPr>
        <p:spPr>
          <a:xfrm>
            <a:off x="210057" y="115873"/>
            <a:ext cx="5811206" cy="369332"/>
          </a:xfrm>
          <a:prstGeom prst="rect">
            <a:avLst/>
          </a:prstGeom>
          <a:noFill/>
        </p:spPr>
        <p:txBody>
          <a:bodyPr wrap="none" rtlCol="0">
            <a:spAutoFit/>
          </a:bodyPr>
          <a:lstStyle/>
          <a:p>
            <a:r>
              <a:rPr lang="en-GB" dirty="0">
                <a:latin typeface="Roboto Thin" panose="02000000000000000000" pitchFamily="2" charset="0"/>
                <a:ea typeface="Roboto Thin" panose="02000000000000000000" pitchFamily="2" charset="0"/>
              </a:rPr>
              <a:t>Example: Ship observed at location on 1</a:t>
            </a:r>
            <a:r>
              <a:rPr lang="en-GB" baseline="30000" dirty="0">
                <a:latin typeface="Roboto Thin" panose="02000000000000000000" pitchFamily="2" charset="0"/>
                <a:ea typeface="Roboto Thin" panose="02000000000000000000" pitchFamily="2" charset="0"/>
              </a:rPr>
              <a:t>st</a:t>
            </a:r>
            <a:r>
              <a:rPr lang="en-GB" dirty="0">
                <a:latin typeface="Roboto Thin" panose="02000000000000000000" pitchFamily="2" charset="0"/>
                <a:ea typeface="Roboto Thin" panose="02000000000000000000" pitchFamily="2" charset="0"/>
              </a:rPr>
              <a:t> April at 1:57pm</a:t>
            </a:r>
          </a:p>
        </p:txBody>
      </p:sp>
      <p:cxnSp>
        <p:nvCxnSpPr>
          <p:cNvPr id="32" name="Straight Arrow Connector 31">
            <a:extLst>
              <a:ext uri="{FF2B5EF4-FFF2-40B4-BE49-F238E27FC236}">
                <a16:creationId xmlns:a16="http://schemas.microsoft.com/office/drawing/2014/main" id="{DC2B8BA1-714A-E24C-9B5A-6C0DAA4600AF}"/>
              </a:ext>
            </a:extLst>
          </p:cNvPr>
          <p:cNvCxnSpPr>
            <a:cxnSpLocks/>
          </p:cNvCxnSpPr>
          <p:nvPr/>
        </p:nvCxnSpPr>
        <p:spPr>
          <a:xfrm>
            <a:off x="2067980" y="2524011"/>
            <a:ext cx="8876685"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0B20024A-C428-6F48-9C35-CD84007765EE}"/>
              </a:ext>
            </a:extLst>
          </p:cNvPr>
          <p:cNvCxnSpPr>
            <a:cxnSpLocks/>
          </p:cNvCxnSpPr>
          <p:nvPr/>
        </p:nvCxnSpPr>
        <p:spPr>
          <a:xfrm flipV="1">
            <a:off x="2067980" y="803481"/>
            <a:ext cx="0" cy="172053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Chevron 15">
            <a:extLst>
              <a:ext uri="{FF2B5EF4-FFF2-40B4-BE49-F238E27FC236}">
                <a16:creationId xmlns:a16="http://schemas.microsoft.com/office/drawing/2014/main" id="{C62A269D-70FE-E74E-870E-B72142F98C8C}"/>
              </a:ext>
            </a:extLst>
          </p:cNvPr>
          <p:cNvSpPr/>
          <p:nvPr/>
        </p:nvSpPr>
        <p:spPr>
          <a:xfrm>
            <a:off x="2293034" y="1026942"/>
            <a:ext cx="1036320" cy="166677"/>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0" name="Pentagon 19">
            <a:extLst>
              <a:ext uri="{FF2B5EF4-FFF2-40B4-BE49-F238E27FC236}">
                <a16:creationId xmlns:a16="http://schemas.microsoft.com/office/drawing/2014/main" id="{918C0438-3538-B94E-A9B5-B02B020E7840}"/>
              </a:ext>
            </a:extLst>
          </p:cNvPr>
          <p:cNvSpPr/>
          <p:nvPr/>
        </p:nvSpPr>
        <p:spPr>
          <a:xfrm rot="1881925">
            <a:off x="3161350" y="1185756"/>
            <a:ext cx="659073" cy="165008"/>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7" name="Pentagon 36">
            <a:extLst>
              <a:ext uri="{FF2B5EF4-FFF2-40B4-BE49-F238E27FC236}">
                <a16:creationId xmlns:a16="http://schemas.microsoft.com/office/drawing/2014/main" id="{7FAAE145-E0DD-454D-80DA-E678BE089F8C}"/>
              </a:ext>
            </a:extLst>
          </p:cNvPr>
          <p:cNvSpPr/>
          <p:nvPr/>
        </p:nvSpPr>
        <p:spPr>
          <a:xfrm rot="599126">
            <a:off x="3672867" y="1366494"/>
            <a:ext cx="659073" cy="165008"/>
          </a:xfrm>
          <a:prstGeom prst="homePlate">
            <a:avLst>
              <a:gd name="adj" fmla="val 3468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8" name="Pentagon 37">
            <a:extLst>
              <a:ext uri="{FF2B5EF4-FFF2-40B4-BE49-F238E27FC236}">
                <a16:creationId xmlns:a16="http://schemas.microsoft.com/office/drawing/2014/main" id="{2985E50A-8EBF-B740-A63C-9C34B4F8A162}"/>
              </a:ext>
            </a:extLst>
          </p:cNvPr>
          <p:cNvSpPr/>
          <p:nvPr/>
        </p:nvSpPr>
        <p:spPr>
          <a:xfrm rot="18815780">
            <a:off x="4101291" y="1193615"/>
            <a:ext cx="659073" cy="165008"/>
          </a:xfrm>
          <a:prstGeom prst="homePlate">
            <a:avLst>
              <a:gd name="adj" fmla="val 3333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9" name="Pentagon 38">
            <a:extLst>
              <a:ext uri="{FF2B5EF4-FFF2-40B4-BE49-F238E27FC236}">
                <a16:creationId xmlns:a16="http://schemas.microsoft.com/office/drawing/2014/main" id="{8D286582-7D5B-1B43-9773-1663817168CA}"/>
              </a:ext>
            </a:extLst>
          </p:cNvPr>
          <p:cNvSpPr/>
          <p:nvPr/>
        </p:nvSpPr>
        <p:spPr>
          <a:xfrm rot="599126">
            <a:off x="4525566" y="1231731"/>
            <a:ext cx="2445201" cy="165008"/>
          </a:xfrm>
          <a:prstGeom prst="homePlate">
            <a:avLst>
              <a:gd name="adj" fmla="val 3468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0" name="Pentagon 39">
            <a:extLst>
              <a:ext uri="{FF2B5EF4-FFF2-40B4-BE49-F238E27FC236}">
                <a16:creationId xmlns:a16="http://schemas.microsoft.com/office/drawing/2014/main" id="{E00BE2F4-08B2-4049-A8D1-164F49D24ECF}"/>
              </a:ext>
            </a:extLst>
          </p:cNvPr>
          <p:cNvSpPr/>
          <p:nvPr/>
        </p:nvSpPr>
        <p:spPr>
          <a:xfrm rot="1881925">
            <a:off x="6820326" y="1592355"/>
            <a:ext cx="659073" cy="165008"/>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1" name="Chevron 40">
            <a:extLst>
              <a:ext uri="{FF2B5EF4-FFF2-40B4-BE49-F238E27FC236}">
                <a16:creationId xmlns:a16="http://schemas.microsoft.com/office/drawing/2014/main" id="{EBE37226-E5FF-CF4E-BED4-37E7CF442CEE}"/>
              </a:ext>
            </a:extLst>
          </p:cNvPr>
          <p:cNvSpPr/>
          <p:nvPr/>
        </p:nvSpPr>
        <p:spPr>
          <a:xfrm>
            <a:off x="7317472" y="1701656"/>
            <a:ext cx="1036320" cy="166677"/>
          </a:xfrm>
          <a:prstGeom prst="chevron">
            <a:avLst>
              <a:gd name="adj"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2" name="Pentagon 41">
            <a:extLst>
              <a:ext uri="{FF2B5EF4-FFF2-40B4-BE49-F238E27FC236}">
                <a16:creationId xmlns:a16="http://schemas.microsoft.com/office/drawing/2014/main" id="{E6568A16-D9B1-0F49-82F8-6150DFF4F8B5}"/>
              </a:ext>
            </a:extLst>
          </p:cNvPr>
          <p:cNvSpPr/>
          <p:nvPr/>
        </p:nvSpPr>
        <p:spPr>
          <a:xfrm rot="20347349">
            <a:off x="8260138" y="1343470"/>
            <a:ext cx="2019331" cy="172054"/>
          </a:xfrm>
          <a:prstGeom prst="homePlate">
            <a:avLst>
              <a:gd name="adj" fmla="val 3333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bg1"/>
                </a:solidFill>
                <a:latin typeface="Consolas" panose="020B0609020204030204" pitchFamily="49" charset="0"/>
                <a:cs typeface="Consolas" panose="020B0609020204030204" pitchFamily="49" charset="0"/>
              </a:rPr>
              <a:t>data:MMSI_367330510</a:t>
            </a:r>
          </a:p>
        </p:txBody>
      </p:sp>
      <p:sp>
        <p:nvSpPr>
          <p:cNvPr id="45" name="Pentagon 44">
            <a:extLst>
              <a:ext uri="{FF2B5EF4-FFF2-40B4-BE49-F238E27FC236}">
                <a16:creationId xmlns:a16="http://schemas.microsoft.com/office/drawing/2014/main" id="{7FA92D61-950D-9F4C-B654-E85B31481B7D}"/>
              </a:ext>
            </a:extLst>
          </p:cNvPr>
          <p:cNvSpPr/>
          <p:nvPr/>
        </p:nvSpPr>
        <p:spPr>
          <a:xfrm>
            <a:off x="7683965" y="1702490"/>
            <a:ext cx="118444" cy="165008"/>
          </a:xfrm>
          <a:prstGeom prst="homePlate">
            <a:avLst>
              <a:gd name="adj" fmla="val 0"/>
            </a:avLst>
          </a:prstGeom>
          <a:solidFill>
            <a:srgbClr val="8E60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6" name="Pentagon 45">
            <a:extLst>
              <a:ext uri="{FF2B5EF4-FFF2-40B4-BE49-F238E27FC236}">
                <a16:creationId xmlns:a16="http://schemas.microsoft.com/office/drawing/2014/main" id="{EE2939DF-5A12-C547-A01F-95D0198E6AF6}"/>
              </a:ext>
            </a:extLst>
          </p:cNvPr>
          <p:cNvSpPr/>
          <p:nvPr/>
        </p:nvSpPr>
        <p:spPr>
          <a:xfrm>
            <a:off x="7686337" y="1925482"/>
            <a:ext cx="116071" cy="45719"/>
          </a:xfrm>
          <a:prstGeom prst="homePlate">
            <a:avLst>
              <a:gd name="adj" fmla="val 0"/>
            </a:avLst>
          </a:prstGeom>
          <a:solidFill>
            <a:srgbClr val="8E60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7" name="TextBox 46">
            <a:extLst>
              <a:ext uri="{FF2B5EF4-FFF2-40B4-BE49-F238E27FC236}">
                <a16:creationId xmlns:a16="http://schemas.microsoft.com/office/drawing/2014/main" id="{622747C8-0678-0E41-AE2B-1560C1F6E991}"/>
              </a:ext>
            </a:extLst>
          </p:cNvPr>
          <p:cNvSpPr txBox="1"/>
          <p:nvPr/>
        </p:nvSpPr>
        <p:spPr>
          <a:xfrm>
            <a:off x="9157162" y="1767470"/>
            <a:ext cx="1128835" cy="200055"/>
          </a:xfrm>
          <a:prstGeom prst="rect">
            <a:avLst/>
          </a:prstGeom>
          <a:noFill/>
        </p:spPr>
        <p:txBody>
          <a:bodyPr wrap="none" rtlCol="0">
            <a:spAutoFit/>
          </a:bodyPr>
          <a:lstStyle/>
          <a:p>
            <a:r>
              <a:rPr lang="en-GB" sz="700" u="sng" dirty="0" err="1">
                <a:solidFill>
                  <a:srgbClr val="0432FF"/>
                </a:solidFill>
                <a:latin typeface="Consolas" panose="020B0609020204030204" pitchFamily="49" charset="0"/>
                <a:cs typeface="Consolas" panose="020B0609020204030204" pitchFamily="49" charset="0"/>
              </a:rPr>
              <a:t>data:MyLatLongPoint</a:t>
            </a:r>
            <a:endParaRPr lang="en-GB" sz="700" u="sng" dirty="0">
              <a:solidFill>
                <a:srgbClr val="0432FF"/>
              </a:solidFill>
              <a:latin typeface="Consolas" panose="020B0609020204030204" pitchFamily="49" charset="0"/>
              <a:cs typeface="Consolas" panose="020B0609020204030204" pitchFamily="49" charset="0"/>
            </a:endParaRPr>
          </a:p>
        </p:txBody>
      </p:sp>
      <p:sp>
        <p:nvSpPr>
          <p:cNvPr id="49" name="Chevron 48">
            <a:extLst>
              <a:ext uri="{FF2B5EF4-FFF2-40B4-BE49-F238E27FC236}">
                <a16:creationId xmlns:a16="http://schemas.microsoft.com/office/drawing/2014/main" id="{BDFDC879-44CD-9545-B632-F8BB8A442B5D}"/>
              </a:ext>
            </a:extLst>
          </p:cNvPr>
          <p:cNvSpPr/>
          <p:nvPr/>
        </p:nvSpPr>
        <p:spPr>
          <a:xfrm>
            <a:off x="2328414" y="2241676"/>
            <a:ext cx="7915419" cy="166677"/>
          </a:xfrm>
          <a:prstGeom prst="chevr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800" u="sng" dirty="0" err="1">
                <a:solidFill>
                  <a:schemeClr val="bg1"/>
                </a:solidFill>
                <a:latin typeface="Consolas" panose="020B0609020204030204" pitchFamily="49" charset="0"/>
                <a:cs typeface="Consolas" panose="020B0609020204030204" pitchFamily="49" charset="0"/>
              </a:rPr>
              <a:t>data:TheObserver</a:t>
            </a:r>
            <a:endParaRPr lang="en-GB" sz="800" u="sng" dirty="0">
              <a:solidFill>
                <a:schemeClr val="bg1"/>
              </a:solidFill>
              <a:latin typeface="Consolas" panose="020B0609020204030204" pitchFamily="49" charset="0"/>
              <a:cs typeface="Consolas" panose="020B0609020204030204" pitchFamily="49" charset="0"/>
            </a:endParaRPr>
          </a:p>
        </p:txBody>
      </p:sp>
      <p:sp>
        <p:nvSpPr>
          <p:cNvPr id="50" name="Pentagon 49">
            <a:extLst>
              <a:ext uri="{FF2B5EF4-FFF2-40B4-BE49-F238E27FC236}">
                <a16:creationId xmlns:a16="http://schemas.microsoft.com/office/drawing/2014/main" id="{BF56B8B7-5DE1-714D-B9BC-159BD366E55B}"/>
              </a:ext>
            </a:extLst>
          </p:cNvPr>
          <p:cNvSpPr/>
          <p:nvPr/>
        </p:nvSpPr>
        <p:spPr>
          <a:xfrm>
            <a:off x="7683965" y="2243345"/>
            <a:ext cx="118444" cy="165008"/>
          </a:xfrm>
          <a:prstGeom prst="homePlate">
            <a:avLst>
              <a:gd name="adj" fmla="val 0"/>
            </a:avLst>
          </a:prstGeom>
          <a:solidFill>
            <a:srgbClr val="8E60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5" name="Freeform 24">
            <a:extLst>
              <a:ext uri="{FF2B5EF4-FFF2-40B4-BE49-F238E27FC236}">
                <a16:creationId xmlns:a16="http://schemas.microsoft.com/office/drawing/2014/main" id="{5166BABF-75EE-E843-8F82-A41B3B1960C2}"/>
              </a:ext>
            </a:extLst>
          </p:cNvPr>
          <p:cNvSpPr/>
          <p:nvPr/>
        </p:nvSpPr>
        <p:spPr>
          <a:xfrm>
            <a:off x="7675311" y="1694641"/>
            <a:ext cx="137690" cy="720222"/>
          </a:xfrm>
          <a:custGeom>
            <a:avLst/>
            <a:gdLst>
              <a:gd name="connsiteX0" fmla="*/ 14122 w 137690"/>
              <a:gd name="connsiteY0" fmla="*/ 0 h 720222"/>
              <a:gd name="connsiteX1" fmla="*/ 130629 w 137690"/>
              <a:gd name="connsiteY1" fmla="*/ 0 h 720222"/>
              <a:gd name="connsiteX2" fmla="*/ 130629 w 137690"/>
              <a:gd name="connsiteY2" fmla="*/ 180056 h 720222"/>
              <a:gd name="connsiteX3" fmla="*/ 84732 w 137690"/>
              <a:gd name="connsiteY3" fmla="*/ 176525 h 720222"/>
              <a:gd name="connsiteX4" fmla="*/ 81202 w 137690"/>
              <a:gd name="connsiteY4" fmla="*/ 229483 h 720222"/>
              <a:gd name="connsiteX5" fmla="*/ 137690 w 137690"/>
              <a:gd name="connsiteY5" fmla="*/ 225952 h 720222"/>
              <a:gd name="connsiteX6" fmla="*/ 137690 w 137690"/>
              <a:gd name="connsiteY6" fmla="*/ 278910 h 720222"/>
              <a:gd name="connsiteX7" fmla="*/ 81202 w 137690"/>
              <a:gd name="connsiteY7" fmla="*/ 282440 h 720222"/>
              <a:gd name="connsiteX8" fmla="*/ 81202 w 137690"/>
              <a:gd name="connsiteY8" fmla="*/ 547228 h 720222"/>
              <a:gd name="connsiteX9" fmla="*/ 130629 w 137690"/>
              <a:gd name="connsiteY9" fmla="*/ 543697 h 720222"/>
              <a:gd name="connsiteX10" fmla="*/ 130629 w 137690"/>
              <a:gd name="connsiteY10" fmla="*/ 720222 h 720222"/>
              <a:gd name="connsiteX11" fmla="*/ 3531 w 137690"/>
              <a:gd name="connsiteY11" fmla="*/ 716692 h 720222"/>
              <a:gd name="connsiteX12" fmla="*/ 3531 w 137690"/>
              <a:gd name="connsiteY12" fmla="*/ 543697 h 720222"/>
              <a:gd name="connsiteX13" fmla="*/ 63549 w 137690"/>
              <a:gd name="connsiteY13" fmla="*/ 543697 h 720222"/>
              <a:gd name="connsiteX14" fmla="*/ 63549 w 137690"/>
              <a:gd name="connsiteY14" fmla="*/ 289501 h 720222"/>
              <a:gd name="connsiteX15" fmla="*/ 14122 w 137690"/>
              <a:gd name="connsiteY15" fmla="*/ 282440 h 720222"/>
              <a:gd name="connsiteX16" fmla="*/ 0 w 137690"/>
              <a:gd name="connsiteY16" fmla="*/ 229483 h 720222"/>
              <a:gd name="connsiteX17" fmla="*/ 52958 w 137690"/>
              <a:gd name="connsiteY17" fmla="*/ 229483 h 720222"/>
              <a:gd name="connsiteX18" fmla="*/ 52958 w 137690"/>
              <a:gd name="connsiteY18" fmla="*/ 180056 h 720222"/>
              <a:gd name="connsiteX19" fmla="*/ 14122 w 137690"/>
              <a:gd name="connsiteY19" fmla="*/ 183586 h 720222"/>
              <a:gd name="connsiteX20" fmla="*/ 14122 w 137690"/>
              <a:gd name="connsiteY20" fmla="*/ 0 h 720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37690" h="720222">
                <a:moveTo>
                  <a:pt x="14122" y="0"/>
                </a:moveTo>
                <a:lnTo>
                  <a:pt x="130629" y="0"/>
                </a:lnTo>
                <a:lnTo>
                  <a:pt x="130629" y="180056"/>
                </a:lnTo>
                <a:lnTo>
                  <a:pt x="84732" y="176525"/>
                </a:lnTo>
                <a:lnTo>
                  <a:pt x="81202" y="229483"/>
                </a:lnTo>
                <a:lnTo>
                  <a:pt x="137690" y="225952"/>
                </a:lnTo>
                <a:lnTo>
                  <a:pt x="137690" y="278910"/>
                </a:lnTo>
                <a:lnTo>
                  <a:pt x="81202" y="282440"/>
                </a:lnTo>
                <a:lnTo>
                  <a:pt x="81202" y="547228"/>
                </a:lnTo>
                <a:lnTo>
                  <a:pt x="130629" y="543697"/>
                </a:lnTo>
                <a:lnTo>
                  <a:pt x="130629" y="720222"/>
                </a:lnTo>
                <a:lnTo>
                  <a:pt x="3531" y="716692"/>
                </a:lnTo>
                <a:lnTo>
                  <a:pt x="3531" y="543697"/>
                </a:lnTo>
                <a:lnTo>
                  <a:pt x="63549" y="543697"/>
                </a:lnTo>
                <a:lnTo>
                  <a:pt x="63549" y="289501"/>
                </a:lnTo>
                <a:lnTo>
                  <a:pt x="14122" y="282440"/>
                </a:lnTo>
                <a:lnTo>
                  <a:pt x="0" y="229483"/>
                </a:lnTo>
                <a:lnTo>
                  <a:pt x="52958" y="229483"/>
                </a:lnTo>
                <a:lnTo>
                  <a:pt x="52958" y="180056"/>
                </a:lnTo>
                <a:lnTo>
                  <a:pt x="14122" y="183586"/>
                </a:lnTo>
                <a:lnTo>
                  <a:pt x="14122" y="0"/>
                </a:lnTo>
                <a:close/>
              </a:path>
            </a:pathLst>
          </a:custGeom>
          <a:noFill/>
          <a:ln>
            <a:solidFill>
              <a:srgbClr val="FEB1B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TextBox 50">
            <a:extLst>
              <a:ext uri="{FF2B5EF4-FFF2-40B4-BE49-F238E27FC236}">
                <a16:creationId xmlns:a16="http://schemas.microsoft.com/office/drawing/2014/main" id="{A4AA483B-514F-1048-ADED-3F406DCF6CC9}"/>
              </a:ext>
            </a:extLst>
          </p:cNvPr>
          <p:cNvSpPr txBox="1"/>
          <p:nvPr/>
        </p:nvSpPr>
        <p:spPr>
          <a:xfrm>
            <a:off x="7701202" y="1993600"/>
            <a:ext cx="1079142" cy="200055"/>
          </a:xfrm>
          <a:prstGeom prst="rect">
            <a:avLst/>
          </a:prstGeom>
          <a:noFill/>
        </p:spPr>
        <p:txBody>
          <a:bodyPr wrap="none" rtlCol="0">
            <a:spAutoFit/>
          </a:bodyPr>
          <a:lstStyle/>
          <a:p>
            <a:r>
              <a:rPr lang="en-GB" sz="700" u="sng" dirty="0" err="1">
                <a:solidFill>
                  <a:srgbClr val="0432FF"/>
                </a:solidFill>
                <a:latin typeface="Consolas" panose="020B0609020204030204" pitchFamily="49" charset="0"/>
                <a:cs typeface="Consolas" panose="020B0609020204030204" pitchFamily="49" charset="0"/>
              </a:rPr>
              <a:t>data:MyObservation</a:t>
            </a:r>
            <a:endParaRPr lang="en-GB" sz="700" u="sng" dirty="0">
              <a:solidFill>
                <a:srgbClr val="0432FF"/>
              </a:solidFill>
              <a:latin typeface="Consolas" panose="020B0609020204030204" pitchFamily="49" charset="0"/>
              <a:cs typeface="Consolas" panose="020B0609020204030204" pitchFamily="49" charset="0"/>
            </a:endParaRPr>
          </a:p>
        </p:txBody>
      </p:sp>
      <p:sp>
        <p:nvSpPr>
          <p:cNvPr id="53" name="TextBox 52">
            <a:extLst>
              <a:ext uri="{FF2B5EF4-FFF2-40B4-BE49-F238E27FC236}">
                <a16:creationId xmlns:a16="http://schemas.microsoft.com/office/drawing/2014/main" id="{0120388C-840B-9A42-9405-514C4025A99A}"/>
              </a:ext>
            </a:extLst>
          </p:cNvPr>
          <p:cNvSpPr txBox="1"/>
          <p:nvPr/>
        </p:nvSpPr>
        <p:spPr>
          <a:xfrm>
            <a:off x="7017051" y="864672"/>
            <a:ext cx="1228221" cy="200055"/>
          </a:xfrm>
          <a:prstGeom prst="rect">
            <a:avLst/>
          </a:prstGeom>
          <a:noFill/>
        </p:spPr>
        <p:txBody>
          <a:bodyPr wrap="none" rtlCol="0">
            <a:spAutoFit/>
          </a:bodyPr>
          <a:lstStyle/>
          <a:p>
            <a:r>
              <a:rPr lang="en-GB" sz="700" u="sng" dirty="0">
                <a:solidFill>
                  <a:srgbClr val="0432FF"/>
                </a:solidFill>
                <a:latin typeface="Consolas" panose="020B0609020204030204" pitchFamily="49" charset="0"/>
                <a:cs typeface="Consolas" panose="020B0609020204030204" pitchFamily="49" charset="0"/>
              </a:rPr>
              <a:t>data:2020-04-01T13:57</a:t>
            </a:r>
          </a:p>
        </p:txBody>
      </p:sp>
      <p:cxnSp>
        <p:nvCxnSpPr>
          <p:cNvPr id="54" name="Straight Connector 53">
            <a:extLst>
              <a:ext uri="{FF2B5EF4-FFF2-40B4-BE49-F238E27FC236}">
                <a16:creationId xmlns:a16="http://schemas.microsoft.com/office/drawing/2014/main" id="{62AA3FAE-4D22-4B40-B42D-DF41D059F332}"/>
              </a:ext>
            </a:extLst>
          </p:cNvPr>
          <p:cNvCxnSpPr>
            <a:cxnSpLocks/>
          </p:cNvCxnSpPr>
          <p:nvPr/>
        </p:nvCxnSpPr>
        <p:spPr>
          <a:xfrm flipV="1">
            <a:off x="7745135" y="1286031"/>
            <a:ext cx="470252" cy="49184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FA50888D-9A0D-CC41-8576-10257B23D611}"/>
              </a:ext>
            </a:extLst>
          </p:cNvPr>
          <p:cNvSpPr txBox="1"/>
          <p:nvPr/>
        </p:nvSpPr>
        <p:spPr>
          <a:xfrm>
            <a:off x="7876416" y="1096190"/>
            <a:ext cx="1576072" cy="200055"/>
          </a:xfrm>
          <a:prstGeom prst="rect">
            <a:avLst/>
          </a:prstGeom>
          <a:noFill/>
        </p:spPr>
        <p:txBody>
          <a:bodyPr wrap="none" rtlCol="0">
            <a:spAutoFit/>
          </a:bodyPr>
          <a:lstStyle/>
          <a:p>
            <a:r>
              <a:rPr lang="en-GB" sz="700" u="sng" dirty="0">
                <a:solidFill>
                  <a:srgbClr val="0432FF"/>
                </a:solidFill>
                <a:latin typeface="Consolas" panose="020B0609020204030204" pitchFamily="49" charset="0"/>
                <a:cs typeface="Consolas" panose="020B0609020204030204" pitchFamily="49" charset="0"/>
              </a:rPr>
              <a:t>data:MMSI_367330510_Observed</a:t>
            </a:r>
          </a:p>
        </p:txBody>
      </p:sp>
      <p:cxnSp>
        <p:nvCxnSpPr>
          <p:cNvPr id="58" name="Straight Connector 57">
            <a:extLst>
              <a:ext uri="{FF2B5EF4-FFF2-40B4-BE49-F238E27FC236}">
                <a16:creationId xmlns:a16="http://schemas.microsoft.com/office/drawing/2014/main" id="{DE651955-BCF3-2347-8F85-4B30177E1F04}"/>
              </a:ext>
            </a:extLst>
          </p:cNvPr>
          <p:cNvCxnSpPr>
            <a:cxnSpLocks/>
          </p:cNvCxnSpPr>
          <p:nvPr/>
        </p:nvCxnSpPr>
        <p:spPr>
          <a:xfrm flipH="1" flipV="1">
            <a:off x="6728275" y="1767339"/>
            <a:ext cx="1016098" cy="18620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1E24738F-F03D-5B4B-BE16-CB476B160E75}"/>
              </a:ext>
            </a:extLst>
          </p:cNvPr>
          <p:cNvSpPr txBox="1"/>
          <p:nvPr/>
        </p:nvSpPr>
        <p:spPr>
          <a:xfrm>
            <a:off x="5294692" y="1650632"/>
            <a:ext cx="1526380" cy="200055"/>
          </a:xfrm>
          <a:prstGeom prst="rect">
            <a:avLst/>
          </a:prstGeom>
          <a:noFill/>
        </p:spPr>
        <p:txBody>
          <a:bodyPr wrap="none" rtlCol="0">
            <a:spAutoFit/>
          </a:bodyPr>
          <a:lstStyle/>
          <a:p>
            <a:r>
              <a:rPr lang="en-GB" sz="700" u="sng" dirty="0" err="1">
                <a:solidFill>
                  <a:srgbClr val="0432FF"/>
                </a:solidFill>
                <a:latin typeface="Consolas" panose="020B0609020204030204" pitchFamily="49" charset="0"/>
                <a:cs typeface="Consolas" panose="020B0609020204030204" pitchFamily="49" charset="0"/>
              </a:rPr>
              <a:t>data:MyLatLongPointObserved</a:t>
            </a:r>
            <a:endParaRPr lang="en-GB" sz="700" u="sng" dirty="0">
              <a:solidFill>
                <a:srgbClr val="0432FF"/>
              </a:solidFill>
              <a:latin typeface="Consolas" panose="020B0609020204030204" pitchFamily="49" charset="0"/>
              <a:cs typeface="Consolas" panose="020B0609020204030204" pitchFamily="49" charset="0"/>
            </a:endParaRPr>
          </a:p>
        </p:txBody>
      </p:sp>
      <p:sp>
        <p:nvSpPr>
          <p:cNvPr id="62" name="TextBox 61">
            <a:extLst>
              <a:ext uri="{FF2B5EF4-FFF2-40B4-BE49-F238E27FC236}">
                <a16:creationId xmlns:a16="http://schemas.microsoft.com/office/drawing/2014/main" id="{DF24A972-2324-3640-9D6B-DBDABDA26F17}"/>
              </a:ext>
            </a:extLst>
          </p:cNvPr>
          <p:cNvSpPr txBox="1"/>
          <p:nvPr/>
        </p:nvSpPr>
        <p:spPr>
          <a:xfrm rot="16200000">
            <a:off x="1753379" y="996167"/>
            <a:ext cx="465192" cy="215444"/>
          </a:xfrm>
          <a:prstGeom prst="rect">
            <a:avLst/>
          </a:prstGeom>
          <a:noFill/>
        </p:spPr>
        <p:txBody>
          <a:bodyPr wrap="none" rtlCol="0">
            <a:spAutoFit/>
          </a:bodyPr>
          <a:lstStyle/>
          <a:p>
            <a:r>
              <a:rPr lang="en-GB" sz="800" dirty="0">
                <a:latin typeface="Consolas" panose="020B0609020204030204" pitchFamily="49" charset="0"/>
                <a:cs typeface="Consolas" panose="020B0609020204030204" pitchFamily="49" charset="0"/>
              </a:rPr>
              <a:t>space</a:t>
            </a:r>
          </a:p>
        </p:txBody>
      </p:sp>
      <p:sp>
        <p:nvSpPr>
          <p:cNvPr id="63" name="TextBox 62">
            <a:extLst>
              <a:ext uri="{FF2B5EF4-FFF2-40B4-BE49-F238E27FC236}">
                <a16:creationId xmlns:a16="http://schemas.microsoft.com/office/drawing/2014/main" id="{75115DE4-A515-0C4F-B3C6-13127981D57A}"/>
              </a:ext>
            </a:extLst>
          </p:cNvPr>
          <p:cNvSpPr txBox="1"/>
          <p:nvPr/>
        </p:nvSpPr>
        <p:spPr>
          <a:xfrm>
            <a:off x="10466928" y="2501955"/>
            <a:ext cx="409086" cy="215444"/>
          </a:xfrm>
          <a:prstGeom prst="rect">
            <a:avLst/>
          </a:prstGeom>
          <a:noFill/>
        </p:spPr>
        <p:txBody>
          <a:bodyPr wrap="none" rtlCol="0">
            <a:spAutoFit/>
          </a:bodyPr>
          <a:lstStyle/>
          <a:p>
            <a:r>
              <a:rPr lang="en-GB" sz="800" dirty="0">
                <a:latin typeface="Consolas" panose="020B0609020204030204" pitchFamily="49" charset="0"/>
                <a:cs typeface="Consolas" panose="020B0609020204030204" pitchFamily="49" charset="0"/>
              </a:rPr>
              <a:t>time</a:t>
            </a:r>
          </a:p>
        </p:txBody>
      </p:sp>
      <p:sp>
        <p:nvSpPr>
          <p:cNvPr id="64" name="Oval 63">
            <a:extLst>
              <a:ext uri="{FF2B5EF4-FFF2-40B4-BE49-F238E27FC236}">
                <a16:creationId xmlns:a16="http://schemas.microsoft.com/office/drawing/2014/main" id="{630A81DC-0544-DC43-926D-72076DA9567A}"/>
              </a:ext>
            </a:extLst>
          </p:cNvPr>
          <p:cNvSpPr/>
          <p:nvPr/>
        </p:nvSpPr>
        <p:spPr>
          <a:xfrm>
            <a:off x="4759847" y="3197504"/>
            <a:ext cx="487680" cy="473612"/>
          </a:xfrm>
          <a:prstGeom prst="ellipse">
            <a:avLst/>
          </a:prstGeom>
          <a:solidFill>
            <a:schemeClr val="tx1">
              <a:lumMod val="85000"/>
              <a:lumOff val="15000"/>
            </a:schemeClr>
          </a:solidFill>
          <a:ln w="38100">
            <a:solidFill>
              <a:srgbClr val="7B35B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7B35B1"/>
                </a:solidFill>
                <a:latin typeface="Consolas" panose="020B0609020204030204" pitchFamily="49" charset="0"/>
                <a:cs typeface="Consolas" panose="020B0609020204030204" pitchFamily="49" charset="0"/>
              </a:rPr>
              <a:t>Or</a:t>
            </a:r>
          </a:p>
        </p:txBody>
      </p:sp>
      <p:cxnSp>
        <p:nvCxnSpPr>
          <p:cNvPr id="65" name="Straight Arrow Connector 64">
            <a:extLst>
              <a:ext uri="{FF2B5EF4-FFF2-40B4-BE49-F238E27FC236}">
                <a16:creationId xmlns:a16="http://schemas.microsoft.com/office/drawing/2014/main" id="{6AC3C161-D7FA-F942-B431-5E63CB49CB76}"/>
              </a:ext>
            </a:extLst>
          </p:cNvPr>
          <p:cNvCxnSpPr>
            <a:cxnSpLocks/>
            <a:stCxn id="64" idx="6"/>
            <a:endCxn id="12" idx="1"/>
          </p:cNvCxnSpPr>
          <p:nvPr/>
        </p:nvCxnSpPr>
        <p:spPr>
          <a:xfrm>
            <a:off x="5247527" y="3434310"/>
            <a:ext cx="1597103" cy="555094"/>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D472D861-160D-6B4F-B103-995ABC5547A5}"/>
              </a:ext>
            </a:extLst>
          </p:cNvPr>
          <p:cNvSpPr/>
          <p:nvPr/>
        </p:nvSpPr>
        <p:spPr>
          <a:xfrm>
            <a:off x="2754539" y="3201196"/>
            <a:ext cx="487680" cy="473612"/>
          </a:xfrm>
          <a:prstGeom prst="ellipse">
            <a:avLst/>
          </a:prstGeom>
          <a:solidFill>
            <a:schemeClr val="tx1">
              <a:lumMod val="85000"/>
              <a:lumOff val="15000"/>
            </a:schemeClr>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ECEC00"/>
                </a:solidFill>
                <a:latin typeface="Consolas" panose="020B0609020204030204" pitchFamily="49" charset="0"/>
                <a:cs typeface="Consolas" panose="020B0609020204030204" pitchFamily="49" charset="0"/>
              </a:rPr>
              <a:t>D</a:t>
            </a:r>
          </a:p>
        </p:txBody>
      </p:sp>
      <p:cxnSp>
        <p:nvCxnSpPr>
          <p:cNvPr id="72" name="Straight Arrow Connector 71">
            <a:extLst>
              <a:ext uri="{FF2B5EF4-FFF2-40B4-BE49-F238E27FC236}">
                <a16:creationId xmlns:a16="http://schemas.microsoft.com/office/drawing/2014/main" id="{51BB12F9-EBDA-E84B-AB53-461B72A10D76}"/>
              </a:ext>
            </a:extLst>
          </p:cNvPr>
          <p:cNvCxnSpPr>
            <a:cxnSpLocks/>
            <a:stCxn id="64" idx="2"/>
            <a:endCxn id="71" idx="6"/>
          </p:cNvCxnSpPr>
          <p:nvPr/>
        </p:nvCxnSpPr>
        <p:spPr>
          <a:xfrm flipH="1">
            <a:off x="3242219" y="3434310"/>
            <a:ext cx="1517628" cy="3692"/>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92F26FED-EBBD-A14C-A929-E5D29E0FF182}"/>
              </a:ext>
            </a:extLst>
          </p:cNvPr>
          <p:cNvSpPr txBox="1"/>
          <p:nvPr/>
        </p:nvSpPr>
        <p:spPr>
          <a:xfrm>
            <a:off x="3401001" y="3253164"/>
            <a:ext cx="1362874"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ies:isParticipationOf</a:t>
            </a:r>
            <a:endParaRPr lang="en-GB" sz="800" dirty="0">
              <a:latin typeface="Consolas" panose="020B0609020204030204" pitchFamily="49" charset="0"/>
              <a:cs typeface="Consolas" panose="020B0609020204030204" pitchFamily="49" charset="0"/>
            </a:endParaRPr>
          </a:p>
        </p:txBody>
      </p:sp>
      <p:sp>
        <p:nvSpPr>
          <p:cNvPr id="76" name="TextBox 75">
            <a:extLst>
              <a:ext uri="{FF2B5EF4-FFF2-40B4-BE49-F238E27FC236}">
                <a16:creationId xmlns:a16="http://schemas.microsoft.com/office/drawing/2014/main" id="{EDFE9942-7F02-BD44-8787-677C710D97E1}"/>
              </a:ext>
            </a:extLst>
          </p:cNvPr>
          <p:cNvSpPr txBox="1"/>
          <p:nvPr/>
        </p:nvSpPr>
        <p:spPr>
          <a:xfrm>
            <a:off x="1610367" y="3338451"/>
            <a:ext cx="1082348" cy="215444"/>
          </a:xfrm>
          <a:prstGeom prst="rect">
            <a:avLst/>
          </a:prstGeom>
          <a:noFill/>
        </p:spPr>
        <p:txBody>
          <a:bodyPr wrap="none" rtlCol="0">
            <a:spAutoFit/>
          </a:bodyPr>
          <a:lstStyle/>
          <a:p>
            <a:r>
              <a:rPr lang="en-GB" sz="800" u="sng" dirty="0" err="1">
                <a:solidFill>
                  <a:srgbClr val="0432FF"/>
                </a:solidFill>
                <a:latin typeface="Consolas" panose="020B0609020204030204" pitchFamily="49" charset="0"/>
                <a:cs typeface="Consolas" panose="020B0609020204030204" pitchFamily="49" charset="0"/>
              </a:rPr>
              <a:t>data:TheObserver</a:t>
            </a:r>
            <a:endParaRPr lang="en-GB" sz="800" u="sng" dirty="0">
              <a:solidFill>
                <a:srgbClr val="0432FF"/>
              </a:solidFill>
              <a:latin typeface="Consolas" panose="020B0609020204030204" pitchFamily="49" charset="0"/>
              <a:cs typeface="Consolas" panose="020B0609020204030204" pitchFamily="49" charset="0"/>
            </a:endParaRPr>
          </a:p>
        </p:txBody>
      </p:sp>
      <p:sp>
        <p:nvSpPr>
          <p:cNvPr id="77" name="TextBox 76">
            <a:extLst>
              <a:ext uri="{FF2B5EF4-FFF2-40B4-BE49-F238E27FC236}">
                <a16:creationId xmlns:a16="http://schemas.microsoft.com/office/drawing/2014/main" id="{3381EAC5-5BE4-4C4E-AEBB-3A963719CF94}"/>
              </a:ext>
            </a:extLst>
          </p:cNvPr>
          <p:cNvSpPr txBox="1"/>
          <p:nvPr/>
        </p:nvSpPr>
        <p:spPr>
          <a:xfrm>
            <a:off x="4285151" y="3646292"/>
            <a:ext cx="1811714"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data:Observing_MMSI_367330510</a:t>
            </a:r>
          </a:p>
        </p:txBody>
      </p:sp>
      <p:sp>
        <p:nvSpPr>
          <p:cNvPr id="78" name="TextBox 77">
            <a:extLst>
              <a:ext uri="{FF2B5EF4-FFF2-40B4-BE49-F238E27FC236}">
                <a16:creationId xmlns:a16="http://schemas.microsoft.com/office/drawing/2014/main" id="{CD9FC34C-CE6E-8249-930B-A0867173ACC7}"/>
              </a:ext>
            </a:extLst>
          </p:cNvPr>
          <p:cNvSpPr txBox="1"/>
          <p:nvPr/>
        </p:nvSpPr>
        <p:spPr>
          <a:xfrm>
            <a:off x="5541555" y="2036177"/>
            <a:ext cx="1625766" cy="200055"/>
          </a:xfrm>
          <a:prstGeom prst="rect">
            <a:avLst/>
          </a:prstGeom>
          <a:noFill/>
        </p:spPr>
        <p:txBody>
          <a:bodyPr wrap="none" rtlCol="0">
            <a:spAutoFit/>
          </a:bodyPr>
          <a:lstStyle/>
          <a:p>
            <a:r>
              <a:rPr lang="en-GB" sz="700" u="sng" dirty="0">
                <a:solidFill>
                  <a:srgbClr val="0432FF"/>
                </a:solidFill>
                <a:latin typeface="Consolas" panose="020B0609020204030204" pitchFamily="49" charset="0"/>
                <a:cs typeface="Consolas" panose="020B0609020204030204" pitchFamily="49" charset="0"/>
              </a:rPr>
              <a:t>data:Observing_MMSI_367330510</a:t>
            </a:r>
          </a:p>
        </p:txBody>
      </p:sp>
      <p:cxnSp>
        <p:nvCxnSpPr>
          <p:cNvPr id="79" name="Straight Connector 78">
            <a:extLst>
              <a:ext uri="{FF2B5EF4-FFF2-40B4-BE49-F238E27FC236}">
                <a16:creationId xmlns:a16="http://schemas.microsoft.com/office/drawing/2014/main" id="{3FCF1E48-CD55-2B46-8CD0-BC093C41DD7C}"/>
              </a:ext>
            </a:extLst>
          </p:cNvPr>
          <p:cNvCxnSpPr>
            <a:cxnSpLocks/>
          </p:cNvCxnSpPr>
          <p:nvPr/>
        </p:nvCxnSpPr>
        <p:spPr>
          <a:xfrm flipH="1" flipV="1">
            <a:off x="7083183" y="2158916"/>
            <a:ext cx="658502" cy="1598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7D25EEEE-4409-2047-AD77-35FAFBB4C544}"/>
              </a:ext>
            </a:extLst>
          </p:cNvPr>
          <p:cNvSpPr txBox="1"/>
          <p:nvPr/>
        </p:nvSpPr>
        <p:spPr>
          <a:xfrm>
            <a:off x="1610367" y="2968112"/>
            <a:ext cx="4020652" cy="261610"/>
          </a:xfrm>
          <a:prstGeom prst="rect">
            <a:avLst/>
          </a:prstGeom>
          <a:noFill/>
        </p:spPr>
        <p:txBody>
          <a:bodyPr wrap="none" rtlCol="0">
            <a:spAutoFit/>
          </a:bodyPr>
          <a:lstStyle/>
          <a:p>
            <a:r>
              <a:rPr lang="en-GB" sz="1100" dirty="0">
                <a:solidFill>
                  <a:srgbClr val="FF0000"/>
                </a:solidFill>
              </a:rPr>
              <a:t>Observer not known in the case of openly available AIS source data</a:t>
            </a:r>
          </a:p>
        </p:txBody>
      </p:sp>
      <p:sp>
        <p:nvSpPr>
          <p:cNvPr id="9" name="Rectangle 8">
            <a:extLst>
              <a:ext uri="{FF2B5EF4-FFF2-40B4-BE49-F238E27FC236}">
                <a16:creationId xmlns:a16="http://schemas.microsoft.com/office/drawing/2014/main" id="{86567FF0-288D-7942-957E-B3640953B742}"/>
              </a:ext>
            </a:extLst>
          </p:cNvPr>
          <p:cNvSpPr/>
          <p:nvPr/>
        </p:nvSpPr>
        <p:spPr>
          <a:xfrm>
            <a:off x="1610367" y="3141072"/>
            <a:ext cx="5162844" cy="720664"/>
          </a:xfrm>
          <a:prstGeom prst="rect">
            <a:avLst/>
          </a:prstGeom>
          <a:solidFill>
            <a:srgbClr val="FFFFFF">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Rectangle 65">
            <a:extLst>
              <a:ext uri="{FF2B5EF4-FFF2-40B4-BE49-F238E27FC236}">
                <a16:creationId xmlns:a16="http://schemas.microsoft.com/office/drawing/2014/main" id="{29CF593A-CE8A-0E45-8AA0-A51DE4CEF99E}"/>
              </a:ext>
            </a:extLst>
          </p:cNvPr>
          <p:cNvSpPr/>
          <p:nvPr/>
        </p:nvSpPr>
        <p:spPr>
          <a:xfrm>
            <a:off x="6458036" y="3282613"/>
            <a:ext cx="385765" cy="720664"/>
          </a:xfrm>
          <a:prstGeom prst="rect">
            <a:avLst/>
          </a:prstGeom>
          <a:solidFill>
            <a:srgbClr val="FFFFFF">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56676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97DF409-BE68-5B49-AE5B-F4CA9A83578A}"/>
              </a:ext>
            </a:extLst>
          </p:cNvPr>
          <p:cNvPicPr>
            <a:picLocks noChangeAspect="1"/>
          </p:cNvPicPr>
          <p:nvPr/>
        </p:nvPicPr>
        <p:blipFill>
          <a:blip r:embed="rId2"/>
          <a:stretch>
            <a:fillRect/>
          </a:stretch>
        </p:blipFill>
        <p:spPr>
          <a:xfrm>
            <a:off x="6208132" y="41936"/>
            <a:ext cx="4467213" cy="3655323"/>
          </a:xfrm>
          <a:prstGeom prst="rect">
            <a:avLst/>
          </a:prstGeom>
        </p:spPr>
      </p:pic>
      <p:sp>
        <p:nvSpPr>
          <p:cNvPr id="2" name="Rectangle 1">
            <a:extLst>
              <a:ext uri="{FF2B5EF4-FFF2-40B4-BE49-F238E27FC236}">
                <a16:creationId xmlns:a16="http://schemas.microsoft.com/office/drawing/2014/main" id="{CC292CC5-F0BA-2E49-947C-DC8AB42E0553}"/>
              </a:ext>
            </a:extLst>
          </p:cNvPr>
          <p:cNvSpPr/>
          <p:nvPr/>
        </p:nvSpPr>
        <p:spPr>
          <a:xfrm>
            <a:off x="175760" y="1094279"/>
            <a:ext cx="5633215" cy="5632311"/>
          </a:xfrm>
          <a:prstGeom prst="rect">
            <a:avLst/>
          </a:prstGeom>
          <a:solidFill>
            <a:schemeClr val="tx1">
              <a:lumMod val="85000"/>
              <a:lumOff val="15000"/>
            </a:schemeClr>
          </a:solidFill>
        </p:spPr>
        <p:txBody>
          <a:bodyPr wrap="square">
            <a:spAutoFit/>
          </a:bodyPr>
          <a:lstStyle/>
          <a:p>
            <a:r>
              <a:rPr lang="en-GB" sz="500" dirty="0">
                <a:solidFill>
                  <a:srgbClr val="D4D4D4"/>
                </a:solidFill>
                <a:latin typeface="Roboto Mono" pitchFamily="2" charset="0"/>
                <a:ea typeface="Roboto Mono" pitchFamily="2" charset="0"/>
              </a:rPr>
              <a:t>@prefix </a:t>
            </a:r>
            <a:r>
              <a:rPr lang="en-GB" sz="500" dirty="0">
                <a:solidFill>
                  <a:srgbClr val="569CD6"/>
                </a:solidFill>
                <a:latin typeface="Roboto Mono" pitchFamily="2" charset="0"/>
                <a:ea typeface="Roboto Mono" pitchFamily="2" charset="0"/>
              </a:rPr>
              <a:t>data:</a:t>
            </a:r>
            <a:r>
              <a:rPr lang="en-GB" sz="500" dirty="0">
                <a:solidFill>
                  <a:srgbClr val="D4D4D4"/>
                </a:solidFill>
                <a:latin typeface="Roboto Mono" pitchFamily="2" charset="0"/>
                <a:ea typeface="Roboto Mono" pitchFamily="2" charset="0"/>
              </a:rPr>
              <a:t> </a:t>
            </a:r>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ais.data.gov.uk</a:t>
            </a:r>
            <a:r>
              <a:rPr lang="en-GB" sz="500" dirty="0">
                <a:solidFill>
                  <a:srgbClr val="4EC9B0"/>
                </a:solidFill>
                <a:latin typeface="Roboto Mono" pitchFamily="2" charset="0"/>
                <a:ea typeface="Roboto Mono" pitchFamily="2" charset="0"/>
              </a:rPr>
              <a:t>/ais-</a:t>
            </a:r>
            <a:r>
              <a:rPr lang="en-GB" sz="500" dirty="0" err="1">
                <a:solidFill>
                  <a:srgbClr val="4EC9B0"/>
                </a:solidFill>
                <a:latin typeface="Roboto Mono" pitchFamily="2" charset="0"/>
                <a:ea typeface="Roboto Mono" pitchFamily="2" charset="0"/>
              </a:rPr>
              <a:t>ies</a:t>
            </a:r>
            <a:r>
              <a:rPr lang="en-GB" sz="500" dirty="0">
                <a:solidFill>
                  <a:srgbClr val="4EC9B0"/>
                </a:solidFill>
                <a:latin typeface="Roboto Mono" pitchFamily="2" charset="0"/>
                <a:ea typeface="Roboto Mono" pitchFamily="2" charset="0"/>
              </a:rPr>
              <a:t>-test#&gt;</a:t>
            </a:r>
            <a:r>
              <a:rPr lang="en-GB" sz="500" dirty="0">
                <a:solidFill>
                  <a:srgbClr val="D4D4D4"/>
                </a:solidFill>
                <a:latin typeface="Roboto Mono" pitchFamily="2" charset="0"/>
                <a:ea typeface="Roboto Mono" pitchFamily="2" charset="0"/>
              </a:rPr>
              <a:t> .</a:t>
            </a:r>
          </a:p>
          <a:p>
            <a:r>
              <a:rPr lang="en-GB" sz="500" dirty="0">
                <a:solidFill>
                  <a:srgbClr val="D4D4D4"/>
                </a:solidFill>
                <a:latin typeface="Roboto Mono" pitchFamily="2" charset="0"/>
                <a:ea typeface="Roboto Mono" pitchFamily="2" charset="0"/>
              </a:rPr>
              <a:t>@prefix </a:t>
            </a:r>
            <a:r>
              <a:rPr lang="en-GB" sz="500" dirty="0" err="1">
                <a:solidFill>
                  <a:srgbClr val="569CD6"/>
                </a:solidFill>
                <a:latin typeface="Roboto Mono" pitchFamily="2" charset="0"/>
                <a:ea typeface="Roboto Mono" pitchFamily="2" charset="0"/>
              </a:rPr>
              <a:t>ies</a:t>
            </a:r>
            <a:r>
              <a:rPr lang="en-GB" sz="500" dirty="0">
                <a:solidFill>
                  <a:srgbClr val="569CD6"/>
                </a:solidFill>
                <a:latin typeface="Roboto Mono" pitchFamily="2" charset="0"/>
                <a:ea typeface="Roboto Mono" pitchFamily="2" charset="0"/>
              </a:rPr>
              <a:t>:</a:t>
            </a:r>
            <a:r>
              <a:rPr lang="en-GB" sz="500" dirty="0">
                <a:solidFill>
                  <a:srgbClr val="D4D4D4"/>
                </a:solidFill>
                <a:latin typeface="Roboto Mono" pitchFamily="2" charset="0"/>
                <a:ea typeface="Roboto Mono" pitchFamily="2" charset="0"/>
              </a:rPr>
              <a:t> </a:t>
            </a:r>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ies.data.gov.uk</a:t>
            </a:r>
            <a:r>
              <a:rPr lang="en-GB" sz="500" dirty="0">
                <a:solidFill>
                  <a:srgbClr val="4EC9B0"/>
                </a:solidFill>
                <a:latin typeface="Roboto Mono" pitchFamily="2" charset="0"/>
                <a:ea typeface="Roboto Mono" pitchFamily="2" charset="0"/>
              </a:rPr>
              <a:t>/ontology/ies4#&gt;</a:t>
            </a:r>
            <a:r>
              <a:rPr lang="en-GB" sz="500" dirty="0">
                <a:solidFill>
                  <a:srgbClr val="D4D4D4"/>
                </a:solidFill>
                <a:latin typeface="Roboto Mono" pitchFamily="2" charset="0"/>
                <a:ea typeface="Roboto Mono" pitchFamily="2" charset="0"/>
              </a:rPr>
              <a:t> .</a:t>
            </a:r>
          </a:p>
          <a:p>
            <a:br>
              <a:rPr lang="en-GB" sz="500" dirty="0">
                <a:solidFill>
                  <a:srgbClr val="D4D4D4"/>
                </a:solidFill>
                <a:latin typeface="Roboto Mono" pitchFamily="2" charset="0"/>
                <a:ea typeface="Roboto Mono" pitchFamily="2" charset="0"/>
              </a:rPr>
            </a:br>
            <a:r>
              <a:rPr lang="en-GB" sz="500" dirty="0">
                <a:solidFill>
                  <a:srgbClr val="6A9955"/>
                </a:solidFill>
                <a:latin typeface="Roboto Mono" pitchFamily="2" charset="0"/>
                <a:ea typeface="Roboto Mono" pitchFamily="2" charset="0"/>
              </a:rPr>
              <a:t>#Boilerplate stuff - setting the naming schemes used in the data, and the owners of those schemes. This could be put in a separate RDF file and referenced if need be</a:t>
            </a:r>
            <a:endParaRPr lang="en-GB" sz="500" dirty="0">
              <a:solidFill>
                <a:srgbClr val="D4D4D4"/>
              </a:solidFill>
              <a:latin typeface="Roboto Mono" pitchFamily="2" charset="0"/>
              <a:ea typeface="Roboto Mono" pitchFamily="2" charset="0"/>
            </a:endParaRPr>
          </a:p>
          <a:p>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imo.org</a:t>
            </a:r>
            <a:r>
              <a:rPr lang="en-GB" sz="500" dirty="0">
                <a:solidFill>
                  <a:srgbClr val="4EC9B0"/>
                </a:solidFill>
                <a:latin typeface="Roboto Mono" pitchFamily="2" charset="0"/>
                <a:ea typeface="Roboto Mono" pitchFamily="2" charset="0"/>
              </a:rPr>
              <a:t>&gt;</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Organisation</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hasName</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96fbe176-74a3-4dd8-ac76-adefc4c3d3d1</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96fbe176-74a3-4dd8-ac76-adefc4c3d3d1</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OrganisationName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representationValue</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"International Maritime Organisation"</a:t>
            </a:r>
            <a:r>
              <a:rPr lang="en-GB" sz="500" dirty="0">
                <a:solidFill>
                  <a:srgbClr val="D4D4D4"/>
                </a:solidFill>
                <a:latin typeface="Roboto Mono" pitchFamily="2" charset="0"/>
                <a:ea typeface="Roboto Mono" pitchFamily="2" charset="0"/>
              </a:rPr>
              <a:t> .</a:t>
            </a:r>
          </a:p>
          <a:p>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imo.org#imo-NamingScheme</a:t>
            </a:r>
            <a:r>
              <a:rPr lang="en-GB" sz="500" dirty="0">
                <a:solidFill>
                  <a:srgbClr val="4EC9B0"/>
                </a:solidFill>
                <a:latin typeface="Roboto Mono" pitchFamily="2" charset="0"/>
                <a:ea typeface="Roboto Mono" pitchFamily="2" charset="0"/>
              </a:rPr>
              <a:t>&gt;</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NamingScheme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schemeOwner</a:t>
            </a:r>
            <a:r>
              <a:rPr lang="en-GB" sz="500" dirty="0">
                <a:solidFill>
                  <a:srgbClr val="D4D4D4"/>
                </a:solidFill>
                <a:latin typeface="Roboto Mono" pitchFamily="2" charset="0"/>
                <a:ea typeface="Roboto Mono" pitchFamily="2" charset="0"/>
              </a:rPr>
              <a:t> </a:t>
            </a:r>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imo.org</a:t>
            </a:r>
            <a:r>
              <a:rPr lang="en-GB" sz="500" dirty="0">
                <a:solidFill>
                  <a:srgbClr val="4EC9B0"/>
                </a:solidFill>
                <a:latin typeface="Roboto Mono" pitchFamily="2" charset="0"/>
                <a:ea typeface="Roboto Mono" pitchFamily="2" charset="0"/>
              </a:rPr>
              <a:t>&gt;</a:t>
            </a:r>
            <a:r>
              <a:rPr lang="en-GB" sz="500" dirty="0">
                <a:solidFill>
                  <a:srgbClr val="D4D4D4"/>
                </a:solidFill>
                <a:latin typeface="Roboto Mono" pitchFamily="2" charset="0"/>
                <a:ea typeface="Roboto Mono" pitchFamily="2" charset="0"/>
              </a:rPr>
              <a:t> .</a:t>
            </a:r>
          </a:p>
          <a:p>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itu.int</a:t>
            </a:r>
            <a:r>
              <a:rPr lang="en-GB" sz="500" dirty="0">
                <a:solidFill>
                  <a:srgbClr val="4EC9B0"/>
                </a:solidFill>
                <a:latin typeface="Roboto Mono" pitchFamily="2" charset="0"/>
                <a:ea typeface="Roboto Mono" pitchFamily="2" charset="0"/>
              </a:rPr>
              <a:t>&gt;</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Organisation</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hasName</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23a814e7-4859-48d9-a91d-14218198bb70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23a814e7-4859-48d9-a91d-14218198bb70</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OrganisationName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representationValue</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"International Telecommunications Union"</a:t>
            </a:r>
            <a:r>
              <a:rPr lang="en-GB" sz="500" dirty="0">
                <a:solidFill>
                  <a:srgbClr val="D4D4D4"/>
                </a:solidFill>
                <a:latin typeface="Roboto Mono" pitchFamily="2" charset="0"/>
                <a:ea typeface="Roboto Mono" pitchFamily="2" charset="0"/>
              </a:rPr>
              <a:t> .</a:t>
            </a:r>
          </a:p>
          <a:p>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itu.int#mmsi-NamingScheme</a:t>
            </a:r>
            <a:r>
              <a:rPr lang="en-GB" sz="500" dirty="0">
                <a:solidFill>
                  <a:srgbClr val="4EC9B0"/>
                </a:solidFill>
                <a:latin typeface="Roboto Mono" pitchFamily="2" charset="0"/>
                <a:ea typeface="Roboto Mono" pitchFamily="2" charset="0"/>
              </a:rPr>
              <a:t>&gt;</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NamingScheme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schemeOwner</a:t>
            </a:r>
            <a:r>
              <a:rPr lang="en-GB" sz="500" dirty="0">
                <a:solidFill>
                  <a:srgbClr val="D4D4D4"/>
                </a:solidFill>
                <a:latin typeface="Roboto Mono" pitchFamily="2" charset="0"/>
                <a:ea typeface="Roboto Mono" pitchFamily="2" charset="0"/>
              </a:rPr>
              <a:t> </a:t>
            </a:r>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itu.int</a:t>
            </a:r>
            <a:r>
              <a:rPr lang="en-GB" sz="500" dirty="0">
                <a:solidFill>
                  <a:srgbClr val="4EC9B0"/>
                </a:solidFill>
                <a:latin typeface="Roboto Mono" pitchFamily="2" charset="0"/>
                <a:ea typeface="Roboto Mono" pitchFamily="2" charset="0"/>
              </a:rPr>
              <a:t>&gt;</a:t>
            </a:r>
            <a:r>
              <a:rPr lang="en-GB" sz="500" dirty="0">
                <a:solidFill>
                  <a:srgbClr val="D4D4D4"/>
                </a:solidFill>
                <a:latin typeface="Roboto Mono" pitchFamily="2" charset="0"/>
                <a:ea typeface="Roboto Mono" pitchFamily="2" charset="0"/>
              </a:rPr>
              <a:t> .</a:t>
            </a:r>
          </a:p>
          <a:p>
            <a:br>
              <a:rPr lang="en-GB" sz="500" dirty="0">
                <a:solidFill>
                  <a:srgbClr val="D4D4D4"/>
                </a:solidFill>
                <a:latin typeface="Roboto Mono" pitchFamily="2" charset="0"/>
                <a:ea typeface="Roboto Mono" pitchFamily="2" charset="0"/>
              </a:rPr>
            </a:br>
            <a:r>
              <a:rPr lang="en-GB" sz="500" dirty="0">
                <a:solidFill>
                  <a:srgbClr val="6A9955"/>
                </a:solidFill>
                <a:latin typeface="Roboto Mono" pitchFamily="2" charset="0"/>
                <a:ea typeface="Roboto Mono" pitchFamily="2" charset="0"/>
              </a:rPr>
              <a:t>#The transponder - note, </a:t>
            </a:r>
            <a:r>
              <a:rPr lang="en-GB" sz="500" dirty="0" err="1">
                <a:solidFill>
                  <a:srgbClr val="6A9955"/>
                </a:solidFill>
                <a:latin typeface="Roboto Mono" pitchFamily="2" charset="0"/>
                <a:ea typeface="Roboto Mono" pitchFamily="2" charset="0"/>
              </a:rPr>
              <a:t>LocationTransponder</a:t>
            </a:r>
            <a:r>
              <a:rPr lang="en-GB" sz="500" dirty="0">
                <a:solidFill>
                  <a:srgbClr val="6A9955"/>
                </a:solidFill>
                <a:latin typeface="Roboto Mono" pitchFamily="2" charset="0"/>
                <a:ea typeface="Roboto Mono" pitchFamily="2" charset="0"/>
              </a:rPr>
              <a:t> was added as a new class to the IES ontology for the purposes of MIKES</a:t>
            </a:r>
            <a:endParaRPr lang="en-GB" sz="500" dirty="0">
              <a:solidFill>
                <a:srgbClr val="D4D4D4"/>
              </a:solidFill>
              <a:latin typeface="Roboto Mono" pitchFamily="2" charset="0"/>
              <a:ea typeface="Roboto Mono" pitchFamily="2" charset="0"/>
            </a:endParaRP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MMSI_367330510</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LocationTransponder</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isIdentifiedBy</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7f79de9e-1307-4a8a-969a-ff683864868a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7f79de9e-1307-4a8a-969a-ff683864868a</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CommunicationsIdentifier</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inScheme</a:t>
            </a:r>
            <a:r>
              <a:rPr lang="en-GB" sz="500" dirty="0">
                <a:solidFill>
                  <a:srgbClr val="D4D4D4"/>
                </a:solidFill>
                <a:latin typeface="Roboto Mono" pitchFamily="2" charset="0"/>
                <a:ea typeface="Roboto Mono" pitchFamily="2" charset="0"/>
              </a:rPr>
              <a:t> </a:t>
            </a:r>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itu.int#mmsi-NamingScheme</a:t>
            </a:r>
            <a:r>
              <a:rPr lang="en-GB" sz="500" dirty="0">
                <a:solidFill>
                  <a:srgbClr val="4EC9B0"/>
                </a:solidFill>
                <a:latin typeface="Roboto Mono" pitchFamily="2" charset="0"/>
                <a:ea typeface="Roboto Mono" pitchFamily="2" charset="0"/>
              </a:rPr>
              <a:t>&gt;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representationValue</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"367330510"</a:t>
            </a:r>
            <a:r>
              <a:rPr lang="en-GB" sz="500" dirty="0">
                <a:solidFill>
                  <a:srgbClr val="D4D4D4"/>
                </a:solidFill>
                <a:latin typeface="Roboto Mono" pitchFamily="2" charset="0"/>
                <a:ea typeface="Roboto Mono" pitchFamily="2" charset="0"/>
              </a:rPr>
              <a:t> .</a:t>
            </a:r>
          </a:p>
          <a:p>
            <a:endParaRPr lang="en-GB" sz="500" dirty="0">
              <a:solidFill>
                <a:srgbClr val="D4D4D4"/>
              </a:solidFill>
              <a:latin typeface="Roboto Mono" pitchFamily="2" charset="0"/>
              <a:ea typeface="Roboto Mono" pitchFamily="2" charset="0"/>
            </a:endParaRPr>
          </a:p>
          <a:p>
            <a:r>
              <a:rPr lang="en-GB" sz="500" dirty="0">
                <a:solidFill>
                  <a:srgbClr val="6A9955"/>
                </a:solidFill>
                <a:latin typeface="Roboto Mono" pitchFamily="2" charset="0"/>
                <a:ea typeface="Roboto Mono" pitchFamily="2" charset="0"/>
              </a:rPr>
              <a:t>#The overarching track observation (each individual </a:t>
            </a:r>
            <a:r>
              <a:rPr lang="en-GB" sz="500" dirty="0" err="1">
                <a:solidFill>
                  <a:srgbClr val="6A9955"/>
                </a:solidFill>
                <a:latin typeface="Roboto Mono" pitchFamily="2" charset="0"/>
                <a:ea typeface="Roboto Mono" pitchFamily="2" charset="0"/>
              </a:rPr>
              <a:t>LocationObservation</a:t>
            </a:r>
            <a:r>
              <a:rPr lang="en-GB" sz="500" dirty="0">
                <a:solidFill>
                  <a:srgbClr val="6A9955"/>
                </a:solidFill>
                <a:latin typeface="Roboto Mono" pitchFamily="2" charset="0"/>
                <a:ea typeface="Roboto Mono" pitchFamily="2" charset="0"/>
              </a:rPr>
              <a:t> is part of this)</a:t>
            </a:r>
            <a:endParaRPr lang="en-GB" sz="500" dirty="0">
              <a:solidFill>
                <a:srgbClr val="D4D4D4"/>
              </a:solidFill>
              <a:latin typeface="Roboto Mono" pitchFamily="2" charset="0"/>
              <a:ea typeface="Roboto Mono" pitchFamily="2" charset="0"/>
            </a:endParaRP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 MMSI_367330510_track_observation_0000101</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Observation</a:t>
            </a:r>
            <a:r>
              <a:rPr lang="en-GB" sz="500" dirty="0">
                <a:solidFill>
                  <a:srgbClr val="D4D4D4"/>
                </a:solidFill>
                <a:latin typeface="Roboto Mono" pitchFamily="2" charset="0"/>
                <a:ea typeface="Roboto Mono" pitchFamily="2" charset="0"/>
              </a:rPr>
              <a:t> .</a:t>
            </a:r>
          </a:p>
          <a:p>
            <a:br>
              <a:rPr lang="en-GB" sz="500" dirty="0">
                <a:solidFill>
                  <a:srgbClr val="D4D4D4"/>
                </a:solidFill>
                <a:latin typeface="Roboto Mono" pitchFamily="2" charset="0"/>
                <a:ea typeface="Roboto Mono" pitchFamily="2" charset="0"/>
              </a:rPr>
            </a:br>
            <a:r>
              <a:rPr lang="en-GB" sz="500" dirty="0">
                <a:solidFill>
                  <a:srgbClr val="6A9955"/>
                </a:solidFill>
                <a:latin typeface="Roboto Mono" pitchFamily="2" charset="0"/>
                <a:ea typeface="Roboto Mono" pitchFamily="2" charset="0"/>
              </a:rPr>
              <a:t>#Now the observations - note this is just using simple </a:t>
            </a:r>
            <a:r>
              <a:rPr lang="en-GB" sz="500" dirty="0" err="1">
                <a:solidFill>
                  <a:srgbClr val="6A9955"/>
                </a:solidFill>
                <a:latin typeface="Roboto Mono" pitchFamily="2" charset="0"/>
                <a:ea typeface="Roboto Mono" pitchFamily="2" charset="0"/>
              </a:rPr>
              <a:t>lat</a:t>
            </a:r>
            <a:r>
              <a:rPr lang="en-GB" sz="500" dirty="0">
                <a:solidFill>
                  <a:srgbClr val="6A9955"/>
                </a:solidFill>
                <a:latin typeface="Roboto Mono" pitchFamily="2" charset="0"/>
                <a:ea typeface="Roboto Mono" pitchFamily="2" charset="0"/>
              </a:rPr>
              <a:t> and long points from IES. We have not tried to use the EPSG stuff yet as </a:t>
            </a:r>
            <a:r>
              <a:rPr lang="en-GB" sz="500" dirty="0" err="1">
                <a:solidFill>
                  <a:srgbClr val="6A9955"/>
                </a:solidFill>
                <a:latin typeface="Roboto Mono" pitchFamily="2" charset="0"/>
                <a:ea typeface="Roboto Mono" pitchFamily="2" charset="0"/>
              </a:rPr>
              <a:t>lat</a:t>
            </a:r>
            <a:r>
              <a:rPr lang="en-GB" sz="500" dirty="0">
                <a:solidFill>
                  <a:srgbClr val="6A9955"/>
                </a:solidFill>
                <a:latin typeface="Roboto Mono" pitchFamily="2" charset="0"/>
                <a:ea typeface="Roboto Mono" pitchFamily="2" charset="0"/>
              </a:rPr>
              <a:t> and long are already covered in the model. </a:t>
            </a:r>
            <a:endParaRPr lang="en-GB" sz="500" dirty="0">
              <a:solidFill>
                <a:srgbClr val="D4D4D4"/>
              </a:solidFill>
              <a:latin typeface="Roboto Mono" pitchFamily="2" charset="0"/>
              <a:ea typeface="Roboto Mono" pitchFamily="2" charset="0"/>
            </a:endParaRPr>
          </a:p>
          <a:p>
            <a:br>
              <a:rPr lang="en-GB" sz="500" dirty="0">
                <a:solidFill>
                  <a:srgbClr val="D4D4D4"/>
                </a:solidFill>
                <a:latin typeface="Roboto Mono" pitchFamily="2" charset="0"/>
                <a:ea typeface="Roboto Mono" pitchFamily="2" charset="0"/>
              </a:rPr>
            </a:br>
            <a:r>
              <a:rPr lang="en-GB" sz="500" dirty="0">
                <a:solidFill>
                  <a:srgbClr val="6A9955"/>
                </a:solidFill>
                <a:latin typeface="Roboto Mono" pitchFamily="2" charset="0"/>
                <a:ea typeface="Roboto Mono" pitchFamily="2" charset="0"/>
              </a:rPr>
              <a:t>#"timestamp": "2017-01-05T00:00:00", "coordinates": ["38.03654", "-122.12249"]</a:t>
            </a:r>
            <a:endParaRPr lang="en-GB" sz="500" dirty="0">
              <a:solidFill>
                <a:srgbClr val="D4D4D4"/>
              </a:solidFill>
              <a:latin typeface="Roboto Mono" pitchFamily="2" charset="0"/>
              <a:ea typeface="Roboto Mono" pitchFamily="2" charset="0"/>
            </a:endParaRP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1d867d78-b763-495e-81d3-18ca7ff23d62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LocationObservation</a:t>
            </a:r>
            <a:r>
              <a:rPr lang="en-GB" sz="500" dirty="0">
                <a:solidFill>
                  <a:srgbClr val="D4D4D4"/>
                </a:solidFill>
                <a:latin typeface="Roboto Mono" pitchFamily="2" charset="0"/>
                <a:ea typeface="Roboto Mono" pitchFamily="2" charset="0"/>
              </a:rPr>
              <a:t> ;</a:t>
            </a:r>
          </a:p>
          <a:p>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isPartOf</a:t>
            </a:r>
            <a:r>
              <a:rPr lang="en-GB" sz="500" dirty="0">
                <a:solidFill>
                  <a:srgbClr val="9CDCFE"/>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 MMSI_367330510_track_observation_0000101</a:t>
            </a:r>
            <a:r>
              <a:rPr lang="en-GB" sz="500" dirty="0">
                <a:solidFill>
                  <a:srgbClr val="D4D4D4"/>
                </a:solidFill>
                <a:latin typeface="Roboto Mono" pitchFamily="2" charset="0"/>
                <a:ea typeface="Roboto Mono" pitchFamily="2" charset="0"/>
              </a:rPr>
              <a:t> .</a:t>
            </a:r>
            <a:endParaRPr lang="en-GB" sz="500" dirty="0">
              <a:solidFill>
                <a:srgbClr val="9CDCFE"/>
              </a:solidFill>
              <a:latin typeface="Roboto Mono" pitchFamily="2" charset="0"/>
              <a:ea typeface="Roboto Mono" pitchFamily="2" charset="0"/>
            </a:endParaRP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cbf8c7bf-ee6f-4089-af6d-d4b7f5043f7a</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ObservedLocation</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inPeriod</a:t>
            </a:r>
            <a:r>
              <a:rPr lang="en-GB" sz="500" dirty="0">
                <a:solidFill>
                  <a:srgbClr val="D4D4D4"/>
                </a:solidFill>
                <a:latin typeface="Roboto Mono" pitchFamily="2" charset="0"/>
                <a:ea typeface="Roboto Mono" pitchFamily="2" charset="0"/>
              </a:rPr>
              <a:t> </a:t>
            </a:r>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iso.org</a:t>
            </a:r>
            <a:r>
              <a:rPr lang="en-GB" sz="500" dirty="0">
                <a:solidFill>
                  <a:srgbClr val="4EC9B0"/>
                </a:solidFill>
                <a:latin typeface="Roboto Mono" pitchFamily="2" charset="0"/>
                <a:ea typeface="Roboto Mono" pitchFamily="2" charset="0"/>
              </a:rPr>
              <a:t>/iso8601#2017-01-05T00%3A00%3A00&gt;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isParticipantIn</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1d867d78-b763-495e-81d3-18ca7ff23d62</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isParticipationOf</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2953e2a9-5197-4508-87ad-7e96901a9dc3 .</a:t>
            </a:r>
          </a:p>
          <a:p>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iso.org</a:t>
            </a:r>
            <a:r>
              <a:rPr lang="en-GB" sz="500" dirty="0">
                <a:solidFill>
                  <a:srgbClr val="4EC9B0"/>
                </a:solidFill>
                <a:latin typeface="Roboto Mono" pitchFamily="2" charset="0"/>
                <a:ea typeface="Roboto Mono" pitchFamily="2" charset="0"/>
              </a:rPr>
              <a:t>/iso8601#2017-01-05T00%3A00%3A00&gt;</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ParticularPeriod</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ies:</a:t>
            </a:r>
            <a:r>
              <a:rPr lang="en-GB" sz="500" dirty="0">
                <a:solidFill>
                  <a:srgbClr val="9CDCFE"/>
                </a:solidFill>
                <a:latin typeface="Roboto Mono" pitchFamily="2" charset="0"/>
                <a:ea typeface="Roboto Mono" pitchFamily="2" charset="0"/>
              </a:rPr>
              <a:t>iso8601PeriodRepresentation</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"2017-01-05T00:00:00"</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2953e2a9-5197-4508-87ad-7e96901a9dc3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GeoPoint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isIdentifiedBy</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170a29fb-ba21-4d8a-9dbe-5ece6ee8b741,</a:t>
            </a:r>
          </a:p>
          <a:p>
            <a:r>
              <a:rPr lang="en-GB" sz="500" dirty="0">
                <a:solidFill>
                  <a:srgbClr val="569CD6"/>
                </a:solidFill>
                <a:latin typeface="Roboto Mono" pitchFamily="2" charset="0"/>
                <a:ea typeface="Roboto Mono" pitchFamily="2" charset="0"/>
              </a:rPr>
              <a:t>    data:</a:t>
            </a:r>
            <a:r>
              <a:rPr lang="en-GB" sz="500" dirty="0">
                <a:solidFill>
                  <a:srgbClr val="9CDCFE"/>
                </a:solidFill>
                <a:latin typeface="Roboto Mono" pitchFamily="2" charset="0"/>
                <a:ea typeface="Roboto Mono" pitchFamily="2" charset="0"/>
              </a:rPr>
              <a:t>5f48dd15-c79e-4bd6-8857-4e5d38fa9a34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5f48dd15-c79e-4bd6-8857-4e5d38fa9a34</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Longitude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representationValue</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"-122.12249"</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170a29fb-ba21-4d8a-9dbe-5ece6ee8b741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Latitude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representationValue</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"38.03654"</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131f4043-067b-47ad-9ef6-7983dc0689de</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ObservedTarget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isParticipantIn</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1d867d78</a:t>
            </a:r>
            <a:r>
              <a:rPr lang="en-GB" sz="500" dirty="0">
                <a:solidFill>
                  <a:srgbClr val="D4D4D4"/>
                </a:solidFill>
                <a:latin typeface="Roboto Mono" pitchFamily="2" charset="0"/>
                <a:ea typeface="Roboto Mono" pitchFamily="2" charset="0"/>
              </a:rPr>
              <a:t>-</a:t>
            </a:r>
            <a:r>
              <a:rPr lang="en-GB" sz="500" dirty="0">
                <a:solidFill>
                  <a:srgbClr val="9CDCFE"/>
                </a:solidFill>
                <a:latin typeface="Roboto Mono" pitchFamily="2" charset="0"/>
                <a:ea typeface="Roboto Mono" pitchFamily="2" charset="0"/>
              </a:rPr>
              <a:t>b763-495e-81d3-18ca7ff23d62</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isParticipationOf</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MMSI_367330510 </a:t>
            </a:r>
            <a:r>
              <a:rPr lang="en-GB" sz="500" dirty="0">
                <a:solidFill>
                  <a:srgbClr val="D4D4D4"/>
                </a:solidFill>
                <a:latin typeface="Roboto Mono" pitchFamily="2" charset="0"/>
                <a:ea typeface="Roboto Mono" pitchFamily="2" charset="0"/>
              </a:rPr>
              <a:t>.</a:t>
            </a:r>
          </a:p>
          <a:p>
            <a:endParaRPr lang="en-GB" sz="500" dirty="0">
              <a:solidFill>
                <a:srgbClr val="D4D4D4"/>
              </a:solidFill>
              <a:latin typeface="Roboto Mono" pitchFamily="2" charset="0"/>
              <a:ea typeface="Roboto Mono" pitchFamily="2" charset="0"/>
            </a:endParaRPr>
          </a:p>
          <a:p>
            <a:r>
              <a:rPr lang="en-GB" sz="500" dirty="0">
                <a:solidFill>
                  <a:srgbClr val="6A9955"/>
                </a:solidFill>
                <a:latin typeface="Roboto Mono" pitchFamily="2" charset="0"/>
                <a:ea typeface="Roboto Mono" pitchFamily="2" charset="0"/>
              </a:rPr>
              <a:t>#"timestamp": "2017-01-05T00:01:08", "coordinates": ["38.03654", "-122.12250"]</a:t>
            </a:r>
            <a:endParaRPr lang="en-GB" sz="500" dirty="0">
              <a:solidFill>
                <a:srgbClr val="D4D4D4"/>
              </a:solidFill>
              <a:latin typeface="Roboto Mono" pitchFamily="2" charset="0"/>
              <a:ea typeface="Roboto Mono" pitchFamily="2" charset="0"/>
            </a:endParaRP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cdbb5fa7-1d38-4722-a10c-05635d31ab23</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Observation</a:t>
            </a:r>
            <a:r>
              <a:rPr lang="en-GB" sz="500" dirty="0">
                <a:solidFill>
                  <a:srgbClr val="D4D4D4"/>
                </a:solidFill>
                <a:latin typeface="Roboto Mono" pitchFamily="2" charset="0"/>
                <a:ea typeface="Roboto Mono" pitchFamily="2" charset="0"/>
              </a:rPr>
              <a:t> ;</a:t>
            </a:r>
          </a:p>
          <a:p>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isPartOf</a:t>
            </a:r>
            <a:r>
              <a:rPr lang="en-GB" sz="500" dirty="0">
                <a:solidFill>
                  <a:srgbClr val="9CDCFE"/>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 MMSI_367330510_track_observation_0000101</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6ea333b2-0818-45fc-934d-58767cbc5e2e</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ObservedLocation</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inPeriod</a:t>
            </a:r>
            <a:r>
              <a:rPr lang="en-GB" sz="500" dirty="0">
                <a:solidFill>
                  <a:srgbClr val="D4D4D4"/>
                </a:solidFill>
                <a:latin typeface="Roboto Mono" pitchFamily="2" charset="0"/>
                <a:ea typeface="Roboto Mono" pitchFamily="2" charset="0"/>
              </a:rPr>
              <a:t> </a:t>
            </a:r>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iso.org</a:t>
            </a:r>
            <a:r>
              <a:rPr lang="en-GB" sz="500" dirty="0">
                <a:solidFill>
                  <a:srgbClr val="4EC9B0"/>
                </a:solidFill>
                <a:latin typeface="Roboto Mono" pitchFamily="2" charset="0"/>
                <a:ea typeface="Roboto Mono" pitchFamily="2" charset="0"/>
              </a:rPr>
              <a:t>/iso8601#2017-01-05T00%3A01%3A08&gt;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isParticipantIn</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cdbb5fa7-1d38-4722-a10c-05635d31ab23</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isParticipationOf</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dab518fd-46b0-4064-8039-c407637b6b0d</a:t>
            </a:r>
            <a:r>
              <a:rPr lang="en-GB" sz="500" dirty="0">
                <a:solidFill>
                  <a:srgbClr val="D4D4D4"/>
                </a:solidFill>
                <a:latin typeface="Roboto Mono" pitchFamily="2" charset="0"/>
                <a:ea typeface="Roboto Mono" pitchFamily="2" charset="0"/>
              </a:rPr>
              <a:t> .</a:t>
            </a:r>
          </a:p>
          <a:p>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iso.org</a:t>
            </a:r>
            <a:r>
              <a:rPr lang="en-GB" sz="500" dirty="0">
                <a:solidFill>
                  <a:srgbClr val="4EC9B0"/>
                </a:solidFill>
                <a:latin typeface="Roboto Mono" pitchFamily="2" charset="0"/>
                <a:ea typeface="Roboto Mono" pitchFamily="2" charset="0"/>
              </a:rPr>
              <a:t>/iso8601#2017-01-05T00%3A01%3A08&gt;</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ParticularPeriod</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ies:</a:t>
            </a:r>
            <a:r>
              <a:rPr lang="en-GB" sz="500" dirty="0">
                <a:solidFill>
                  <a:srgbClr val="9CDCFE"/>
                </a:solidFill>
                <a:latin typeface="Roboto Mono" pitchFamily="2" charset="0"/>
                <a:ea typeface="Roboto Mono" pitchFamily="2" charset="0"/>
              </a:rPr>
              <a:t>iso8601PeriodRepresentation</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"2017-01-05T00:01:08"</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dab518fd-46b0-4064-8039-c407637b6b0d</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GeoPoint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isIdentifiedBy</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53a426bb-04da-421b-8934-3b562dec25a7,</a:t>
            </a:r>
          </a:p>
          <a:p>
            <a:r>
              <a:rPr lang="en-GB" sz="500" dirty="0">
                <a:solidFill>
                  <a:srgbClr val="569CD6"/>
                </a:solidFill>
                <a:latin typeface="Roboto Mono" pitchFamily="2" charset="0"/>
                <a:ea typeface="Roboto Mono" pitchFamily="2" charset="0"/>
              </a:rPr>
              <a:t>    data:</a:t>
            </a:r>
            <a:r>
              <a:rPr lang="en-GB" sz="500" dirty="0">
                <a:solidFill>
                  <a:srgbClr val="9CDCFE"/>
                </a:solidFill>
                <a:latin typeface="Roboto Mono" pitchFamily="2" charset="0"/>
                <a:ea typeface="Roboto Mono" pitchFamily="2" charset="0"/>
              </a:rPr>
              <a:t>f32165d4-e134-402c-8646-4f684dbf70b8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53a426bb-04da-421b-8934-3b562dec25a7</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Longitude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representationValue</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"-122.12250"</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f32165d4-e134-402c-8646-4f684dbf70</a:t>
            </a:r>
            <a:r>
              <a:rPr lang="en-GB" sz="500" dirty="0">
                <a:solidFill>
                  <a:srgbClr val="D4D4D4"/>
                </a:solidFill>
                <a:latin typeface="Roboto Mono" pitchFamily="2" charset="0"/>
                <a:ea typeface="Roboto Mono" pitchFamily="2" charset="0"/>
              </a:rPr>
              <a:t>b</a:t>
            </a:r>
            <a:r>
              <a:rPr lang="en-GB" sz="500" dirty="0">
                <a:solidFill>
                  <a:srgbClr val="B5CEA8"/>
                </a:solidFill>
                <a:latin typeface="Roboto Mono" pitchFamily="2" charset="0"/>
                <a:ea typeface="Roboto Mono" pitchFamily="2" charset="0"/>
              </a:rPr>
              <a:t>8</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Latitude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representationValue</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"38.03654"</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5d6457cb-df4d-4def-a3f2-9529efe0e982</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ObservedTarget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isParticipantIn</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cdbb5fa7-1d38-4722-a10c-05635d31ab23</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isParticipationOf</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MMSI_367330510</a:t>
            </a:r>
            <a:r>
              <a:rPr lang="en-GB" sz="500" dirty="0">
                <a:solidFill>
                  <a:srgbClr val="D4D4D4"/>
                </a:solidFill>
                <a:latin typeface="Roboto Mono" pitchFamily="2" charset="0"/>
                <a:ea typeface="Roboto Mono" pitchFamily="2" charset="0"/>
              </a:rPr>
              <a:t> .</a:t>
            </a:r>
          </a:p>
          <a:p>
            <a:endParaRPr lang="en-GB" sz="500" dirty="0">
              <a:solidFill>
                <a:srgbClr val="D4D4D4"/>
              </a:solidFill>
              <a:latin typeface="Roboto Mono" pitchFamily="2" charset="0"/>
              <a:ea typeface="Roboto Mono" pitchFamily="2" charset="0"/>
            </a:endParaRPr>
          </a:p>
          <a:p>
            <a:endParaRPr lang="en-GB" sz="500" b="0" dirty="0">
              <a:solidFill>
                <a:srgbClr val="D4D4D4"/>
              </a:solidFill>
              <a:effectLst/>
              <a:latin typeface="Roboto Mono" pitchFamily="2" charset="0"/>
              <a:ea typeface="Roboto Mono" pitchFamily="2" charset="0"/>
            </a:endParaRPr>
          </a:p>
        </p:txBody>
      </p:sp>
      <p:sp>
        <p:nvSpPr>
          <p:cNvPr id="4" name="TextBox 3">
            <a:extLst>
              <a:ext uri="{FF2B5EF4-FFF2-40B4-BE49-F238E27FC236}">
                <a16:creationId xmlns:a16="http://schemas.microsoft.com/office/drawing/2014/main" id="{13ED6E5F-1A59-2E45-9520-377BD3178426}"/>
              </a:ext>
            </a:extLst>
          </p:cNvPr>
          <p:cNvSpPr txBox="1"/>
          <p:nvPr/>
        </p:nvSpPr>
        <p:spPr>
          <a:xfrm>
            <a:off x="263309" y="239371"/>
            <a:ext cx="4844596"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Example Track Data (in RDF Turtle)</a:t>
            </a:r>
          </a:p>
        </p:txBody>
      </p:sp>
      <p:sp>
        <p:nvSpPr>
          <p:cNvPr id="3" name="Rectangle 2">
            <a:extLst>
              <a:ext uri="{FF2B5EF4-FFF2-40B4-BE49-F238E27FC236}">
                <a16:creationId xmlns:a16="http://schemas.microsoft.com/office/drawing/2014/main" id="{9288B2C9-F244-0B4A-ADA7-8CD9D9646685}"/>
              </a:ext>
            </a:extLst>
          </p:cNvPr>
          <p:cNvSpPr/>
          <p:nvPr/>
        </p:nvSpPr>
        <p:spPr>
          <a:xfrm>
            <a:off x="7136860" y="3633436"/>
            <a:ext cx="4541221" cy="3093154"/>
          </a:xfrm>
          <a:prstGeom prst="rect">
            <a:avLst/>
          </a:prstGeom>
          <a:solidFill>
            <a:schemeClr val="tx1">
              <a:lumMod val="85000"/>
              <a:lumOff val="15000"/>
            </a:schemeClr>
          </a:solidFill>
        </p:spPr>
        <p:txBody>
          <a:bodyPr wrap="square">
            <a:spAutoFit/>
          </a:bodyPr>
          <a:lstStyle/>
          <a:p>
            <a:r>
              <a:rPr lang="en-GB" sz="500" dirty="0">
                <a:solidFill>
                  <a:srgbClr val="6A9955"/>
                </a:solidFill>
                <a:latin typeface="Roboto Mono" pitchFamily="2" charset="0"/>
                <a:ea typeface="Roboto Mono" pitchFamily="2" charset="0"/>
              </a:rPr>
              <a:t>#"timestamp": "2017-01-05T00:02:09", "coordinates": ["38.03650", "-122.12249"]</a:t>
            </a:r>
            <a:endParaRPr lang="en-GB" sz="500" dirty="0">
              <a:solidFill>
                <a:srgbClr val="D4D4D4"/>
              </a:solidFill>
              <a:latin typeface="Roboto Mono" pitchFamily="2" charset="0"/>
              <a:ea typeface="Roboto Mono" pitchFamily="2" charset="0"/>
            </a:endParaRP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0dcce9d6-8a80-48c1-a732-e7214da94c36</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Observation</a:t>
            </a:r>
            <a:r>
              <a:rPr lang="en-GB" sz="500" dirty="0">
                <a:solidFill>
                  <a:srgbClr val="D4D4D4"/>
                </a:solidFill>
                <a:latin typeface="Roboto Mono" pitchFamily="2" charset="0"/>
                <a:ea typeface="Roboto Mono" pitchFamily="2" charset="0"/>
              </a:rPr>
              <a:t> ;</a:t>
            </a:r>
          </a:p>
          <a:p>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isPartOf</a:t>
            </a:r>
            <a:r>
              <a:rPr lang="en-GB" sz="500" dirty="0">
                <a:solidFill>
                  <a:srgbClr val="9CDCFE"/>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 MMSI_367330510_track_observation_0000101</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e93120b6-42cf-4794-8479-dee9ec54a87f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ObservedLocation</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inPeriod</a:t>
            </a:r>
            <a:r>
              <a:rPr lang="en-GB" sz="500" dirty="0">
                <a:solidFill>
                  <a:srgbClr val="D4D4D4"/>
                </a:solidFill>
                <a:latin typeface="Roboto Mono" pitchFamily="2" charset="0"/>
                <a:ea typeface="Roboto Mono" pitchFamily="2" charset="0"/>
              </a:rPr>
              <a:t> </a:t>
            </a:r>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iso.org</a:t>
            </a:r>
            <a:r>
              <a:rPr lang="en-GB" sz="500" dirty="0">
                <a:solidFill>
                  <a:srgbClr val="4EC9B0"/>
                </a:solidFill>
                <a:latin typeface="Roboto Mono" pitchFamily="2" charset="0"/>
                <a:ea typeface="Roboto Mono" pitchFamily="2" charset="0"/>
              </a:rPr>
              <a:t>/iso8601#2017-01-05T00%3A02%3A09&gt;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isParticipantIn</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0dcce9d6-8a80-48c1-a732-e7214da94c36 </a:t>
            </a:r>
            <a:r>
              <a:rPr lang="en-GB" sz="500" dirty="0">
                <a:solidFill>
                  <a:srgbClr val="D4D4D4"/>
                </a:solidFill>
                <a:latin typeface="Roboto Mono" pitchFamily="2" charset="0"/>
                <a:ea typeface="Roboto Mono" pitchFamily="2" charset="0"/>
              </a:rPr>
              <a:t>;</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isParticipationOf</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20514b92-dcbd-4e29-babb-fb5f4f61ec96</a:t>
            </a:r>
            <a:r>
              <a:rPr lang="en-GB" sz="500" dirty="0">
                <a:solidFill>
                  <a:srgbClr val="D4D4D4"/>
                </a:solidFill>
                <a:latin typeface="Roboto Mono" pitchFamily="2" charset="0"/>
                <a:ea typeface="Roboto Mono" pitchFamily="2" charset="0"/>
              </a:rPr>
              <a:t> .</a:t>
            </a:r>
          </a:p>
          <a:p>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iso.org</a:t>
            </a:r>
            <a:r>
              <a:rPr lang="en-GB" sz="500" dirty="0">
                <a:solidFill>
                  <a:srgbClr val="4EC9B0"/>
                </a:solidFill>
                <a:latin typeface="Roboto Mono" pitchFamily="2" charset="0"/>
                <a:ea typeface="Roboto Mono" pitchFamily="2" charset="0"/>
              </a:rPr>
              <a:t>/iso8601#2017-01-05T00%3A02%3A09&gt;</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ParticularPeriod</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ies:</a:t>
            </a:r>
            <a:r>
              <a:rPr lang="en-GB" sz="500" dirty="0">
                <a:solidFill>
                  <a:srgbClr val="9CDCFE"/>
                </a:solidFill>
                <a:latin typeface="Roboto Mono" pitchFamily="2" charset="0"/>
                <a:ea typeface="Roboto Mono" pitchFamily="2" charset="0"/>
              </a:rPr>
              <a:t>iso8601PeriodRepresentation</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"2017-01-05T00:02:09"</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20514b92-dcbd-4e29-babb-fb5f4f61ec96</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GeoPoint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isIdentifiedBy</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997fc3ab-33e4-42cd-ac8b-ccd4d297ffe8,</a:t>
            </a:r>
          </a:p>
          <a:p>
            <a:r>
              <a:rPr lang="en-GB" sz="500" dirty="0">
                <a:solidFill>
                  <a:srgbClr val="569CD6"/>
                </a:solidFill>
                <a:latin typeface="Roboto Mono" pitchFamily="2" charset="0"/>
                <a:ea typeface="Roboto Mono" pitchFamily="2" charset="0"/>
              </a:rPr>
              <a:t>    data:</a:t>
            </a:r>
            <a:r>
              <a:rPr lang="en-GB" sz="500" dirty="0">
                <a:solidFill>
                  <a:srgbClr val="9CDCFE"/>
                </a:solidFill>
                <a:latin typeface="Roboto Mono" pitchFamily="2" charset="0"/>
                <a:ea typeface="Roboto Mono" pitchFamily="2" charset="0"/>
              </a:rPr>
              <a:t>9f5de12e-8a09-449e-b111-88d818a3a66c</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9f5de12e-8a09-449e-b111-88d818a3a66c</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Longitude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representationValue</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"-122.12249"</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997fc3ab-33e4-42cd-ac8b-ccd4d297ffe8</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Latitude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representationValue</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"38.03650"</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58bda6fb-a23f-4eb1-be36-519f062b5817</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ObservedTarget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isParticipantIn</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0dcce9d6-8a80-48c1-a732-e7214da94c36</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isParticipationOf</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MMSI_367330510</a:t>
            </a:r>
            <a:r>
              <a:rPr lang="en-GB" sz="500" dirty="0">
                <a:solidFill>
                  <a:srgbClr val="D4D4D4"/>
                </a:solidFill>
                <a:latin typeface="Roboto Mono" pitchFamily="2" charset="0"/>
                <a:ea typeface="Roboto Mono" pitchFamily="2" charset="0"/>
              </a:rPr>
              <a:t> .</a:t>
            </a:r>
          </a:p>
          <a:p>
            <a:br>
              <a:rPr lang="en-GB" sz="500" dirty="0">
                <a:solidFill>
                  <a:srgbClr val="D4D4D4"/>
                </a:solidFill>
                <a:latin typeface="Roboto Mono" pitchFamily="2" charset="0"/>
                <a:ea typeface="Roboto Mono" pitchFamily="2" charset="0"/>
              </a:rPr>
            </a:br>
            <a:r>
              <a:rPr lang="en-GB" sz="500" dirty="0">
                <a:solidFill>
                  <a:srgbClr val="6A9955"/>
                </a:solidFill>
                <a:latin typeface="Roboto Mono" pitchFamily="2" charset="0"/>
                <a:ea typeface="Roboto Mono" pitchFamily="2" charset="0"/>
              </a:rPr>
              <a:t>#"timestamp": "2017-01-05T00:03:10", "coordinates": ["38.03653", "-122.12245"]</a:t>
            </a:r>
            <a:endParaRPr lang="en-GB" sz="500" dirty="0">
              <a:solidFill>
                <a:srgbClr val="D4D4D4"/>
              </a:solidFill>
              <a:latin typeface="Roboto Mono" pitchFamily="2" charset="0"/>
              <a:ea typeface="Roboto Mono" pitchFamily="2" charset="0"/>
            </a:endParaRP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14848579-9801-4c4d-b697-15a613519521</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Observation</a:t>
            </a:r>
            <a:r>
              <a:rPr lang="en-GB" sz="500" dirty="0">
                <a:solidFill>
                  <a:srgbClr val="D4D4D4"/>
                </a:solidFill>
                <a:latin typeface="Roboto Mono" pitchFamily="2" charset="0"/>
                <a:ea typeface="Roboto Mono" pitchFamily="2" charset="0"/>
              </a:rPr>
              <a:t> ;</a:t>
            </a:r>
          </a:p>
          <a:p>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isPartOf</a:t>
            </a:r>
            <a:r>
              <a:rPr lang="en-GB" sz="500" dirty="0">
                <a:solidFill>
                  <a:srgbClr val="9CDCFE"/>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 MMSI_367330510_track_observation_0000101</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9878c574-cf82-4180-adcd-6776ddea8450</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ObservedLocation</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inPeriod</a:t>
            </a:r>
            <a:r>
              <a:rPr lang="en-GB" sz="500" dirty="0">
                <a:solidFill>
                  <a:srgbClr val="D4D4D4"/>
                </a:solidFill>
                <a:latin typeface="Roboto Mono" pitchFamily="2" charset="0"/>
                <a:ea typeface="Roboto Mono" pitchFamily="2" charset="0"/>
              </a:rPr>
              <a:t> </a:t>
            </a:r>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iso.org</a:t>
            </a:r>
            <a:r>
              <a:rPr lang="en-GB" sz="500" dirty="0">
                <a:solidFill>
                  <a:srgbClr val="4EC9B0"/>
                </a:solidFill>
                <a:latin typeface="Roboto Mono" pitchFamily="2" charset="0"/>
                <a:ea typeface="Roboto Mono" pitchFamily="2" charset="0"/>
              </a:rPr>
              <a:t>/iso8601#2017-01-05T00%3A03%3A10&gt;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isParticipantIn</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14848579-9801-4c4d-b697-15a613519521 </a:t>
            </a:r>
            <a:r>
              <a:rPr lang="en-GB" sz="500" dirty="0">
                <a:solidFill>
                  <a:srgbClr val="D4D4D4"/>
                </a:solidFill>
                <a:latin typeface="Roboto Mono" pitchFamily="2" charset="0"/>
                <a:ea typeface="Roboto Mono" pitchFamily="2" charset="0"/>
              </a:rPr>
              <a:t>;</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isParticipationOf</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5d98f40c-9360-4532-9dbf-1f8b3e5eec95</a:t>
            </a:r>
            <a:r>
              <a:rPr lang="en-GB" sz="500" dirty="0">
                <a:solidFill>
                  <a:srgbClr val="D4D4D4"/>
                </a:solidFill>
                <a:latin typeface="Roboto Mono" pitchFamily="2" charset="0"/>
                <a:ea typeface="Roboto Mono" pitchFamily="2" charset="0"/>
              </a:rPr>
              <a:t> .</a:t>
            </a:r>
          </a:p>
          <a:p>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iso.org</a:t>
            </a:r>
            <a:r>
              <a:rPr lang="en-GB" sz="500" dirty="0">
                <a:solidFill>
                  <a:srgbClr val="4EC9B0"/>
                </a:solidFill>
                <a:latin typeface="Roboto Mono" pitchFamily="2" charset="0"/>
                <a:ea typeface="Roboto Mono" pitchFamily="2" charset="0"/>
              </a:rPr>
              <a:t>/iso8601#2017-01-05T00%3A03%3A10&gt;</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ParticularPeriod</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ies:</a:t>
            </a:r>
            <a:r>
              <a:rPr lang="en-GB" sz="500" dirty="0">
                <a:solidFill>
                  <a:srgbClr val="9CDCFE"/>
                </a:solidFill>
                <a:latin typeface="Roboto Mono" pitchFamily="2" charset="0"/>
                <a:ea typeface="Roboto Mono" pitchFamily="2" charset="0"/>
              </a:rPr>
              <a:t>iso8601PeriodRepresentation</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"2017-01-05T00:03:10"</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5d98f40c-9360-4532-9dbf-1f8b3e5eec95</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GeoPoint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isIdentifiedBy</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88113296-79eb-4888-9622-a3513d5da541</a:t>
            </a:r>
            <a:r>
              <a:rPr lang="en-GB" sz="500" dirty="0">
                <a:solidFill>
                  <a:srgbClr val="D4D4D4"/>
                </a:solidFill>
                <a:latin typeface="Roboto Mono" pitchFamily="2" charset="0"/>
                <a:ea typeface="Roboto Mono" pitchFamily="2" charset="0"/>
              </a:rPr>
              <a:t>,</a:t>
            </a:r>
          </a:p>
          <a:p>
            <a:r>
              <a:rPr lang="en-GB" sz="500" dirty="0">
                <a:solidFill>
                  <a:srgbClr val="569CD6"/>
                </a:solidFill>
                <a:latin typeface="Roboto Mono" pitchFamily="2" charset="0"/>
                <a:ea typeface="Roboto Mono" pitchFamily="2" charset="0"/>
              </a:rPr>
              <a:t>    data:</a:t>
            </a:r>
            <a:r>
              <a:rPr lang="en-GB" sz="500" dirty="0">
                <a:solidFill>
                  <a:srgbClr val="9CDCFE"/>
                </a:solidFill>
                <a:latin typeface="Roboto Mono" pitchFamily="2" charset="0"/>
                <a:ea typeface="Roboto Mono" pitchFamily="2" charset="0"/>
              </a:rPr>
              <a:t>983aba81-d6fb-4cfb-bc80-ccde5c828265</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983aba81-d6fb-4cfb-bc80-ccde5c828265</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Longitude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representationValue</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"-122.12245"</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88113296-79eb-4888-9622-a3513d5da541</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Latitude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representationValue</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"38.03653"</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8c674432-1711-4b68-9955-fe6b27ab3d70</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ObservedTarget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isParticipantIn</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14848579-9801-4c4d-b697-15a613519521 </a:t>
            </a:r>
            <a:r>
              <a:rPr lang="en-GB" sz="500" dirty="0">
                <a:solidFill>
                  <a:srgbClr val="D4D4D4"/>
                </a:solidFill>
                <a:latin typeface="Roboto Mono" pitchFamily="2" charset="0"/>
                <a:ea typeface="Roboto Mono" pitchFamily="2" charset="0"/>
              </a:rPr>
              <a:t>;</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isParticipationOf</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MMSI_367330510</a:t>
            </a:r>
            <a:r>
              <a:rPr lang="en-GB" sz="500" dirty="0">
                <a:solidFill>
                  <a:srgbClr val="D4D4D4"/>
                </a:solidFill>
                <a:latin typeface="Roboto Mono" pitchFamily="2" charset="0"/>
                <a:ea typeface="Roboto Mono" pitchFamily="2" charset="0"/>
              </a:rPr>
              <a:t> .</a:t>
            </a:r>
          </a:p>
        </p:txBody>
      </p:sp>
    </p:spTree>
    <p:extLst>
      <p:ext uri="{BB962C8B-B14F-4D97-AF65-F5344CB8AC3E}">
        <p14:creationId xmlns:p14="http://schemas.microsoft.com/office/powerpoint/2010/main" val="998831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F6883D-F76C-B547-B767-16DBED10C0F3}"/>
              </a:ext>
            </a:extLst>
          </p:cNvPr>
          <p:cNvSpPr txBox="1"/>
          <p:nvPr/>
        </p:nvSpPr>
        <p:spPr>
          <a:xfrm>
            <a:off x="263309" y="239371"/>
            <a:ext cx="5735866"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Observation of measures / characteristics</a:t>
            </a:r>
          </a:p>
        </p:txBody>
      </p:sp>
      <p:sp>
        <p:nvSpPr>
          <p:cNvPr id="3" name="TextBox 2">
            <a:extLst>
              <a:ext uri="{FF2B5EF4-FFF2-40B4-BE49-F238E27FC236}">
                <a16:creationId xmlns:a16="http://schemas.microsoft.com/office/drawing/2014/main" id="{3FDC0FDE-935F-C448-8E45-9B1D467519F6}"/>
              </a:ext>
            </a:extLst>
          </p:cNvPr>
          <p:cNvSpPr txBox="1"/>
          <p:nvPr/>
        </p:nvSpPr>
        <p:spPr>
          <a:xfrm>
            <a:off x="7007998" y="170639"/>
            <a:ext cx="4596130" cy="369332"/>
          </a:xfrm>
          <a:prstGeom prst="rect">
            <a:avLst/>
          </a:prstGeom>
          <a:noFill/>
        </p:spPr>
        <p:txBody>
          <a:bodyPr wrap="none" rtlCol="0">
            <a:spAutoFit/>
          </a:bodyPr>
          <a:lstStyle/>
          <a:p>
            <a:r>
              <a:rPr lang="en-GB" dirty="0">
                <a:solidFill>
                  <a:srgbClr val="FF0000"/>
                </a:solidFill>
                <a:latin typeface="Roboto Mono" pitchFamily="2" charset="0"/>
                <a:ea typeface="Roboto Mono" pitchFamily="2" charset="0"/>
              </a:rPr>
              <a:t>DRAFT – Not Approved by Dstl Yet</a:t>
            </a:r>
          </a:p>
        </p:txBody>
      </p:sp>
      <p:sp>
        <p:nvSpPr>
          <p:cNvPr id="8" name="Rectangle 7">
            <a:extLst>
              <a:ext uri="{FF2B5EF4-FFF2-40B4-BE49-F238E27FC236}">
                <a16:creationId xmlns:a16="http://schemas.microsoft.com/office/drawing/2014/main" id="{CFC014C3-E593-2845-9D22-C4139C410192}"/>
              </a:ext>
            </a:extLst>
          </p:cNvPr>
          <p:cNvSpPr/>
          <p:nvPr/>
        </p:nvSpPr>
        <p:spPr>
          <a:xfrm>
            <a:off x="5199154" y="1967636"/>
            <a:ext cx="71812" cy="119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2" descr="Observation Diagram">
            <a:extLst>
              <a:ext uri="{FF2B5EF4-FFF2-40B4-BE49-F238E27FC236}">
                <a16:creationId xmlns:a16="http://schemas.microsoft.com/office/drawing/2014/main" id="{276BB25F-CD26-474A-AF9F-9C3B1A42FC5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604" b="45946"/>
          <a:stretch/>
        </p:blipFill>
        <p:spPr bwMode="auto">
          <a:xfrm>
            <a:off x="114899" y="936368"/>
            <a:ext cx="5002869" cy="3743004"/>
          </a:xfrm>
          <a:prstGeom prst="rect">
            <a:avLst/>
          </a:prstGeom>
          <a:noFill/>
          <a:extLst>
            <a:ext uri="{909E8E84-426E-40DD-AFC4-6F175D3DCCD1}">
              <a14:hiddenFill xmlns:a14="http://schemas.microsoft.com/office/drawing/2010/main">
                <a:solidFill>
                  <a:srgbClr val="FFFFFF"/>
                </a:solidFill>
              </a14:hiddenFill>
            </a:ext>
          </a:extLst>
        </p:spPr>
      </p:pic>
      <p:sp>
        <p:nvSpPr>
          <p:cNvPr id="13" name="Rounded Rectangle 12">
            <a:extLst>
              <a:ext uri="{FF2B5EF4-FFF2-40B4-BE49-F238E27FC236}">
                <a16:creationId xmlns:a16="http://schemas.microsoft.com/office/drawing/2014/main" id="{90077366-DB1C-A048-A066-00C3C4484D7E}"/>
              </a:ext>
            </a:extLst>
          </p:cNvPr>
          <p:cNvSpPr/>
          <p:nvPr/>
        </p:nvSpPr>
        <p:spPr>
          <a:xfrm>
            <a:off x="3174069" y="2807870"/>
            <a:ext cx="789927" cy="246513"/>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00" b="1" dirty="0">
                <a:solidFill>
                  <a:schemeClr val="tx1">
                    <a:lumMod val="65000"/>
                    <a:lumOff val="35000"/>
                  </a:schemeClr>
                </a:solidFill>
                <a:latin typeface="Consolas" panose="020B0609020204030204" pitchFamily="49" charset="0"/>
                <a:cs typeface="Consolas" panose="020B0609020204030204" pitchFamily="49" charset="0"/>
              </a:rPr>
              <a:t>&lt;&lt;</a:t>
            </a:r>
            <a:r>
              <a:rPr lang="en-GB" sz="5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5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500" b="1" dirty="0">
                <a:solidFill>
                  <a:schemeClr val="tx1">
                    <a:lumMod val="65000"/>
                    <a:lumOff val="35000"/>
                  </a:schemeClr>
                </a:solidFill>
                <a:latin typeface="Consolas" panose="020B0609020204030204" pitchFamily="49" charset="0"/>
                <a:cs typeface="Consolas" panose="020B0609020204030204" pitchFamily="49" charset="0"/>
              </a:rPr>
              <a:t>Measurement</a:t>
            </a:r>
          </a:p>
        </p:txBody>
      </p:sp>
      <p:sp>
        <p:nvSpPr>
          <p:cNvPr id="14" name="Triangle 13">
            <a:extLst>
              <a:ext uri="{FF2B5EF4-FFF2-40B4-BE49-F238E27FC236}">
                <a16:creationId xmlns:a16="http://schemas.microsoft.com/office/drawing/2014/main" id="{3D35C9A0-C3BE-B541-8754-CDD8BB504C63}"/>
              </a:ext>
            </a:extLst>
          </p:cNvPr>
          <p:cNvSpPr/>
          <p:nvPr/>
        </p:nvSpPr>
        <p:spPr>
          <a:xfrm>
            <a:off x="3533837" y="2352469"/>
            <a:ext cx="71101" cy="108272"/>
          </a:xfrm>
          <a:prstGeom prst="triangle">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5" name="Elbow Connector 14">
            <a:extLst>
              <a:ext uri="{FF2B5EF4-FFF2-40B4-BE49-F238E27FC236}">
                <a16:creationId xmlns:a16="http://schemas.microsoft.com/office/drawing/2014/main" id="{3EC6FAF9-9917-1E41-A859-FF6870701D80}"/>
              </a:ext>
            </a:extLst>
          </p:cNvPr>
          <p:cNvCxnSpPr>
            <a:cxnSpLocks/>
            <a:stCxn id="14" idx="3"/>
            <a:endCxn id="13" idx="0"/>
          </p:cNvCxnSpPr>
          <p:nvPr/>
        </p:nvCxnSpPr>
        <p:spPr>
          <a:xfrm rot="5400000">
            <a:off x="3395647" y="2634128"/>
            <a:ext cx="347129" cy="355"/>
          </a:xfrm>
          <a:prstGeom prst="bentConnector3">
            <a:avLst>
              <a:gd name="adj1" fmla="val 50000"/>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21" name="Rounded Rectangle 20">
            <a:extLst>
              <a:ext uri="{FF2B5EF4-FFF2-40B4-BE49-F238E27FC236}">
                <a16:creationId xmlns:a16="http://schemas.microsoft.com/office/drawing/2014/main" id="{D87751CF-76EA-E145-8B7A-3A6AC9EBC3B0}"/>
              </a:ext>
            </a:extLst>
          </p:cNvPr>
          <p:cNvSpPr/>
          <p:nvPr/>
        </p:nvSpPr>
        <p:spPr>
          <a:xfrm>
            <a:off x="7229825" y="2105955"/>
            <a:ext cx="789927" cy="246513"/>
          </a:xfrm>
          <a:prstGeom prst="round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00" b="1" dirty="0">
                <a:solidFill>
                  <a:schemeClr val="tx1">
                    <a:lumMod val="65000"/>
                    <a:lumOff val="35000"/>
                  </a:schemeClr>
                </a:solidFill>
                <a:latin typeface="Consolas" panose="020B0609020204030204" pitchFamily="49" charset="0"/>
                <a:cs typeface="Consolas" panose="020B0609020204030204" pitchFamily="49" charset="0"/>
              </a:rPr>
              <a:t>&lt;&lt;</a:t>
            </a:r>
            <a:r>
              <a:rPr lang="en-GB" sz="5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5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500" b="1" dirty="0">
                <a:solidFill>
                  <a:schemeClr val="tx1">
                    <a:lumMod val="65000"/>
                    <a:lumOff val="35000"/>
                  </a:schemeClr>
                </a:solidFill>
                <a:latin typeface="Consolas" panose="020B0609020204030204" pitchFamily="49" charset="0"/>
                <a:cs typeface="Consolas" panose="020B0609020204030204" pitchFamily="49" charset="0"/>
              </a:rPr>
              <a:t>Characteristic</a:t>
            </a:r>
          </a:p>
        </p:txBody>
      </p:sp>
      <p:sp>
        <p:nvSpPr>
          <p:cNvPr id="23" name="Rounded Rectangle 22">
            <a:extLst>
              <a:ext uri="{FF2B5EF4-FFF2-40B4-BE49-F238E27FC236}">
                <a16:creationId xmlns:a16="http://schemas.microsoft.com/office/drawing/2014/main" id="{83A7D929-ACE7-2646-9AA8-685B26CEC5C0}"/>
              </a:ext>
            </a:extLst>
          </p:cNvPr>
          <p:cNvSpPr/>
          <p:nvPr/>
        </p:nvSpPr>
        <p:spPr>
          <a:xfrm>
            <a:off x="5484127" y="2105955"/>
            <a:ext cx="1030096" cy="246513"/>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00" b="1" dirty="0">
                <a:solidFill>
                  <a:schemeClr val="tx1">
                    <a:lumMod val="65000"/>
                    <a:lumOff val="35000"/>
                  </a:schemeClr>
                </a:solidFill>
                <a:latin typeface="Consolas" panose="020B0609020204030204" pitchFamily="49" charset="0"/>
                <a:cs typeface="Consolas" panose="020B0609020204030204" pitchFamily="49" charset="0"/>
              </a:rPr>
              <a:t>&lt;&lt;</a:t>
            </a:r>
            <a:r>
              <a:rPr lang="en-GB" sz="500" b="1" dirty="0" err="1">
                <a:solidFill>
                  <a:schemeClr val="tx1">
                    <a:lumMod val="65000"/>
                    <a:lumOff val="35000"/>
                  </a:schemeClr>
                </a:solidFill>
                <a:latin typeface="Consolas" panose="020B0609020204030204" pitchFamily="49" charset="0"/>
                <a:cs typeface="Consolas" panose="020B0609020204030204" pitchFamily="49" charset="0"/>
              </a:rPr>
              <a:t>objectPropery</a:t>
            </a:r>
            <a:r>
              <a:rPr lang="en-GB" sz="5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500" b="1" dirty="0" err="1">
                <a:solidFill>
                  <a:schemeClr val="tx1">
                    <a:lumMod val="65000"/>
                    <a:lumOff val="35000"/>
                  </a:schemeClr>
                </a:solidFill>
                <a:latin typeface="Consolas" panose="020B0609020204030204" pitchFamily="49" charset="0"/>
                <a:cs typeface="Consolas" panose="020B0609020204030204" pitchFamily="49" charset="0"/>
              </a:rPr>
              <a:t>observedCharacteristic</a:t>
            </a:r>
            <a:endParaRPr lang="en-GB" sz="500" b="1" dirty="0">
              <a:solidFill>
                <a:schemeClr val="tx1">
                  <a:lumMod val="65000"/>
                  <a:lumOff val="35000"/>
                </a:schemeClr>
              </a:solidFill>
              <a:latin typeface="Consolas" panose="020B0609020204030204" pitchFamily="49" charset="0"/>
              <a:cs typeface="Consolas" panose="020B0609020204030204" pitchFamily="49" charset="0"/>
            </a:endParaRPr>
          </a:p>
        </p:txBody>
      </p:sp>
      <p:sp>
        <p:nvSpPr>
          <p:cNvPr id="24" name="Rounded Rectangle 23">
            <a:extLst>
              <a:ext uri="{FF2B5EF4-FFF2-40B4-BE49-F238E27FC236}">
                <a16:creationId xmlns:a16="http://schemas.microsoft.com/office/drawing/2014/main" id="{1DDE78C0-803E-4D44-AB07-87DEBEBC33A9}"/>
              </a:ext>
            </a:extLst>
          </p:cNvPr>
          <p:cNvSpPr/>
          <p:nvPr/>
        </p:nvSpPr>
        <p:spPr>
          <a:xfrm>
            <a:off x="7229825" y="2726403"/>
            <a:ext cx="789927" cy="246513"/>
          </a:xfrm>
          <a:prstGeom prst="round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00" b="1" dirty="0">
                <a:solidFill>
                  <a:schemeClr val="tx1">
                    <a:lumMod val="65000"/>
                    <a:lumOff val="35000"/>
                  </a:schemeClr>
                </a:solidFill>
                <a:latin typeface="Consolas" panose="020B0609020204030204" pitchFamily="49" charset="0"/>
                <a:cs typeface="Consolas" panose="020B0609020204030204" pitchFamily="49" charset="0"/>
              </a:rPr>
              <a:t>&lt;&lt;</a:t>
            </a:r>
            <a:r>
              <a:rPr lang="en-GB" sz="5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5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500" b="1" dirty="0">
                <a:solidFill>
                  <a:schemeClr val="tx1">
                    <a:lumMod val="65000"/>
                    <a:lumOff val="35000"/>
                  </a:schemeClr>
                </a:solidFill>
                <a:latin typeface="Consolas" panose="020B0609020204030204" pitchFamily="49" charset="0"/>
                <a:cs typeface="Consolas" panose="020B0609020204030204" pitchFamily="49" charset="0"/>
              </a:rPr>
              <a:t>Measure</a:t>
            </a:r>
          </a:p>
        </p:txBody>
      </p:sp>
      <p:sp>
        <p:nvSpPr>
          <p:cNvPr id="25" name="Triangle 24">
            <a:extLst>
              <a:ext uri="{FF2B5EF4-FFF2-40B4-BE49-F238E27FC236}">
                <a16:creationId xmlns:a16="http://schemas.microsoft.com/office/drawing/2014/main" id="{714253E1-4696-554B-A4AE-58F503C69A72}"/>
              </a:ext>
            </a:extLst>
          </p:cNvPr>
          <p:cNvSpPr/>
          <p:nvPr/>
        </p:nvSpPr>
        <p:spPr>
          <a:xfrm>
            <a:off x="7587998" y="2352469"/>
            <a:ext cx="71101" cy="108272"/>
          </a:xfrm>
          <a:prstGeom prst="triangle">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6" name="Elbow Connector 25">
            <a:extLst>
              <a:ext uri="{FF2B5EF4-FFF2-40B4-BE49-F238E27FC236}">
                <a16:creationId xmlns:a16="http://schemas.microsoft.com/office/drawing/2014/main" id="{1B1A7B02-FA47-504D-977C-A9AD5942E3FC}"/>
              </a:ext>
            </a:extLst>
          </p:cNvPr>
          <p:cNvCxnSpPr>
            <a:cxnSpLocks/>
            <a:stCxn id="25" idx="3"/>
            <a:endCxn id="24" idx="0"/>
          </p:cNvCxnSpPr>
          <p:nvPr/>
        </p:nvCxnSpPr>
        <p:spPr>
          <a:xfrm rot="16200000" flipH="1">
            <a:off x="7491338" y="2592952"/>
            <a:ext cx="265662" cy="1240"/>
          </a:xfrm>
          <a:prstGeom prst="bentConnector3">
            <a:avLst>
              <a:gd name="adj1" fmla="val 50000"/>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Arrow Connector 27">
            <a:extLst>
              <a:ext uri="{FF2B5EF4-FFF2-40B4-BE49-F238E27FC236}">
                <a16:creationId xmlns:a16="http://schemas.microsoft.com/office/drawing/2014/main" id="{DC8A4FF2-64D1-6E40-B87D-F33E93D8E611}"/>
              </a:ext>
            </a:extLst>
          </p:cNvPr>
          <p:cNvCxnSpPr>
            <a:cxnSpLocks/>
            <a:stCxn id="23" idx="1"/>
          </p:cNvCxnSpPr>
          <p:nvPr/>
        </p:nvCxnSpPr>
        <p:spPr>
          <a:xfrm flipH="1" flipV="1">
            <a:off x="5012444" y="2229211"/>
            <a:ext cx="471683" cy="1"/>
          </a:xfrm>
          <a:prstGeom prst="straightConnector1">
            <a:avLst/>
          </a:prstGeom>
          <a:ln>
            <a:solidFill>
              <a:schemeClr val="tx1">
                <a:lumMod val="75000"/>
                <a:lumOff val="2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B8D9B922-55D3-4540-895C-AAFB8AEE0845}"/>
              </a:ext>
            </a:extLst>
          </p:cNvPr>
          <p:cNvSpPr txBox="1"/>
          <p:nvPr/>
        </p:nvSpPr>
        <p:spPr>
          <a:xfrm>
            <a:off x="4974145" y="2245710"/>
            <a:ext cx="593641" cy="153888"/>
          </a:xfrm>
          <a:prstGeom prst="rect">
            <a:avLst/>
          </a:prstGeom>
          <a:noFill/>
        </p:spPr>
        <p:txBody>
          <a:bodyPr wrap="square" rtlCol="0">
            <a:spAutoFit/>
          </a:bodyPr>
          <a:lstStyle/>
          <a:p>
            <a:r>
              <a:rPr lang="en-GB" sz="400" dirty="0">
                <a:latin typeface="Roboto Mono" pitchFamily="2" charset="0"/>
                <a:ea typeface="Roboto Mono" pitchFamily="2" charset="0"/>
              </a:rPr>
              <a:t>&lt;&lt;</a:t>
            </a:r>
            <a:r>
              <a:rPr lang="en-GB" sz="400" dirty="0" err="1">
                <a:latin typeface="Roboto Mono" pitchFamily="2" charset="0"/>
                <a:ea typeface="Roboto Mono" pitchFamily="2" charset="0"/>
              </a:rPr>
              <a:t>rdfsRange</a:t>
            </a:r>
            <a:r>
              <a:rPr lang="en-GB" sz="400" dirty="0">
                <a:latin typeface="Roboto Mono" pitchFamily="2" charset="0"/>
                <a:ea typeface="Roboto Mono" pitchFamily="2" charset="0"/>
              </a:rPr>
              <a:t>&gt;&gt;</a:t>
            </a:r>
          </a:p>
        </p:txBody>
      </p:sp>
      <p:cxnSp>
        <p:nvCxnSpPr>
          <p:cNvPr id="32" name="Straight Arrow Connector 31">
            <a:extLst>
              <a:ext uri="{FF2B5EF4-FFF2-40B4-BE49-F238E27FC236}">
                <a16:creationId xmlns:a16="http://schemas.microsoft.com/office/drawing/2014/main" id="{662A030E-BCBE-9B44-B16C-AAE80C0DC721}"/>
              </a:ext>
            </a:extLst>
          </p:cNvPr>
          <p:cNvCxnSpPr>
            <a:cxnSpLocks/>
            <a:stCxn id="23" idx="3"/>
            <a:endCxn id="21" idx="1"/>
          </p:cNvCxnSpPr>
          <p:nvPr/>
        </p:nvCxnSpPr>
        <p:spPr>
          <a:xfrm>
            <a:off x="6514223" y="2229212"/>
            <a:ext cx="715602" cy="0"/>
          </a:xfrm>
          <a:prstGeom prst="straightConnector1">
            <a:avLst/>
          </a:prstGeom>
          <a:ln>
            <a:solidFill>
              <a:schemeClr val="tx1">
                <a:lumMod val="75000"/>
                <a:lumOff val="2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2D6A0455-EC22-5840-9A0E-53E2FC972EBA}"/>
              </a:ext>
            </a:extLst>
          </p:cNvPr>
          <p:cNvSpPr txBox="1"/>
          <p:nvPr/>
        </p:nvSpPr>
        <p:spPr>
          <a:xfrm>
            <a:off x="3788448" y="3169721"/>
            <a:ext cx="6439100" cy="1107996"/>
          </a:xfrm>
          <a:prstGeom prst="rect">
            <a:avLst/>
          </a:prstGeom>
          <a:noFill/>
        </p:spPr>
        <p:txBody>
          <a:bodyPr wrap="square" rtlCol="0">
            <a:spAutoFit/>
          </a:bodyPr>
          <a:lstStyle/>
          <a:p>
            <a:r>
              <a:rPr lang="en-GB" dirty="0">
                <a:latin typeface="Roboto" panose="02000000000000000000" pitchFamily="2" charset="0"/>
                <a:ea typeface="Roboto" panose="02000000000000000000" pitchFamily="2" charset="0"/>
              </a:rPr>
              <a:t>All this does is add a Measurement event class and an </a:t>
            </a:r>
            <a:r>
              <a:rPr lang="en-GB" dirty="0" err="1">
                <a:latin typeface="Roboto" panose="02000000000000000000" pitchFamily="2" charset="0"/>
                <a:ea typeface="Roboto" panose="02000000000000000000" pitchFamily="2" charset="0"/>
              </a:rPr>
              <a:t>observedCharacteristic</a:t>
            </a:r>
            <a:r>
              <a:rPr lang="en-GB" dirty="0">
                <a:latin typeface="Roboto" panose="02000000000000000000" pitchFamily="2" charset="0"/>
                <a:ea typeface="Roboto" panose="02000000000000000000" pitchFamily="2" charset="0"/>
              </a:rPr>
              <a:t> predicate to link a characteristic or Measure to an Observed state</a:t>
            </a:r>
          </a:p>
          <a:p>
            <a:endParaRPr lang="en-GB" sz="1200" dirty="0"/>
          </a:p>
        </p:txBody>
      </p:sp>
    </p:spTree>
    <p:extLst>
      <p:ext uri="{BB962C8B-B14F-4D97-AF65-F5344CB8AC3E}">
        <p14:creationId xmlns:p14="http://schemas.microsoft.com/office/powerpoint/2010/main" val="516517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F6883D-F76C-B547-B767-16DBED10C0F3}"/>
              </a:ext>
            </a:extLst>
          </p:cNvPr>
          <p:cNvSpPr txBox="1"/>
          <p:nvPr/>
        </p:nvSpPr>
        <p:spPr>
          <a:xfrm>
            <a:off x="263309" y="239371"/>
            <a:ext cx="5519460"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Course over Ground, Speed over Ground</a:t>
            </a:r>
          </a:p>
        </p:txBody>
      </p:sp>
      <p:sp>
        <p:nvSpPr>
          <p:cNvPr id="3" name="TextBox 2">
            <a:extLst>
              <a:ext uri="{FF2B5EF4-FFF2-40B4-BE49-F238E27FC236}">
                <a16:creationId xmlns:a16="http://schemas.microsoft.com/office/drawing/2014/main" id="{3FDC0FDE-935F-C448-8E45-9B1D467519F6}"/>
              </a:ext>
            </a:extLst>
          </p:cNvPr>
          <p:cNvSpPr txBox="1"/>
          <p:nvPr/>
        </p:nvSpPr>
        <p:spPr>
          <a:xfrm>
            <a:off x="7007998" y="170639"/>
            <a:ext cx="4596130" cy="369332"/>
          </a:xfrm>
          <a:prstGeom prst="rect">
            <a:avLst/>
          </a:prstGeom>
          <a:noFill/>
        </p:spPr>
        <p:txBody>
          <a:bodyPr wrap="none" rtlCol="0">
            <a:spAutoFit/>
          </a:bodyPr>
          <a:lstStyle/>
          <a:p>
            <a:r>
              <a:rPr lang="en-GB" dirty="0">
                <a:solidFill>
                  <a:srgbClr val="FF0000"/>
                </a:solidFill>
                <a:latin typeface="Roboto Mono" pitchFamily="2" charset="0"/>
                <a:ea typeface="Roboto Mono" pitchFamily="2" charset="0"/>
              </a:rPr>
              <a:t>DRAFT – Not Approved by Dstl Yet</a:t>
            </a:r>
          </a:p>
        </p:txBody>
      </p:sp>
      <p:pic>
        <p:nvPicPr>
          <p:cNvPr id="1026" name="Picture 2" descr="Characteristics and Measures Diagram">
            <a:extLst>
              <a:ext uri="{FF2B5EF4-FFF2-40B4-BE49-F238E27FC236}">
                <a16:creationId xmlns:a16="http://schemas.microsoft.com/office/drawing/2014/main" id="{BA88BC26-6FB1-7A4D-9550-9E5B492BC34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407"/>
          <a:stretch/>
        </p:blipFill>
        <p:spPr bwMode="auto">
          <a:xfrm>
            <a:off x="762363" y="762041"/>
            <a:ext cx="4534415" cy="4807299"/>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a:extLst>
              <a:ext uri="{FF2B5EF4-FFF2-40B4-BE49-F238E27FC236}">
                <a16:creationId xmlns:a16="http://schemas.microsoft.com/office/drawing/2014/main" id="{CDA3E1FC-52C4-FF4B-B868-5BA67CDD348E}"/>
              </a:ext>
            </a:extLst>
          </p:cNvPr>
          <p:cNvSpPr/>
          <p:nvPr/>
        </p:nvSpPr>
        <p:spPr>
          <a:xfrm>
            <a:off x="132264" y="915240"/>
            <a:ext cx="974116" cy="264202"/>
          </a:xfrm>
          <a:prstGeom prst="roundRect">
            <a:avLst/>
          </a:prstGeom>
          <a:solidFill>
            <a:srgbClr val="00FDFF"/>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b="1" dirty="0">
                <a:solidFill>
                  <a:schemeClr val="tx1">
                    <a:lumMod val="85000"/>
                    <a:lumOff val="15000"/>
                  </a:schemeClr>
                </a:solidFill>
                <a:latin typeface="Consolas" panose="020B0609020204030204" pitchFamily="49" charset="0"/>
                <a:cs typeface="Consolas" panose="020B0609020204030204" pitchFamily="49" charset="0"/>
              </a:rPr>
              <a:t>&lt;&lt;</a:t>
            </a:r>
            <a:r>
              <a:rPr lang="en-GB" sz="600" b="1" dirty="0" err="1">
                <a:solidFill>
                  <a:schemeClr val="tx1">
                    <a:lumMod val="85000"/>
                    <a:lumOff val="15000"/>
                  </a:schemeClr>
                </a:solidFill>
                <a:latin typeface="Consolas" panose="020B0609020204030204" pitchFamily="49" charset="0"/>
                <a:cs typeface="Consolas" panose="020B0609020204030204" pitchFamily="49" charset="0"/>
              </a:rPr>
              <a:t>rdfsClass</a:t>
            </a:r>
            <a:r>
              <a:rPr lang="en-GB" sz="600" b="1" dirty="0">
                <a:solidFill>
                  <a:schemeClr val="tx1">
                    <a:lumMod val="85000"/>
                    <a:lumOff val="15000"/>
                  </a:schemeClr>
                </a:solidFill>
                <a:latin typeface="Consolas" panose="020B0609020204030204" pitchFamily="49" charset="0"/>
                <a:cs typeface="Consolas" panose="020B0609020204030204" pitchFamily="49" charset="0"/>
              </a:rPr>
              <a:t>&gt;&gt;</a:t>
            </a:r>
          </a:p>
          <a:p>
            <a:pPr algn="ctr"/>
            <a:r>
              <a:rPr lang="en-GB" sz="600" b="1" dirty="0" err="1">
                <a:solidFill>
                  <a:schemeClr val="tx1">
                    <a:lumMod val="85000"/>
                    <a:lumOff val="15000"/>
                  </a:schemeClr>
                </a:solidFill>
                <a:latin typeface="Consolas" panose="020B0609020204030204" pitchFamily="49" charset="0"/>
                <a:cs typeface="Consolas" panose="020B0609020204030204" pitchFamily="49" charset="0"/>
              </a:rPr>
              <a:t>ClassOfMeasure</a:t>
            </a:r>
            <a:endParaRPr lang="en-GB" sz="600" b="1" dirty="0">
              <a:solidFill>
                <a:schemeClr val="tx1">
                  <a:lumMod val="85000"/>
                  <a:lumOff val="15000"/>
                </a:schemeClr>
              </a:solidFill>
              <a:latin typeface="Consolas" panose="020B0609020204030204" pitchFamily="49" charset="0"/>
              <a:cs typeface="Consolas" panose="020B0609020204030204" pitchFamily="49" charset="0"/>
            </a:endParaRPr>
          </a:p>
        </p:txBody>
      </p:sp>
      <p:cxnSp>
        <p:nvCxnSpPr>
          <p:cNvPr id="6" name="Straight Arrow Connector 5">
            <a:extLst>
              <a:ext uri="{FF2B5EF4-FFF2-40B4-BE49-F238E27FC236}">
                <a16:creationId xmlns:a16="http://schemas.microsoft.com/office/drawing/2014/main" id="{7623ED71-5314-C44C-8461-E49B15248346}"/>
              </a:ext>
            </a:extLst>
          </p:cNvPr>
          <p:cNvCxnSpPr>
            <a:cxnSpLocks/>
            <a:endCxn id="5" idx="2"/>
          </p:cNvCxnSpPr>
          <p:nvPr/>
        </p:nvCxnSpPr>
        <p:spPr>
          <a:xfrm rot="16200000" flipV="1">
            <a:off x="3600" y="1795165"/>
            <a:ext cx="1553839" cy="322393"/>
          </a:xfrm>
          <a:prstGeom prst="bentConnector3">
            <a:avLst>
              <a:gd name="adj1" fmla="val 87"/>
            </a:avLst>
          </a:prstGeom>
          <a:ln>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FC014C3-E593-2845-9D22-C4139C410192}"/>
              </a:ext>
            </a:extLst>
          </p:cNvPr>
          <p:cNvSpPr/>
          <p:nvPr/>
        </p:nvSpPr>
        <p:spPr>
          <a:xfrm>
            <a:off x="4066408" y="1780926"/>
            <a:ext cx="71812" cy="119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713FF4B7-1882-1445-9AC4-F3FA4EE0D2F6}"/>
              </a:ext>
            </a:extLst>
          </p:cNvPr>
          <p:cNvSpPr txBox="1"/>
          <p:nvPr/>
        </p:nvSpPr>
        <p:spPr>
          <a:xfrm>
            <a:off x="400539" y="2733281"/>
            <a:ext cx="580608" cy="153888"/>
          </a:xfrm>
          <a:prstGeom prst="rect">
            <a:avLst/>
          </a:prstGeom>
          <a:noFill/>
        </p:spPr>
        <p:txBody>
          <a:bodyPr wrap="none" rtlCol="0">
            <a:spAutoFit/>
          </a:bodyPr>
          <a:lstStyle/>
          <a:p>
            <a:r>
              <a:rPr lang="en-GB" sz="400" dirty="0">
                <a:latin typeface="Roboto Mono" pitchFamily="2" charset="0"/>
                <a:ea typeface="Roboto Mono" pitchFamily="2" charset="0"/>
              </a:rPr>
              <a:t>&lt;&lt;</a:t>
            </a:r>
            <a:r>
              <a:rPr lang="en-GB" sz="400" dirty="0" err="1">
                <a:latin typeface="Roboto Mono" pitchFamily="2" charset="0"/>
                <a:ea typeface="Roboto Mono" pitchFamily="2" charset="0"/>
              </a:rPr>
              <a:t>powertype</a:t>
            </a:r>
            <a:r>
              <a:rPr lang="en-GB" sz="400" dirty="0">
                <a:latin typeface="Roboto Mono" pitchFamily="2" charset="0"/>
                <a:ea typeface="Roboto Mono" pitchFamily="2" charset="0"/>
              </a:rPr>
              <a:t>&gt;&gt;</a:t>
            </a:r>
          </a:p>
        </p:txBody>
      </p:sp>
      <p:sp>
        <p:nvSpPr>
          <p:cNvPr id="10" name="TextBox 9">
            <a:extLst>
              <a:ext uri="{FF2B5EF4-FFF2-40B4-BE49-F238E27FC236}">
                <a16:creationId xmlns:a16="http://schemas.microsoft.com/office/drawing/2014/main" id="{32DEAF3C-A034-A44B-887D-E8E0CD8D4BE3}"/>
              </a:ext>
            </a:extLst>
          </p:cNvPr>
          <p:cNvSpPr txBox="1"/>
          <p:nvPr/>
        </p:nvSpPr>
        <p:spPr>
          <a:xfrm>
            <a:off x="5409187" y="1148232"/>
            <a:ext cx="6663918" cy="1661993"/>
          </a:xfrm>
          <a:prstGeom prst="rect">
            <a:avLst/>
          </a:prstGeom>
          <a:noFill/>
        </p:spPr>
        <p:txBody>
          <a:bodyPr wrap="square" rtlCol="0">
            <a:spAutoFit/>
          </a:bodyPr>
          <a:lstStyle/>
          <a:p>
            <a:r>
              <a:rPr lang="en-GB" dirty="0">
                <a:latin typeface="Roboto" panose="02000000000000000000" pitchFamily="2" charset="0"/>
                <a:ea typeface="Roboto" panose="02000000000000000000" pitchFamily="2" charset="0"/>
              </a:rPr>
              <a:t>Addition of </a:t>
            </a:r>
            <a:r>
              <a:rPr lang="en-GB" dirty="0" err="1">
                <a:latin typeface="Roboto" panose="02000000000000000000" pitchFamily="2" charset="0"/>
                <a:ea typeface="Roboto" panose="02000000000000000000" pitchFamily="2" charset="0"/>
              </a:rPr>
              <a:t>ClassOfMeasure</a:t>
            </a:r>
            <a:r>
              <a:rPr lang="en-GB" dirty="0">
                <a:latin typeface="Roboto" panose="02000000000000000000" pitchFamily="2" charset="0"/>
                <a:ea typeface="Roboto" panose="02000000000000000000" pitchFamily="2" charset="0"/>
              </a:rPr>
              <a:t> </a:t>
            </a:r>
            <a:r>
              <a:rPr lang="en-GB" dirty="0" err="1">
                <a:latin typeface="Roboto" panose="02000000000000000000" pitchFamily="2" charset="0"/>
                <a:ea typeface="Roboto" panose="02000000000000000000" pitchFamily="2" charset="0"/>
              </a:rPr>
              <a:t>powertype</a:t>
            </a:r>
            <a:r>
              <a:rPr lang="en-GB" dirty="0">
                <a:latin typeface="Roboto" panose="02000000000000000000" pitchFamily="2" charset="0"/>
                <a:ea typeface="Roboto" panose="02000000000000000000" pitchFamily="2" charset="0"/>
              </a:rPr>
              <a:t> allows for new measures to be added without having to use subtype in your data. In the case of course and speed, there is no need to add them to the model (unless someone decides they need to be standard measures). Example would be:</a:t>
            </a:r>
            <a:endParaRPr lang="en-GB" dirty="0"/>
          </a:p>
          <a:p>
            <a:endParaRPr lang="en-GB" sz="1200" dirty="0"/>
          </a:p>
        </p:txBody>
      </p:sp>
      <p:sp>
        <p:nvSpPr>
          <p:cNvPr id="12" name="TextBox 11">
            <a:extLst>
              <a:ext uri="{FF2B5EF4-FFF2-40B4-BE49-F238E27FC236}">
                <a16:creationId xmlns:a16="http://schemas.microsoft.com/office/drawing/2014/main" id="{EB2A2273-0C26-E242-8C47-B7C35B2D1A96}"/>
              </a:ext>
            </a:extLst>
          </p:cNvPr>
          <p:cNvSpPr txBox="1"/>
          <p:nvPr/>
        </p:nvSpPr>
        <p:spPr>
          <a:xfrm>
            <a:off x="5399953" y="2667318"/>
            <a:ext cx="6782813" cy="2377574"/>
          </a:xfrm>
          <a:prstGeom prst="rect">
            <a:avLst/>
          </a:prstGeom>
          <a:noFill/>
        </p:spPr>
        <p:txBody>
          <a:bodyPr wrap="square" rtlCol="0">
            <a:spAutoFit/>
          </a:bodyPr>
          <a:lstStyle/>
          <a:p>
            <a:r>
              <a:rPr lang="en-GB" sz="1050" dirty="0">
                <a:latin typeface="Roboto Mono" pitchFamily="2" charset="0"/>
                <a:ea typeface="Roboto Mono" pitchFamily="2" charset="0"/>
              </a:rPr>
              <a:t>&lt;</a:t>
            </a:r>
            <a:r>
              <a:rPr lang="en-GB" sz="1050" dirty="0" err="1">
                <a:latin typeface="Roboto Mono" pitchFamily="2" charset="0"/>
                <a:ea typeface="Roboto Mono" pitchFamily="2" charset="0"/>
              </a:rPr>
              <a:t>degreesNorth</a:t>
            </a:r>
            <a:r>
              <a:rPr lang="en-GB" sz="1050" dirty="0">
                <a:latin typeface="Roboto Mono" pitchFamily="2" charset="0"/>
                <a:ea typeface="Roboto Mono" pitchFamily="2" charset="0"/>
              </a:rPr>
              <a:t>&gt;	</a:t>
            </a:r>
            <a:r>
              <a:rPr lang="en-GB" sz="1050" dirty="0" err="1">
                <a:latin typeface="Roboto Mono" pitchFamily="2" charset="0"/>
                <a:ea typeface="Roboto Mono" pitchFamily="2" charset="0"/>
              </a:rPr>
              <a:t>rdf:type</a:t>
            </a:r>
            <a:r>
              <a:rPr lang="en-GB" sz="1050" dirty="0">
                <a:latin typeface="Roboto Mono" pitchFamily="2" charset="0"/>
                <a:ea typeface="Roboto Mono" pitchFamily="2" charset="0"/>
              </a:rPr>
              <a:t>			</a:t>
            </a:r>
            <a:r>
              <a:rPr lang="en-GB" sz="1050" dirty="0" err="1">
                <a:latin typeface="Roboto Mono" pitchFamily="2" charset="0"/>
                <a:ea typeface="Roboto Mono" pitchFamily="2" charset="0"/>
              </a:rPr>
              <a:t>ies:UnitOfMeasure</a:t>
            </a:r>
            <a:r>
              <a:rPr lang="en-GB" sz="1050" dirty="0">
                <a:latin typeface="Roboto Mono" pitchFamily="2" charset="0"/>
                <a:ea typeface="Roboto Mono" pitchFamily="2" charset="0"/>
              </a:rPr>
              <a:t> .</a:t>
            </a:r>
          </a:p>
          <a:p>
            <a:r>
              <a:rPr lang="en-GB" sz="1050" dirty="0">
                <a:latin typeface="Roboto Mono" pitchFamily="2" charset="0"/>
                <a:ea typeface="Roboto Mono" pitchFamily="2" charset="0"/>
              </a:rPr>
              <a:t>&lt;course&gt;		</a:t>
            </a:r>
            <a:r>
              <a:rPr lang="en-GB" sz="1050" dirty="0" err="1">
                <a:latin typeface="Roboto Mono" pitchFamily="2" charset="0"/>
                <a:ea typeface="Roboto Mono" pitchFamily="2" charset="0"/>
              </a:rPr>
              <a:t>rdf:type</a:t>
            </a:r>
            <a:r>
              <a:rPr lang="en-GB" sz="1050" dirty="0">
                <a:latin typeface="Roboto Mono" pitchFamily="2" charset="0"/>
                <a:ea typeface="Roboto Mono" pitchFamily="2" charset="0"/>
              </a:rPr>
              <a:t>			</a:t>
            </a:r>
            <a:r>
              <a:rPr lang="en-GB" sz="1050" dirty="0" err="1">
                <a:latin typeface="Roboto Mono" pitchFamily="2" charset="0"/>
                <a:ea typeface="Roboto Mono" pitchFamily="2" charset="0"/>
              </a:rPr>
              <a:t>ies:ClassOfMeasure</a:t>
            </a:r>
            <a:r>
              <a:rPr lang="en-GB" sz="1050" dirty="0">
                <a:latin typeface="Roboto Mono" pitchFamily="2" charset="0"/>
                <a:ea typeface="Roboto Mono" pitchFamily="2" charset="0"/>
              </a:rPr>
              <a:t> .</a:t>
            </a:r>
          </a:p>
          <a:p>
            <a:endParaRPr lang="en-GB" sz="1050" dirty="0">
              <a:latin typeface="Roboto Mono" pitchFamily="2" charset="0"/>
              <a:ea typeface="Roboto Mono" pitchFamily="2" charset="0"/>
            </a:endParaRPr>
          </a:p>
          <a:p>
            <a:r>
              <a:rPr lang="en-GB" sz="1050" dirty="0">
                <a:latin typeface="Roboto Mono" pitchFamily="2" charset="0"/>
                <a:ea typeface="Roboto Mono" pitchFamily="2" charset="0"/>
              </a:rPr>
              <a:t>&lt;x&gt;		</a:t>
            </a:r>
            <a:r>
              <a:rPr lang="en-GB" sz="1050" dirty="0" err="1">
                <a:latin typeface="Roboto Mono" pitchFamily="2" charset="0"/>
                <a:ea typeface="Roboto Mono" pitchFamily="2" charset="0"/>
              </a:rPr>
              <a:t>rdf:type</a:t>
            </a:r>
            <a:r>
              <a:rPr lang="en-GB" sz="1050" dirty="0">
                <a:latin typeface="Roboto Mono" pitchFamily="2" charset="0"/>
                <a:ea typeface="Roboto Mono" pitchFamily="2" charset="0"/>
              </a:rPr>
              <a:t>			</a:t>
            </a:r>
            <a:r>
              <a:rPr lang="en-GB" sz="1050" dirty="0" err="1">
                <a:latin typeface="Roboto Mono" pitchFamily="2" charset="0"/>
                <a:ea typeface="Roboto Mono" pitchFamily="2" charset="0"/>
              </a:rPr>
              <a:t>ies:LocationTransponder</a:t>
            </a:r>
            <a:r>
              <a:rPr lang="en-GB" sz="1050" dirty="0">
                <a:latin typeface="Roboto Mono" pitchFamily="2" charset="0"/>
                <a:ea typeface="Roboto Mono" pitchFamily="2" charset="0"/>
              </a:rPr>
              <a:t> .</a:t>
            </a:r>
          </a:p>
          <a:p>
            <a:r>
              <a:rPr lang="en-GB" sz="1050" dirty="0">
                <a:latin typeface="Roboto Mono" pitchFamily="2" charset="0"/>
                <a:ea typeface="Roboto Mono" pitchFamily="2" charset="0"/>
              </a:rPr>
              <a:t>&lt;</a:t>
            </a:r>
            <a:r>
              <a:rPr lang="en-GB" sz="1050" dirty="0" err="1">
                <a:latin typeface="Roboto Mono" pitchFamily="2" charset="0"/>
                <a:ea typeface="Roboto Mono" pitchFamily="2" charset="0"/>
              </a:rPr>
              <a:t>xObserved</a:t>
            </a:r>
            <a:r>
              <a:rPr lang="en-GB" sz="1050" dirty="0">
                <a:latin typeface="Roboto Mono" pitchFamily="2" charset="0"/>
                <a:ea typeface="Roboto Mono" pitchFamily="2" charset="0"/>
              </a:rPr>
              <a:t>&gt;		</a:t>
            </a:r>
            <a:r>
              <a:rPr lang="en-GB" sz="1050" dirty="0" err="1">
                <a:latin typeface="Roboto Mono" pitchFamily="2" charset="0"/>
                <a:ea typeface="Roboto Mono" pitchFamily="2" charset="0"/>
              </a:rPr>
              <a:t>rdf:type</a:t>
            </a:r>
            <a:r>
              <a:rPr lang="en-GB" sz="1050" dirty="0">
                <a:latin typeface="Roboto Mono" pitchFamily="2" charset="0"/>
                <a:ea typeface="Roboto Mono" pitchFamily="2" charset="0"/>
              </a:rPr>
              <a:t>			</a:t>
            </a:r>
            <a:r>
              <a:rPr lang="en-GB" sz="1050" dirty="0" err="1">
                <a:latin typeface="Roboto Mono" pitchFamily="2" charset="0"/>
                <a:ea typeface="Roboto Mono" pitchFamily="2" charset="0"/>
              </a:rPr>
              <a:t>ies:ObservedTarget</a:t>
            </a:r>
            <a:r>
              <a:rPr lang="en-GB" sz="1050" dirty="0">
                <a:latin typeface="Roboto Mono" pitchFamily="2" charset="0"/>
                <a:ea typeface="Roboto Mono" pitchFamily="2" charset="0"/>
              </a:rPr>
              <a:t> .</a:t>
            </a:r>
          </a:p>
          <a:p>
            <a:r>
              <a:rPr lang="en-GB" sz="1050" dirty="0">
                <a:latin typeface="Roboto Mono" pitchFamily="2" charset="0"/>
                <a:ea typeface="Roboto Mono" pitchFamily="2" charset="0"/>
              </a:rPr>
              <a:t>&lt;</a:t>
            </a:r>
            <a:r>
              <a:rPr lang="en-GB" sz="1050" dirty="0" err="1">
                <a:latin typeface="Roboto Mono" pitchFamily="2" charset="0"/>
                <a:ea typeface="Roboto Mono" pitchFamily="2" charset="0"/>
              </a:rPr>
              <a:t>xObserved</a:t>
            </a:r>
            <a:r>
              <a:rPr lang="en-GB" sz="1050" dirty="0">
                <a:latin typeface="Roboto Mono" pitchFamily="2" charset="0"/>
                <a:ea typeface="Roboto Mono" pitchFamily="2" charset="0"/>
              </a:rPr>
              <a:t>&gt;		</a:t>
            </a:r>
            <a:r>
              <a:rPr lang="en-GB" sz="1050" dirty="0" err="1">
                <a:latin typeface="Roboto Mono" pitchFamily="2" charset="0"/>
                <a:ea typeface="Roboto Mono" pitchFamily="2" charset="0"/>
              </a:rPr>
              <a:t>ies:isParticipationOf</a:t>
            </a:r>
            <a:r>
              <a:rPr lang="en-GB" sz="1050" dirty="0">
                <a:latin typeface="Roboto Mono" pitchFamily="2" charset="0"/>
                <a:ea typeface="Roboto Mono" pitchFamily="2" charset="0"/>
              </a:rPr>
              <a:t>		&lt;x&gt; .</a:t>
            </a:r>
          </a:p>
          <a:p>
            <a:r>
              <a:rPr lang="en-GB" sz="1050" dirty="0">
                <a:latin typeface="Roboto Mono" pitchFamily="2" charset="0"/>
                <a:ea typeface="Roboto Mono" pitchFamily="2" charset="0"/>
              </a:rPr>
              <a:t>&lt;</a:t>
            </a:r>
            <a:r>
              <a:rPr lang="en-GB" sz="1050" dirty="0" err="1">
                <a:latin typeface="Roboto Mono" pitchFamily="2" charset="0"/>
                <a:ea typeface="Roboto Mono" pitchFamily="2" charset="0"/>
              </a:rPr>
              <a:t>xObserved</a:t>
            </a:r>
            <a:r>
              <a:rPr lang="en-GB" sz="1050" dirty="0">
                <a:latin typeface="Roboto Mono" pitchFamily="2" charset="0"/>
                <a:ea typeface="Roboto Mono" pitchFamily="2" charset="0"/>
              </a:rPr>
              <a:t>&gt;		</a:t>
            </a:r>
            <a:r>
              <a:rPr lang="en-GB" sz="1050" dirty="0" err="1">
                <a:latin typeface="Roboto Mono" pitchFamily="2" charset="0"/>
                <a:ea typeface="Roboto Mono" pitchFamily="2" charset="0"/>
              </a:rPr>
              <a:t>ies:isParticipationIn</a:t>
            </a:r>
            <a:r>
              <a:rPr lang="en-GB" sz="1050" dirty="0">
                <a:latin typeface="Roboto Mono" pitchFamily="2" charset="0"/>
                <a:ea typeface="Roboto Mono" pitchFamily="2" charset="0"/>
              </a:rPr>
              <a:t>		&lt;</a:t>
            </a:r>
            <a:r>
              <a:rPr lang="en-GB" sz="1050" dirty="0" err="1">
                <a:latin typeface="Roboto Mono" pitchFamily="2" charset="0"/>
                <a:ea typeface="Roboto Mono" pitchFamily="2" charset="0"/>
              </a:rPr>
              <a:t>xObservation</a:t>
            </a:r>
            <a:r>
              <a:rPr lang="en-GB" sz="1050" dirty="0">
                <a:latin typeface="Roboto Mono" pitchFamily="2" charset="0"/>
                <a:ea typeface="Roboto Mono" pitchFamily="2" charset="0"/>
              </a:rPr>
              <a:t>&gt;</a:t>
            </a:r>
          </a:p>
          <a:p>
            <a:r>
              <a:rPr lang="en-GB" sz="1050" dirty="0">
                <a:latin typeface="Roboto Mono" pitchFamily="2" charset="0"/>
                <a:ea typeface="Roboto Mono" pitchFamily="2" charset="0"/>
              </a:rPr>
              <a:t>&lt;</a:t>
            </a:r>
            <a:r>
              <a:rPr lang="en-GB" sz="1050" dirty="0" err="1">
                <a:latin typeface="Roboto Mono" pitchFamily="2" charset="0"/>
                <a:ea typeface="Roboto Mono" pitchFamily="2" charset="0"/>
              </a:rPr>
              <a:t>xObserved</a:t>
            </a:r>
            <a:r>
              <a:rPr lang="en-GB" sz="1050" dirty="0">
                <a:latin typeface="Roboto Mono" pitchFamily="2" charset="0"/>
                <a:ea typeface="Roboto Mono" pitchFamily="2" charset="0"/>
              </a:rPr>
              <a:t>&gt;		</a:t>
            </a:r>
            <a:r>
              <a:rPr lang="en-GB" sz="1050" dirty="0" err="1">
                <a:latin typeface="Roboto Mono" pitchFamily="2" charset="0"/>
                <a:ea typeface="Roboto Mono" pitchFamily="2" charset="0"/>
              </a:rPr>
              <a:t>ies:observedCharacteristic</a:t>
            </a:r>
            <a:r>
              <a:rPr lang="en-GB" sz="1050" dirty="0">
                <a:latin typeface="Roboto Mono" pitchFamily="2" charset="0"/>
                <a:ea typeface="Roboto Mono" pitchFamily="2" charset="0"/>
              </a:rPr>
              <a:t>	&lt;y&gt; .</a:t>
            </a:r>
          </a:p>
          <a:p>
            <a:r>
              <a:rPr lang="en-GB" sz="1050" dirty="0">
                <a:latin typeface="Roboto Mono" pitchFamily="2" charset="0"/>
                <a:ea typeface="Roboto Mono" pitchFamily="2" charset="0"/>
              </a:rPr>
              <a:t>&lt;y&gt; 		</a:t>
            </a:r>
            <a:r>
              <a:rPr lang="en-GB" sz="1050" dirty="0" err="1">
                <a:latin typeface="Roboto Mono" pitchFamily="2" charset="0"/>
                <a:ea typeface="Roboto Mono" pitchFamily="2" charset="0"/>
              </a:rPr>
              <a:t>rdf:type</a:t>
            </a:r>
            <a:r>
              <a:rPr lang="en-GB" sz="1050" dirty="0">
                <a:latin typeface="Roboto Mono" pitchFamily="2" charset="0"/>
                <a:ea typeface="Roboto Mono" pitchFamily="2" charset="0"/>
              </a:rPr>
              <a:t>			&lt;course&gt; .</a:t>
            </a:r>
          </a:p>
          <a:p>
            <a:r>
              <a:rPr lang="en-GB" sz="1050" dirty="0">
                <a:latin typeface="Roboto Mono" pitchFamily="2" charset="0"/>
                <a:ea typeface="Roboto Mono" pitchFamily="2" charset="0"/>
              </a:rPr>
              <a:t>&lt;y&gt;		</a:t>
            </a:r>
            <a:r>
              <a:rPr lang="en-GB" sz="1050" dirty="0" err="1">
                <a:latin typeface="Roboto Mono" pitchFamily="2" charset="0"/>
                <a:ea typeface="Roboto Mono" pitchFamily="2" charset="0"/>
              </a:rPr>
              <a:t>ies:hasValue</a:t>
            </a:r>
            <a:r>
              <a:rPr lang="en-GB" sz="1050" dirty="0">
                <a:latin typeface="Roboto Mono" pitchFamily="2" charset="0"/>
                <a:ea typeface="Roboto Mono" pitchFamily="2" charset="0"/>
              </a:rPr>
              <a:t>		&lt;</a:t>
            </a:r>
            <a:r>
              <a:rPr lang="en-GB" sz="1050" dirty="0" err="1">
                <a:latin typeface="Roboto Mono" pitchFamily="2" charset="0"/>
                <a:ea typeface="Roboto Mono" pitchFamily="2" charset="0"/>
              </a:rPr>
              <a:t>yVal</a:t>
            </a:r>
            <a:r>
              <a:rPr lang="en-GB" sz="1050" dirty="0">
                <a:latin typeface="Roboto Mono" pitchFamily="2" charset="0"/>
                <a:ea typeface="Roboto Mono" pitchFamily="2" charset="0"/>
              </a:rPr>
              <a:t>&gt; .</a:t>
            </a:r>
          </a:p>
          <a:p>
            <a:r>
              <a:rPr lang="en-GB" sz="1050" dirty="0">
                <a:latin typeface="Roboto Mono" pitchFamily="2" charset="0"/>
                <a:ea typeface="Roboto Mono" pitchFamily="2" charset="0"/>
              </a:rPr>
              <a:t>&lt;</a:t>
            </a:r>
            <a:r>
              <a:rPr lang="en-GB" sz="1050" dirty="0" err="1">
                <a:latin typeface="Roboto Mono" pitchFamily="2" charset="0"/>
                <a:ea typeface="Roboto Mono" pitchFamily="2" charset="0"/>
              </a:rPr>
              <a:t>yVal</a:t>
            </a:r>
            <a:r>
              <a:rPr lang="en-GB" sz="1050" dirty="0">
                <a:latin typeface="Roboto Mono" pitchFamily="2" charset="0"/>
                <a:ea typeface="Roboto Mono" pitchFamily="2" charset="0"/>
              </a:rPr>
              <a:t>&gt;		</a:t>
            </a:r>
            <a:r>
              <a:rPr lang="en-GB" sz="1050" dirty="0" err="1">
                <a:latin typeface="Roboto Mono" pitchFamily="2" charset="0"/>
                <a:ea typeface="Roboto Mono" pitchFamily="2" charset="0"/>
              </a:rPr>
              <a:t>rdf:type</a:t>
            </a:r>
            <a:r>
              <a:rPr lang="en-GB" sz="1050" dirty="0">
                <a:latin typeface="Roboto Mono" pitchFamily="2" charset="0"/>
                <a:ea typeface="Roboto Mono" pitchFamily="2" charset="0"/>
              </a:rPr>
              <a:t>			</a:t>
            </a:r>
            <a:r>
              <a:rPr lang="en-GB" sz="1050" dirty="0" err="1">
                <a:latin typeface="Roboto Mono" pitchFamily="2" charset="0"/>
                <a:ea typeface="Roboto Mono" pitchFamily="2" charset="0"/>
              </a:rPr>
              <a:t>ies:MeasureValue</a:t>
            </a:r>
            <a:r>
              <a:rPr lang="en-GB" sz="1050" dirty="0">
                <a:latin typeface="Roboto Mono" pitchFamily="2" charset="0"/>
                <a:ea typeface="Roboto Mono" pitchFamily="2" charset="0"/>
              </a:rPr>
              <a:t> .</a:t>
            </a:r>
          </a:p>
          <a:p>
            <a:r>
              <a:rPr lang="en-GB" sz="1050" dirty="0">
                <a:latin typeface="Roboto Mono" pitchFamily="2" charset="0"/>
                <a:ea typeface="Roboto Mono" pitchFamily="2" charset="0"/>
              </a:rPr>
              <a:t>&lt;</a:t>
            </a:r>
            <a:r>
              <a:rPr lang="en-GB" sz="1050" dirty="0" err="1">
                <a:latin typeface="Roboto Mono" pitchFamily="2" charset="0"/>
                <a:ea typeface="Roboto Mono" pitchFamily="2" charset="0"/>
              </a:rPr>
              <a:t>yVal</a:t>
            </a:r>
            <a:r>
              <a:rPr lang="en-GB" sz="1050" dirty="0">
                <a:latin typeface="Roboto Mono" pitchFamily="2" charset="0"/>
                <a:ea typeface="Roboto Mono" pitchFamily="2" charset="0"/>
              </a:rPr>
              <a:t>&gt;		</a:t>
            </a:r>
            <a:r>
              <a:rPr lang="en-GB" sz="1050" dirty="0" err="1">
                <a:latin typeface="Roboto Mono" pitchFamily="2" charset="0"/>
                <a:ea typeface="Roboto Mono" pitchFamily="2" charset="0"/>
              </a:rPr>
              <a:t>ies:representationValue</a:t>
            </a:r>
            <a:r>
              <a:rPr lang="en-GB" sz="1050" dirty="0">
                <a:latin typeface="Roboto Mono" pitchFamily="2" charset="0"/>
                <a:ea typeface="Roboto Mono" pitchFamily="2" charset="0"/>
              </a:rPr>
              <a:t>		“90” .</a:t>
            </a:r>
          </a:p>
          <a:p>
            <a:r>
              <a:rPr lang="en-GB" sz="1050" dirty="0">
                <a:latin typeface="Roboto Mono" pitchFamily="2" charset="0"/>
                <a:ea typeface="Roboto Mono" pitchFamily="2" charset="0"/>
              </a:rPr>
              <a:t>&lt;</a:t>
            </a:r>
            <a:r>
              <a:rPr lang="en-GB" sz="1050" dirty="0" err="1">
                <a:latin typeface="Roboto Mono" pitchFamily="2" charset="0"/>
                <a:ea typeface="Roboto Mono" pitchFamily="2" charset="0"/>
              </a:rPr>
              <a:t>yVal</a:t>
            </a:r>
            <a:r>
              <a:rPr lang="en-GB" sz="1050" dirty="0">
                <a:latin typeface="Roboto Mono" pitchFamily="2" charset="0"/>
                <a:ea typeface="Roboto Mono" pitchFamily="2" charset="0"/>
              </a:rPr>
              <a:t>&gt;		</a:t>
            </a:r>
            <a:r>
              <a:rPr lang="en-GB" sz="1050" dirty="0" err="1">
                <a:latin typeface="Roboto Mono" pitchFamily="2" charset="0"/>
                <a:ea typeface="Roboto Mono" pitchFamily="2" charset="0"/>
              </a:rPr>
              <a:t>ies:measureUnit</a:t>
            </a:r>
            <a:r>
              <a:rPr lang="en-GB" sz="1050" dirty="0">
                <a:latin typeface="Roboto Mono" pitchFamily="2" charset="0"/>
                <a:ea typeface="Roboto Mono" pitchFamily="2" charset="0"/>
              </a:rPr>
              <a:t>		&lt;</a:t>
            </a:r>
            <a:r>
              <a:rPr lang="en-GB" sz="1050" dirty="0" err="1">
                <a:latin typeface="Roboto Mono" pitchFamily="2" charset="0"/>
                <a:ea typeface="Roboto Mono" pitchFamily="2" charset="0"/>
              </a:rPr>
              <a:t>degNorth</a:t>
            </a:r>
            <a:r>
              <a:rPr lang="en-GB" sz="1050" dirty="0">
                <a:latin typeface="Roboto Mono" pitchFamily="2" charset="0"/>
                <a:ea typeface="Roboto Mono" pitchFamily="2" charset="0"/>
              </a:rPr>
              <a:t>&gt;.</a:t>
            </a:r>
          </a:p>
          <a:p>
            <a:endParaRPr lang="en-GB" sz="1200" dirty="0"/>
          </a:p>
        </p:txBody>
      </p:sp>
      <p:sp>
        <p:nvSpPr>
          <p:cNvPr id="19" name="Oval 18">
            <a:extLst>
              <a:ext uri="{FF2B5EF4-FFF2-40B4-BE49-F238E27FC236}">
                <a16:creationId xmlns:a16="http://schemas.microsoft.com/office/drawing/2014/main" id="{43661425-1F9D-8C4A-82F9-6D4E20B046C8}"/>
              </a:ext>
            </a:extLst>
          </p:cNvPr>
          <p:cNvSpPr/>
          <p:nvPr/>
        </p:nvSpPr>
        <p:spPr>
          <a:xfrm>
            <a:off x="4817924" y="5183017"/>
            <a:ext cx="487680" cy="473612"/>
          </a:xfrm>
          <a:prstGeom prst="ellipse">
            <a:avLst/>
          </a:prstGeom>
          <a:solidFill>
            <a:schemeClr val="tx1">
              <a:lumMod val="85000"/>
              <a:lumOff val="15000"/>
            </a:schemeClr>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ECEC00"/>
                </a:solidFill>
                <a:latin typeface="Consolas" panose="020B0609020204030204" pitchFamily="49" charset="0"/>
                <a:cs typeface="Consolas" panose="020B0609020204030204" pitchFamily="49" charset="0"/>
              </a:rPr>
              <a:t>LT</a:t>
            </a:r>
          </a:p>
        </p:txBody>
      </p:sp>
      <p:sp>
        <p:nvSpPr>
          <p:cNvPr id="20" name="TextBox 19">
            <a:extLst>
              <a:ext uri="{FF2B5EF4-FFF2-40B4-BE49-F238E27FC236}">
                <a16:creationId xmlns:a16="http://schemas.microsoft.com/office/drawing/2014/main" id="{2FB9C00F-3617-114B-B03F-AD5F8116F4BF}"/>
              </a:ext>
            </a:extLst>
          </p:cNvPr>
          <p:cNvSpPr txBox="1"/>
          <p:nvPr/>
        </p:nvSpPr>
        <p:spPr>
          <a:xfrm>
            <a:off x="4483366" y="5332273"/>
            <a:ext cx="352982"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&lt;x&gt;</a:t>
            </a:r>
          </a:p>
        </p:txBody>
      </p:sp>
      <p:sp>
        <p:nvSpPr>
          <p:cNvPr id="21" name="Oval 20">
            <a:extLst>
              <a:ext uri="{FF2B5EF4-FFF2-40B4-BE49-F238E27FC236}">
                <a16:creationId xmlns:a16="http://schemas.microsoft.com/office/drawing/2014/main" id="{3024F117-47F6-C94B-A17B-45753252568C}"/>
              </a:ext>
            </a:extLst>
          </p:cNvPr>
          <p:cNvSpPr/>
          <p:nvPr/>
        </p:nvSpPr>
        <p:spPr>
          <a:xfrm>
            <a:off x="6827260" y="5183017"/>
            <a:ext cx="487680" cy="473612"/>
          </a:xfrm>
          <a:prstGeom prst="ellipse">
            <a:avLst/>
          </a:prstGeom>
          <a:solidFill>
            <a:schemeClr val="tx1">
              <a:lumMod val="85000"/>
              <a:lumOff val="15000"/>
            </a:schemeClr>
          </a:solidFill>
          <a:ln w="38100">
            <a:solidFill>
              <a:srgbClr val="7B35B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7B35B1"/>
                </a:solidFill>
                <a:latin typeface="Consolas" panose="020B0609020204030204" pitchFamily="49" charset="0"/>
                <a:cs typeface="Consolas" panose="020B0609020204030204" pitchFamily="49" charset="0"/>
              </a:rPr>
              <a:t>OT</a:t>
            </a:r>
          </a:p>
        </p:txBody>
      </p:sp>
      <p:sp>
        <p:nvSpPr>
          <p:cNvPr id="22" name="TextBox 21">
            <a:extLst>
              <a:ext uri="{FF2B5EF4-FFF2-40B4-BE49-F238E27FC236}">
                <a16:creationId xmlns:a16="http://schemas.microsoft.com/office/drawing/2014/main" id="{6777364E-7E40-0E49-9F42-5250A0AA112C}"/>
              </a:ext>
            </a:extLst>
          </p:cNvPr>
          <p:cNvSpPr txBox="1"/>
          <p:nvPr/>
        </p:nvSpPr>
        <p:spPr>
          <a:xfrm>
            <a:off x="6715844" y="5655259"/>
            <a:ext cx="801823"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&lt;</a:t>
            </a:r>
            <a:r>
              <a:rPr lang="en-GB" sz="800" u="sng" dirty="0" err="1">
                <a:solidFill>
                  <a:srgbClr val="0432FF"/>
                </a:solidFill>
                <a:latin typeface="Consolas" panose="020B0609020204030204" pitchFamily="49" charset="0"/>
                <a:cs typeface="Consolas" panose="020B0609020204030204" pitchFamily="49" charset="0"/>
              </a:rPr>
              <a:t>xObserved</a:t>
            </a:r>
            <a:r>
              <a:rPr lang="en-GB" sz="800" u="sng" dirty="0">
                <a:solidFill>
                  <a:srgbClr val="0432FF"/>
                </a:solidFill>
                <a:latin typeface="Consolas" panose="020B0609020204030204" pitchFamily="49" charset="0"/>
                <a:cs typeface="Consolas" panose="020B0609020204030204" pitchFamily="49" charset="0"/>
              </a:rPr>
              <a:t>&gt;</a:t>
            </a:r>
          </a:p>
        </p:txBody>
      </p:sp>
      <p:cxnSp>
        <p:nvCxnSpPr>
          <p:cNvPr id="23" name="Straight Arrow Connector 22">
            <a:extLst>
              <a:ext uri="{FF2B5EF4-FFF2-40B4-BE49-F238E27FC236}">
                <a16:creationId xmlns:a16="http://schemas.microsoft.com/office/drawing/2014/main" id="{FB9368C9-A308-6B41-AA9D-20E44C6F5B11}"/>
              </a:ext>
            </a:extLst>
          </p:cNvPr>
          <p:cNvCxnSpPr>
            <a:stCxn id="21" idx="2"/>
            <a:endCxn id="19" idx="6"/>
          </p:cNvCxnSpPr>
          <p:nvPr/>
        </p:nvCxnSpPr>
        <p:spPr>
          <a:xfrm flipH="1">
            <a:off x="5305604" y="5419823"/>
            <a:ext cx="1521656"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CE71B99-72CB-1048-9237-94F9AEDD85FD}"/>
              </a:ext>
            </a:extLst>
          </p:cNvPr>
          <p:cNvSpPr txBox="1"/>
          <p:nvPr/>
        </p:nvSpPr>
        <p:spPr>
          <a:xfrm>
            <a:off x="5464386" y="5224551"/>
            <a:ext cx="1362874"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ies:isParticipationOf</a:t>
            </a:r>
            <a:endParaRPr lang="en-GB" sz="800" dirty="0">
              <a:latin typeface="Consolas" panose="020B0609020204030204" pitchFamily="49" charset="0"/>
              <a:cs typeface="Consolas" panose="020B0609020204030204" pitchFamily="49" charset="0"/>
            </a:endParaRPr>
          </a:p>
        </p:txBody>
      </p:sp>
      <p:sp>
        <p:nvSpPr>
          <p:cNvPr id="25" name="Oval 24">
            <a:extLst>
              <a:ext uri="{FF2B5EF4-FFF2-40B4-BE49-F238E27FC236}">
                <a16:creationId xmlns:a16="http://schemas.microsoft.com/office/drawing/2014/main" id="{786E7140-D077-E745-A3DE-48DEE208AF2E}"/>
              </a:ext>
            </a:extLst>
          </p:cNvPr>
          <p:cNvSpPr/>
          <p:nvPr/>
        </p:nvSpPr>
        <p:spPr>
          <a:xfrm>
            <a:off x="4809098" y="5893435"/>
            <a:ext cx="487680" cy="473612"/>
          </a:xfrm>
          <a:prstGeom prst="ellipse">
            <a:avLst/>
          </a:prstGeom>
          <a:solidFill>
            <a:schemeClr val="tx1">
              <a:lumMod val="85000"/>
              <a:lumOff val="15000"/>
            </a:schemeClr>
          </a:solidFill>
          <a:ln w="38100">
            <a:solidFill>
              <a:srgbClr val="FEB1B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FEB1BF"/>
                </a:solidFill>
                <a:latin typeface="Consolas" panose="020B0609020204030204" pitchFamily="49" charset="0"/>
                <a:cs typeface="Consolas" panose="020B0609020204030204" pitchFamily="49" charset="0"/>
              </a:rPr>
              <a:t>LO</a:t>
            </a:r>
          </a:p>
        </p:txBody>
      </p:sp>
      <p:sp>
        <p:nvSpPr>
          <p:cNvPr id="26" name="TextBox 25">
            <a:extLst>
              <a:ext uri="{FF2B5EF4-FFF2-40B4-BE49-F238E27FC236}">
                <a16:creationId xmlns:a16="http://schemas.microsoft.com/office/drawing/2014/main" id="{1D56F932-F4D3-DE47-B3F9-8AE8AEF4B6E7}"/>
              </a:ext>
            </a:extLst>
          </p:cNvPr>
          <p:cNvSpPr txBox="1"/>
          <p:nvPr/>
        </p:nvSpPr>
        <p:spPr>
          <a:xfrm rot="20956015">
            <a:off x="5409075" y="5552530"/>
            <a:ext cx="1250663"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ies:isParticipantIn</a:t>
            </a:r>
            <a:endParaRPr lang="en-GB" sz="800" dirty="0">
              <a:latin typeface="Consolas" panose="020B0609020204030204" pitchFamily="49" charset="0"/>
              <a:cs typeface="Consolas" panose="020B0609020204030204" pitchFamily="49" charset="0"/>
            </a:endParaRPr>
          </a:p>
        </p:txBody>
      </p:sp>
      <p:cxnSp>
        <p:nvCxnSpPr>
          <p:cNvPr id="27" name="Straight Arrow Connector 26">
            <a:extLst>
              <a:ext uri="{FF2B5EF4-FFF2-40B4-BE49-F238E27FC236}">
                <a16:creationId xmlns:a16="http://schemas.microsoft.com/office/drawing/2014/main" id="{9AFCCC02-B1F0-A64A-8A34-DF700FAC2621}"/>
              </a:ext>
            </a:extLst>
          </p:cNvPr>
          <p:cNvCxnSpPr>
            <a:cxnSpLocks/>
            <a:stCxn id="21" idx="3"/>
            <a:endCxn id="25" idx="7"/>
          </p:cNvCxnSpPr>
          <p:nvPr/>
        </p:nvCxnSpPr>
        <p:spPr>
          <a:xfrm flipH="1">
            <a:off x="5225359" y="5587270"/>
            <a:ext cx="1673320" cy="375524"/>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95240832-01CC-B64B-BE6A-FB90F63EB063}"/>
              </a:ext>
            </a:extLst>
          </p:cNvPr>
          <p:cNvSpPr txBox="1"/>
          <p:nvPr/>
        </p:nvSpPr>
        <p:spPr>
          <a:xfrm>
            <a:off x="4498916" y="6367047"/>
            <a:ext cx="970137"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&lt;</a:t>
            </a:r>
            <a:r>
              <a:rPr lang="en-GB" sz="800" u="sng" dirty="0" err="1">
                <a:solidFill>
                  <a:srgbClr val="0432FF"/>
                </a:solidFill>
                <a:latin typeface="Consolas" panose="020B0609020204030204" pitchFamily="49" charset="0"/>
                <a:cs typeface="Consolas" panose="020B0609020204030204" pitchFamily="49" charset="0"/>
              </a:rPr>
              <a:t>xObservation</a:t>
            </a:r>
            <a:r>
              <a:rPr lang="en-GB" sz="800" u="sng" dirty="0">
                <a:solidFill>
                  <a:srgbClr val="0432FF"/>
                </a:solidFill>
                <a:latin typeface="Consolas" panose="020B0609020204030204" pitchFamily="49" charset="0"/>
                <a:cs typeface="Consolas" panose="020B0609020204030204" pitchFamily="49" charset="0"/>
              </a:rPr>
              <a:t>&gt;</a:t>
            </a:r>
          </a:p>
        </p:txBody>
      </p:sp>
      <p:sp>
        <p:nvSpPr>
          <p:cNvPr id="41" name="Oval 40">
            <a:extLst>
              <a:ext uri="{FF2B5EF4-FFF2-40B4-BE49-F238E27FC236}">
                <a16:creationId xmlns:a16="http://schemas.microsoft.com/office/drawing/2014/main" id="{F7011AB8-41DD-EE4A-9CD7-BACC77C2ACE5}"/>
              </a:ext>
            </a:extLst>
          </p:cNvPr>
          <p:cNvSpPr/>
          <p:nvPr/>
        </p:nvSpPr>
        <p:spPr>
          <a:xfrm>
            <a:off x="8868219" y="6077939"/>
            <a:ext cx="487680" cy="473612"/>
          </a:xfrm>
          <a:prstGeom prst="ellipse">
            <a:avLst/>
          </a:prstGeom>
          <a:solidFill>
            <a:srgbClr val="ECEC00"/>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chemeClr val="tx1">
                    <a:lumMod val="85000"/>
                    <a:lumOff val="15000"/>
                  </a:schemeClr>
                </a:solidFill>
                <a:latin typeface="Consolas" panose="020B0609020204030204" pitchFamily="49" charset="0"/>
                <a:cs typeface="Consolas" panose="020B0609020204030204" pitchFamily="49" charset="0"/>
              </a:rPr>
              <a:t>Me</a:t>
            </a:r>
          </a:p>
        </p:txBody>
      </p:sp>
      <p:cxnSp>
        <p:nvCxnSpPr>
          <p:cNvPr id="42" name="Straight Arrow Connector 41">
            <a:extLst>
              <a:ext uri="{FF2B5EF4-FFF2-40B4-BE49-F238E27FC236}">
                <a16:creationId xmlns:a16="http://schemas.microsoft.com/office/drawing/2014/main" id="{25855590-1F78-184F-9BF6-93DF4D99785A}"/>
              </a:ext>
            </a:extLst>
          </p:cNvPr>
          <p:cNvCxnSpPr>
            <a:cxnSpLocks/>
            <a:stCxn id="21" idx="5"/>
            <a:endCxn id="41" idx="1"/>
          </p:cNvCxnSpPr>
          <p:nvPr/>
        </p:nvCxnSpPr>
        <p:spPr>
          <a:xfrm>
            <a:off x="7243521" y="5587270"/>
            <a:ext cx="1696117" cy="56002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F811BA23-6F5A-3341-98AA-D35E0770171C}"/>
              </a:ext>
            </a:extLst>
          </p:cNvPr>
          <p:cNvSpPr txBox="1"/>
          <p:nvPr/>
        </p:nvSpPr>
        <p:spPr>
          <a:xfrm rot="1159564">
            <a:off x="7343348" y="5693878"/>
            <a:ext cx="1643399"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ies:observedCharacteristic</a:t>
            </a:r>
            <a:endParaRPr lang="en-GB" sz="800" dirty="0">
              <a:latin typeface="Consolas" panose="020B0609020204030204" pitchFamily="49" charset="0"/>
              <a:cs typeface="Consolas" panose="020B0609020204030204" pitchFamily="49" charset="0"/>
            </a:endParaRPr>
          </a:p>
        </p:txBody>
      </p:sp>
      <p:sp>
        <p:nvSpPr>
          <p:cNvPr id="46" name="Oval 45">
            <a:extLst>
              <a:ext uri="{FF2B5EF4-FFF2-40B4-BE49-F238E27FC236}">
                <a16:creationId xmlns:a16="http://schemas.microsoft.com/office/drawing/2014/main" id="{C9A784AF-64AB-8746-9F9C-62BAE891C52F}"/>
              </a:ext>
            </a:extLst>
          </p:cNvPr>
          <p:cNvSpPr/>
          <p:nvPr/>
        </p:nvSpPr>
        <p:spPr>
          <a:xfrm>
            <a:off x="10492917" y="6097233"/>
            <a:ext cx="487680" cy="473612"/>
          </a:xfrm>
          <a:prstGeom prst="ellipse">
            <a:avLst/>
          </a:prstGeom>
          <a:solidFill>
            <a:srgbClr val="00CCFF"/>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dirty="0" err="1">
                <a:solidFill>
                  <a:schemeClr val="tx1">
                    <a:lumMod val="85000"/>
                    <a:lumOff val="15000"/>
                  </a:schemeClr>
                </a:solidFill>
                <a:latin typeface="Consolas" panose="020B0609020204030204" pitchFamily="49" charset="0"/>
                <a:cs typeface="Consolas" panose="020B0609020204030204" pitchFamily="49" charset="0"/>
              </a:rPr>
              <a:t>CoM</a:t>
            </a:r>
            <a:endParaRPr lang="en-GB" sz="1600" dirty="0">
              <a:solidFill>
                <a:schemeClr val="tx1">
                  <a:lumMod val="85000"/>
                  <a:lumOff val="15000"/>
                </a:schemeClr>
              </a:solidFill>
              <a:latin typeface="Consolas" panose="020B0609020204030204" pitchFamily="49" charset="0"/>
              <a:cs typeface="Consolas" panose="020B0609020204030204" pitchFamily="49" charset="0"/>
            </a:endParaRPr>
          </a:p>
        </p:txBody>
      </p:sp>
      <p:cxnSp>
        <p:nvCxnSpPr>
          <p:cNvPr id="47" name="Straight Arrow Connector 46">
            <a:extLst>
              <a:ext uri="{FF2B5EF4-FFF2-40B4-BE49-F238E27FC236}">
                <a16:creationId xmlns:a16="http://schemas.microsoft.com/office/drawing/2014/main" id="{50380CFD-578F-E24F-8707-B844F942BBCB}"/>
              </a:ext>
            </a:extLst>
          </p:cNvPr>
          <p:cNvCxnSpPr>
            <a:cxnSpLocks/>
            <a:stCxn id="41" idx="6"/>
            <a:endCxn id="46" idx="2"/>
          </p:cNvCxnSpPr>
          <p:nvPr/>
        </p:nvCxnSpPr>
        <p:spPr>
          <a:xfrm>
            <a:off x="9355899" y="6314745"/>
            <a:ext cx="1137018" cy="19294"/>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8C41AF96-CC67-3741-8722-B19E52A867F8}"/>
              </a:ext>
            </a:extLst>
          </p:cNvPr>
          <p:cNvSpPr txBox="1"/>
          <p:nvPr/>
        </p:nvSpPr>
        <p:spPr>
          <a:xfrm>
            <a:off x="9252857" y="6421353"/>
            <a:ext cx="352982"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&lt;y&gt;</a:t>
            </a:r>
          </a:p>
        </p:txBody>
      </p:sp>
      <p:sp>
        <p:nvSpPr>
          <p:cNvPr id="51" name="TextBox 50">
            <a:extLst>
              <a:ext uri="{FF2B5EF4-FFF2-40B4-BE49-F238E27FC236}">
                <a16:creationId xmlns:a16="http://schemas.microsoft.com/office/drawing/2014/main" id="{7A0D9002-52D2-1A4D-BAB9-CB641847310B}"/>
              </a:ext>
            </a:extLst>
          </p:cNvPr>
          <p:cNvSpPr txBox="1"/>
          <p:nvPr/>
        </p:nvSpPr>
        <p:spPr>
          <a:xfrm>
            <a:off x="10420003" y="6529075"/>
            <a:ext cx="633507"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&lt;Course&gt;</a:t>
            </a:r>
          </a:p>
        </p:txBody>
      </p:sp>
      <p:sp>
        <p:nvSpPr>
          <p:cNvPr id="58" name="Oval 57">
            <a:extLst>
              <a:ext uri="{FF2B5EF4-FFF2-40B4-BE49-F238E27FC236}">
                <a16:creationId xmlns:a16="http://schemas.microsoft.com/office/drawing/2014/main" id="{0112EE92-6FA5-714B-869F-D5C901B78AD6}"/>
              </a:ext>
            </a:extLst>
          </p:cNvPr>
          <p:cNvSpPr/>
          <p:nvPr/>
        </p:nvSpPr>
        <p:spPr>
          <a:xfrm>
            <a:off x="8836596" y="5168460"/>
            <a:ext cx="487680" cy="473612"/>
          </a:xfrm>
          <a:prstGeom prst="ellipse">
            <a:avLst/>
          </a:prstGeom>
          <a:solidFill>
            <a:srgbClr val="ECEC00"/>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chemeClr val="tx1">
                    <a:lumMod val="85000"/>
                    <a:lumOff val="15000"/>
                  </a:schemeClr>
                </a:solidFill>
                <a:latin typeface="Consolas" panose="020B0609020204030204" pitchFamily="49" charset="0"/>
                <a:cs typeface="Consolas" panose="020B0609020204030204" pitchFamily="49" charset="0"/>
              </a:rPr>
              <a:t>MV</a:t>
            </a:r>
          </a:p>
        </p:txBody>
      </p:sp>
      <p:cxnSp>
        <p:nvCxnSpPr>
          <p:cNvPr id="59" name="Straight Arrow Connector 58">
            <a:extLst>
              <a:ext uri="{FF2B5EF4-FFF2-40B4-BE49-F238E27FC236}">
                <a16:creationId xmlns:a16="http://schemas.microsoft.com/office/drawing/2014/main" id="{1FE0E0B6-6BFF-5648-91DA-43DA63241132}"/>
              </a:ext>
            </a:extLst>
          </p:cNvPr>
          <p:cNvCxnSpPr>
            <a:cxnSpLocks/>
            <a:stCxn id="41" idx="0"/>
            <a:endCxn id="58" idx="4"/>
          </p:cNvCxnSpPr>
          <p:nvPr/>
        </p:nvCxnSpPr>
        <p:spPr>
          <a:xfrm flipH="1" flipV="1">
            <a:off x="9080436" y="5642072"/>
            <a:ext cx="31623" cy="435867"/>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1F5B665C-9FA8-DE4E-BEC3-4F865917E76B}"/>
              </a:ext>
            </a:extLst>
          </p:cNvPr>
          <p:cNvSpPr txBox="1"/>
          <p:nvPr/>
        </p:nvSpPr>
        <p:spPr>
          <a:xfrm>
            <a:off x="9042656" y="5756856"/>
            <a:ext cx="857927"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ies:hasValue</a:t>
            </a:r>
            <a:endParaRPr lang="en-GB" sz="800" dirty="0">
              <a:latin typeface="Consolas" panose="020B0609020204030204" pitchFamily="49" charset="0"/>
              <a:cs typeface="Consolas" panose="020B0609020204030204" pitchFamily="49" charset="0"/>
            </a:endParaRPr>
          </a:p>
        </p:txBody>
      </p:sp>
      <p:cxnSp>
        <p:nvCxnSpPr>
          <p:cNvPr id="63" name="Straight Arrow Connector 62">
            <a:extLst>
              <a:ext uri="{FF2B5EF4-FFF2-40B4-BE49-F238E27FC236}">
                <a16:creationId xmlns:a16="http://schemas.microsoft.com/office/drawing/2014/main" id="{01772042-F125-4A42-9215-E81C8A3DF37B}"/>
              </a:ext>
            </a:extLst>
          </p:cNvPr>
          <p:cNvCxnSpPr>
            <a:cxnSpLocks/>
            <a:stCxn id="58" idx="7"/>
          </p:cNvCxnSpPr>
          <p:nvPr/>
        </p:nvCxnSpPr>
        <p:spPr>
          <a:xfrm flipV="1">
            <a:off x="9252857" y="5150531"/>
            <a:ext cx="647726" cy="8728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28" name="Rectangle 1027">
            <a:extLst>
              <a:ext uri="{FF2B5EF4-FFF2-40B4-BE49-F238E27FC236}">
                <a16:creationId xmlns:a16="http://schemas.microsoft.com/office/drawing/2014/main" id="{3056FB07-C9D2-754E-8503-2365F83BF598}"/>
              </a:ext>
            </a:extLst>
          </p:cNvPr>
          <p:cNvSpPr/>
          <p:nvPr/>
        </p:nvSpPr>
        <p:spPr>
          <a:xfrm>
            <a:off x="9740537" y="4922010"/>
            <a:ext cx="736099" cy="369332"/>
          </a:xfrm>
          <a:prstGeom prst="rect">
            <a:avLst/>
          </a:prstGeom>
        </p:spPr>
        <p:txBody>
          <a:bodyPr wrap="none">
            <a:spAutoFit/>
          </a:bodyPr>
          <a:lstStyle/>
          <a:p>
            <a:r>
              <a:rPr lang="en-GB" dirty="0">
                <a:latin typeface="Roboto Mono" pitchFamily="2" charset="0"/>
                <a:ea typeface="Roboto Mono" pitchFamily="2" charset="0"/>
              </a:rPr>
              <a:t>“90”</a:t>
            </a:r>
            <a:endParaRPr lang="en-GB" dirty="0"/>
          </a:p>
        </p:txBody>
      </p:sp>
      <p:cxnSp>
        <p:nvCxnSpPr>
          <p:cNvPr id="69" name="Straight Arrow Connector 68">
            <a:extLst>
              <a:ext uri="{FF2B5EF4-FFF2-40B4-BE49-F238E27FC236}">
                <a16:creationId xmlns:a16="http://schemas.microsoft.com/office/drawing/2014/main" id="{C3E72268-1743-1C44-9E3F-0400BACFD06C}"/>
              </a:ext>
            </a:extLst>
          </p:cNvPr>
          <p:cNvCxnSpPr>
            <a:cxnSpLocks/>
            <a:stCxn id="58" idx="6"/>
          </p:cNvCxnSpPr>
          <p:nvPr/>
        </p:nvCxnSpPr>
        <p:spPr>
          <a:xfrm>
            <a:off x="9324276" y="5405266"/>
            <a:ext cx="1168641" cy="223385"/>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2" name="Oval 71">
            <a:extLst>
              <a:ext uri="{FF2B5EF4-FFF2-40B4-BE49-F238E27FC236}">
                <a16:creationId xmlns:a16="http://schemas.microsoft.com/office/drawing/2014/main" id="{F8E257E7-ECE8-D84C-A2E5-9B9279FD1BAF}"/>
              </a:ext>
            </a:extLst>
          </p:cNvPr>
          <p:cNvSpPr/>
          <p:nvPr/>
        </p:nvSpPr>
        <p:spPr>
          <a:xfrm>
            <a:off x="10509180" y="5408936"/>
            <a:ext cx="487680" cy="473612"/>
          </a:xfrm>
          <a:prstGeom prst="ellipse">
            <a:avLst/>
          </a:prstGeom>
          <a:solidFill>
            <a:srgbClr val="00CCFF"/>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dirty="0">
                <a:solidFill>
                  <a:schemeClr val="tx1">
                    <a:lumMod val="85000"/>
                    <a:lumOff val="15000"/>
                  </a:schemeClr>
                </a:solidFill>
                <a:latin typeface="Consolas" panose="020B0609020204030204" pitchFamily="49" charset="0"/>
                <a:cs typeface="Consolas" panose="020B0609020204030204" pitchFamily="49" charset="0"/>
              </a:rPr>
              <a:t>UoM</a:t>
            </a:r>
          </a:p>
        </p:txBody>
      </p:sp>
      <p:sp>
        <p:nvSpPr>
          <p:cNvPr id="73" name="TextBox 72">
            <a:extLst>
              <a:ext uri="{FF2B5EF4-FFF2-40B4-BE49-F238E27FC236}">
                <a16:creationId xmlns:a16="http://schemas.microsoft.com/office/drawing/2014/main" id="{633D1B0B-AA79-2140-95AA-6B077F886DF2}"/>
              </a:ext>
            </a:extLst>
          </p:cNvPr>
          <p:cNvSpPr txBox="1"/>
          <p:nvPr/>
        </p:nvSpPr>
        <p:spPr>
          <a:xfrm>
            <a:off x="10970621" y="5595315"/>
            <a:ext cx="970137"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&lt;</a:t>
            </a:r>
            <a:r>
              <a:rPr lang="en-GB" sz="800" u="sng" dirty="0" err="1">
                <a:solidFill>
                  <a:srgbClr val="0432FF"/>
                </a:solidFill>
                <a:latin typeface="Consolas" panose="020B0609020204030204" pitchFamily="49" charset="0"/>
                <a:cs typeface="Consolas" panose="020B0609020204030204" pitchFamily="49" charset="0"/>
              </a:rPr>
              <a:t>DegreesNorth</a:t>
            </a:r>
            <a:r>
              <a:rPr lang="en-GB" sz="800" u="sng" dirty="0">
                <a:solidFill>
                  <a:srgbClr val="0432FF"/>
                </a:solidFill>
                <a:latin typeface="Consolas" panose="020B0609020204030204" pitchFamily="49" charset="0"/>
                <a:cs typeface="Consolas" panose="020B0609020204030204" pitchFamily="49" charset="0"/>
              </a:rPr>
              <a:t>&gt;</a:t>
            </a:r>
          </a:p>
        </p:txBody>
      </p:sp>
      <p:sp>
        <p:nvSpPr>
          <p:cNvPr id="74" name="TextBox 73">
            <a:extLst>
              <a:ext uri="{FF2B5EF4-FFF2-40B4-BE49-F238E27FC236}">
                <a16:creationId xmlns:a16="http://schemas.microsoft.com/office/drawing/2014/main" id="{08869C99-9E82-6145-AB15-85F7FD1DB4FB}"/>
              </a:ext>
            </a:extLst>
          </p:cNvPr>
          <p:cNvSpPr txBox="1"/>
          <p:nvPr/>
        </p:nvSpPr>
        <p:spPr>
          <a:xfrm>
            <a:off x="8487720" y="5075295"/>
            <a:ext cx="521297"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&lt;</a:t>
            </a:r>
            <a:r>
              <a:rPr lang="en-GB" sz="800" u="sng" dirty="0" err="1">
                <a:solidFill>
                  <a:srgbClr val="0432FF"/>
                </a:solidFill>
                <a:latin typeface="Consolas" panose="020B0609020204030204" pitchFamily="49" charset="0"/>
                <a:cs typeface="Consolas" panose="020B0609020204030204" pitchFamily="49" charset="0"/>
              </a:rPr>
              <a:t>yVal</a:t>
            </a:r>
            <a:r>
              <a:rPr lang="en-GB" sz="800" u="sng" dirty="0">
                <a:solidFill>
                  <a:srgbClr val="0432FF"/>
                </a:solidFill>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1975772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F6883D-F76C-B547-B767-16DBED10C0F3}"/>
              </a:ext>
            </a:extLst>
          </p:cNvPr>
          <p:cNvSpPr txBox="1"/>
          <p:nvPr/>
        </p:nvSpPr>
        <p:spPr>
          <a:xfrm>
            <a:off x="263309" y="239371"/>
            <a:ext cx="6917278"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Alternate Coordinate Systems – using EPSG codes</a:t>
            </a:r>
          </a:p>
        </p:txBody>
      </p:sp>
      <p:sp>
        <p:nvSpPr>
          <p:cNvPr id="3" name="TextBox 2">
            <a:extLst>
              <a:ext uri="{FF2B5EF4-FFF2-40B4-BE49-F238E27FC236}">
                <a16:creationId xmlns:a16="http://schemas.microsoft.com/office/drawing/2014/main" id="{3FDC0FDE-935F-C448-8E45-9B1D467519F6}"/>
              </a:ext>
            </a:extLst>
          </p:cNvPr>
          <p:cNvSpPr txBox="1"/>
          <p:nvPr/>
        </p:nvSpPr>
        <p:spPr>
          <a:xfrm>
            <a:off x="6573040" y="686983"/>
            <a:ext cx="4596130" cy="369332"/>
          </a:xfrm>
          <a:prstGeom prst="rect">
            <a:avLst/>
          </a:prstGeom>
          <a:noFill/>
        </p:spPr>
        <p:txBody>
          <a:bodyPr wrap="none" rtlCol="0">
            <a:spAutoFit/>
          </a:bodyPr>
          <a:lstStyle/>
          <a:p>
            <a:r>
              <a:rPr lang="en-GB" dirty="0">
                <a:solidFill>
                  <a:srgbClr val="FF0000"/>
                </a:solidFill>
                <a:latin typeface="Roboto Mono" pitchFamily="2" charset="0"/>
                <a:ea typeface="Roboto Mono" pitchFamily="2" charset="0"/>
              </a:rPr>
              <a:t>DRAFT – Not Approved by Dstl Yet</a:t>
            </a:r>
          </a:p>
        </p:txBody>
      </p:sp>
      <p:sp>
        <p:nvSpPr>
          <p:cNvPr id="5" name="Rounded Rectangle 4">
            <a:extLst>
              <a:ext uri="{FF2B5EF4-FFF2-40B4-BE49-F238E27FC236}">
                <a16:creationId xmlns:a16="http://schemas.microsoft.com/office/drawing/2014/main" id="{CDA3E1FC-52C4-FF4B-B868-5BA67CDD348E}"/>
              </a:ext>
            </a:extLst>
          </p:cNvPr>
          <p:cNvSpPr/>
          <p:nvPr/>
        </p:nvSpPr>
        <p:spPr>
          <a:xfrm>
            <a:off x="3201009" y="4300735"/>
            <a:ext cx="1126831" cy="1190452"/>
          </a:xfrm>
          <a:prstGeom prst="roundRect">
            <a:avLst>
              <a:gd name="adj" fmla="val 3508"/>
            </a:avLst>
          </a:prstGeom>
          <a:solidFill>
            <a:srgbClr val="00CCFF"/>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chemeClr val="tx1">
                    <a:lumMod val="85000"/>
                    <a:lumOff val="15000"/>
                  </a:schemeClr>
                </a:solidFill>
                <a:latin typeface="Consolas" panose="020B0609020204030204" pitchFamily="49" charset="0"/>
                <a:cs typeface="Consolas" panose="020B0609020204030204" pitchFamily="49" charset="0"/>
              </a:rPr>
              <a:t>&lt;&lt;</a:t>
            </a:r>
            <a:r>
              <a:rPr lang="en-GB" sz="600" b="1" dirty="0" err="1">
                <a:solidFill>
                  <a:schemeClr val="tx1">
                    <a:lumMod val="85000"/>
                    <a:lumOff val="15000"/>
                  </a:schemeClr>
                </a:solidFill>
                <a:latin typeface="Consolas" panose="020B0609020204030204" pitchFamily="49" charset="0"/>
                <a:cs typeface="Consolas" panose="020B0609020204030204" pitchFamily="49" charset="0"/>
              </a:rPr>
              <a:t>rdfsClass</a:t>
            </a:r>
            <a:r>
              <a:rPr lang="en-GB" sz="600" b="1" dirty="0">
                <a:solidFill>
                  <a:schemeClr val="tx1">
                    <a:lumMod val="85000"/>
                    <a:lumOff val="15000"/>
                  </a:schemeClr>
                </a:solidFill>
                <a:latin typeface="Consolas" panose="020B0609020204030204" pitchFamily="49" charset="0"/>
                <a:cs typeface="Consolas" panose="020B0609020204030204" pitchFamily="49" charset="0"/>
              </a:rPr>
              <a:t>&gt;&gt;</a:t>
            </a:r>
          </a:p>
          <a:p>
            <a:pPr algn="ctr"/>
            <a:r>
              <a:rPr lang="en-GB" sz="600" b="1" dirty="0" err="1">
                <a:solidFill>
                  <a:schemeClr val="tx1">
                    <a:lumMod val="85000"/>
                    <a:lumOff val="15000"/>
                  </a:schemeClr>
                </a:solidFill>
                <a:latin typeface="Consolas" panose="020B0609020204030204" pitchFamily="49" charset="0"/>
                <a:cs typeface="Consolas" panose="020B0609020204030204" pitchFamily="49" charset="0"/>
              </a:rPr>
              <a:t>EpsgGeoPoint</a:t>
            </a:r>
            <a:endParaRPr lang="en-GB" sz="600" b="1" dirty="0">
              <a:solidFill>
                <a:schemeClr val="tx1">
                  <a:lumMod val="85000"/>
                  <a:lumOff val="15000"/>
                </a:schemeClr>
              </a:solidFill>
              <a:latin typeface="Consolas" panose="020B0609020204030204" pitchFamily="49" charset="0"/>
              <a:cs typeface="Consolas" panose="020B0609020204030204" pitchFamily="49" charset="0"/>
            </a:endParaRPr>
          </a:p>
          <a:p>
            <a:pPr algn="ctr"/>
            <a:r>
              <a:rPr lang="en-GB" sz="600" b="1" dirty="0">
                <a:solidFill>
                  <a:schemeClr val="tx1">
                    <a:lumMod val="85000"/>
                    <a:lumOff val="15000"/>
                  </a:schemeClr>
                </a:solidFill>
                <a:latin typeface="Consolas" panose="020B0609020204030204" pitchFamily="49" charset="0"/>
                <a:cs typeface="Consolas" panose="020B0609020204030204" pitchFamily="49" charset="0"/>
              </a:rPr>
              <a:t>Representation</a:t>
            </a:r>
          </a:p>
        </p:txBody>
      </p:sp>
      <p:sp>
        <p:nvSpPr>
          <p:cNvPr id="8" name="Rectangle 7">
            <a:extLst>
              <a:ext uri="{FF2B5EF4-FFF2-40B4-BE49-F238E27FC236}">
                <a16:creationId xmlns:a16="http://schemas.microsoft.com/office/drawing/2014/main" id="{CFC014C3-E593-2845-9D22-C4139C410192}"/>
              </a:ext>
            </a:extLst>
          </p:cNvPr>
          <p:cNvSpPr/>
          <p:nvPr/>
        </p:nvSpPr>
        <p:spPr>
          <a:xfrm>
            <a:off x="4066408" y="1780926"/>
            <a:ext cx="71812" cy="119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32DEAF3C-A034-A44B-887D-E8E0CD8D4BE3}"/>
              </a:ext>
            </a:extLst>
          </p:cNvPr>
          <p:cNvSpPr txBox="1"/>
          <p:nvPr/>
        </p:nvSpPr>
        <p:spPr>
          <a:xfrm>
            <a:off x="5409187" y="1148232"/>
            <a:ext cx="6663918" cy="1384995"/>
          </a:xfrm>
          <a:prstGeom prst="rect">
            <a:avLst/>
          </a:prstGeom>
          <a:noFill/>
        </p:spPr>
        <p:txBody>
          <a:bodyPr wrap="square" rtlCol="0">
            <a:spAutoFit/>
          </a:bodyPr>
          <a:lstStyle/>
          <a:p>
            <a:r>
              <a:rPr lang="en-GB" dirty="0">
                <a:latin typeface="Roboto" panose="02000000000000000000" pitchFamily="2" charset="0"/>
                <a:ea typeface="Roboto" panose="02000000000000000000" pitchFamily="2" charset="0"/>
              </a:rPr>
              <a:t>Some of the track analytics apps use varying coordinate systems. EPSG has categorised a huge number of these coordinate systems and mapped them onto between 2 and 4 parameters, so we are proposing to capture this in IES.</a:t>
            </a:r>
            <a:endParaRPr lang="en-GB" dirty="0"/>
          </a:p>
          <a:p>
            <a:endParaRPr lang="en-GB" sz="1200" dirty="0"/>
          </a:p>
        </p:txBody>
      </p:sp>
      <p:pic>
        <p:nvPicPr>
          <p:cNvPr id="4" name="Picture 2" descr="Location Diagram">
            <a:extLst>
              <a:ext uri="{FF2B5EF4-FFF2-40B4-BE49-F238E27FC236}">
                <a16:creationId xmlns:a16="http://schemas.microsoft.com/office/drawing/2014/main" id="{959D5FF5-71C7-D947-B4E0-571232AB006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47512"/>
          <a:stretch/>
        </p:blipFill>
        <p:spPr bwMode="auto">
          <a:xfrm>
            <a:off x="267880" y="701036"/>
            <a:ext cx="4645025" cy="3599699"/>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Elbow Connector 10">
            <a:extLst>
              <a:ext uri="{FF2B5EF4-FFF2-40B4-BE49-F238E27FC236}">
                <a16:creationId xmlns:a16="http://schemas.microsoft.com/office/drawing/2014/main" id="{9E0E67A3-55C9-CB42-9243-EE0CF3C22B1F}"/>
              </a:ext>
            </a:extLst>
          </p:cNvPr>
          <p:cNvCxnSpPr>
            <a:cxnSpLocks/>
            <a:stCxn id="14" idx="1"/>
          </p:cNvCxnSpPr>
          <p:nvPr/>
        </p:nvCxnSpPr>
        <p:spPr>
          <a:xfrm rot="10800000" flipH="1" flipV="1">
            <a:off x="2070991" y="3702083"/>
            <a:ext cx="1130017" cy="760285"/>
          </a:xfrm>
          <a:prstGeom prst="bentConnector3">
            <a:avLst>
              <a:gd name="adj1" fmla="val -20230"/>
            </a:avLst>
          </a:prstGeom>
          <a:ln>
            <a:solidFill>
              <a:schemeClr val="tx1">
                <a:lumMod val="85000"/>
                <a:lumOff val="15000"/>
              </a:schemeClr>
            </a:solidFill>
            <a:prstDash val="dash"/>
            <a:headEnd type="none" w="med" len="med"/>
            <a:tailEnd type="arrow" w="sm" len="lg"/>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D139FCEC-6115-7D48-95C0-B018C21323B2}"/>
              </a:ext>
            </a:extLst>
          </p:cNvPr>
          <p:cNvSpPr/>
          <p:nvPr/>
        </p:nvSpPr>
        <p:spPr>
          <a:xfrm>
            <a:off x="2070992" y="3667485"/>
            <a:ext cx="45719" cy="691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F9D111DB-0E10-0442-8E78-B14B51473B5C}"/>
              </a:ext>
            </a:extLst>
          </p:cNvPr>
          <p:cNvSpPr txBox="1"/>
          <p:nvPr/>
        </p:nvSpPr>
        <p:spPr>
          <a:xfrm>
            <a:off x="2160358" y="4335333"/>
            <a:ext cx="732893" cy="153888"/>
          </a:xfrm>
          <a:prstGeom prst="rect">
            <a:avLst/>
          </a:prstGeom>
          <a:noFill/>
        </p:spPr>
        <p:txBody>
          <a:bodyPr wrap="none" rtlCol="0">
            <a:spAutoFit/>
          </a:bodyPr>
          <a:lstStyle/>
          <a:p>
            <a:r>
              <a:rPr lang="en-GB" sz="400" dirty="0">
                <a:latin typeface="Roboto Mono" pitchFamily="2" charset="0"/>
                <a:ea typeface="Roboto Mono" pitchFamily="2" charset="0"/>
              </a:rPr>
              <a:t>&lt;&lt;</a:t>
            </a:r>
            <a:r>
              <a:rPr lang="en-GB" sz="400" dirty="0" err="1">
                <a:latin typeface="Roboto Mono" pitchFamily="2" charset="0"/>
                <a:ea typeface="Roboto Mono" pitchFamily="2" charset="0"/>
              </a:rPr>
              <a:t>isIdentifiedBy</a:t>
            </a:r>
            <a:r>
              <a:rPr lang="en-GB" sz="400" dirty="0">
                <a:latin typeface="Roboto Mono" pitchFamily="2" charset="0"/>
                <a:ea typeface="Roboto Mono" pitchFamily="2" charset="0"/>
              </a:rPr>
              <a:t>&gt;&gt;</a:t>
            </a:r>
          </a:p>
        </p:txBody>
      </p:sp>
      <p:sp>
        <p:nvSpPr>
          <p:cNvPr id="52" name="Rectangle 51">
            <a:extLst>
              <a:ext uri="{FF2B5EF4-FFF2-40B4-BE49-F238E27FC236}">
                <a16:creationId xmlns:a16="http://schemas.microsoft.com/office/drawing/2014/main" id="{719A958E-72AC-A64B-A662-8C4BCC538465}"/>
              </a:ext>
            </a:extLst>
          </p:cNvPr>
          <p:cNvSpPr/>
          <p:nvPr/>
        </p:nvSpPr>
        <p:spPr>
          <a:xfrm>
            <a:off x="3210192" y="4427770"/>
            <a:ext cx="45719" cy="691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Rounded Rectangle 52">
            <a:extLst>
              <a:ext uri="{FF2B5EF4-FFF2-40B4-BE49-F238E27FC236}">
                <a16:creationId xmlns:a16="http://schemas.microsoft.com/office/drawing/2014/main" id="{385765AA-684E-BB4B-ABFE-B9DC9156886B}"/>
              </a:ext>
            </a:extLst>
          </p:cNvPr>
          <p:cNvSpPr/>
          <p:nvPr/>
        </p:nvSpPr>
        <p:spPr>
          <a:xfrm>
            <a:off x="3201008" y="5829630"/>
            <a:ext cx="1126831" cy="317333"/>
          </a:xfrm>
          <a:prstGeom prst="roundRect">
            <a:avLst>
              <a:gd name="adj" fmla="val 3508"/>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chemeClr val="tx1">
                    <a:lumMod val="85000"/>
                    <a:lumOff val="15000"/>
                  </a:schemeClr>
                </a:solidFill>
                <a:latin typeface="Consolas" panose="020B0609020204030204" pitchFamily="49" charset="0"/>
                <a:cs typeface="Consolas" panose="020B0609020204030204" pitchFamily="49" charset="0"/>
              </a:rPr>
              <a:t>&lt;&lt;</a:t>
            </a:r>
            <a:r>
              <a:rPr lang="en-GB" sz="600" b="1" dirty="0" err="1">
                <a:solidFill>
                  <a:schemeClr val="tx1">
                    <a:lumMod val="85000"/>
                    <a:lumOff val="15000"/>
                  </a:schemeClr>
                </a:solidFill>
                <a:latin typeface="Consolas" panose="020B0609020204030204" pitchFamily="49" charset="0"/>
                <a:cs typeface="Consolas" panose="020B0609020204030204" pitchFamily="49" charset="0"/>
              </a:rPr>
              <a:t>datatypeProperty</a:t>
            </a:r>
            <a:r>
              <a:rPr lang="en-GB" sz="600" b="1" dirty="0">
                <a:solidFill>
                  <a:schemeClr val="tx1">
                    <a:lumMod val="85000"/>
                    <a:lumOff val="15000"/>
                  </a:schemeClr>
                </a:solidFill>
                <a:latin typeface="Consolas" panose="020B0609020204030204" pitchFamily="49" charset="0"/>
                <a:cs typeface="Consolas" panose="020B0609020204030204" pitchFamily="49" charset="0"/>
              </a:rPr>
              <a:t>&gt;&gt;</a:t>
            </a:r>
          </a:p>
          <a:p>
            <a:pPr algn="ctr"/>
            <a:r>
              <a:rPr lang="en-GB" sz="600" b="1" dirty="0" err="1">
                <a:solidFill>
                  <a:schemeClr val="tx1">
                    <a:lumMod val="85000"/>
                    <a:lumOff val="15000"/>
                  </a:schemeClr>
                </a:solidFill>
                <a:latin typeface="Consolas" panose="020B0609020204030204" pitchFamily="49" charset="0"/>
                <a:cs typeface="Consolas" panose="020B0609020204030204" pitchFamily="49" charset="0"/>
              </a:rPr>
              <a:t>epsgCode</a:t>
            </a:r>
            <a:endParaRPr lang="en-GB" sz="600" b="1" dirty="0">
              <a:solidFill>
                <a:schemeClr val="tx1">
                  <a:lumMod val="85000"/>
                  <a:lumOff val="15000"/>
                </a:schemeClr>
              </a:solidFill>
              <a:latin typeface="Consolas" panose="020B0609020204030204" pitchFamily="49" charset="0"/>
              <a:cs typeface="Consolas" panose="020B0609020204030204" pitchFamily="49" charset="0"/>
            </a:endParaRPr>
          </a:p>
        </p:txBody>
      </p:sp>
      <p:cxnSp>
        <p:nvCxnSpPr>
          <p:cNvPr id="54" name="Elbow Connector 53">
            <a:extLst>
              <a:ext uri="{FF2B5EF4-FFF2-40B4-BE49-F238E27FC236}">
                <a16:creationId xmlns:a16="http://schemas.microsoft.com/office/drawing/2014/main" id="{185E2DE3-76A8-F440-9864-CEE641F58634}"/>
              </a:ext>
            </a:extLst>
          </p:cNvPr>
          <p:cNvCxnSpPr>
            <a:cxnSpLocks/>
            <a:stCxn id="53" idx="0"/>
            <a:endCxn id="5" idx="2"/>
          </p:cNvCxnSpPr>
          <p:nvPr/>
        </p:nvCxnSpPr>
        <p:spPr>
          <a:xfrm rot="5400000" flipH="1" flipV="1">
            <a:off x="3595203" y="5660409"/>
            <a:ext cx="338443" cy="1"/>
          </a:xfrm>
          <a:prstGeom prst="bentConnector3">
            <a:avLst>
              <a:gd name="adj1" fmla="val 50000"/>
            </a:avLst>
          </a:prstGeom>
          <a:ln>
            <a:solidFill>
              <a:schemeClr val="tx1">
                <a:lumMod val="85000"/>
                <a:lumOff val="15000"/>
              </a:schemeClr>
            </a:solidFill>
            <a:prstDash val="solid"/>
            <a:headEnd type="none" w="med" len="med"/>
            <a:tailEnd type="arrow" w="sm" len="lg"/>
          </a:ln>
        </p:spPr>
        <p:style>
          <a:lnRef idx="1">
            <a:schemeClr val="accent1"/>
          </a:lnRef>
          <a:fillRef idx="0">
            <a:schemeClr val="accent1"/>
          </a:fillRef>
          <a:effectRef idx="0">
            <a:schemeClr val="accent1"/>
          </a:effectRef>
          <a:fontRef idx="minor">
            <a:schemeClr val="tx1"/>
          </a:fontRef>
        </p:style>
      </p:cxnSp>
      <p:sp>
        <p:nvSpPr>
          <p:cNvPr id="56" name="Rounded Rectangle 55">
            <a:extLst>
              <a:ext uri="{FF2B5EF4-FFF2-40B4-BE49-F238E27FC236}">
                <a16:creationId xmlns:a16="http://schemas.microsoft.com/office/drawing/2014/main" id="{7AC0D1F6-A0AD-4541-BD35-54F0B76C69FF}"/>
              </a:ext>
            </a:extLst>
          </p:cNvPr>
          <p:cNvSpPr/>
          <p:nvPr/>
        </p:nvSpPr>
        <p:spPr>
          <a:xfrm>
            <a:off x="1794360" y="4569849"/>
            <a:ext cx="732893" cy="252313"/>
          </a:xfrm>
          <a:prstGeom prst="roundRect">
            <a:avLst>
              <a:gd name="adj" fmla="val 3508"/>
            </a:avLst>
          </a:prstGeom>
          <a:solidFill>
            <a:srgbClr val="00CCFF"/>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chemeClr val="tx1">
                    <a:lumMod val="85000"/>
                    <a:lumOff val="15000"/>
                  </a:schemeClr>
                </a:solidFill>
                <a:latin typeface="Consolas" panose="020B0609020204030204" pitchFamily="49" charset="0"/>
                <a:cs typeface="Consolas" panose="020B0609020204030204" pitchFamily="49" charset="0"/>
              </a:rPr>
              <a:t>&lt;&lt;</a:t>
            </a:r>
            <a:r>
              <a:rPr lang="en-GB" sz="600" b="1" dirty="0" err="1">
                <a:solidFill>
                  <a:schemeClr val="tx1">
                    <a:lumMod val="85000"/>
                    <a:lumOff val="15000"/>
                  </a:schemeClr>
                </a:solidFill>
                <a:latin typeface="Consolas" panose="020B0609020204030204" pitchFamily="49" charset="0"/>
                <a:cs typeface="Consolas" panose="020B0609020204030204" pitchFamily="49" charset="0"/>
              </a:rPr>
              <a:t>rdfsClass</a:t>
            </a:r>
            <a:r>
              <a:rPr lang="en-GB" sz="600" b="1" dirty="0">
                <a:solidFill>
                  <a:schemeClr val="tx1">
                    <a:lumMod val="85000"/>
                    <a:lumOff val="15000"/>
                  </a:schemeClr>
                </a:solidFill>
                <a:latin typeface="Consolas" panose="020B0609020204030204" pitchFamily="49" charset="0"/>
                <a:cs typeface="Consolas" panose="020B0609020204030204" pitchFamily="49" charset="0"/>
              </a:rPr>
              <a:t>&gt;&gt;</a:t>
            </a:r>
          </a:p>
          <a:p>
            <a:pPr algn="ctr"/>
            <a:r>
              <a:rPr lang="en-GB" sz="600" b="1" dirty="0">
                <a:solidFill>
                  <a:schemeClr val="tx1">
                    <a:lumMod val="85000"/>
                    <a:lumOff val="15000"/>
                  </a:schemeClr>
                </a:solidFill>
                <a:latin typeface="Consolas" panose="020B0609020204030204" pitchFamily="49" charset="0"/>
                <a:cs typeface="Consolas" panose="020B0609020204030204" pitchFamily="49" charset="0"/>
              </a:rPr>
              <a:t>EpsgParameter1</a:t>
            </a:r>
          </a:p>
        </p:txBody>
      </p:sp>
      <p:sp>
        <p:nvSpPr>
          <p:cNvPr id="57" name="Rounded Rectangle 56">
            <a:extLst>
              <a:ext uri="{FF2B5EF4-FFF2-40B4-BE49-F238E27FC236}">
                <a16:creationId xmlns:a16="http://schemas.microsoft.com/office/drawing/2014/main" id="{5FE3A45B-8C36-5342-9EAD-0310307CAEA6}"/>
              </a:ext>
            </a:extLst>
          </p:cNvPr>
          <p:cNvSpPr/>
          <p:nvPr/>
        </p:nvSpPr>
        <p:spPr>
          <a:xfrm>
            <a:off x="1019686" y="4768197"/>
            <a:ext cx="732893" cy="252313"/>
          </a:xfrm>
          <a:prstGeom prst="roundRect">
            <a:avLst>
              <a:gd name="adj" fmla="val 3508"/>
            </a:avLst>
          </a:prstGeom>
          <a:solidFill>
            <a:srgbClr val="00CCFF"/>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chemeClr val="tx1">
                    <a:lumMod val="85000"/>
                    <a:lumOff val="15000"/>
                  </a:schemeClr>
                </a:solidFill>
                <a:latin typeface="Consolas" panose="020B0609020204030204" pitchFamily="49" charset="0"/>
                <a:cs typeface="Consolas" panose="020B0609020204030204" pitchFamily="49" charset="0"/>
              </a:rPr>
              <a:t>&lt;&lt;</a:t>
            </a:r>
            <a:r>
              <a:rPr lang="en-GB" sz="600" b="1" dirty="0" err="1">
                <a:solidFill>
                  <a:schemeClr val="tx1">
                    <a:lumMod val="85000"/>
                    <a:lumOff val="15000"/>
                  </a:schemeClr>
                </a:solidFill>
                <a:latin typeface="Consolas" panose="020B0609020204030204" pitchFamily="49" charset="0"/>
                <a:cs typeface="Consolas" panose="020B0609020204030204" pitchFamily="49" charset="0"/>
              </a:rPr>
              <a:t>rdfsClass</a:t>
            </a:r>
            <a:r>
              <a:rPr lang="en-GB" sz="600" b="1" dirty="0">
                <a:solidFill>
                  <a:schemeClr val="tx1">
                    <a:lumMod val="85000"/>
                    <a:lumOff val="15000"/>
                  </a:schemeClr>
                </a:solidFill>
                <a:latin typeface="Consolas" panose="020B0609020204030204" pitchFamily="49" charset="0"/>
                <a:cs typeface="Consolas" panose="020B0609020204030204" pitchFamily="49" charset="0"/>
              </a:rPr>
              <a:t>&gt;&gt;</a:t>
            </a:r>
          </a:p>
          <a:p>
            <a:pPr algn="ctr"/>
            <a:r>
              <a:rPr lang="en-GB" sz="600" b="1" dirty="0">
                <a:solidFill>
                  <a:schemeClr val="tx1">
                    <a:lumMod val="85000"/>
                    <a:lumOff val="15000"/>
                  </a:schemeClr>
                </a:solidFill>
                <a:latin typeface="Consolas" panose="020B0609020204030204" pitchFamily="49" charset="0"/>
                <a:cs typeface="Consolas" panose="020B0609020204030204" pitchFamily="49" charset="0"/>
              </a:rPr>
              <a:t>EpsgParameter2</a:t>
            </a:r>
          </a:p>
        </p:txBody>
      </p:sp>
      <p:sp>
        <p:nvSpPr>
          <p:cNvPr id="60" name="Rounded Rectangle 59">
            <a:extLst>
              <a:ext uri="{FF2B5EF4-FFF2-40B4-BE49-F238E27FC236}">
                <a16:creationId xmlns:a16="http://schemas.microsoft.com/office/drawing/2014/main" id="{5C1446F3-D73F-894C-8BF1-2628591762A6}"/>
              </a:ext>
            </a:extLst>
          </p:cNvPr>
          <p:cNvSpPr/>
          <p:nvPr/>
        </p:nvSpPr>
        <p:spPr>
          <a:xfrm>
            <a:off x="1794360" y="4965119"/>
            <a:ext cx="732893" cy="252314"/>
          </a:xfrm>
          <a:prstGeom prst="roundRect">
            <a:avLst>
              <a:gd name="adj" fmla="val 3508"/>
            </a:avLst>
          </a:prstGeom>
          <a:solidFill>
            <a:srgbClr val="00CCFF"/>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chemeClr val="tx1">
                    <a:lumMod val="85000"/>
                    <a:lumOff val="15000"/>
                  </a:schemeClr>
                </a:solidFill>
                <a:latin typeface="Consolas" panose="020B0609020204030204" pitchFamily="49" charset="0"/>
                <a:cs typeface="Consolas" panose="020B0609020204030204" pitchFamily="49" charset="0"/>
              </a:rPr>
              <a:t>&lt;&lt;</a:t>
            </a:r>
            <a:r>
              <a:rPr lang="en-GB" sz="600" b="1" dirty="0" err="1">
                <a:solidFill>
                  <a:schemeClr val="tx1">
                    <a:lumMod val="85000"/>
                    <a:lumOff val="15000"/>
                  </a:schemeClr>
                </a:solidFill>
                <a:latin typeface="Consolas" panose="020B0609020204030204" pitchFamily="49" charset="0"/>
                <a:cs typeface="Consolas" panose="020B0609020204030204" pitchFamily="49" charset="0"/>
              </a:rPr>
              <a:t>rdfsClass</a:t>
            </a:r>
            <a:r>
              <a:rPr lang="en-GB" sz="600" b="1" dirty="0">
                <a:solidFill>
                  <a:schemeClr val="tx1">
                    <a:lumMod val="85000"/>
                    <a:lumOff val="15000"/>
                  </a:schemeClr>
                </a:solidFill>
                <a:latin typeface="Consolas" panose="020B0609020204030204" pitchFamily="49" charset="0"/>
                <a:cs typeface="Consolas" panose="020B0609020204030204" pitchFamily="49" charset="0"/>
              </a:rPr>
              <a:t>&gt;&gt;</a:t>
            </a:r>
          </a:p>
          <a:p>
            <a:pPr algn="ctr"/>
            <a:r>
              <a:rPr lang="en-GB" sz="600" b="1" dirty="0">
                <a:solidFill>
                  <a:schemeClr val="tx1">
                    <a:lumMod val="85000"/>
                    <a:lumOff val="15000"/>
                  </a:schemeClr>
                </a:solidFill>
                <a:latin typeface="Consolas" panose="020B0609020204030204" pitchFamily="49" charset="0"/>
                <a:cs typeface="Consolas" panose="020B0609020204030204" pitchFamily="49" charset="0"/>
              </a:rPr>
              <a:t>EpsgParameter3</a:t>
            </a:r>
          </a:p>
        </p:txBody>
      </p:sp>
      <p:sp>
        <p:nvSpPr>
          <p:cNvPr id="61" name="Rounded Rectangle 60">
            <a:extLst>
              <a:ext uri="{FF2B5EF4-FFF2-40B4-BE49-F238E27FC236}">
                <a16:creationId xmlns:a16="http://schemas.microsoft.com/office/drawing/2014/main" id="{83210FE0-5274-114F-95F8-69C2C07E3E4C}"/>
              </a:ext>
            </a:extLst>
          </p:cNvPr>
          <p:cNvSpPr/>
          <p:nvPr/>
        </p:nvSpPr>
        <p:spPr>
          <a:xfrm>
            <a:off x="1019686" y="5142912"/>
            <a:ext cx="732893" cy="252313"/>
          </a:xfrm>
          <a:prstGeom prst="roundRect">
            <a:avLst>
              <a:gd name="adj" fmla="val 3508"/>
            </a:avLst>
          </a:prstGeom>
          <a:solidFill>
            <a:srgbClr val="00CCFF"/>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chemeClr val="tx1">
                    <a:lumMod val="85000"/>
                    <a:lumOff val="15000"/>
                  </a:schemeClr>
                </a:solidFill>
                <a:latin typeface="Consolas" panose="020B0609020204030204" pitchFamily="49" charset="0"/>
                <a:cs typeface="Consolas" panose="020B0609020204030204" pitchFamily="49" charset="0"/>
              </a:rPr>
              <a:t>&lt;&lt;</a:t>
            </a:r>
            <a:r>
              <a:rPr lang="en-GB" sz="600" b="1" dirty="0" err="1">
                <a:solidFill>
                  <a:schemeClr val="tx1">
                    <a:lumMod val="85000"/>
                    <a:lumOff val="15000"/>
                  </a:schemeClr>
                </a:solidFill>
                <a:latin typeface="Consolas" panose="020B0609020204030204" pitchFamily="49" charset="0"/>
                <a:cs typeface="Consolas" panose="020B0609020204030204" pitchFamily="49" charset="0"/>
              </a:rPr>
              <a:t>rdfsClass</a:t>
            </a:r>
            <a:r>
              <a:rPr lang="en-GB" sz="600" b="1" dirty="0">
                <a:solidFill>
                  <a:schemeClr val="tx1">
                    <a:lumMod val="85000"/>
                    <a:lumOff val="15000"/>
                  </a:schemeClr>
                </a:solidFill>
                <a:latin typeface="Consolas" panose="020B0609020204030204" pitchFamily="49" charset="0"/>
                <a:cs typeface="Consolas" panose="020B0609020204030204" pitchFamily="49" charset="0"/>
              </a:rPr>
              <a:t>&gt;&gt;</a:t>
            </a:r>
          </a:p>
          <a:p>
            <a:pPr algn="ctr"/>
            <a:r>
              <a:rPr lang="en-GB" sz="600" b="1" dirty="0">
                <a:solidFill>
                  <a:schemeClr val="tx1">
                    <a:lumMod val="85000"/>
                    <a:lumOff val="15000"/>
                  </a:schemeClr>
                </a:solidFill>
                <a:latin typeface="Consolas" panose="020B0609020204030204" pitchFamily="49" charset="0"/>
                <a:cs typeface="Consolas" panose="020B0609020204030204" pitchFamily="49" charset="0"/>
              </a:rPr>
              <a:t>EpsgParameter4</a:t>
            </a:r>
          </a:p>
        </p:txBody>
      </p:sp>
      <p:cxnSp>
        <p:nvCxnSpPr>
          <p:cNvPr id="64" name="Elbow Connector 63">
            <a:extLst>
              <a:ext uri="{FF2B5EF4-FFF2-40B4-BE49-F238E27FC236}">
                <a16:creationId xmlns:a16="http://schemas.microsoft.com/office/drawing/2014/main" id="{C977A3B8-ADF5-CF4E-8516-CAFC24631BDB}"/>
              </a:ext>
            </a:extLst>
          </p:cNvPr>
          <p:cNvCxnSpPr>
            <a:cxnSpLocks/>
            <a:stCxn id="57" idx="3"/>
            <a:endCxn id="5" idx="1"/>
          </p:cNvCxnSpPr>
          <p:nvPr/>
        </p:nvCxnSpPr>
        <p:spPr>
          <a:xfrm>
            <a:off x="1752579" y="4894354"/>
            <a:ext cx="1448430" cy="1607"/>
          </a:xfrm>
          <a:prstGeom prst="bentConnector3">
            <a:avLst>
              <a:gd name="adj1" fmla="val 50000"/>
            </a:avLst>
          </a:prstGeom>
          <a:ln>
            <a:solidFill>
              <a:schemeClr val="tx1">
                <a:lumMod val="85000"/>
                <a:lumOff val="15000"/>
              </a:schemeClr>
            </a:solidFill>
            <a:prstDash val="dash"/>
            <a:headEnd type="none" w="med" len="med"/>
            <a:tailEnd type="arrow" w="sm" len="lg"/>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54F430F5-F282-1E48-B40B-110DEC9D18B9}"/>
              </a:ext>
            </a:extLst>
          </p:cNvPr>
          <p:cNvSpPr/>
          <p:nvPr/>
        </p:nvSpPr>
        <p:spPr>
          <a:xfrm>
            <a:off x="3195953" y="4660479"/>
            <a:ext cx="45719" cy="691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Rectangle 65">
            <a:extLst>
              <a:ext uri="{FF2B5EF4-FFF2-40B4-BE49-F238E27FC236}">
                <a16:creationId xmlns:a16="http://schemas.microsoft.com/office/drawing/2014/main" id="{E937FB92-7C11-8043-AFCD-D9C157C253E2}"/>
              </a:ext>
            </a:extLst>
          </p:cNvPr>
          <p:cNvSpPr/>
          <p:nvPr/>
        </p:nvSpPr>
        <p:spPr>
          <a:xfrm>
            <a:off x="3205013" y="5055076"/>
            <a:ext cx="45719" cy="691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Rectangle 66">
            <a:extLst>
              <a:ext uri="{FF2B5EF4-FFF2-40B4-BE49-F238E27FC236}">
                <a16:creationId xmlns:a16="http://schemas.microsoft.com/office/drawing/2014/main" id="{E924FE3A-A301-E148-A185-1AF6F7DFE649}"/>
              </a:ext>
            </a:extLst>
          </p:cNvPr>
          <p:cNvSpPr/>
          <p:nvPr/>
        </p:nvSpPr>
        <p:spPr>
          <a:xfrm>
            <a:off x="3204190" y="5232186"/>
            <a:ext cx="45719" cy="691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0" name="Elbow Connector 69">
            <a:extLst>
              <a:ext uri="{FF2B5EF4-FFF2-40B4-BE49-F238E27FC236}">
                <a16:creationId xmlns:a16="http://schemas.microsoft.com/office/drawing/2014/main" id="{588012FD-2707-8546-BF6E-8ABE6EDEA103}"/>
              </a:ext>
            </a:extLst>
          </p:cNvPr>
          <p:cNvCxnSpPr>
            <a:cxnSpLocks/>
            <a:stCxn id="56" idx="3"/>
            <a:endCxn id="65" idx="1"/>
          </p:cNvCxnSpPr>
          <p:nvPr/>
        </p:nvCxnSpPr>
        <p:spPr>
          <a:xfrm flipV="1">
            <a:off x="2527253" y="4695078"/>
            <a:ext cx="668700" cy="928"/>
          </a:xfrm>
          <a:prstGeom prst="bentConnector3">
            <a:avLst>
              <a:gd name="adj1" fmla="val 50000"/>
            </a:avLst>
          </a:prstGeom>
          <a:ln>
            <a:solidFill>
              <a:schemeClr val="tx1">
                <a:lumMod val="85000"/>
                <a:lumOff val="15000"/>
              </a:schemeClr>
            </a:solidFill>
            <a:prstDash val="dash"/>
            <a:headEnd type="none" w="med" len="med"/>
            <a:tailEnd type="arrow" w="sm" len="lg"/>
          </a:ln>
        </p:spPr>
        <p:style>
          <a:lnRef idx="1">
            <a:schemeClr val="accent1"/>
          </a:lnRef>
          <a:fillRef idx="0">
            <a:schemeClr val="accent1"/>
          </a:fillRef>
          <a:effectRef idx="0">
            <a:schemeClr val="accent1"/>
          </a:effectRef>
          <a:fontRef idx="minor">
            <a:schemeClr val="tx1"/>
          </a:fontRef>
        </p:style>
      </p:cxnSp>
      <p:cxnSp>
        <p:nvCxnSpPr>
          <p:cNvPr id="75" name="Elbow Connector 74">
            <a:extLst>
              <a:ext uri="{FF2B5EF4-FFF2-40B4-BE49-F238E27FC236}">
                <a16:creationId xmlns:a16="http://schemas.microsoft.com/office/drawing/2014/main" id="{DCF17204-7240-A742-A5CB-C53BF09AC7EE}"/>
              </a:ext>
            </a:extLst>
          </p:cNvPr>
          <p:cNvCxnSpPr>
            <a:cxnSpLocks/>
            <a:stCxn id="60" idx="3"/>
            <a:endCxn id="66" idx="1"/>
          </p:cNvCxnSpPr>
          <p:nvPr/>
        </p:nvCxnSpPr>
        <p:spPr>
          <a:xfrm flipV="1">
            <a:off x="2527253" y="5089675"/>
            <a:ext cx="677760" cy="1601"/>
          </a:xfrm>
          <a:prstGeom prst="bentConnector3">
            <a:avLst>
              <a:gd name="adj1" fmla="val 50000"/>
            </a:avLst>
          </a:prstGeom>
          <a:ln>
            <a:solidFill>
              <a:schemeClr val="tx1">
                <a:lumMod val="85000"/>
                <a:lumOff val="15000"/>
              </a:schemeClr>
            </a:solidFill>
            <a:prstDash val="dash"/>
            <a:headEnd type="none" w="med" len="med"/>
            <a:tailEnd type="arrow" w="sm" len="lg"/>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5DEFED07-4980-D449-A459-36EE1E24674E}"/>
              </a:ext>
            </a:extLst>
          </p:cNvPr>
          <p:cNvCxnSpPr>
            <a:cxnSpLocks/>
            <a:stCxn id="61" idx="3"/>
            <a:endCxn id="67" idx="1"/>
          </p:cNvCxnSpPr>
          <p:nvPr/>
        </p:nvCxnSpPr>
        <p:spPr>
          <a:xfrm flipV="1">
            <a:off x="1752579" y="5266785"/>
            <a:ext cx="1451611" cy="2284"/>
          </a:xfrm>
          <a:prstGeom prst="bentConnector3">
            <a:avLst>
              <a:gd name="adj1" fmla="val 50000"/>
            </a:avLst>
          </a:prstGeom>
          <a:ln>
            <a:solidFill>
              <a:schemeClr val="tx1">
                <a:lumMod val="85000"/>
                <a:lumOff val="15000"/>
              </a:schemeClr>
            </a:solidFill>
            <a:prstDash val="dash"/>
            <a:headEnd type="none" w="med" len="med"/>
            <a:tailEnd type="arrow" w="sm" len="lg"/>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FB1FEF45-D5A5-4146-BDFB-80E1BACAE897}"/>
              </a:ext>
            </a:extLst>
          </p:cNvPr>
          <p:cNvSpPr txBox="1"/>
          <p:nvPr/>
        </p:nvSpPr>
        <p:spPr>
          <a:xfrm>
            <a:off x="2452857" y="4556328"/>
            <a:ext cx="820023" cy="153888"/>
          </a:xfrm>
          <a:prstGeom prst="rect">
            <a:avLst/>
          </a:prstGeom>
          <a:noFill/>
        </p:spPr>
        <p:txBody>
          <a:bodyPr wrap="square" rtlCol="0">
            <a:spAutoFit/>
          </a:bodyPr>
          <a:lstStyle/>
          <a:p>
            <a:r>
              <a:rPr lang="en-GB" sz="400" dirty="0">
                <a:latin typeface="Roboto Mono" pitchFamily="2" charset="0"/>
                <a:ea typeface="Roboto Mono" pitchFamily="2" charset="0"/>
              </a:rPr>
              <a:t>&lt;&lt;</a:t>
            </a:r>
            <a:r>
              <a:rPr lang="en-GB" sz="400" dirty="0" err="1">
                <a:latin typeface="Roboto Mono" pitchFamily="2" charset="0"/>
                <a:ea typeface="Roboto Mono" pitchFamily="2" charset="0"/>
              </a:rPr>
              <a:t>inRepresentation</a:t>
            </a:r>
            <a:r>
              <a:rPr lang="en-GB" sz="400" dirty="0">
                <a:latin typeface="Roboto Mono" pitchFamily="2" charset="0"/>
                <a:ea typeface="Roboto Mono" pitchFamily="2" charset="0"/>
              </a:rPr>
              <a:t>&gt;&gt;</a:t>
            </a:r>
          </a:p>
        </p:txBody>
      </p:sp>
      <p:sp>
        <p:nvSpPr>
          <p:cNvPr id="79" name="TextBox 78">
            <a:extLst>
              <a:ext uri="{FF2B5EF4-FFF2-40B4-BE49-F238E27FC236}">
                <a16:creationId xmlns:a16="http://schemas.microsoft.com/office/drawing/2014/main" id="{E45B52C7-3AEB-F945-B99B-5700AA83751F}"/>
              </a:ext>
            </a:extLst>
          </p:cNvPr>
          <p:cNvSpPr txBox="1"/>
          <p:nvPr/>
        </p:nvSpPr>
        <p:spPr>
          <a:xfrm>
            <a:off x="2450439" y="4747991"/>
            <a:ext cx="834863" cy="153888"/>
          </a:xfrm>
          <a:prstGeom prst="rect">
            <a:avLst/>
          </a:prstGeom>
          <a:noFill/>
        </p:spPr>
        <p:txBody>
          <a:bodyPr wrap="square" rtlCol="0">
            <a:spAutoFit/>
          </a:bodyPr>
          <a:lstStyle/>
          <a:p>
            <a:r>
              <a:rPr lang="en-GB" sz="400" dirty="0">
                <a:latin typeface="Roboto Mono" pitchFamily="2" charset="0"/>
                <a:ea typeface="Roboto Mono" pitchFamily="2" charset="0"/>
              </a:rPr>
              <a:t>&lt;&lt;</a:t>
            </a:r>
            <a:r>
              <a:rPr lang="en-GB" sz="400" dirty="0" err="1">
                <a:latin typeface="Roboto Mono" pitchFamily="2" charset="0"/>
                <a:ea typeface="Roboto Mono" pitchFamily="2" charset="0"/>
              </a:rPr>
              <a:t>inRepresentation</a:t>
            </a:r>
            <a:r>
              <a:rPr lang="en-GB" sz="400" dirty="0">
                <a:latin typeface="Roboto Mono" pitchFamily="2" charset="0"/>
                <a:ea typeface="Roboto Mono" pitchFamily="2" charset="0"/>
              </a:rPr>
              <a:t>&gt;&gt;</a:t>
            </a:r>
          </a:p>
        </p:txBody>
      </p:sp>
      <p:sp>
        <p:nvSpPr>
          <p:cNvPr id="80" name="TextBox 79">
            <a:extLst>
              <a:ext uri="{FF2B5EF4-FFF2-40B4-BE49-F238E27FC236}">
                <a16:creationId xmlns:a16="http://schemas.microsoft.com/office/drawing/2014/main" id="{C2B0A33F-33C9-1443-8FE6-47F8EF4A9FCE}"/>
              </a:ext>
            </a:extLst>
          </p:cNvPr>
          <p:cNvSpPr txBox="1"/>
          <p:nvPr/>
        </p:nvSpPr>
        <p:spPr>
          <a:xfrm>
            <a:off x="2460265" y="4955161"/>
            <a:ext cx="834863" cy="153888"/>
          </a:xfrm>
          <a:prstGeom prst="rect">
            <a:avLst/>
          </a:prstGeom>
          <a:noFill/>
        </p:spPr>
        <p:txBody>
          <a:bodyPr wrap="square" rtlCol="0">
            <a:spAutoFit/>
          </a:bodyPr>
          <a:lstStyle/>
          <a:p>
            <a:r>
              <a:rPr lang="en-GB" sz="400" dirty="0">
                <a:latin typeface="Roboto Mono" pitchFamily="2" charset="0"/>
                <a:ea typeface="Roboto Mono" pitchFamily="2" charset="0"/>
              </a:rPr>
              <a:t>&lt;&lt;</a:t>
            </a:r>
            <a:r>
              <a:rPr lang="en-GB" sz="400" dirty="0" err="1">
                <a:latin typeface="Roboto Mono" pitchFamily="2" charset="0"/>
                <a:ea typeface="Roboto Mono" pitchFamily="2" charset="0"/>
              </a:rPr>
              <a:t>inRepresentation</a:t>
            </a:r>
            <a:r>
              <a:rPr lang="en-GB" sz="400" dirty="0">
                <a:latin typeface="Roboto Mono" pitchFamily="2" charset="0"/>
                <a:ea typeface="Roboto Mono" pitchFamily="2" charset="0"/>
              </a:rPr>
              <a:t>&gt;&gt;</a:t>
            </a:r>
          </a:p>
        </p:txBody>
      </p:sp>
      <p:sp>
        <p:nvSpPr>
          <p:cNvPr id="81" name="TextBox 80">
            <a:extLst>
              <a:ext uri="{FF2B5EF4-FFF2-40B4-BE49-F238E27FC236}">
                <a16:creationId xmlns:a16="http://schemas.microsoft.com/office/drawing/2014/main" id="{615DD83A-DB61-1A48-A3AE-2571582F6B19}"/>
              </a:ext>
            </a:extLst>
          </p:cNvPr>
          <p:cNvSpPr txBox="1"/>
          <p:nvPr/>
        </p:nvSpPr>
        <p:spPr>
          <a:xfrm>
            <a:off x="2460205" y="5132673"/>
            <a:ext cx="834863" cy="153888"/>
          </a:xfrm>
          <a:prstGeom prst="rect">
            <a:avLst/>
          </a:prstGeom>
          <a:noFill/>
        </p:spPr>
        <p:txBody>
          <a:bodyPr wrap="square" rtlCol="0">
            <a:spAutoFit/>
          </a:bodyPr>
          <a:lstStyle/>
          <a:p>
            <a:r>
              <a:rPr lang="en-GB" sz="400" dirty="0">
                <a:latin typeface="Roboto Mono" pitchFamily="2" charset="0"/>
                <a:ea typeface="Roboto Mono" pitchFamily="2" charset="0"/>
              </a:rPr>
              <a:t>&lt;&lt;</a:t>
            </a:r>
            <a:r>
              <a:rPr lang="en-GB" sz="400" dirty="0" err="1">
                <a:latin typeface="Roboto Mono" pitchFamily="2" charset="0"/>
                <a:ea typeface="Roboto Mono" pitchFamily="2" charset="0"/>
              </a:rPr>
              <a:t>inRepresentation</a:t>
            </a:r>
            <a:r>
              <a:rPr lang="en-GB" sz="400" dirty="0">
                <a:latin typeface="Roboto Mono" pitchFamily="2" charset="0"/>
                <a:ea typeface="Roboto Mono" pitchFamily="2" charset="0"/>
              </a:rPr>
              <a:t>&gt;&gt;</a:t>
            </a:r>
          </a:p>
        </p:txBody>
      </p:sp>
      <p:sp>
        <p:nvSpPr>
          <p:cNvPr id="82" name="TextBox 81">
            <a:extLst>
              <a:ext uri="{FF2B5EF4-FFF2-40B4-BE49-F238E27FC236}">
                <a16:creationId xmlns:a16="http://schemas.microsoft.com/office/drawing/2014/main" id="{CDBF797B-53E1-F74E-AA8B-94152A907949}"/>
              </a:ext>
            </a:extLst>
          </p:cNvPr>
          <p:cNvSpPr txBox="1"/>
          <p:nvPr/>
        </p:nvSpPr>
        <p:spPr>
          <a:xfrm>
            <a:off x="5129651" y="2581814"/>
            <a:ext cx="7007046" cy="3139321"/>
          </a:xfrm>
          <a:prstGeom prst="rect">
            <a:avLst/>
          </a:prstGeom>
          <a:noFill/>
        </p:spPr>
        <p:txBody>
          <a:bodyPr wrap="none" rtlCol="0">
            <a:spAutoFit/>
          </a:bodyPr>
          <a:lstStyle/>
          <a:p>
            <a:r>
              <a:rPr lang="en-GB" sz="900" dirty="0">
                <a:latin typeface="Roboto Mono" pitchFamily="2" charset="0"/>
                <a:ea typeface="Roboto Mono" pitchFamily="2" charset="0"/>
              </a:rPr>
              <a:t>@prefix 	</a:t>
            </a:r>
            <a:r>
              <a:rPr lang="en-GB" sz="900" dirty="0" err="1">
                <a:latin typeface="Roboto Mono" pitchFamily="2" charset="0"/>
                <a:ea typeface="Roboto Mono" pitchFamily="2" charset="0"/>
              </a:rPr>
              <a:t>ies</a:t>
            </a:r>
            <a:r>
              <a:rPr lang="en-GB" sz="900" dirty="0">
                <a:latin typeface="Roboto Mono" pitchFamily="2" charset="0"/>
                <a:ea typeface="Roboto Mono" pitchFamily="2" charset="0"/>
              </a:rPr>
              <a:t>: 		&lt;http://</a:t>
            </a:r>
            <a:r>
              <a:rPr lang="en-GB" sz="900" dirty="0" err="1">
                <a:latin typeface="Roboto Mono" pitchFamily="2" charset="0"/>
                <a:ea typeface="Roboto Mono" pitchFamily="2" charset="0"/>
              </a:rPr>
              <a:t>ies.data.gov.uk</a:t>
            </a:r>
            <a:r>
              <a:rPr lang="en-GB" sz="900" dirty="0">
                <a:latin typeface="Roboto Mono" pitchFamily="2" charset="0"/>
                <a:ea typeface="Roboto Mono" pitchFamily="2" charset="0"/>
              </a:rPr>
              <a:t>/ontology/ies4#&gt; .</a:t>
            </a:r>
          </a:p>
          <a:p>
            <a:r>
              <a:rPr lang="en-GB" sz="900" dirty="0">
                <a:latin typeface="Roboto Mono" pitchFamily="2" charset="0"/>
                <a:ea typeface="Roboto Mono" pitchFamily="2" charset="0"/>
              </a:rPr>
              <a:t>@prefix 	</a:t>
            </a:r>
            <a:r>
              <a:rPr lang="en-GB" sz="900" dirty="0" err="1">
                <a:latin typeface="Roboto Mono" pitchFamily="2" charset="0"/>
                <a:ea typeface="Roboto Mono" pitchFamily="2" charset="0"/>
              </a:rPr>
              <a:t>rdf</a:t>
            </a:r>
            <a:r>
              <a:rPr lang="en-GB" sz="900" dirty="0">
                <a:latin typeface="Roboto Mono" pitchFamily="2" charset="0"/>
                <a:ea typeface="Roboto Mono" pitchFamily="2" charset="0"/>
              </a:rPr>
              <a:t>: 		&lt;http://www.w3.org/1999/02/22-rdf-syntax-ns#&gt; .</a:t>
            </a:r>
          </a:p>
          <a:p>
            <a:r>
              <a:rPr lang="en-GB" sz="900" dirty="0">
                <a:latin typeface="Roboto Mono" pitchFamily="2" charset="0"/>
                <a:ea typeface="Roboto Mono" pitchFamily="2" charset="0"/>
              </a:rPr>
              <a:t>@prefix 	</a:t>
            </a:r>
            <a:r>
              <a:rPr lang="en-GB" sz="900" dirty="0" err="1">
                <a:latin typeface="Roboto Mono" pitchFamily="2" charset="0"/>
                <a:ea typeface="Roboto Mono" pitchFamily="2" charset="0"/>
              </a:rPr>
              <a:t>rdfs</a:t>
            </a:r>
            <a:r>
              <a:rPr lang="en-GB" sz="900" dirty="0">
                <a:latin typeface="Roboto Mono" pitchFamily="2" charset="0"/>
                <a:ea typeface="Roboto Mono" pitchFamily="2" charset="0"/>
              </a:rPr>
              <a:t>: 		&lt;http://www.w3.org/2000/01/</a:t>
            </a:r>
            <a:r>
              <a:rPr lang="en-GB" sz="900" dirty="0" err="1">
                <a:latin typeface="Roboto Mono" pitchFamily="2" charset="0"/>
                <a:ea typeface="Roboto Mono" pitchFamily="2" charset="0"/>
              </a:rPr>
              <a:t>rdf</a:t>
            </a:r>
            <a:r>
              <a:rPr lang="en-GB" sz="900" dirty="0">
                <a:latin typeface="Roboto Mono" pitchFamily="2" charset="0"/>
                <a:ea typeface="Roboto Mono" pitchFamily="2" charset="0"/>
              </a:rPr>
              <a:t>-schema#&gt; .</a:t>
            </a:r>
          </a:p>
          <a:p>
            <a:endParaRPr lang="en-GB" sz="900" dirty="0">
              <a:latin typeface="Roboto Mono" pitchFamily="2" charset="0"/>
              <a:ea typeface="Roboto Mono" pitchFamily="2" charset="0"/>
            </a:endParaRPr>
          </a:p>
          <a:p>
            <a:r>
              <a:rPr lang="en-GB" sz="900" dirty="0" err="1">
                <a:latin typeface="Roboto Mono" pitchFamily="2" charset="0"/>
                <a:ea typeface="Roboto Mono" pitchFamily="2" charset="0"/>
              </a:rPr>
              <a:t>ies:EpsgGeoPointRepresentation</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rdf:type</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rdfs:Class</a:t>
            </a:r>
            <a:r>
              <a:rPr lang="en-GB" sz="900" dirty="0">
                <a:latin typeface="Roboto Mono" pitchFamily="2" charset="0"/>
                <a:ea typeface="Roboto Mono" pitchFamily="2" charset="0"/>
              </a:rPr>
              <a:t> .</a:t>
            </a:r>
          </a:p>
          <a:p>
            <a:r>
              <a:rPr lang="en-GB" sz="900" dirty="0" err="1">
                <a:latin typeface="Roboto Mono" pitchFamily="2" charset="0"/>
                <a:ea typeface="Roboto Mono" pitchFamily="2" charset="0"/>
              </a:rPr>
              <a:t>ies:LocationTransponder</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rdfs:subClassOf</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ies:GeoIdentity</a:t>
            </a:r>
            <a:r>
              <a:rPr lang="en-GB" sz="900" dirty="0">
                <a:latin typeface="Roboto Mono" pitchFamily="2" charset="0"/>
                <a:ea typeface="Roboto Mono" pitchFamily="2" charset="0"/>
              </a:rPr>
              <a:t> .</a:t>
            </a:r>
          </a:p>
          <a:p>
            <a:r>
              <a:rPr lang="en-GB" sz="900" dirty="0" err="1">
                <a:latin typeface="Roboto Mono" pitchFamily="2" charset="0"/>
                <a:ea typeface="Roboto Mono" pitchFamily="2" charset="0"/>
              </a:rPr>
              <a:t>ies:epsgCode</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rdf:type</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owl:datatypeProperty</a:t>
            </a:r>
            <a:r>
              <a:rPr lang="en-GB" sz="900" dirty="0">
                <a:latin typeface="Roboto Mono" pitchFamily="2" charset="0"/>
                <a:ea typeface="Roboto Mono" pitchFamily="2" charset="0"/>
              </a:rPr>
              <a:t> .</a:t>
            </a:r>
          </a:p>
          <a:p>
            <a:r>
              <a:rPr lang="en-GB" sz="900" dirty="0" err="1">
                <a:latin typeface="Roboto Mono" pitchFamily="2" charset="0"/>
                <a:ea typeface="Roboto Mono" pitchFamily="2" charset="0"/>
              </a:rPr>
              <a:t>ies:epsgCode</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rdfs:subPropertyOf</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ies:attribute</a:t>
            </a:r>
            <a:r>
              <a:rPr lang="en-GB" sz="900" dirty="0">
                <a:latin typeface="Roboto Mono" pitchFamily="2" charset="0"/>
                <a:ea typeface="Roboto Mono" pitchFamily="2" charset="0"/>
              </a:rPr>
              <a:t> .</a:t>
            </a:r>
          </a:p>
          <a:p>
            <a:r>
              <a:rPr lang="en-GB" sz="900" dirty="0" err="1">
                <a:latin typeface="Roboto Mono" pitchFamily="2" charset="0"/>
                <a:ea typeface="Roboto Mono" pitchFamily="2" charset="0"/>
              </a:rPr>
              <a:t>ies:epsgCode</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rdfs:domain</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ies:EpsgGeoPointRepresentation</a:t>
            </a:r>
            <a:r>
              <a:rPr lang="en-GB" sz="900" dirty="0">
                <a:latin typeface="Roboto Mono" pitchFamily="2" charset="0"/>
                <a:ea typeface="Roboto Mono" pitchFamily="2" charset="0"/>
              </a:rPr>
              <a:t> .</a:t>
            </a:r>
          </a:p>
          <a:p>
            <a:r>
              <a:rPr lang="en-GB" sz="900" dirty="0">
                <a:latin typeface="Roboto Mono" pitchFamily="2" charset="0"/>
                <a:ea typeface="Roboto Mono" pitchFamily="2" charset="0"/>
              </a:rPr>
              <a:t>ies:EpsgParameter1	 	</a:t>
            </a:r>
            <a:r>
              <a:rPr lang="en-GB" sz="900" dirty="0" err="1">
                <a:latin typeface="Roboto Mono" pitchFamily="2" charset="0"/>
                <a:ea typeface="Roboto Mono" pitchFamily="2" charset="0"/>
              </a:rPr>
              <a:t>rdf:type</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rdfs:Class</a:t>
            </a:r>
            <a:r>
              <a:rPr lang="en-GB" sz="900" dirty="0">
                <a:latin typeface="Roboto Mono" pitchFamily="2" charset="0"/>
                <a:ea typeface="Roboto Mono" pitchFamily="2" charset="0"/>
              </a:rPr>
              <a:t> .</a:t>
            </a:r>
          </a:p>
          <a:p>
            <a:r>
              <a:rPr lang="en-GB" sz="900" dirty="0">
                <a:latin typeface="Roboto Mono" pitchFamily="2" charset="0"/>
                <a:ea typeface="Roboto Mono" pitchFamily="2" charset="0"/>
              </a:rPr>
              <a:t>ies:EpsgParameter1 		</a:t>
            </a:r>
            <a:r>
              <a:rPr lang="en-GB" sz="900" dirty="0" err="1">
                <a:latin typeface="Roboto Mono" pitchFamily="2" charset="0"/>
                <a:ea typeface="Roboto Mono" pitchFamily="2" charset="0"/>
              </a:rPr>
              <a:t>rdfs:subClassOf</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ies:Representation</a:t>
            </a:r>
            <a:r>
              <a:rPr lang="en-GB" sz="900" dirty="0">
                <a:latin typeface="Roboto Mono" pitchFamily="2" charset="0"/>
                <a:ea typeface="Roboto Mono" pitchFamily="2" charset="0"/>
              </a:rPr>
              <a:t> .</a:t>
            </a:r>
          </a:p>
          <a:p>
            <a:r>
              <a:rPr lang="en-GB" sz="900" dirty="0">
                <a:latin typeface="Roboto Mono" pitchFamily="2" charset="0"/>
                <a:ea typeface="Roboto Mono" pitchFamily="2" charset="0"/>
              </a:rPr>
              <a:t>ies:EpsgParameter2	 	</a:t>
            </a:r>
            <a:r>
              <a:rPr lang="en-GB" sz="900" dirty="0" err="1">
                <a:latin typeface="Roboto Mono" pitchFamily="2" charset="0"/>
                <a:ea typeface="Roboto Mono" pitchFamily="2" charset="0"/>
              </a:rPr>
              <a:t>rdf:type</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rdfs:Class</a:t>
            </a:r>
            <a:r>
              <a:rPr lang="en-GB" sz="900" dirty="0">
                <a:latin typeface="Roboto Mono" pitchFamily="2" charset="0"/>
                <a:ea typeface="Roboto Mono" pitchFamily="2" charset="0"/>
              </a:rPr>
              <a:t> .</a:t>
            </a:r>
          </a:p>
          <a:p>
            <a:r>
              <a:rPr lang="en-GB" sz="900" dirty="0">
                <a:latin typeface="Roboto Mono" pitchFamily="2" charset="0"/>
                <a:ea typeface="Roboto Mono" pitchFamily="2" charset="0"/>
              </a:rPr>
              <a:t>ies:EpsgParameter2 		</a:t>
            </a:r>
            <a:r>
              <a:rPr lang="en-GB" sz="900" dirty="0" err="1">
                <a:latin typeface="Roboto Mono" pitchFamily="2" charset="0"/>
                <a:ea typeface="Roboto Mono" pitchFamily="2" charset="0"/>
              </a:rPr>
              <a:t>rdfs:subClassOf</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ies:Representation</a:t>
            </a:r>
            <a:r>
              <a:rPr lang="en-GB" sz="900" dirty="0">
                <a:latin typeface="Roboto Mono" pitchFamily="2" charset="0"/>
                <a:ea typeface="Roboto Mono" pitchFamily="2" charset="0"/>
              </a:rPr>
              <a:t> .</a:t>
            </a:r>
          </a:p>
          <a:p>
            <a:r>
              <a:rPr lang="en-GB" sz="900" dirty="0">
                <a:latin typeface="Roboto Mono" pitchFamily="2" charset="0"/>
                <a:ea typeface="Roboto Mono" pitchFamily="2" charset="0"/>
              </a:rPr>
              <a:t>ies:EpsgParameter3	 	</a:t>
            </a:r>
            <a:r>
              <a:rPr lang="en-GB" sz="900" dirty="0" err="1">
                <a:latin typeface="Roboto Mono" pitchFamily="2" charset="0"/>
                <a:ea typeface="Roboto Mono" pitchFamily="2" charset="0"/>
              </a:rPr>
              <a:t>rdf:type</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rdfs:Class</a:t>
            </a:r>
            <a:r>
              <a:rPr lang="en-GB" sz="900" dirty="0">
                <a:latin typeface="Roboto Mono" pitchFamily="2" charset="0"/>
                <a:ea typeface="Roboto Mono" pitchFamily="2" charset="0"/>
              </a:rPr>
              <a:t> .</a:t>
            </a:r>
          </a:p>
          <a:p>
            <a:r>
              <a:rPr lang="en-GB" sz="900" dirty="0">
                <a:latin typeface="Roboto Mono" pitchFamily="2" charset="0"/>
                <a:ea typeface="Roboto Mono" pitchFamily="2" charset="0"/>
              </a:rPr>
              <a:t>ies:EpsgParameter3 		</a:t>
            </a:r>
            <a:r>
              <a:rPr lang="en-GB" sz="900" dirty="0" err="1">
                <a:latin typeface="Roboto Mono" pitchFamily="2" charset="0"/>
                <a:ea typeface="Roboto Mono" pitchFamily="2" charset="0"/>
              </a:rPr>
              <a:t>rdfs:subClassOf</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ies:Representation</a:t>
            </a:r>
            <a:r>
              <a:rPr lang="en-GB" sz="900" dirty="0">
                <a:latin typeface="Roboto Mono" pitchFamily="2" charset="0"/>
                <a:ea typeface="Roboto Mono" pitchFamily="2" charset="0"/>
              </a:rPr>
              <a:t> .</a:t>
            </a:r>
          </a:p>
          <a:p>
            <a:r>
              <a:rPr lang="en-GB" sz="900" dirty="0">
                <a:latin typeface="Roboto Mono" pitchFamily="2" charset="0"/>
                <a:ea typeface="Roboto Mono" pitchFamily="2" charset="0"/>
              </a:rPr>
              <a:t>ies:EpsgParameter4	 	</a:t>
            </a:r>
            <a:r>
              <a:rPr lang="en-GB" sz="900" dirty="0" err="1">
                <a:latin typeface="Roboto Mono" pitchFamily="2" charset="0"/>
                <a:ea typeface="Roboto Mono" pitchFamily="2" charset="0"/>
              </a:rPr>
              <a:t>rdf:type</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rdfs:Class</a:t>
            </a:r>
            <a:r>
              <a:rPr lang="en-GB" sz="900" dirty="0">
                <a:latin typeface="Roboto Mono" pitchFamily="2" charset="0"/>
                <a:ea typeface="Roboto Mono" pitchFamily="2" charset="0"/>
              </a:rPr>
              <a:t> .</a:t>
            </a:r>
          </a:p>
          <a:p>
            <a:r>
              <a:rPr lang="en-GB" sz="900" dirty="0">
                <a:latin typeface="Roboto Mono" pitchFamily="2" charset="0"/>
                <a:ea typeface="Roboto Mono" pitchFamily="2" charset="0"/>
              </a:rPr>
              <a:t>ies:EpsgParameter4 		</a:t>
            </a:r>
            <a:r>
              <a:rPr lang="en-GB" sz="900" dirty="0" err="1">
                <a:latin typeface="Roboto Mono" pitchFamily="2" charset="0"/>
                <a:ea typeface="Roboto Mono" pitchFamily="2" charset="0"/>
              </a:rPr>
              <a:t>rdfs:subClassOf</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ies:Representation</a:t>
            </a:r>
            <a:r>
              <a:rPr lang="en-GB" sz="900" dirty="0">
                <a:latin typeface="Roboto Mono" pitchFamily="2" charset="0"/>
                <a:ea typeface="Roboto Mono" pitchFamily="2" charset="0"/>
              </a:rPr>
              <a:t> .</a:t>
            </a:r>
          </a:p>
          <a:p>
            <a:endParaRPr lang="en-GB" sz="900" dirty="0">
              <a:latin typeface="Roboto Mono" pitchFamily="2" charset="0"/>
              <a:ea typeface="Roboto Mono" pitchFamily="2" charset="0"/>
            </a:endParaRPr>
          </a:p>
          <a:p>
            <a:endParaRPr lang="en-GB" sz="900" dirty="0">
              <a:latin typeface="Roboto Mono" pitchFamily="2" charset="0"/>
              <a:ea typeface="Roboto Mono" pitchFamily="2" charset="0"/>
            </a:endParaRPr>
          </a:p>
          <a:p>
            <a:endParaRPr lang="en-GB" sz="900" dirty="0">
              <a:latin typeface="Roboto Mono" pitchFamily="2" charset="0"/>
              <a:ea typeface="Roboto Mono" pitchFamily="2" charset="0"/>
            </a:endParaRPr>
          </a:p>
          <a:p>
            <a:endParaRPr lang="en-GB" sz="900" dirty="0">
              <a:latin typeface="Roboto Mono" pitchFamily="2" charset="0"/>
              <a:ea typeface="Roboto Mono" pitchFamily="2" charset="0"/>
            </a:endParaRPr>
          </a:p>
          <a:p>
            <a:endParaRPr lang="en-GB" sz="900" dirty="0">
              <a:latin typeface="Roboto Mono" pitchFamily="2" charset="0"/>
              <a:ea typeface="Roboto Mono" pitchFamily="2" charset="0"/>
            </a:endParaRPr>
          </a:p>
        </p:txBody>
      </p:sp>
    </p:spTree>
    <p:extLst>
      <p:ext uri="{BB962C8B-B14F-4D97-AF65-F5344CB8AC3E}">
        <p14:creationId xmlns:p14="http://schemas.microsoft.com/office/powerpoint/2010/main" val="12079063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8123</TotalTime>
  <Words>4276</Words>
  <Application>Microsoft Macintosh PowerPoint</Application>
  <PresentationFormat>Widescreen</PresentationFormat>
  <Paragraphs>500</Paragraphs>
  <Slides>17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Menlo</vt:lpstr>
      <vt:lpstr>Roboto Mono</vt:lpstr>
      <vt:lpstr>Calibri Light</vt:lpstr>
      <vt:lpstr>Calibri</vt:lpstr>
      <vt:lpstr>Roboto</vt:lpstr>
      <vt:lpstr>Libre Barcode 39 Text</vt:lpstr>
      <vt:lpstr>Arial</vt:lpstr>
      <vt:lpstr>Consolas</vt:lpstr>
      <vt:lpstr>Roboto Thin</vt:lpstr>
      <vt:lpstr>Roboto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IES Extensions: GeoLocation Observation</dc:title>
  <dc:creator>Ian Bailey</dc:creator>
  <cp:lastModifiedBy>Ian Bailey</cp:lastModifiedBy>
  <cp:revision>65</cp:revision>
  <dcterms:created xsi:type="dcterms:W3CDTF">2021-01-06T13:24:30Z</dcterms:created>
  <dcterms:modified xsi:type="dcterms:W3CDTF">2021-03-09T09:41:19Z</dcterms:modified>
</cp:coreProperties>
</file>