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61" r:id="rId3"/>
    <p:sldId id="257" r:id="rId4"/>
    <p:sldId id="268" r:id="rId5"/>
    <p:sldId id="258" r:id="rId6"/>
    <p:sldId id="262" r:id="rId7"/>
    <p:sldId id="275" r:id="rId8"/>
    <p:sldId id="274" r:id="rId9"/>
    <p:sldId id="276" r:id="rId10"/>
    <p:sldId id="265" r:id="rId11"/>
    <p:sldId id="266" r:id="rId12"/>
    <p:sldId id="270" r:id="rId13"/>
    <p:sldId id="273" r:id="rId14"/>
    <p:sldId id="286" r:id="rId15"/>
    <p:sldId id="287" r:id="rId16"/>
    <p:sldId id="271" r:id="rId17"/>
    <p:sldId id="272" r:id="rId18"/>
    <p:sldId id="267" r:id="rId19"/>
    <p:sldId id="269" r:id="rId20"/>
    <p:sldId id="277" r:id="rId21"/>
    <p:sldId id="279" r:id="rId22"/>
    <p:sldId id="280" r:id="rId23"/>
    <p:sldId id="281" r:id="rId24"/>
    <p:sldId id="284" r:id="rId25"/>
    <p:sldId id="282" r:id="rId26"/>
    <p:sldId id="283" r:id="rId27"/>
    <p:sldId id="285" r:id="rId28"/>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alibri Light" panose="020F0302020204030204" pitchFamily="34" charset="0"/>
      <p:regular r:id="rId33"/>
      <p:italic r:id="rId34"/>
    </p:embeddedFont>
    <p:embeddedFont>
      <p:font typeface="Consolas" panose="020B0609020204030204" pitchFamily="49" charset="0"/>
      <p:regular r:id="rId35"/>
      <p:bold r:id="rId36"/>
      <p:italic r:id="rId37"/>
      <p:boldItalic r:id="rId38"/>
    </p:embeddedFont>
    <p:embeddedFont>
      <p:font typeface="Roboto" panose="02000000000000000000" pitchFamily="2" charset="0"/>
      <p:regular r:id="rId39"/>
      <p:bold r:id="rId40"/>
      <p:italic r:id="rId41"/>
      <p:boldItalic r:id="rId42"/>
    </p:embeddedFont>
    <p:embeddedFont>
      <p:font typeface="Roboto Light" panose="02000000000000000000" pitchFamily="2" charset="0"/>
      <p:regular r:id="rId43"/>
      <p:italic r:id="rId44"/>
    </p:embeddedFont>
    <p:embeddedFont>
      <p:font typeface="Roboto Mono" pitchFamily="2" charset="0"/>
      <p:regular r:id="rId45"/>
      <p:bold r:id="rId46"/>
      <p:italic r:id="rId47"/>
      <p:boldItalic r:id="rId48"/>
    </p:embeddedFont>
    <p:embeddedFont>
      <p:font typeface="Roboto Thin" panose="02000000000000000000" pitchFamily="2" charset="0"/>
      <p:regular r:id="rId49"/>
      <p: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00"/>
    <a:srgbClr val="00CCFF"/>
    <a:srgbClr val="00FDFF"/>
    <a:srgbClr val="0432FF"/>
    <a:srgbClr val="FEB1BF"/>
    <a:srgbClr val="FF9300"/>
    <a:srgbClr val="00FA00"/>
    <a:srgbClr val="FFFFFF"/>
    <a:srgbClr val="8E60B1"/>
    <a:srgbClr val="7B35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p:restoredTop sz="96327"/>
  </p:normalViewPr>
  <p:slideViewPr>
    <p:cSldViewPr snapToGrid="0" snapToObjects="1">
      <p:cViewPr>
        <p:scale>
          <a:sx n="390" d="100"/>
          <a:sy n="390" d="100"/>
        </p:scale>
        <p:origin x="144" y="-4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8.fntdata"/><Relationship Id="rId49" Type="http://schemas.openxmlformats.org/officeDocument/2006/relationships/font" Target="fonts/font2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E54B-8F6A-D54D-8CD5-15251C3324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D4A0B5C-40B6-9846-AA00-29FE19D2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8321520-F764-B94B-870F-A300674F5874}"/>
              </a:ext>
            </a:extLst>
          </p:cNvPr>
          <p:cNvSpPr>
            <a:spLocks noGrp="1"/>
          </p:cNvSpPr>
          <p:nvPr>
            <p:ph type="dt" sz="half" idx="10"/>
          </p:nvPr>
        </p:nvSpPr>
        <p:spPr/>
        <p:txBody>
          <a:bodyPr/>
          <a:lstStyle/>
          <a:p>
            <a:fld id="{9C217E9C-8F4D-924D-9E3C-AB228D9DE283}" type="datetimeFigureOut">
              <a:rPr lang="en-GB" smtClean="0"/>
              <a:t>02/08/2021</a:t>
            </a:fld>
            <a:endParaRPr lang="en-GB"/>
          </a:p>
        </p:txBody>
      </p:sp>
      <p:sp>
        <p:nvSpPr>
          <p:cNvPr id="5" name="Footer Placeholder 4">
            <a:extLst>
              <a:ext uri="{FF2B5EF4-FFF2-40B4-BE49-F238E27FC236}">
                <a16:creationId xmlns:a16="http://schemas.microsoft.com/office/drawing/2014/main" id="{E705E868-44A0-6F4B-B685-6CE7498937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C225F2-FE38-1943-9891-029230D4513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730340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6DA4-1B8B-EA4C-9C33-5E9DA781199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5FFD52E-884C-D841-8E64-3D7B14FDE97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9EAE0A6-8020-8A47-8363-90AC2EAC4CA9}"/>
              </a:ext>
            </a:extLst>
          </p:cNvPr>
          <p:cNvSpPr>
            <a:spLocks noGrp="1"/>
          </p:cNvSpPr>
          <p:nvPr>
            <p:ph type="dt" sz="half" idx="10"/>
          </p:nvPr>
        </p:nvSpPr>
        <p:spPr/>
        <p:txBody>
          <a:bodyPr/>
          <a:lstStyle/>
          <a:p>
            <a:fld id="{9C217E9C-8F4D-924D-9E3C-AB228D9DE283}" type="datetimeFigureOut">
              <a:rPr lang="en-GB" smtClean="0"/>
              <a:t>02/08/2021</a:t>
            </a:fld>
            <a:endParaRPr lang="en-GB"/>
          </a:p>
        </p:txBody>
      </p:sp>
      <p:sp>
        <p:nvSpPr>
          <p:cNvPr id="5" name="Footer Placeholder 4">
            <a:extLst>
              <a:ext uri="{FF2B5EF4-FFF2-40B4-BE49-F238E27FC236}">
                <a16:creationId xmlns:a16="http://schemas.microsoft.com/office/drawing/2014/main" id="{9A6B2858-B1AC-F44A-8B17-24005109B2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9784EF-4FC5-BF45-985F-45A5FCFEBA11}"/>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95154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2628B-40B3-0845-938A-4359E2BF067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E79C8B7-33ED-9A4D-A585-14316EBD1FE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044826A-BEF4-FA41-A0D8-0B769266C9F8}"/>
              </a:ext>
            </a:extLst>
          </p:cNvPr>
          <p:cNvSpPr>
            <a:spLocks noGrp="1"/>
          </p:cNvSpPr>
          <p:nvPr>
            <p:ph type="dt" sz="half" idx="10"/>
          </p:nvPr>
        </p:nvSpPr>
        <p:spPr/>
        <p:txBody>
          <a:bodyPr/>
          <a:lstStyle/>
          <a:p>
            <a:fld id="{9C217E9C-8F4D-924D-9E3C-AB228D9DE283}" type="datetimeFigureOut">
              <a:rPr lang="en-GB" smtClean="0"/>
              <a:t>02/08/2021</a:t>
            </a:fld>
            <a:endParaRPr lang="en-GB"/>
          </a:p>
        </p:txBody>
      </p:sp>
      <p:sp>
        <p:nvSpPr>
          <p:cNvPr id="5" name="Footer Placeholder 4">
            <a:extLst>
              <a:ext uri="{FF2B5EF4-FFF2-40B4-BE49-F238E27FC236}">
                <a16:creationId xmlns:a16="http://schemas.microsoft.com/office/drawing/2014/main" id="{C06EB88E-92DC-7F4F-8BC9-323739FF4F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BEECE0-DB99-0241-9479-3E76D6543A6A}"/>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14826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1C85-7747-5740-94B1-28913C317CE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524138-D1F2-D34A-88FC-CB8BC57DA9E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E86FFF6-61C7-A545-8D8F-00B42A9E988D}"/>
              </a:ext>
            </a:extLst>
          </p:cNvPr>
          <p:cNvSpPr>
            <a:spLocks noGrp="1"/>
          </p:cNvSpPr>
          <p:nvPr>
            <p:ph type="dt" sz="half" idx="10"/>
          </p:nvPr>
        </p:nvSpPr>
        <p:spPr/>
        <p:txBody>
          <a:bodyPr/>
          <a:lstStyle/>
          <a:p>
            <a:fld id="{9C217E9C-8F4D-924D-9E3C-AB228D9DE283}" type="datetimeFigureOut">
              <a:rPr lang="en-GB" smtClean="0"/>
              <a:t>02/08/2021</a:t>
            </a:fld>
            <a:endParaRPr lang="en-GB"/>
          </a:p>
        </p:txBody>
      </p:sp>
      <p:sp>
        <p:nvSpPr>
          <p:cNvPr id="5" name="Footer Placeholder 4">
            <a:extLst>
              <a:ext uri="{FF2B5EF4-FFF2-40B4-BE49-F238E27FC236}">
                <a16:creationId xmlns:a16="http://schemas.microsoft.com/office/drawing/2014/main" id="{2666242A-BF72-CC44-9AF2-D0350FEB7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AA6B68-1538-334F-9B09-13236075C2D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62259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486B-8C68-E74A-8C75-8F7A597C8EC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CA3B864-DB67-424A-BCA8-C4432C57D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0E99DCA-A99C-9942-96C1-DC764BA85269}"/>
              </a:ext>
            </a:extLst>
          </p:cNvPr>
          <p:cNvSpPr>
            <a:spLocks noGrp="1"/>
          </p:cNvSpPr>
          <p:nvPr>
            <p:ph type="dt" sz="half" idx="10"/>
          </p:nvPr>
        </p:nvSpPr>
        <p:spPr/>
        <p:txBody>
          <a:bodyPr/>
          <a:lstStyle/>
          <a:p>
            <a:fld id="{9C217E9C-8F4D-924D-9E3C-AB228D9DE283}" type="datetimeFigureOut">
              <a:rPr lang="en-GB" smtClean="0"/>
              <a:t>02/08/2021</a:t>
            </a:fld>
            <a:endParaRPr lang="en-GB"/>
          </a:p>
        </p:txBody>
      </p:sp>
      <p:sp>
        <p:nvSpPr>
          <p:cNvPr id="5" name="Footer Placeholder 4">
            <a:extLst>
              <a:ext uri="{FF2B5EF4-FFF2-40B4-BE49-F238E27FC236}">
                <a16:creationId xmlns:a16="http://schemas.microsoft.com/office/drawing/2014/main" id="{E6AC9A63-0444-384F-AF90-63CF366168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1FA111-7C6A-A84E-B915-4D48B7E3938E}"/>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84616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33A0-E289-F04F-99AA-8834F688F07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113E873-B08B-E44D-904E-A569E5D84E1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9532A17-031F-D049-9414-2DABE80F58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55261DF-6599-6842-A1FE-83A45FB34B8C}"/>
              </a:ext>
            </a:extLst>
          </p:cNvPr>
          <p:cNvSpPr>
            <a:spLocks noGrp="1"/>
          </p:cNvSpPr>
          <p:nvPr>
            <p:ph type="dt" sz="half" idx="10"/>
          </p:nvPr>
        </p:nvSpPr>
        <p:spPr/>
        <p:txBody>
          <a:bodyPr/>
          <a:lstStyle/>
          <a:p>
            <a:fld id="{9C217E9C-8F4D-924D-9E3C-AB228D9DE283}" type="datetimeFigureOut">
              <a:rPr lang="en-GB" smtClean="0"/>
              <a:t>02/08/2021</a:t>
            </a:fld>
            <a:endParaRPr lang="en-GB"/>
          </a:p>
        </p:txBody>
      </p:sp>
      <p:sp>
        <p:nvSpPr>
          <p:cNvPr id="6" name="Footer Placeholder 5">
            <a:extLst>
              <a:ext uri="{FF2B5EF4-FFF2-40B4-BE49-F238E27FC236}">
                <a16:creationId xmlns:a16="http://schemas.microsoft.com/office/drawing/2014/main" id="{345C8524-EF68-AC4A-8186-DFD169FBF0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589A8D-87BD-584A-9341-59FD188DA204}"/>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207138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BA89-15F8-B948-AFB1-3B63ADD4B78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846584C-4AB5-AC43-BDD1-0A6668DDE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C1F8E1-DF48-0D47-9EBF-9B5E395103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0424FD3-AFA9-D94B-AF97-FD88DD1750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F5ECF5-2C8F-7045-9E84-5030B9EEDA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B927EC9-2948-4444-A70A-4535EFF2C661}"/>
              </a:ext>
            </a:extLst>
          </p:cNvPr>
          <p:cNvSpPr>
            <a:spLocks noGrp="1"/>
          </p:cNvSpPr>
          <p:nvPr>
            <p:ph type="dt" sz="half" idx="10"/>
          </p:nvPr>
        </p:nvSpPr>
        <p:spPr/>
        <p:txBody>
          <a:bodyPr/>
          <a:lstStyle/>
          <a:p>
            <a:fld id="{9C217E9C-8F4D-924D-9E3C-AB228D9DE283}" type="datetimeFigureOut">
              <a:rPr lang="en-GB" smtClean="0"/>
              <a:t>02/08/2021</a:t>
            </a:fld>
            <a:endParaRPr lang="en-GB"/>
          </a:p>
        </p:txBody>
      </p:sp>
      <p:sp>
        <p:nvSpPr>
          <p:cNvPr id="8" name="Footer Placeholder 7">
            <a:extLst>
              <a:ext uri="{FF2B5EF4-FFF2-40B4-BE49-F238E27FC236}">
                <a16:creationId xmlns:a16="http://schemas.microsoft.com/office/drawing/2014/main" id="{A30C909C-9539-024E-830D-78E594DB8C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E41258-66B1-F642-91CE-3C09AA1B8AC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40793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46C5-0B64-4146-BA0D-DB3BE2E37AA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53A4BFF-A23C-204A-A6C1-30AA6109D42F}"/>
              </a:ext>
            </a:extLst>
          </p:cNvPr>
          <p:cNvSpPr>
            <a:spLocks noGrp="1"/>
          </p:cNvSpPr>
          <p:nvPr>
            <p:ph type="dt" sz="half" idx="10"/>
          </p:nvPr>
        </p:nvSpPr>
        <p:spPr/>
        <p:txBody>
          <a:bodyPr/>
          <a:lstStyle/>
          <a:p>
            <a:fld id="{9C217E9C-8F4D-924D-9E3C-AB228D9DE283}" type="datetimeFigureOut">
              <a:rPr lang="en-GB" smtClean="0"/>
              <a:t>02/08/2021</a:t>
            </a:fld>
            <a:endParaRPr lang="en-GB"/>
          </a:p>
        </p:txBody>
      </p:sp>
      <p:sp>
        <p:nvSpPr>
          <p:cNvPr id="4" name="Footer Placeholder 3">
            <a:extLst>
              <a:ext uri="{FF2B5EF4-FFF2-40B4-BE49-F238E27FC236}">
                <a16:creationId xmlns:a16="http://schemas.microsoft.com/office/drawing/2014/main" id="{F17B3085-D5F3-A443-8DA1-794C87379BA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D92D2E-860D-7343-B482-EE69A8F9EA1B}"/>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35136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A5D38-EE6C-8544-9453-7A572E4AA8E3}"/>
              </a:ext>
            </a:extLst>
          </p:cNvPr>
          <p:cNvSpPr>
            <a:spLocks noGrp="1"/>
          </p:cNvSpPr>
          <p:nvPr>
            <p:ph type="dt" sz="half" idx="10"/>
          </p:nvPr>
        </p:nvSpPr>
        <p:spPr/>
        <p:txBody>
          <a:bodyPr/>
          <a:lstStyle/>
          <a:p>
            <a:fld id="{9C217E9C-8F4D-924D-9E3C-AB228D9DE283}" type="datetimeFigureOut">
              <a:rPr lang="en-GB" smtClean="0"/>
              <a:t>02/08/2021</a:t>
            </a:fld>
            <a:endParaRPr lang="en-GB"/>
          </a:p>
        </p:txBody>
      </p:sp>
      <p:sp>
        <p:nvSpPr>
          <p:cNvPr id="3" name="Footer Placeholder 2">
            <a:extLst>
              <a:ext uri="{FF2B5EF4-FFF2-40B4-BE49-F238E27FC236}">
                <a16:creationId xmlns:a16="http://schemas.microsoft.com/office/drawing/2014/main" id="{AED0DA8D-7B84-7B4C-BE2E-17C8C74F6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CBA2125-3F0B-C447-9A0E-470C0B14F1E5}"/>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378863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E3BD-A56D-4844-84EF-FEE9277D1F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741FE49-2B80-DF4B-BE24-1FB48EB1C6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58C6693-CD49-0543-9144-C02DCBDFF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3E38C3-882B-1949-9A9D-63D9ED073290}"/>
              </a:ext>
            </a:extLst>
          </p:cNvPr>
          <p:cNvSpPr>
            <a:spLocks noGrp="1"/>
          </p:cNvSpPr>
          <p:nvPr>
            <p:ph type="dt" sz="half" idx="10"/>
          </p:nvPr>
        </p:nvSpPr>
        <p:spPr/>
        <p:txBody>
          <a:bodyPr/>
          <a:lstStyle/>
          <a:p>
            <a:fld id="{9C217E9C-8F4D-924D-9E3C-AB228D9DE283}" type="datetimeFigureOut">
              <a:rPr lang="en-GB" smtClean="0"/>
              <a:t>02/08/2021</a:t>
            </a:fld>
            <a:endParaRPr lang="en-GB"/>
          </a:p>
        </p:txBody>
      </p:sp>
      <p:sp>
        <p:nvSpPr>
          <p:cNvPr id="6" name="Footer Placeholder 5">
            <a:extLst>
              <a:ext uri="{FF2B5EF4-FFF2-40B4-BE49-F238E27FC236}">
                <a16:creationId xmlns:a16="http://schemas.microsoft.com/office/drawing/2014/main" id="{0705A384-A988-A04A-9559-778F2C3616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FA2190-7203-6342-AFD1-CD2F7A68158D}"/>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51947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97A1-4AB9-2140-A9C3-BCE34D7CAD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6643FF1-1872-9F45-804B-0E1A60317F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D0B0DB7-47B4-C043-B908-9782B1C4F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805EBE-84E0-504E-AAD8-E0EA4B660C5C}"/>
              </a:ext>
            </a:extLst>
          </p:cNvPr>
          <p:cNvSpPr>
            <a:spLocks noGrp="1"/>
          </p:cNvSpPr>
          <p:nvPr>
            <p:ph type="dt" sz="half" idx="10"/>
          </p:nvPr>
        </p:nvSpPr>
        <p:spPr/>
        <p:txBody>
          <a:bodyPr/>
          <a:lstStyle/>
          <a:p>
            <a:fld id="{9C217E9C-8F4D-924D-9E3C-AB228D9DE283}" type="datetimeFigureOut">
              <a:rPr lang="en-GB" smtClean="0"/>
              <a:t>02/08/2021</a:t>
            </a:fld>
            <a:endParaRPr lang="en-GB"/>
          </a:p>
        </p:txBody>
      </p:sp>
      <p:sp>
        <p:nvSpPr>
          <p:cNvPr id="6" name="Footer Placeholder 5">
            <a:extLst>
              <a:ext uri="{FF2B5EF4-FFF2-40B4-BE49-F238E27FC236}">
                <a16:creationId xmlns:a16="http://schemas.microsoft.com/office/drawing/2014/main" id="{DF8F409A-492C-D549-B495-AB8DC2FA4D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2E25EC-8E70-064D-AA38-656FBBE81CD0}"/>
              </a:ext>
            </a:extLst>
          </p:cNvPr>
          <p:cNvSpPr>
            <a:spLocks noGrp="1"/>
          </p:cNvSpPr>
          <p:nvPr>
            <p:ph type="sldNum" sz="quarter" idx="12"/>
          </p:nvPr>
        </p:nvSpPr>
        <p:spPr/>
        <p:txBody>
          <a:bodyPr/>
          <a:lstStyle/>
          <a:p>
            <a:fld id="{32AA42F8-898E-0B41-8BA3-AFBD9ACA2A9D}" type="slidenum">
              <a:rPr lang="en-GB" smtClean="0"/>
              <a:t>‹#›</a:t>
            </a:fld>
            <a:endParaRPr lang="en-GB"/>
          </a:p>
        </p:txBody>
      </p:sp>
    </p:spTree>
    <p:extLst>
      <p:ext uri="{BB962C8B-B14F-4D97-AF65-F5344CB8AC3E}">
        <p14:creationId xmlns:p14="http://schemas.microsoft.com/office/powerpoint/2010/main" val="13411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590A1D-8396-FD44-872F-BF11AAC61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F9DCC62-5E92-CB41-900A-C146A84E9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D167C4B-6132-4B42-BE20-3CFF7709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17E9C-8F4D-924D-9E3C-AB228D9DE283}" type="datetimeFigureOut">
              <a:rPr lang="en-GB" smtClean="0"/>
              <a:t>02/08/2021</a:t>
            </a:fld>
            <a:endParaRPr lang="en-GB"/>
          </a:p>
        </p:txBody>
      </p:sp>
      <p:sp>
        <p:nvSpPr>
          <p:cNvPr id="5" name="Footer Placeholder 4">
            <a:extLst>
              <a:ext uri="{FF2B5EF4-FFF2-40B4-BE49-F238E27FC236}">
                <a16:creationId xmlns:a16="http://schemas.microsoft.com/office/drawing/2014/main" id="{0534CF15-8C37-8D4D-BD66-3DD467E57E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2DCB4-E79A-2D49-A6A7-A9D056F85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A42F8-898E-0B41-8BA3-AFBD9ACA2A9D}" type="slidenum">
              <a:rPr lang="en-GB" smtClean="0"/>
              <a:t>‹#›</a:t>
            </a:fld>
            <a:endParaRPr lang="en-GB"/>
          </a:p>
        </p:txBody>
      </p:sp>
    </p:spTree>
    <p:extLst>
      <p:ext uri="{BB962C8B-B14F-4D97-AF65-F5344CB8AC3E}">
        <p14:creationId xmlns:p14="http://schemas.microsoft.com/office/powerpoint/2010/main" val="2031641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www.app.college.police.uk/app-content/intelligence-management/analysis/delivering-effective-analys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19">
            <a:extLst>
              <a:ext uri="{FF2B5EF4-FFF2-40B4-BE49-F238E27FC236}">
                <a16:creationId xmlns:a16="http://schemas.microsoft.com/office/drawing/2014/main" id="{036CC784-E263-7D4F-B058-EF1D6DC847FC}"/>
              </a:ext>
            </a:extLst>
          </p:cNvPr>
          <p:cNvSpPr/>
          <p:nvPr/>
        </p:nvSpPr>
        <p:spPr>
          <a:xfrm>
            <a:off x="3101620" y="5143205"/>
            <a:ext cx="5988819" cy="97975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000"/>
            </a:lvl1pPr>
          </a:lstStyle>
          <a:p>
            <a:pPr algn="ctr"/>
            <a:r>
              <a:rPr lang="en-GB" sz="24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Extensions to IES, Mappings and Use Cases</a:t>
            </a:r>
          </a:p>
          <a:p>
            <a:pPr algn="ctr"/>
            <a:endParaRPr lang="en-GB" sz="900" dirty="0">
              <a:solidFill>
                <a:srgbClr val="2C3548"/>
              </a:solidFill>
              <a:latin typeface="Roboto Light" panose="02000000000000000000" pitchFamily="2" charset="0"/>
              <a:ea typeface="Roboto Light" panose="02000000000000000000" pitchFamily="2" charset="0"/>
              <a:cs typeface="Helvetica Neue" panose="02000503000000020004" pitchFamily="2" charset="0"/>
            </a:endParaRP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Ian Bailey, CTO @ Telicent</a:t>
            </a:r>
          </a:p>
          <a:p>
            <a:pPr algn="ctr"/>
            <a:r>
              <a:rPr lang="en-GB" sz="1200" dirty="0">
                <a:solidFill>
                  <a:srgbClr val="2C3548"/>
                </a:solidFill>
                <a:latin typeface="Roboto Light" panose="02000000000000000000" pitchFamily="2" charset="0"/>
                <a:ea typeface="Roboto Light" panose="02000000000000000000" pitchFamily="2" charset="0"/>
                <a:cs typeface="Helvetica Neue" panose="02000503000000020004" pitchFamily="2" charset="0"/>
              </a:rPr>
              <a:t>March 2021</a:t>
            </a:r>
          </a:p>
        </p:txBody>
      </p:sp>
      <p:pic>
        <p:nvPicPr>
          <p:cNvPr id="5" name="Picture 4">
            <a:extLst>
              <a:ext uri="{FF2B5EF4-FFF2-40B4-BE49-F238E27FC236}">
                <a16:creationId xmlns:a16="http://schemas.microsoft.com/office/drawing/2014/main" id="{382D4174-1E17-6640-A423-BA0A0A0BF764}"/>
              </a:ext>
            </a:extLst>
          </p:cNvPr>
          <p:cNvPicPr>
            <a:picLocks noChangeAspect="1"/>
          </p:cNvPicPr>
          <p:nvPr/>
        </p:nvPicPr>
        <p:blipFill>
          <a:blip r:embed="rId2"/>
          <a:stretch>
            <a:fillRect/>
          </a:stretch>
        </p:blipFill>
        <p:spPr>
          <a:xfrm>
            <a:off x="3977883" y="2829211"/>
            <a:ext cx="4236234" cy="970262"/>
          </a:xfrm>
          <a:prstGeom prst="rect">
            <a:avLst/>
          </a:prstGeom>
        </p:spPr>
      </p:pic>
      <p:pic>
        <p:nvPicPr>
          <p:cNvPr id="2" name="Picture 1">
            <a:extLst>
              <a:ext uri="{FF2B5EF4-FFF2-40B4-BE49-F238E27FC236}">
                <a16:creationId xmlns:a16="http://schemas.microsoft.com/office/drawing/2014/main" id="{663E7705-36DF-2647-9D0F-1A79C0936D0A}"/>
              </a:ext>
            </a:extLst>
          </p:cNvPr>
          <p:cNvPicPr>
            <a:picLocks noChangeAspect="1"/>
          </p:cNvPicPr>
          <p:nvPr/>
        </p:nvPicPr>
        <p:blipFill>
          <a:blip r:embed="rId3"/>
          <a:stretch>
            <a:fillRect/>
          </a:stretch>
        </p:blipFill>
        <p:spPr>
          <a:xfrm>
            <a:off x="9028259" y="6081446"/>
            <a:ext cx="3200400" cy="863600"/>
          </a:xfrm>
          <a:prstGeom prst="rect">
            <a:avLst/>
          </a:prstGeom>
        </p:spPr>
      </p:pic>
      <p:pic>
        <p:nvPicPr>
          <p:cNvPr id="3" name="Picture 2">
            <a:extLst>
              <a:ext uri="{FF2B5EF4-FFF2-40B4-BE49-F238E27FC236}">
                <a16:creationId xmlns:a16="http://schemas.microsoft.com/office/drawing/2014/main" id="{F608CA9A-1CB3-854B-9C60-6B49439832E8}"/>
              </a:ext>
            </a:extLst>
          </p:cNvPr>
          <p:cNvPicPr>
            <a:picLocks noChangeAspect="1"/>
          </p:cNvPicPr>
          <p:nvPr/>
        </p:nvPicPr>
        <p:blipFill>
          <a:blip r:embed="rId4"/>
          <a:stretch>
            <a:fillRect/>
          </a:stretch>
        </p:blipFill>
        <p:spPr>
          <a:xfrm>
            <a:off x="9802135" y="76165"/>
            <a:ext cx="2273300" cy="1130300"/>
          </a:xfrm>
          <a:prstGeom prst="rect">
            <a:avLst/>
          </a:prstGeom>
        </p:spPr>
      </p:pic>
    </p:spTree>
    <p:extLst>
      <p:ext uri="{BB962C8B-B14F-4D97-AF65-F5344CB8AC3E}">
        <p14:creationId xmlns:p14="http://schemas.microsoft.com/office/powerpoint/2010/main" val="3928975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713749" y="6356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3588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“following”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1169551"/>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In this approach, we simply use what’s already in IES, with the only required extensions are to create a Following event, and the necessary </a:t>
            </a:r>
            <a:r>
              <a:rPr lang="en-GB" sz="1400" dirty="0" err="1">
                <a:latin typeface="Roboto" panose="02000000000000000000" pitchFamily="2" charset="0"/>
                <a:ea typeface="Roboto" panose="02000000000000000000" pitchFamily="2" charset="0"/>
              </a:rPr>
              <a:t>EventParticipant</a:t>
            </a:r>
            <a:r>
              <a:rPr lang="en-GB" sz="1400" dirty="0">
                <a:latin typeface="Roboto" panose="02000000000000000000" pitchFamily="2" charset="0"/>
                <a:ea typeface="Roboto" panose="02000000000000000000" pitchFamily="2" charset="0"/>
              </a:rPr>
              <a:t> roles for the follower and the followed. </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ActiveFollower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Follower</a:t>
            </a: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6FC38F2F-8463-8A4C-824F-DC1F2DF3A1F1}"/>
              </a:ext>
            </a:extLst>
          </p:cNvPr>
          <p:cNvSpPr txBox="1"/>
          <p:nvPr/>
        </p:nvSpPr>
        <p:spPr>
          <a:xfrm>
            <a:off x="2789500" y="4812065"/>
            <a:ext cx="2804476" cy="1384995"/>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Here we have two types of follower participant – those who are just following (we don’t know if they’re actively choosing to follow) and active follower.</a:t>
            </a:r>
          </a:p>
          <a:p>
            <a:endParaRPr lang="en-GB" sz="1400" dirty="0">
              <a:latin typeface="Roboto" panose="02000000000000000000" pitchFamily="2" charset="0"/>
              <a:ea typeface="Roboto" panose="02000000000000000000" pitchFamily="2" charset="0"/>
            </a:endParaRPr>
          </a:p>
        </p:txBody>
      </p:sp>
      <p:sp>
        <p:nvSpPr>
          <p:cNvPr id="41" name="TextBox 40">
            <a:extLst>
              <a:ext uri="{FF2B5EF4-FFF2-40B4-BE49-F238E27FC236}">
                <a16:creationId xmlns:a16="http://schemas.microsoft.com/office/drawing/2014/main" id="{5FC636AE-FB5A-D04F-A692-5231BCA8613F}"/>
              </a:ext>
            </a:extLst>
          </p:cNvPr>
          <p:cNvSpPr txBox="1"/>
          <p:nvPr/>
        </p:nvSpPr>
        <p:spPr>
          <a:xfrm>
            <a:off x="6997889" y="3853194"/>
            <a:ext cx="4249742" cy="273151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possible worlds model does not need to change, and we can use it in the usual IES fashion with </a:t>
            </a:r>
            <a:r>
              <a:rPr lang="en-GB" sz="1400" dirty="0" err="1">
                <a:latin typeface="Roboto" panose="02000000000000000000" pitchFamily="2" charset="0"/>
                <a:ea typeface="Roboto" panose="02000000000000000000" pitchFamily="2" charset="0"/>
              </a:rPr>
              <a:t>AssessToBeTrue</a:t>
            </a:r>
            <a:r>
              <a:rPr lang="en-GB" sz="1400" dirty="0">
                <a:latin typeface="Roboto" panose="02000000000000000000" pitchFamily="2" charset="0"/>
                <a:ea typeface="Roboto" panose="02000000000000000000" pitchFamily="2" charset="0"/>
              </a:rPr>
              <a:t>. The Assessor could then be a System (e.g. Odysseus, Wisdom)</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confidence could be expressed using the UK Govt PHIA Probability Yardstick - </a:t>
            </a:r>
            <a:r>
              <a:rPr lang="en-GB" sz="1050" dirty="0">
                <a:latin typeface="Roboto" panose="02000000000000000000" pitchFamily="2" charset="0"/>
                <a:ea typeface="Roboto" panose="02000000000000000000" pitchFamily="2" charset="0"/>
                <a:hlinkClick r:id="rId4"/>
              </a:rPr>
              <a:t>https://www.app.college.police.uk/app-content/intelligence-management/analysis/delivering-effective-analysis/</a:t>
            </a:r>
            <a:r>
              <a:rPr lang="en-GB" sz="1050" dirty="0">
                <a:latin typeface="Roboto" panose="02000000000000000000" pitchFamily="2" charset="0"/>
                <a:ea typeface="Roboto" panose="02000000000000000000" pitchFamily="2" charset="0"/>
              </a:rPr>
              <a:t> </a:t>
            </a:r>
          </a:p>
          <a:p>
            <a:endParaRPr lang="en-GB" sz="105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Probably also need to add </a:t>
            </a:r>
            <a:r>
              <a:rPr lang="en-GB" sz="1400" dirty="0" err="1">
                <a:latin typeface="Roboto" panose="02000000000000000000" pitchFamily="2" charset="0"/>
                <a:ea typeface="Roboto" panose="02000000000000000000" pitchFamily="2" charset="0"/>
              </a:rPr>
              <a:t>AssessToBeFalse</a:t>
            </a:r>
            <a:r>
              <a:rPr lang="en-GB" sz="1400" dirty="0">
                <a:latin typeface="Roboto" panose="02000000000000000000" pitchFamily="2" charset="0"/>
                <a:ea typeface="Roboto" panose="02000000000000000000" pitchFamily="2" charset="0"/>
              </a:rPr>
              <a:t> (again with the same confidence criteria).</a:t>
            </a:r>
          </a:p>
          <a:p>
            <a:endParaRPr lang="en-GB"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23473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29" name="Oval 28">
            <a:extLst>
              <a:ext uri="{FF2B5EF4-FFF2-40B4-BE49-F238E27FC236}">
                <a16:creationId xmlns:a16="http://schemas.microsoft.com/office/drawing/2014/main" id="{BEA92E98-517D-B046-A318-C533AC2D10CE}"/>
              </a:ext>
            </a:extLst>
          </p:cNvPr>
          <p:cNvSpPr/>
          <p:nvPr/>
        </p:nvSpPr>
        <p:spPr>
          <a:xfrm>
            <a:off x="4216460" y="3192194"/>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4" name="TextBox 33">
            <a:extLst>
              <a:ext uri="{FF2B5EF4-FFF2-40B4-BE49-F238E27FC236}">
                <a16:creationId xmlns:a16="http://schemas.microsoft.com/office/drawing/2014/main" id="{F65F1B1E-B3A0-004B-83A9-BBCC477444DC}"/>
              </a:ext>
            </a:extLst>
          </p:cNvPr>
          <p:cNvSpPr txBox="1"/>
          <p:nvPr/>
        </p:nvSpPr>
        <p:spPr>
          <a:xfrm>
            <a:off x="4391840" y="274862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3685211" y="3639937"/>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4147289" cy="400110"/>
          </a:xfrm>
          <a:prstGeom prst="rect">
            <a:avLst/>
          </a:prstGeom>
          <a:noFill/>
        </p:spPr>
        <p:txBody>
          <a:bodyPr wrap="none" rtlCol="0">
            <a:spAutoFit/>
          </a:bodyPr>
          <a:lstStyle/>
          <a:p>
            <a:r>
              <a:rPr lang="en-GB" sz="2000" dirty="0">
                <a:solidFill>
                  <a:srgbClr val="0070C0"/>
                </a:solidFill>
                <a:latin typeface="Roboto Thin" panose="02000000000000000000" pitchFamily="2" charset="0"/>
                <a:ea typeface="Roboto Thin" panose="02000000000000000000" pitchFamily="2" charset="0"/>
              </a:rPr>
              <a:t>Option One Example – A following B</a:t>
            </a:r>
          </a:p>
        </p:txBody>
      </p:sp>
      <p:sp>
        <p:nvSpPr>
          <p:cNvPr id="75" name="TextBox 74">
            <a:extLst>
              <a:ext uri="{FF2B5EF4-FFF2-40B4-BE49-F238E27FC236}">
                <a16:creationId xmlns:a16="http://schemas.microsoft.com/office/drawing/2014/main" id="{92F26FED-EBBD-A14C-A929-E5D29E0FF182}"/>
              </a:ext>
            </a:extLst>
          </p:cNvPr>
          <p:cNvSpPr txBox="1"/>
          <p:nvPr/>
        </p:nvSpPr>
        <p:spPr>
          <a:xfrm>
            <a:off x="6405639" y="2278242"/>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ies:assessed</a:t>
            </a:r>
            <a:endParaRPr lang="en-GB" sz="700" dirty="0">
              <a:latin typeface="Consolas" panose="020B0609020204030204" pitchFamily="49" charset="0"/>
              <a:cs typeface="Consolas" panose="020B0609020204030204" pitchFamily="49" charset="0"/>
            </a:endParaRPr>
          </a:p>
        </p:txBody>
      </p:sp>
      <p:sp>
        <p:nvSpPr>
          <p:cNvPr id="68" name="Oval 67">
            <a:extLst>
              <a:ext uri="{FF2B5EF4-FFF2-40B4-BE49-F238E27FC236}">
                <a16:creationId xmlns:a16="http://schemas.microsoft.com/office/drawing/2014/main" id="{6EE2C5A0-48A2-1845-B945-2AF61C94C7E9}"/>
              </a:ext>
            </a:extLst>
          </p:cNvPr>
          <p:cNvSpPr/>
          <p:nvPr/>
        </p:nvSpPr>
        <p:spPr>
          <a:xfrm>
            <a:off x="2594864" y="168277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err="1">
                <a:solidFill>
                  <a:srgbClr val="7B35B1"/>
                </a:solidFill>
                <a:latin typeface="Consolas" panose="020B0609020204030204" pitchFamily="49" charset="0"/>
                <a:cs typeface="Consolas" panose="020B0609020204030204" pitchFamily="49" charset="0"/>
              </a:rPr>
              <a:t>Fd</a:t>
            </a:r>
            <a:endParaRPr lang="en-GB" dirty="0">
              <a:solidFill>
                <a:srgbClr val="7B35B1"/>
              </a:solidFill>
              <a:latin typeface="Consolas" panose="020B0609020204030204" pitchFamily="49" charset="0"/>
              <a:cs typeface="Consolas" panose="020B0609020204030204" pitchFamily="49" charset="0"/>
            </a:endParaRPr>
          </a:p>
        </p:txBody>
      </p:sp>
      <p:sp>
        <p:nvSpPr>
          <p:cNvPr id="69" name="Oval 68">
            <a:extLst>
              <a:ext uri="{FF2B5EF4-FFF2-40B4-BE49-F238E27FC236}">
                <a16:creationId xmlns:a16="http://schemas.microsoft.com/office/drawing/2014/main" id="{20A01E12-FC0E-9846-95AB-AE4250E97815}"/>
              </a:ext>
            </a:extLst>
          </p:cNvPr>
          <p:cNvSpPr/>
          <p:nvPr/>
        </p:nvSpPr>
        <p:spPr>
          <a:xfrm>
            <a:off x="2594864" y="2945688"/>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Fr</a:t>
            </a:r>
          </a:p>
        </p:txBody>
      </p:sp>
      <p:sp>
        <p:nvSpPr>
          <p:cNvPr id="70" name="Oval 69">
            <a:extLst>
              <a:ext uri="{FF2B5EF4-FFF2-40B4-BE49-F238E27FC236}">
                <a16:creationId xmlns:a16="http://schemas.microsoft.com/office/drawing/2014/main" id="{AF63DAFF-2A2D-644E-AA47-A52F5BA09FC4}"/>
              </a:ext>
            </a:extLst>
          </p:cNvPr>
          <p:cNvSpPr/>
          <p:nvPr/>
        </p:nvSpPr>
        <p:spPr>
          <a:xfrm>
            <a:off x="5705022" y="2240196"/>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cxnSp>
        <p:nvCxnSpPr>
          <p:cNvPr id="73" name="Straight Arrow Connector 72">
            <a:extLst>
              <a:ext uri="{FF2B5EF4-FFF2-40B4-BE49-F238E27FC236}">
                <a16:creationId xmlns:a16="http://schemas.microsoft.com/office/drawing/2014/main" id="{69689B6D-0004-C64F-9790-4536E46D4A9B}"/>
              </a:ext>
            </a:extLst>
          </p:cNvPr>
          <p:cNvCxnSpPr>
            <a:cxnSpLocks/>
            <a:stCxn id="67" idx="6"/>
            <a:endCxn id="70" idx="2"/>
          </p:cNvCxnSpPr>
          <p:nvPr/>
        </p:nvCxnSpPr>
        <p:spPr>
          <a:xfrm>
            <a:off x="4704140" y="2477002"/>
            <a:ext cx="1000882"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D8407C9D-ABF0-3348-8E82-3F431A28920C}"/>
              </a:ext>
            </a:extLst>
          </p:cNvPr>
          <p:cNvSpPr txBox="1"/>
          <p:nvPr/>
        </p:nvSpPr>
        <p:spPr>
          <a:xfrm>
            <a:off x="4790298" y="2286457"/>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cxnSp>
        <p:nvCxnSpPr>
          <p:cNvPr id="80" name="Straight Arrow Connector 79">
            <a:extLst>
              <a:ext uri="{FF2B5EF4-FFF2-40B4-BE49-F238E27FC236}">
                <a16:creationId xmlns:a16="http://schemas.microsoft.com/office/drawing/2014/main" id="{3FC6427D-56C9-B74E-9DA2-F42F58B7BA59}"/>
              </a:ext>
            </a:extLst>
          </p:cNvPr>
          <p:cNvCxnSpPr>
            <a:cxnSpLocks/>
            <a:stCxn id="69" idx="6"/>
            <a:endCxn id="67" idx="3"/>
          </p:cNvCxnSpPr>
          <p:nvPr/>
        </p:nvCxnSpPr>
        <p:spPr>
          <a:xfrm flipV="1">
            <a:off x="3082544" y="2644449"/>
            <a:ext cx="1205335" cy="53804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2625D6F-0512-354A-B13E-8ABBD2B7CE7E}"/>
              </a:ext>
            </a:extLst>
          </p:cNvPr>
          <p:cNvCxnSpPr>
            <a:cxnSpLocks/>
            <a:stCxn id="69" idx="2"/>
            <a:endCxn id="85" idx="6"/>
          </p:cNvCxnSpPr>
          <p:nvPr/>
        </p:nvCxnSpPr>
        <p:spPr>
          <a:xfrm flipH="1">
            <a:off x="1471548" y="3182494"/>
            <a:ext cx="1123316" cy="527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BCA60C71-BFC3-FE44-AF6B-390A21C63881}"/>
              </a:ext>
            </a:extLst>
          </p:cNvPr>
          <p:cNvSpPr txBox="1"/>
          <p:nvPr/>
        </p:nvSpPr>
        <p:spPr>
          <a:xfrm>
            <a:off x="1412980" y="1687425"/>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3" name="TextBox 82">
            <a:extLst>
              <a:ext uri="{FF2B5EF4-FFF2-40B4-BE49-F238E27FC236}">
                <a16:creationId xmlns:a16="http://schemas.microsoft.com/office/drawing/2014/main" id="{10C9B73A-3DC4-FA4B-983E-E277E6281F83}"/>
              </a:ext>
            </a:extLst>
          </p:cNvPr>
          <p:cNvSpPr txBox="1"/>
          <p:nvPr/>
        </p:nvSpPr>
        <p:spPr>
          <a:xfrm>
            <a:off x="1412980" y="2939448"/>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sp>
        <p:nvSpPr>
          <p:cNvPr id="84" name="Rectangle 83">
            <a:extLst>
              <a:ext uri="{FF2B5EF4-FFF2-40B4-BE49-F238E27FC236}">
                <a16:creationId xmlns:a16="http://schemas.microsoft.com/office/drawing/2014/main" id="{373388FA-D982-F543-ACD7-CA0266A224F4}"/>
              </a:ext>
            </a:extLst>
          </p:cNvPr>
          <p:cNvSpPr/>
          <p:nvPr/>
        </p:nvSpPr>
        <p:spPr>
          <a:xfrm>
            <a:off x="8857513" y="4538228"/>
            <a:ext cx="3014806" cy="1800493"/>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As	</a:t>
            </a:r>
            <a:r>
              <a:rPr lang="en-GB" sz="1100" dirty="0" err="1">
                <a:solidFill>
                  <a:srgbClr val="000000"/>
                </a:solidFill>
                <a:latin typeface="Consolas" panose="020B0609020204030204" pitchFamily="49" charset="0"/>
              </a:rPr>
              <a:t>ies:Assessor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AT	</a:t>
            </a:r>
            <a:r>
              <a:rPr lang="en-GB" sz="1100" dirty="0" err="1">
                <a:solidFill>
                  <a:srgbClr val="000000"/>
                </a:solidFill>
                <a:latin typeface="Consolas" panose="020B0609020204030204" pitchFamily="49" charset="0"/>
              </a:rPr>
              <a:t>ies:AssessToBeTrue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	</a:t>
            </a:r>
            <a:r>
              <a:rPr lang="en-GB" sz="1100" dirty="0" err="1">
                <a:solidFill>
                  <a:srgbClr val="000000"/>
                </a:solidFill>
                <a:latin typeface="Consolas" panose="020B0609020204030204" pitchFamily="49" charset="0"/>
              </a:rPr>
              <a:t>ies:Follow</a:t>
            </a:r>
            <a:endParaRPr lang="en-GB" sz="1100" dirty="0">
              <a:solidFill>
                <a:srgbClr val="000000"/>
              </a:solidFill>
              <a:latin typeface="Consolas" panose="020B0609020204030204" pitchFamily="49" charset="0"/>
            </a:endParaRPr>
          </a:p>
          <a:p>
            <a:r>
              <a:rPr lang="en-GB" sz="1100" dirty="0" err="1">
                <a:solidFill>
                  <a:srgbClr val="000000"/>
                </a:solidFill>
                <a:latin typeface="Consolas" panose="020B0609020204030204" pitchFamily="49" charset="0"/>
              </a:rPr>
              <a:t>Fd</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ies:Followed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Fr	</a:t>
            </a:r>
            <a:r>
              <a:rPr lang="en-GB" sz="1100" dirty="0" err="1">
                <a:solidFill>
                  <a:srgbClr val="000000"/>
                </a:solidFill>
                <a:latin typeface="Consolas" panose="020B0609020204030204" pitchFamily="49" charset="0"/>
              </a:rPr>
              <a:t>ies:Follower</a:t>
            </a:r>
            <a:endParaRPr lang="en-GB" sz="1100" dirty="0">
              <a:solidFill>
                <a:srgbClr val="000000"/>
              </a:solidFill>
              <a:latin typeface="Consolas" panose="020B0609020204030204" pitchFamily="49" charset="0"/>
            </a:endParaRPr>
          </a:p>
          <a:p>
            <a:r>
              <a:rPr lang="en-GB" sz="1100" dirty="0">
                <a:solidFill>
                  <a:srgbClr val="C00000"/>
                </a:solidFill>
                <a:latin typeface="Consolas" panose="020B0609020204030204" pitchFamily="49" charset="0"/>
              </a:rPr>
              <a:t>LT	</a:t>
            </a:r>
            <a:r>
              <a:rPr lang="en-GB" sz="1100" dirty="0" err="1">
                <a:solidFill>
                  <a:srgbClr val="C00000"/>
                </a:solidFill>
                <a:latin typeface="Consolas" panose="020B0609020204030204" pitchFamily="49" charset="0"/>
              </a:rPr>
              <a:t>ies:LocationTransponder</a:t>
            </a:r>
            <a:endParaRPr lang="en-GB" sz="1100" dirty="0">
              <a:solidFill>
                <a:srgbClr val="C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PW	</a:t>
            </a:r>
            <a:r>
              <a:rPr lang="en-GB" sz="1100" dirty="0" err="1">
                <a:solidFill>
                  <a:srgbClr val="000000"/>
                </a:solidFill>
                <a:latin typeface="Consolas" panose="020B0609020204030204" pitchFamily="49" charset="0"/>
              </a:rPr>
              <a:t>ies:PossibleWorld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S	</a:t>
            </a:r>
            <a:r>
              <a:rPr lang="en-GB" sz="1100" dirty="0" err="1">
                <a:solidFill>
                  <a:srgbClr val="000000"/>
                </a:solidFill>
                <a:latin typeface="Consolas" panose="020B0609020204030204" pitchFamily="49" charset="0"/>
              </a:rPr>
              <a:t>ies:System</a:t>
            </a:r>
            <a:endParaRPr lang="en-GB" sz="1100" dirty="0">
              <a:solidFill>
                <a:srgbClr val="000000"/>
              </a:solidFill>
              <a:latin typeface="Consolas" panose="020B0609020204030204" pitchFamily="49" charset="0"/>
            </a:endParaRPr>
          </a:p>
        </p:txBody>
      </p:sp>
      <p:sp>
        <p:nvSpPr>
          <p:cNvPr id="85" name="Oval 84">
            <a:extLst>
              <a:ext uri="{FF2B5EF4-FFF2-40B4-BE49-F238E27FC236}">
                <a16:creationId xmlns:a16="http://schemas.microsoft.com/office/drawing/2014/main" id="{0B5812E4-B7FA-954E-9FE6-2679B54A5570}"/>
              </a:ext>
            </a:extLst>
          </p:cNvPr>
          <p:cNvSpPr/>
          <p:nvPr/>
        </p:nvSpPr>
        <p:spPr>
          <a:xfrm>
            <a:off x="983868" y="2950961"/>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86" name="Oval 85">
            <a:extLst>
              <a:ext uri="{FF2B5EF4-FFF2-40B4-BE49-F238E27FC236}">
                <a16:creationId xmlns:a16="http://schemas.microsoft.com/office/drawing/2014/main" id="{E1C1B390-9409-ED4A-9E47-E0B9BF687DE3}"/>
              </a:ext>
            </a:extLst>
          </p:cNvPr>
          <p:cNvSpPr/>
          <p:nvPr/>
        </p:nvSpPr>
        <p:spPr>
          <a:xfrm>
            <a:off x="983868" y="168277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cxnSp>
        <p:nvCxnSpPr>
          <p:cNvPr id="88" name="Straight Arrow Connector 87">
            <a:extLst>
              <a:ext uri="{FF2B5EF4-FFF2-40B4-BE49-F238E27FC236}">
                <a16:creationId xmlns:a16="http://schemas.microsoft.com/office/drawing/2014/main" id="{E871058F-5407-D641-953B-C55B04DE241E}"/>
              </a:ext>
            </a:extLst>
          </p:cNvPr>
          <p:cNvCxnSpPr>
            <a:cxnSpLocks/>
            <a:stCxn id="68" idx="2"/>
            <a:endCxn id="86" idx="6"/>
          </p:cNvCxnSpPr>
          <p:nvPr/>
        </p:nvCxnSpPr>
        <p:spPr>
          <a:xfrm flipH="1">
            <a:off x="1471548" y="1919583"/>
            <a:ext cx="112331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1BBF89C-4A67-FD45-ACC8-BA7A105EC898}"/>
              </a:ext>
            </a:extLst>
          </p:cNvPr>
          <p:cNvCxnSpPr>
            <a:cxnSpLocks/>
            <a:stCxn id="68" idx="6"/>
            <a:endCxn id="67" idx="1"/>
          </p:cNvCxnSpPr>
          <p:nvPr/>
        </p:nvCxnSpPr>
        <p:spPr>
          <a:xfrm>
            <a:off x="3082544" y="1919583"/>
            <a:ext cx="1205335" cy="3899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B4FFCB7-955D-114D-AF6B-23DB0EA4B892}"/>
              </a:ext>
            </a:extLst>
          </p:cNvPr>
          <p:cNvSpPr txBox="1"/>
          <p:nvPr/>
        </p:nvSpPr>
        <p:spPr>
          <a:xfrm>
            <a:off x="2988239" y="2180963"/>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97" name="TextBox 96">
            <a:extLst>
              <a:ext uri="{FF2B5EF4-FFF2-40B4-BE49-F238E27FC236}">
                <a16:creationId xmlns:a16="http://schemas.microsoft.com/office/drawing/2014/main" id="{67F1A083-97CD-254B-A996-9310DC49B3DF}"/>
              </a:ext>
            </a:extLst>
          </p:cNvPr>
          <p:cNvSpPr txBox="1"/>
          <p:nvPr/>
        </p:nvSpPr>
        <p:spPr>
          <a:xfrm>
            <a:off x="3000752" y="2592481"/>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cxnSp>
        <p:nvCxnSpPr>
          <p:cNvPr id="99" name="Straight Arrow Connector 98">
            <a:extLst>
              <a:ext uri="{FF2B5EF4-FFF2-40B4-BE49-F238E27FC236}">
                <a16:creationId xmlns:a16="http://schemas.microsoft.com/office/drawing/2014/main" id="{C6B6ABAE-C95F-8147-94AF-3692966F06F9}"/>
              </a:ext>
            </a:extLst>
          </p:cNvPr>
          <p:cNvCxnSpPr>
            <a:cxnSpLocks/>
            <a:stCxn id="67" idx="4"/>
            <a:endCxn id="29" idx="0"/>
          </p:cNvCxnSpPr>
          <p:nvPr/>
        </p:nvCxnSpPr>
        <p:spPr>
          <a:xfrm>
            <a:off x="4460300" y="2713808"/>
            <a:ext cx="0" cy="47838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81A2F60C-DCE5-5D4A-A0B4-40D5B65BCD73}"/>
              </a:ext>
            </a:extLst>
          </p:cNvPr>
          <p:cNvSpPr/>
          <p:nvPr/>
        </p:nvSpPr>
        <p:spPr>
          <a:xfrm>
            <a:off x="4216460"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F</a:t>
            </a:r>
          </a:p>
        </p:txBody>
      </p:sp>
      <p:sp>
        <p:nvSpPr>
          <p:cNvPr id="106" name="Oval 105">
            <a:extLst>
              <a:ext uri="{FF2B5EF4-FFF2-40B4-BE49-F238E27FC236}">
                <a16:creationId xmlns:a16="http://schemas.microsoft.com/office/drawing/2014/main" id="{38CB0A75-238A-BB4D-B994-1B75527EA173}"/>
              </a:ext>
            </a:extLst>
          </p:cNvPr>
          <p:cNvSpPr/>
          <p:nvPr/>
        </p:nvSpPr>
        <p:spPr>
          <a:xfrm>
            <a:off x="7208335" y="2240196"/>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AT</a:t>
            </a:r>
          </a:p>
        </p:txBody>
      </p:sp>
      <p:cxnSp>
        <p:nvCxnSpPr>
          <p:cNvPr id="107" name="Straight Arrow Connector 106">
            <a:extLst>
              <a:ext uri="{FF2B5EF4-FFF2-40B4-BE49-F238E27FC236}">
                <a16:creationId xmlns:a16="http://schemas.microsoft.com/office/drawing/2014/main" id="{0B3D04A5-6923-4146-AB08-5E13D759208E}"/>
              </a:ext>
            </a:extLst>
          </p:cNvPr>
          <p:cNvCxnSpPr>
            <a:cxnSpLocks/>
            <a:stCxn id="106" idx="2"/>
            <a:endCxn id="70" idx="6"/>
          </p:cNvCxnSpPr>
          <p:nvPr/>
        </p:nvCxnSpPr>
        <p:spPr>
          <a:xfrm flipH="1">
            <a:off x="6192702" y="2477002"/>
            <a:ext cx="101563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a:extLst>
              <a:ext uri="{FF2B5EF4-FFF2-40B4-BE49-F238E27FC236}">
                <a16:creationId xmlns:a16="http://schemas.microsoft.com/office/drawing/2014/main" id="{7DF1A307-7CCA-BF4E-A65D-EDC202AF200D}"/>
              </a:ext>
            </a:extLst>
          </p:cNvPr>
          <p:cNvSpPr/>
          <p:nvPr/>
        </p:nvSpPr>
        <p:spPr>
          <a:xfrm>
            <a:off x="10875162" y="2240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S</a:t>
            </a:r>
          </a:p>
        </p:txBody>
      </p:sp>
      <p:sp>
        <p:nvSpPr>
          <p:cNvPr id="112" name="Oval 111">
            <a:extLst>
              <a:ext uri="{FF2B5EF4-FFF2-40B4-BE49-F238E27FC236}">
                <a16:creationId xmlns:a16="http://schemas.microsoft.com/office/drawing/2014/main" id="{424448EA-EFF4-C048-BEEC-E44062FDED09}"/>
              </a:ext>
            </a:extLst>
          </p:cNvPr>
          <p:cNvSpPr/>
          <p:nvPr/>
        </p:nvSpPr>
        <p:spPr>
          <a:xfrm>
            <a:off x="9098419" y="2240196"/>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As</a:t>
            </a:r>
          </a:p>
        </p:txBody>
      </p:sp>
      <p:sp>
        <p:nvSpPr>
          <p:cNvPr id="113" name="TextBox 112">
            <a:extLst>
              <a:ext uri="{FF2B5EF4-FFF2-40B4-BE49-F238E27FC236}">
                <a16:creationId xmlns:a16="http://schemas.microsoft.com/office/drawing/2014/main" id="{8C4C65EB-4523-C048-BEAF-7FA71E562B23}"/>
              </a:ext>
            </a:extLst>
          </p:cNvPr>
          <p:cNvSpPr txBox="1"/>
          <p:nvPr/>
        </p:nvSpPr>
        <p:spPr>
          <a:xfrm>
            <a:off x="9586099" y="2283821"/>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cxnSp>
        <p:nvCxnSpPr>
          <p:cNvPr id="114" name="Straight Arrow Connector 113">
            <a:extLst>
              <a:ext uri="{FF2B5EF4-FFF2-40B4-BE49-F238E27FC236}">
                <a16:creationId xmlns:a16="http://schemas.microsoft.com/office/drawing/2014/main" id="{725D045C-4396-0E44-AC90-202FEDF6E2CA}"/>
              </a:ext>
            </a:extLst>
          </p:cNvPr>
          <p:cNvCxnSpPr>
            <a:cxnSpLocks/>
            <a:stCxn id="112" idx="2"/>
            <a:endCxn id="106" idx="6"/>
          </p:cNvCxnSpPr>
          <p:nvPr/>
        </p:nvCxnSpPr>
        <p:spPr>
          <a:xfrm flipH="1">
            <a:off x="7696015" y="2477002"/>
            <a:ext cx="140240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732E4A3-6FB6-5641-9B31-338DE30F24FC}"/>
              </a:ext>
            </a:extLst>
          </p:cNvPr>
          <p:cNvCxnSpPr>
            <a:cxnSpLocks/>
            <a:stCxn id="112" idx="6"/>
            <a:endCxn id="111" idx="2"/>
          </p:cNvCxnSpPr>
          <p:nvPr/>
        </p:nvCxnSpPr>
        <p:spPr>
          <a:xfrm>
            <a:off x="9586099" y="2477002"/>
            <a:ext cx="128906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E4207E1-4128-BC4C-AA24-E4D955008493}"/>
              </a:ext>
            </a:extLst>
          </p:cNvPr>
          <p:cNvSpPr txBox="1"/>
          <p:nvPr/>
        </p:nvSpPr>
        <p:spPr>
          <a:xfrm>
            <a:off x="7911267" y="2286457"/>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121" name="Oval 120">
            <a:extLst>
              <a:ext uri="{FF2B5EF4-FFF2-40B4-BE49-F238E27FC236}">
                <a16:creationId xmlns:a16="http://schemas.microsoft.com/office/drawing/2014/main" id="{613E000D-EA08-264D-9252-ACDFBCDA1FC1}"/>
              </a:ext>
            </a:extLst>
          </p:cNvPr>
          <p:cNvSpPr/>
          <p:nvPr/>
        </p:nvSpPr>
        <p:spPr>
          <a:xfrm>
            <a:off x="7205212" y="3192538"/>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cxnSp>
        <p:nvCxnSpPr>
          <p:cNvPr id="122" name="Straight Arrow Connector 121">
            <a:extLst>
              <a:ext uri="{FF2B5EF4-FFF2-40B4-BE49-F238E27FC236}">
                <a16:creationId xmlns:a16="http://schemas.microsoft.com/office/drawing/2014/main" id="{B49A74EA-0E63-DB4F-99C7-484CED9F602E}"/>
              </a:ext>
            </a:extLst>
          </p:cNvPr>
          <p:cNvCxnSpPr>
            <a:cxnSpLocks/>
            <a:stCxn id="106" idx="4"/>
            <a:endCxn id="121" idx="0"/>
          </p:cNvCxnSpPr>
          <p:nvPr/>
        </p:nvCxnSpPr>
        <p:spPr>
          <a:xfrm flipH="1">
            <a:off x="7449052" y="2713808"/>
            <a:ext cx="3123" cy="4787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E589DCB-CFC3-6E44-9E17-79C1AE46A341}"/>
              </a:ext>
            </a:extLst>
          </p:cNvPr>
          <p:cNvSpPr txBox="1"/>
          <p:nvPr/>
        </p:nvSpPr>
        <p:spPr>
          <a:xfrm>
            <a:off x="7383767" y="2797743"/>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126" name="TextBox 125">
            <a:extLst>
              <a:ext uri="{FF2B5EF4-FFF2-40B4-BE49-F238E27FC236}">
                <a16:creationId xmlns:a16="http://schemas.microsoft.com/office/drawing/2014/main" id="{8E44089A-61FA-ED42-A7AE-3B4386218921}"/>
              </a:ext>
            </a:extLst>
          </p:cNvPr>
          <p:cNvSpPr txBox="1"/>
          <p:nvPr/>
        </p:nvSpPr>
        <p:spPr>
          <a:xfrm>
            <a:off x="6767615" y="3667668"/>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data:2020-04-01T18:00</a:t>
            </a:r>
          </a:p>
        </p:txBody>
      </p:sp>
      <p:sp>
        <p:nvSpPr>
          <p:cNvPr id="127" name="TextBox 126">
            <a:extLst>
              <a:ext uri="{FF2B5EF4-FFF2-40B4-BE49-F238E27FC236}">
                <a16:creationId xmlns:a16="http://schemas.microsoft.com/office/drawing/2014/main" id="{942E9A54-F384-AF4C-ADB1-100783BF9937}"/>
              </a:ext>
            </a:extLst>
          </p:cNvPr>
          <p:cNvSpPr txBox="1"/>
          <p:nvPr/>
        </p:nvSpPr>
        <p:spPr>
          <a:xfrm>
            <a:off x="760143" y="2147702"/>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128" name="TextBox 127">
            <a:extLst>
              <a:ext uri="{FF2B5EF4-FFF2-40B4-BE49-F238E27FC236}">
                <a16:creationId xmlns:a16="http://schemas.microsoft.com/office/drawing/2014/main" id="{9CD5FDAF-AEFB-E94A-8BD2-1B1AF2DFCC88}"/>
              </a:ext>
            </a:extLst>
          </p:cNvPr>
          <p:cNvSpPr txBox="1"/>
          <p:nvPr/>
        </p:nvSpPr>
        <p:spPr>
          <a:xfrm>
            <a:off x="726438" y="3413462"/>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data:MMSI_239750961</a:t>
            </a:r>
          </a:p>
        </p:txBody>
      </p:sp>
      <p:sp>
        <p:nvSpPr>
          <p:cNvPr id="129" name="TextBox 128">
            <a:extLst>
              <a:ext uri="{FF2B5EF4-FFF2-40B4-BE49-F238E27FC236}">
                <a16:creationId xmlns:a16="http://schemas.microsoft.com/office/drawing/2014/main" id="{D9EDA49E-135C-0949-9043-DAD53B06252A}"/>
              </a:ext>
            </a:extLst>
          </p:cNvPr>
          <p:cNvSpPr txBox="1"/>
          <p:nvPr/>
        </p:nvSpPr>
        <p:spPr>
          <a:xfrm>
            <a:off x="4644576" y="3898735"/>
            <a:ext cx="2804476" cy="461665"/>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Note time of following event and time of assessment may be different</a:t>
            </a:r>
          </a:p>
        </p:txBody>
      </p:sp>
      <p:sp>
        <p:nvSpPr>
          <p:cNvPr id="130" name="TextBox 129">
            <a:extLst>
              <a:ext uri="{FF2B5EF4-FFF2-40B4-BE49-F238E27FC236}">
                <a16:creationId xmlns:a16="http://schemas.microsoft.com/office/drawing/2014/main" id="{4F828244-6715-784D-8BC8-D7C081E395A7}"/>
              </a:ext>
            </a:extLst>
          </p:cNvPr>
          <p:cNvSpPr txBox="1"/>
          <p:nvPr/>
        </p:nvSpPr>
        <p:spPr>
          <a:xfrm>
            <a:off x="10499706" y="2590305"/>
            <a:ext cx="1416852" cy="646331"/>
          </a:xfrm>
          <a:prstGeom prst="rect">
            <a:avLst/>
          </a:prstGeom>
          <a:noFill/>
        </p:spPr>
        <p:txBody>
          <a:bodyPr wrap="square" rtlCol="0">
            <a:spAutoFit/>
          </a:bodyPr>
          <a:lstStyle/>
          <a:p>
            <a:r>
              <a:rPr lang="en-GB" sz="1200" dirty="0">
                <a:solidFill>
                  <a:srgbClr val="FF0000"/>
                </a:solidFill>
                <a:latin typeface="Roboto" panose="02000000000000000000" pitchFamily="2" charset="0"/>
                <a:ea typeface="Roboto" panose="02000000000000000000" pitchFamily="2" charset="0"/>
              </a:rPr>
              <a:t>e.g. </a:t>
            </a:r>
          </a:p>
          <a:p>
            <a:r>
              <a:rPr lang="en-GB" sz="1200" dirty="0">
                <a:solidFill>
                  <a:srgbClr val="FF0000"/>
                </a:solidFill>
                <a:latin typeface="Roboto" panose="02000000000000000000" pitchFamily="2" charset="0"/>
                <a:ea typeface="Roboto" panose="02000000000000000000" pitchFamily="2" charset="0"/>
              </a:rPr>
              <a:t>Odysseus, Wisdom</a:t>
            </a:r>
          </a:p>
        </p:txBody>
      </p:sp>
    </p:spTree>
    <p:extLst>
      <p:ext uri="{BB962C8B-B14F-4D97-AF65-F5344CB8AC3E}">
        <p14:creationId xmlns:p14="http://schemas.microsoft.com/office/powerpoint/2010/main" val="35857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676339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“Following”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ies:Follower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ies:ActiveFollower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225221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738DD7-40F4-D643-9A03-8CBE57A97294}"/>
              </a:ext>
            </a:extLst>
          </p:cNvPr>
          <p:cNvSpPr txBox="1"/>
          <p:nvPr/>
        </p:nvSpPr>
        <p:spPr>
          <a:xfrm>
            <a:off x="47874" y="0"/>
            <a:ext cx="35862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“Following” Data:</a:t>
            </a:r>
          </a:p>
        </p:txBody>
      </p:sp>
      <p:sp>
        <p:nvSpPr>
          <p:cNvPr id="5" name="Rectangle 4">
            <a:extLst>
              <a:ext uri="{FF2B5EF4-FFF2-40B4-BE49-F238E27FC236}">
                <a16:creationId xmlns:a16="http://schemas.microsoft.com/office/drawing/2014/main" id="{3F3D38BA-29C7-DE4F-9269-12A38623760B}"/>
              </a:ext>
            </a:extLst>
          </p:cNvPr>
          <p:cNvSpPr/>
          <p:nvPr/>
        </p:nvSpPr>
        <p:spPr>
          <a:xfrm>
            <a:off x="90791" y="461665"/>
            <a:ext cx="6096000" cy="6093976"/>
          </a:xfrm>
          <a:prstGeom prst="rect">
            <a:avLst/>
          </a:prstGeom>
          <a:solidFill>
            <a:schemeClr val="tx1">
              <a:lumMod val="85000"/>
              <a:lumOff val="15000"/>
            </a:schemeClr>
          </a:solidFill>
        </p:spPr>
        <p:txBody>
          <a:bodyPr>
            <a:spAutoFit/>
          </a:bodyPr>
          <a:lstStyle/>
          <a:p>
            <a:r>
              <a:rPr lang="en-GB" sz="600" dirty="0">
                <a:solidFill>
                  <a:srgbClr val="D4D4D4"/>
                </a:solidFill>
                <a:latin typeface="Roboto Mono" pitchFamily="2" charset="0"/>
                <a:ea typeface="Roboto Mono" pitchFamily="2" charset="0"/>
              </a:rPr>
              <a:t>@prefix </a:t>
            </a:r>
            <a:r>
              <a:rPr lang="en-GB" sz="600" dirty="0">
                <a:solidFill>
                  <a:srgbClr val="569CD6"/>
                </a:solidFill>
                <a:latin typeface="Roboto Mono" pitchFamily="2" charset="0"/>
                <a:ea typeface="Roboto Mono" pitchFamily="2" charset="0"/>
              </a:rPr>
              <a:t>data:</a:t>
            </a:r>
            <a:r>
              <a:rPr lang="en-GB" sz="600" dirty="0">
                <a:solidFill>
                  <a:srgbClr val="D4D4D4"/>
                </a:solidFill>
                <a:latin typeface="Roboto Mono" pitchFamily="2" charset="0"/>
                <a:ea typeface="Roboto Mono" pitchFamily="2" charset="0"/>
              </a:rPr>
              <a:t> </a:t>
            </a:r>
            <a:r>
              <a:rPr lang="en-GB" sz="600" dirty="0">
                <a:solidFill>
                  <a:srgbClr val="4EC9B0"/>
                </a:solidFill>
                <a:latin typeface="Roboto Mono" pitchFamily="2" charset="0"/>
                <a:ea typeface="Roboto Mono" pitchFamily="2" charset="0"/>
              </a:rPr>
              <a:t>&lt;http://</a:t>
            </a:r>
            <a:r>
              <a:rPr lang="en-GB" sz="600" dirty="0" err="1">
                <a:solidFill>
                  <a:srgbClr val="4EC9B0"/>
                </a:solidFill>
                <a:latin typeface="Roboto Mono" pitchFamily="2" charset="0"/>
                <a:ea typeface="Roboto Mono" pitchFamily="2" charset="0"/>
              </a:rPr>
              <a:t>ais.data.gov.uk</a:t>
            </a:r>
            <a:r>
              <a:rPr lang="en-GB" sz="600" dirty="0">
                <a:solidFill>
                  <a:srgbClr val="4EC9B0"/>
                </a:solidFill>
                <a:latin typeface="Roboto Mono" pitchFamily="2" charset="0"/>
                <a:ea typeface="Roboto Mono" pitchFamily="2" charset="0"/>
              </a:rPr>
              <a:t>/ais-</a:t>
            </a:r>
            <a:r>
              <a:rPr lang="en-GB" sz="600" dirty="0" err="1">
                <a:solidFill>
                  <a:srgbClr val="4EC9B0"/>
                </a:solidFill>
                <a:latin typeface="Roboto Mono" pitchFamily="2" charset="0"/>
                <a:ea typeface="Roboto Mono" pitchFamily="2" charset="0"/>
              </a:rPr>
              <a:t>ies</a:t>
            </a:r>
            <a:r>
              <a:rPr lang="en-GB" sz="600" dirty="0">
                <a:solidFill>
                  <a:srgbClr val="4EC9B0"/>
                </a:solidFill>
                <a:latin typeface="Roboto Mono" pitchFamily="2" charset="0"/>
                <a:ea typeface="Roboto Mono" pitchFamily="2" charset="0"/>
              </a:rPr>
              <a:t>-test#&gt;</a:t>
            </a:r>
            <a:r>
              <a:rPr lang="en-GB" sz="600" dirty="0">
                <a:solidFill>
                  <a:srgbClr val="D4D4D4"/>
                </a:solidFill>
                <a:latin typeface="Roboto Mono" pitchFamily="2" charset="0"/>
                <a:ea typeface="Roboto Mono" pitchFamily="2" charset="0"/>
              </a:rPr>
              <a:t> .</a:t>
            </a:r>
          </a:p>
          <a:p>
            <a:r>
              <a:rPr lang="en-GB" sz="600" dirty="0">
                <a:solidFill>
                  <a:srgbClr val="D4D4D4"/>
                </a:solidFill>
                <a:latin typeface="Roboto Mono" pitchFamily="2" charset="0"/>
                <a:ea typeface="Roboto Mono" pitchFamily="2" charset="0"/>
              </a:rPr>
              <a:t>@prefix </a:t>
            </a:r>
            <a:r>
              <a:rPr lang="en-GB" sz="600" dirty="0" err="1">
                <a:solidFill>
                  <a:srgbClr val="569CD6"/>
                </a:solidFill>
                <a:latin typeface="Roboto Mono" pitchFamily="2" charset="0"/>
                <a:ea typeface="Roboto Mono" pitchFamily="2" charset="0"/>
              </a:rPr>
              <a:t>ies</a:t>
            </a:r>
            <a:r>
              <a:rPr lang="en-GB" sz="600" dirty="0">
                <a:solidFill>
                  <a:srgbClr val="569CD6"/>
                </a:solidFill>
                <a:latin typeface="Roboto Mono" pitchFamily="2" charset="0"/>
                <a:ea typeface="Roboto Mono" pitchFamily="2" charset="0"/>
              </a:rPr>
              <a:t>:</a:t>
            </a:r>
            <a:r>
              <a:rPr lang="en-GB" sz="600" dirty="0">
                <a:solidFill>
                  <a:srgbClr val="D4D4D4"/>
                </a:solidFill>
                <a:latin typeface="Roboto Mono" pitchFamily="2" charset="0"/>
                <a:ea typeface="Roboto Mono" pitchFamily="2" charset="0"/>
              </a:rPr>
              <a:t> </a:t>
            </a:r>
            <a:r>
              <a:rPr lang="en-GB" sz="600" dirty="0">
                <a:solidFill>
                  <a:srgbClr val="4EC9B0"/>
                </a:solidFill>
                <a:latin typeface="Roboto Mono" pitchFamily="2" charset="0"/>
                <a:ea typeface="Roboto Mono" pitchFamily="2" charset="0"/>
              </a:rPr>
              <a:t>&lt;http://</a:t>
            </a:r>
            <a:r>
              <a:rPr lang="en-GB" sz="600" dirty="0" err="1">
                <a:solidFill>
                  <a:srgbClr val="4EC9B0"/>
                </a:solidFill>
                <a:latin typeface="Roboto Mono" pitchFamily="2" charset="0"/>
                <a:ea typeface="Roboto Mono" pitchFamily="2" charset="0"/>
              </a:rPr>
              <a:t>ies.data.gov.uk</a:t>
            </a:r>
            <a:r>
              <a:rPr lang="en-GB" sz="600" dirty="0">
                <a:solidFill>
                  <a:srgbClr val="4EC9B0"/>
                </a:solidFill>
                <a:latin typeface="Roboto Mono" pitchFamily="2" charset="0"/>
                <a:ea typeface="Roboto Mono" pitchFamily="2" charset="0"/>
              </a:rPr>
              <a:t>/ontology/ies4#&gt;</a:t>
            </a:r>
            <a:r>
              <a:rPr lang="en-GB" sz="600" dirty="0">
                <a:solidFill>
                  <a:srgbClr val="D4D4D4"/>
                </a:solidFill>
                <a:latin typeface="Roboto Mono" pitchFamily="2" charset="0"/>
                <a:ea typeface="Roboto Mono" pitchFamily="2" charset="0"/>
              </a:rPr>
              <a:t> .</a:t>
            </a:r>
          </a:p>
          <a:p>
            <a:r>
              <a:rPr lang="en-GB" sz="600" dirty="0">
                <a:solidFill>
                  <a:srgbClr val="D4D4D4"/>
                </a:solidFill>
                <a:latin typeface="Roboto Mono" pitchFamily="2" charset="0"/>
                <a:ea typeface="Roboto Mono" pitchFamily="2" charset="0"/>
              </a:rPr>
              <a:t>@prefix </a:t>
            </a:r>
            <a:r>
              <a:rPr lang="en-GB" sz="600" dirty="0">
                <a:solidFill>
                  <a:srgbClr val="569CD6"/>
                </a:solidFill>
                <a:latin typeface="Roboto Mono" pitchFamily="2" charset="0"/>
                <a:ea typeface="Roboto Mono" pitchFamily="2" charset="0"/>
              </a:rPr>
              <a:t>iso8601:</a:t>
            </a:r>
            <a:r>
              <a:rPr lang="en-GB" sz="600" dirty="0">
                <a:solidFill>
                  <a:srgbClr val="D4D4D4"/>
                </a:solidFill>
                <a:latin typeface="Roboto Mono" pitchFamily="2" charset="0"/>
                <a:ea typeface="Roboto Mono" pitchFamily="2" charset="0"/>
              </a:rPr>
              <a:t> </a:t>
            </a:r>
            <a:r>
              <a:rPr lang="en-GB" sz="600" dirty="0">
                <a:solidFill>
                  <a:srgbClr val="4EC9B0"/>
                </a:solidFill>
                <a:latin typeface="Roboto Mono" pitchFamily="2" charset="0"/>
                <a:ea typeface="Roboto Mono" pitchFamily="2" charset="0"/>
              </a:rPr>
              <a:t>&lt;http://</a:t>
            </a:r>
            <a:r>
              <a:rPr lang="en-GB" sz="600" dirty="0" err="1">
                <a:solidFill>
                  <a:srgbClr val="4EC9B0"/>
                </a:solidFill>
                <a:latin typeface="Roboto Mono" pitchFamily="2" charset="0"/>
                <a:ea typeface="Roboto Mono" pitchFamily="2" charset="0"/>
              </a:rPr>
              <a:t>iso.org</a:t>
            </a:r>
            <a:r>
              <a:rPr lang="en-GB" sz="600" dirty="0">
                <a:solidFill>
                  <a:srgbClr val="4EC9B0"/>
                </a:solidFill>
                <a:latin typeface="Roboto Mono" pitchFamily="2" charset="0"/>
                <a:ea typeface="Roboto Mono" pitchFamily="2" charset="0"/>
              </a:rPr>
              <a:t>/iso8601#&gt;</a:t>
            </a:r>
            <a:r>
              <a:rPr lang="en-GB" sz="600" dirty="0">
                <a:solidFill>
                  <a:srgbClr val="D4D4D4"/>
                </a:solidFill>
                <a:latin typeface="Roboto Mono" pitchFamily="2" charset="0"/>
                <a:ea typeface="Roboto Mono" pitchFamily="2" charset="0"/>
              </a:rPr>
              <a:t> .</a:t>
            </a:r>
          </a:p>
          <a:p>
            <a:r>
              <a:rPr lang="en-GB" sz="600" dirty="0">
                <a:solidFill>
                  <a:srgbClr val="D4D4D4"/>
                </a:solidFill>
                <a:latin typeface="Roboto Mono" pitchFamily="2" charset="0"/>
                <a:ea typeface="Roboto Mono" pitchFamily="2" charset="0"/>
              </a:rPr>
              <a:t>@prefix </a:t>
            </a:r>
            <a:r>
              <a:rPr lang="en-GB" sz="600" dirty="0" err="1">
                <a:solidFill>
                  <a:srgbClr val="569CD6"/>
                </a:solidFill>
                <a:latin typeface="Roboto Mono" pitchFamily="2" charset="0"/>
                <a:ea typeface="Roboto Mono" pitchFamily="2" charset="0"/>
              </a:rPr>
              <a:t>xsd</a:t>
            </a:r>
            <a:r>
              <a:rPr lang="en-GB" sz="600" dirty="0">
                <a:solidFill>
                  <a:srgbClr val="569CD6"/>
                </a:solidFill>
                <a:latin typeface="Roboto Mono" pitchFamily="2" charset="0"/>
                <a:ea typeface="Roboto Mono" pitchFamily="2" charset="0"/>
              </a:rPr>
              <a:t>:</a:t>
            </a:r>
            <a:r>
              <a:rPr lang="en-GB" sz="600" dirty="0">
                <a:solidFill>
                  <a:srgbClr val="D4D4D4"/>
                </a:solidFill>
                <a:latin typeface="Roboto Mono" pitchFamily="2" charset="0"/>
                <a:ea typeface="Roboto Mono" pitchFamily="2" charset="0"/>
              </a:rPr>
              <a:t> </a:t>
            </a:r>
            <a:r>
              <a:rPr lang="en-GB" sz="600" dirty="0">
                <a:solidFill>
                  <a:srgbClr val="4EC9B0"/>
                </a:solidFill>
                <a:latin typeface="Roboto Mono" pitchFamily="2" charset="0"/>
                <a:ea typeface="Roboto Mono" pitchFamily="2" charset="0"/>
              </a:rPr>
              <a:t>&lt;http://www.w3.org/2001/</a:t>
            </a:r>
            <a:r>
              <a:rPr lang="en-GB" sz="600" dirty="0" err="1">
                <a:solidFill>
                  <a:srgbClr val="4EC9B0"/>
                </a:solidFill>
                <a:latin typeface="Roboto Mono" pitchFamily="2" charset="0"/>
                <a:ea typeface="Roboto Mono" pitchFamily="2" charset="0"/>
              </a:rPr>
              <a:t>XMLSchema</a:t>
            </a:r>
            <a:r>
              <a:rPr lang="en-GB" sz="600" dirty="0">
                <a:solidFill>
                  <a:srgbClr val="4EC9B0"/>
                </a:solidFill>
                <a:latin typeface="Roboto Mono" pitchFamily="2" charset="0"/>
                <a:ea typeface="Roboto Mono" pitchFamily="2" charset="0"/>
              </a:rPr>
              <a:t>#&gt;</a:t>
            </a:r>
            <a:r>
              <a:rPr lang="en-GB" sz="600" dirty="0">
                <a:solidFill>
                  <a:srgbClr val="D4D4D4"/>
                </a:solidFill>
                <a:latin typeface="Roboto Mono" pitchFamily="2" charset="0"/>
                <a:ea typeface="Roboto Mono" pitchFamily="2" charset="0"/>
              </a:rPr>
              <a:t>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0edbd5f1</a:t>
            </a:r>
            <a:r>
              <a:rPr lang="en-GB" sz="600" dirty="0">
                <a:solidFill>
                  <a:srgbClr val="B5CEA8"/>
                </a:solidFill>
                <a:latin typeface="Roboto Mono" pitchFamily="2" charset="0"/>
                <a:ea typeface="Roboto Mono" pitchFamily="2" charset="0"/>
              </a:rPr>
              <a:t>-1</a:t>
            </a:r>
            <a:r>
              <a:rPr lang="en-GB" sz="600" dirty="0">
                <a:solidFill>
                  <a:srgbClr val="D4D4D4"/>
                </a:solidFill>
                <a:latin typeface="Roboto Mono" pitchFamily="2" charset="0"/>
                <a:ea typeface="Roboto Mono" pitchFamily="2" charset="0"/>
              </a:rPr>
              <a:t>c</a:t>
            </a:r>
            <a:r>
              <a:rPr lang="en-GB" sz="600" dirty="0">
                <a:solidFill>
                  <a:srgbClr val="B5CEA8"/>
                </a:solidFill>
                <a:latin typeface="Roboto Mono" pitchFamily="2" charset="0"/>
                <a:ea typeface="Roboto Mono" pitchFamily="2" charset="0"/>
              </a:rPr>
              <a:t>3</a:t>
            </a:r>
            <a:r>
              <a:rPr lang="en-GB" sz="600" dirty="0">
                <a:solidFill>
                  <a:srgbClr val="D4D4D4"/>
                </a:solidFill>
                <a:latin typeface="Roboto Mono" pitchFamily="2" charset="0"/>
                <a:ea typeface="Roboto Mono" pitchFamily="2" charset="0"/>
              </a:rPr>
              <a:t>b</a:t>
            </a:r>
            <a:r>
              <a:rPr lang="en-GB" sz="600" dirty="0">
                <a:solidFill>
                  <a:srgbClr val="B5CEA8"/>
                </a:solidFill>
                <a:latin typeface="Roboto Mono" pitchFamily="2" charset="0"/>
                <a:ea typeface="Roboto Mono" pitchFamily="2" charset="0"/>
              </a:rPr>
              <a:t>-4</a:t>
            </a:r>
            <a:r>
              <a:rPr lang="en-GB" sz="600" dirty="0">
                <a:solidFill>
                  <a:srgbClr val="D4D4D4"/>
                </a:solidFill>
                <a:latin typeface="Roboto Mono" pitchFamily="2" charset="0"/>
                <a:ea typeface="Roboto Mono" pitchFamily="2" charset="0"/>
              </a:rPr>
              <a:t>e</a:t>
            </a:r>
            <a:r>
              <a:rPr lang="en-GB" sz="600" dirty="0">
                <a:solidFill>
                  <a:srgbClr val="B5CEA8"/>
                </a:solidFill>
                <a:latin typeface="Roboto Mono" pitchFamily="2" charset="0"/>
                <a:ea typeface="Roboto Mono" pitchFamily="2" charset="0"/>
              </a:rPr>
              <a:t>59</a:t>
            </a:r>
            <a:r>
              <a:rPr lang="en-GB" sz="600" dirty="0">
                <a:solidFill>
                  <a:srgbClr val="D4D4D4"/>
                </a:solidFill>
                <a:latin typeface="Roboto Mono" pitchFamily="2" charset="0"/>
                <a:ea typeface="Roboto Mono" pitchFamily="2" charset="0"/>
              </a:rPr>
              <a:t>-b</a:t>
            </a:r>
            <a:r>
              <a:rPr lang="en-GB" sz="600" dirty="0">
                <a:solidFill>
                  <a:srgbClr val="B5CEA8"/>
                </a:solidFill>
                <a:latin typeface="Roboto Mono" pitchFamily="2" charset="0"/>
                <a:ea typeface="Roboto Mono" pitchFamily="2" charset="0"/>
              </a:rPr>
              <a:t>296</a:t>
            </a:r>
            <a:r>
              <a:rPr lang="en-GB" sz="600" dirty="0">
                <a:solidFill>
                  <a:srgbClr val="D4D4D4"/>
                </a:solidFill>
                <a:latin typeface="Roboto Mono" pitchFamily="2" charset="0"/>
                <a:ea typeface="Roboto Mono" pitchFamily="2" charset="0"/>
              </a:rPr>
              <a:t>-b</a:t>
            </a:r>
            <a:r>
              <a:rPr lang="en-GB" sz="600" dirty="0">
                <a:solidFill>
                  <a:srgbClr val="B5CEA8"/>
                </a:solidFill>
                <a:latin typeface="Roboto Mono" pitchFamily="2" charset="0"/>
                <a:ea typeface="Roboto Mono" pitchFamily="2" charset="0"/>
              </a:rPr>
              <a:t>4781313</a:t>
            </a:r>
            <a:r>
              <a:rPr lang="en-GB" sz="600" dirty="0">
                <a:solidFill>
                  <a:srgbClr val="D4D4D4"/>
                </a:solidFill>
                <a:latin typeface="Roboto Mono" pitchFamily="2" charset="0"/>
                <a:ea typeface="Roboto Mono" pitchFamily="2" charset="0"/>
              </a:rPr>
              <a:t>edff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Assessor</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isParticipantIn</a:t>
            </a:r>
            <a:r>
              <a:rPr lang="en-GB" sz="600" dirty="0">
                <a:solidFill>
                  <a:srgbClr val="D4D4D4"/>
                </a:solidFill>
                <a:latin typeface="Roboto Mono" pitchFamily="2" charset="0"/>
                <a:ea typeface="Roboto Mono" pitchFamily="2" charset="0"/>
              </a:rPr>
              <a:t> </a:t>
            </a: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528acb27</a:t>
            </a:r>
            <a:r>
              <a:rPr lang="en-GB" sz="600" dirty="0">
                <a:solidFill>
                  <a:srgbClr val="B5CEA8"/>
                </a:solidFill>
                <a:latin typeface="Roboto Mono" pitchFamily="2" charset="0"/>
                <a:ea typeface="Roboto Mono" pitchFamily="2" charset="0"/>
              </a:rPr>
              <a:t>-8877-4965-995</a:t>
            </a:r>
            <a:r>
              <a:rPr lang="en-GB" sz="600" dirty="0">
                <a:solidFill>
                  <a:srgbClr val="D4D4D4"/>
                </a:solidFill>
                <a:latin typeface="Roboto Mono" pitchFamily="2" charset="0"/>
                <a:ea typeface="Roboto Mono" pitchFamily="2" charset="0"/>
              </a:rPr>
              <a:t>d-ba</a:t>
            </a:r>
            <a:r>
              <a:rPr lang="en-GB" sz="600" dirty="0">
                <a:solidFill>
                  <a:srgbClr val="B5CEA8"/>
                </a:solidFill>
                <a:latin typeface="Roboto Mono" pitchFamily="2" charset="0"/>
                <a:ea typeface="Roboto Mono" pitchFamily="2" charset="0"/>
              </a:rPr>
              <a:t>6</a:t>
            </a:r>
            <a:r>
              <a:rPr lang="en-GB" sz="600" dirty="0">
                <a:solidFill>
                  <a:srgbClr val="D4D4D4"/>
                </a:solidFill>
                <a:latin typeface="Roboto Mono" pitchFamily="2" charset="0"/>
                <a:ea typeface="Roboto Mono" pitchFamily="2" charset="0"/>
              </a:rPr>
              <a:t>f</a:t>
            </a:r>
            <a:r>
              <a:rPr lang="en-GB" sz="600" dirty="0">
                <a:solidFill>
                  <a:srgbClr val="B5CEA8"/>
                </a:solidFill>
                <a:latin typeface="Roboto Mono" pitchFamily="2" charset="0"/>
                <a:ea typeface="Roboto Mono" pitchFamily="2" charset="0"/>
              </a:rPr>
              <a:t>72</a:t>
            </a:r>
            <a:r>
              <a:rPr lang="en-GB" sz="600" dirty="0">
                <a:solidFill>
                  <a:srgbClr val="D4D4D4"/>
                </a:solidFill>
                <a:latin typeface="Roboto Mono" pitchFamily="2" charset="0"/>
                <a:ea typeface="Roboto Mono" pitchFamily="2" charset="0"/>
              </a:rPr>
              <a:t>f</a:t>
            </a:r>
            <a:r>
              <a:rPr lang="en-GB" sz="600" dirty="0">
                <a:solidFill>
                  <a:srgbClr val="B5CEA8"/>
                </a:solidFill>
                <a:latin typeface="Roboto Mono" pitchFamily="2" charset="0"/>
                <a:ea typeface="Roboto Mono" pitchFamily="2" charset="0"/>
              </a:rPr>
              <a:t>3363</a:t>
            </a:r>
            <a:r>
              <a:rPr lang="en-GB" sz="600" dirty="0">
                <a:solidFill>
                  <a:srgbClr val="D4D4D4"/>
                </a:solidFill>
                <a:latin typeface="Roboto Mono" pitchFamily="2" charset="0"/>
                <a:ea typeface="Roboto Mono" pitchFamily="2" charset="0"/>
              </a:rPr>
              <a:t>a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isParticipationOf</a:t>
            </a:r>
            <a:r>
              <a:rPr lang="en-GB" sz="600" dirty="0">
                <a:solidFill>
                  <a:srgbClr val="D4D4D4"/>
                </a:solidFill>
                <a:latin typeface="Roboto Mono" pitchFamily="2" charset="0"/>
                <a:ea typeface="Roboto Mono" pitchFamily="2" charset="0"/>
              </a:rPr>
              <a:t> </a:t>
            </a: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a4da7459</a:t>
            </a:r>
            <a:r>
              <a:rPr lang="en-GB" sz="600" dirty="0">
                <a:solidFill>
                  <a:srgbClr val="D4D4D4"/>
                </a:solidFill>
                <a:latin typeface="Roboto Mono" pitchFamily="2" charset="0"/>
                <a:ea typeface="Roboto Mono" pitchFamily="2" charset="0"/>
              </a:rPr>
              <a:t>-b</a:t>
            </a:r>
            <a:r>
              <a:rPr lang="en-GB" sz="600" dirty="0">
                <a:solidFill>
                  <a:srgbClr val="B5CEA8"/>
                </a:solidFill>
                <a:latin typeface="Roboto Mono" pitchFamily="2" charset="0"/>
                <a:ea typeface="Roboto Mono" pitchFamily="2" charset="0"/>
              </a:rPr>
              <a:t>746-4</a:t>
            </a:r>
            <a:r>
              <a:rPr lang="en-GB" sz="600" dirty="0">
                <a:solidFill>
                  <a:srgbClr val="D4D4D4"/>
                </a:solidFill>
                <a:latin typeface="Roboto Mono" pitchFamily="2" charset="0"/>
                <a:ea typeface="Roboto Mono" pitchFamily="2" charset="0"/>
              </a:rPr>
              <a:t>a</a:t>
            </a:r>
            <a:r>
              <a:rPr lang="en-GB" sz="600" dirty="0">
                <a:solidFill>
                  <a:srgbClr val="B5CEA8"/>
                </a:solidFill>
                <a:latin typeface="Roboto Mono" pitchFamily="2" charset="0"/>
                <a:ea typeface="Roboto Mono" pitchFamily="2" charset="0"/>
              </a:rPr>
              <a:t>85</a:t>
            </a:r>
            <a:r>
              <a:rPr lang="en-GB" sz="600" dirty="0">
                <a:solidFill>
                  <a:srgbClr val="D4D4D4"/>
                </a:solidFill>
                <a:latin typeface="Roboto Mono" pitchFamily="2" charset="0"/>
                <a:ea typeface="Roboto Mono" pitchFamily="2" charset="0"/>
              </a:rPr>
              <a:t>-aedf</a:t>
            </a:r>
            <a:r>
              <a:rPr lang="en-GB" sz="600" dirty="0">
                <a:solidFill>
                  <a:srgbClr val="B5CEA8"/>
                </a:solidFill>
                <a:latin typeface="Roboto Mono" pitchFamily="2" charset="0"/>
                <a:ea typeface="Roboto Mono" pitchFamily="2" charset="0"/>
              </a:rPr>
              <a:t>-27</a:t>
            </a:r>
            <a:r>
              <a:rPr lang="en-GB" sz="600" dirty="0">
                <a:solidFill>
                  <a:srgbClr val="D4D4D4"/>
                </a:solidFill>
                <a:latin typeface="Roboto Mono" pitchFamily="2" charset="0"/>
                <a:ea typeface="Roboto Mono" pitchFamily="2" charset="0"/>
              </a:rPr>
              <a:t>fc</a:t>
            </a:r>
            <a:r>
              <a:rPr lang="en-GB" sz="600" dirty="0">
                <a:solidFill>
                  <a:srgbClr val="B5CEA8"/>
                </a:solidFill>
                <a:latin typeface="Roboto Mono" pitchFamily="2" charset="0"/>
                <a:ea typeface="Roboto Mono" pitchFamily="2" charset="0"/>
              </a:rPr>
              <a:t>21649013</a:t>
            </a:r>
            <a:r>
              <a:rPr lang="en-GB" sz="600" dirty="0">
                <a:solidFill>
                  <a:srgbClr val="D4D4D4"/>
                </a:solidFill>
                <a:latin typeface="Roboto Mono" pitchFamily="2" charset="0"/>
                <a:ea typeface="Roboto Mono" pitchFamily="2" charset="0"/>
              </a:rPr>
              <a:t>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196be3f6</a:t>
            </a:r>
            <a:r>
              <a:rPr lang="en-GB" sz="600" dirty="0">
                <a:solidFill>
                  <a:srgbClr val="B5CEA8"/>
                </a:solidFill>
                <a:latin typeface="Roboto Mono" pitchFamily="2" charset="0"/>
                <a:ea typeface="Roboto Mono" pitchFamily="2" charset="0"/>
              </a:rPr>
              <a:t>-8</a:t>
            </a:r>
            <a:r>
              <a:rPr lang="en-GB" sz="600" dirty="0">
                <a:solidFill>
                  <a:srgbClr val="D4D4D4"/>
                </a:solidFill>
                <a:latin typeface="Roboto Mono" pitchFamily="2" charset="0"/>
                <a:ea typeface="Roboto Mono" pitchFamily="2" charset="0"/>
              </a:rPr>
              <a:t>dd</a:t>
            </a:r>
            <a:r>
              <a:rPr lang="en-GB" sz="600" dirty="0">
                <a:solidFill>
                  <a:srgbClr val="B5CEA8"/>
                </a:solidFill>
                <a:latin typeface="Roboto Mono" pitchFamily="2" charset="0"/>
                <a:ea typeface="Roboto Mono" pitchFamily="2" charset="0"/>
              </a:rPr>
              <a:t>6-4</a:t>
            </a:r>
            <a:r>
              <a:rPr lang="en-GB" sz="600" dirty="0">
                <a:solidFill>
                  <a:srgbClr val="D4D4D4"/>
                </a:solidFill>
                <a:latin typeface="Roboto Mono" pitchFamily="2" charset="0"/>
                <a:ea typeface="Roboto Mono" pitchFamily="2" charset="0"/>
              </a:rPr>
              <a:t>d</a:t>
            </a:r>
            <a:r>
              <a:rPr lang="en-GB" sz="600" dirty="0">
                <a:solidFill>
                  <a:srgbClr val="B5CEA8"/>
                </a:solidFill>
                <a:latin typeface="Roboto Mono" pitchFamily="2" charset="0"/>
                <a:ea typeface="Roboto Mono" pitchFamily="2" charset="0"/>
              </a:rPr>
              <a:t>31-8807-9802714</a:t>
            </a:r>
            <a:r>
              <a:rPr lang="en-GB" sz="600" dirty="0">
                <a:solidFill>
                  <a:srgbClr val="D4D4D4"/>
                </a:solidFill>
                <a:latin typeface="Roboto Mono" pitchFamily="2" charset="0"/>
                <a:ea typeface="Roboto Mono" pitchFamily="2" charset="0"/>
              </a:rPr>
              <a:t>f</a:t>
            </a:r>
            <a:r>
              <a:rPr lang="en-GB" sz="600" dirty="0">
                <a:solidFill>
                  <a:srgbClr val="B5CEA8"/>
                </a:solidFill>
                <a:latin typeface="Roboto Mono" pitchFamily="2" charset="0"/>
                <a:ea typeface="Roboto Mono" pitchFamily="2" charset="0"/>
              </a:rPr>
              <a:t>94</a:t>
            </a:r>
            <a:r>
              <a:rPr lang="en-GB" sz="600" dirty="0">
                <a:solidFill>
                  <a:srgbClr val="D4D4D4"/>
                </a:solidFill>
                <a:latin typeface="Roboto Mono" pitchFamily="2" charset="0"/>
                <a:ea typeface="Roboto Mono" pitchFamily="2" charset="0"/>
              </a:rPr>
              <a:t>f</a:t>
            </a:r>
            <a:r>
              <a:rPr lang="en-GB" sz="600" dirty="0">
                <a:solidFill>
                  <a:srgbClr val="B5CEA8"/>
                </a:solidFill>
                <a:latin typeface="Roboto Mono" pitchFamily="2" charset="0"/>
                <a:ea typeface="Roboto Mono" pitchFamily="2" charset="0"/>
              </a:rPr>
              <a:t>3</a:t>
            </a:r>
            <a:r>
              <a:rPr lang="en-GB" sz="600" dirty="0">
                <a:solidFill>
                  <a:srgbClr val="D4D4D4"/>
                </a:solidFill>
                <a:latin typeface="Roboto Mono" pitchFamily="2" charset="0"/>
                <a:ea typeface="Roboto Mono" pitchFamily="2" charset="0"/>
              </a:rPr>
              <a:t>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BoundingState</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inPeriod</a:t>
            </a:r>
            <a:r>
              <a:rPr lang="en-GB" sz="600" dirty="0">
                <a:solidFill>
                  <a:srgbClr val="D4D4D4"/>
                </a:solidFill>
                <a:latin typeface="Roboto Mono" pitchFamily="2" charset="0"/>
                <a:ea typeface="Roboto Mono" pitchFamily="2" charset="0"/>
              </a:rPr>
              <a:t> </a:t>
            </a:r>
            <a:r>
              <a:rPr lang="en-GB" sz="600" dirty="0">
                <a:solidFill>
                  <a:srgbClr val="569CD6"/>
                </a:solidFill>
                <a:latin typeface="Roboto Mono" pitchFamily="2" charset="0"/>
                <a:ea typeface="Roboto Mono" pitchFamily="2" charset="0"/>
              </a:rPr>
              <a:t>iso8601:</a:t>
            </a:r>
            <a:r>
              <a:rPr lang="en-GB" sz="600" dirty="0">
                <a:solidFill>
                  <a:srgbClr val="9CDCFE"/>
                </a:solidFill>
                <a:latin typeface="Roboto Mono" pitchFamily="2" charset="0"/>
                <a:ea typeface="Roboto Mono" pitchFamily="2" charset="0"/>
              </a:rPr>
              <a:t>2007</a:t>
            </a:r>
            <a:r>
              <a:rPr lang="en-GB" sz="600" dirty="0">
                <a:solidFill>
                  <a:srgbClr val="B5CEA8"/>
                </a:solidFill>
                <a:latin typeface="Roboto Mono" pitchFamily="2" charset="0"/>
                <a:ea typeface="Roboto Mono" pitchFamily="2" charset="0"/>
              </a:rPr>
              <a:t>-01-01</a:t>
            </a:r>
            <a:r>
              <a:rPr lang="en-GB" sz="600" dirty="0">
                <a:solidFill>
                  <a:srgbClr val="569CD6"/>
                </a:solidFill>
                <a:latin typeface="Roboto Mono" pitchFamily="2" charset="0"/>
                <a:ea typeface="Roboto Mono" pitchFamily="2" charset="0"/>
              </a:rPr>
              <a:t>T00:</a:t>
            </a:r>
            <a:r>
              <a:rPr lang="en-GB" sz="600" dirty="0">
                <a:solidFill>
                  <a:srgbClr val="9CDCFE"/>
                </a:solidFill>
                <a:latin typeface="Roboto Mono" pitchFamily="2" charset="0"/>
                <a:ea typeface="Roboto Mono" pitchFamily="2" charset="0"/>
              </a:rPr>
              <a:t>00</a:t>
            </a:r>
            <a:r>
              <a:rPr lang="en-GB" sz="600" dirty="0">
                <a:solidFill>
                  <a:srgbClr val="569CD6"/>
                </a:solidFill>
                <a:latin typeface="Roboto Mono" pitchFamily="2" charset="0"/>
                <a:ea typeface="Roboto Mono" pitchFamily="2" charset="0"/>
              </a:rPr>
              <a:t>:</a:t>
            </a:r>
            <a:r>
              <a:rPr lang="en-GB" sz="600" dirty="0">
                <a:solidFill>
                  <a:srgbClr val="9CDCFE"/>
                </a:solidFill>
                <a:latin typeface="Roboto Mono" pitchFamily="2" charset="0"/>
                <a:ea typeface="Roboto Mono" pitchFamily="2" charset="0"/>
              </a:rPr>
              <a:t>09</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isStartOf</a:t>
            </a:r>
            <a:r>
              <a:rPr lang="en-GB" sz="600" dirty="0">
                <a:solidFill>
                  <a:srgbClr val="D4D4D4"/>
                </a:solidFill>
                <a:latin typeface="Roboto Mono" pitchFamily="2" charset="0"/>
                <a:ea typeface="Roboto Mono" pitchFamily="2" charset="0"/>
              </a:rPr>
              <a:t> </a:t>
            </a: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f89a179d</a:t>
            </a:r>
            <a:r>
              <a:rPr lang="en-GB" sz="600" dirty="0">
                <a:solidFill>
                  <a:srgbClr val="B5CEA8"/>
                </a:solidFill>
                <a:latin typeface="Roboto Mono" pitchFamily="2" charset="0"/>
                <a:ea typeface="Roboto Mono" pitchFamily="2" charset="0"/>
              </a:rPr>
              <a:t>-29</a:t>
            </a:r>
            <a:r>
              <a:rPr lang="en-GB" sz="600" dirty="0">
                <a:solidFill>
                  <a:srgbClr val="D4D4D4"/>
                </a:solidFill>
                <a:latin typeface="Roboto Mono" pitchFamily="2" charset="0"/>
                <a:ea typeface="Roboto Mono" pitchFamily="2" charset="0"/>
              </a:rPr>
              <a:t>e</a:t>
            </a:r>
            <a:r>
              <a:rPr lang="en-GB" sz="600" dirty="0">
                <a:solidFill>
                  <a:srgbClr val="B5CEA8"/>
                </a:solidFill>
                <a:latin typeface="Roboto Mono" pitchFamily="2" charset="0"/>
                <a:ea typeface="Roboto Mono" pitchFamily="2" charset="0"/>
              </a:rPr>
              <a:t>6-44</a:t>
            </a:r>
            <a:r>
              <a:rPr lang="en-GB" sz="600" dirty="0">
                <a:solidFill>
                  <a:srgbClr val="D4D4D4"/>
                </a:solidFill>
                <a:latin typeface="Roboto Mono" pitchFamily="2" charset="0"/>
                <a:ea typeface="Roboto Mono" pitchFamily="2" charset="0"/>
              </a:rPr>
              <a:t>aa-b</a:t>
            </a:r>
            <a:r>
              <a:rPr lang="en-GB" sz="600" dirty="0">
                <a:solidFill>
                  <a:srgbClr val="B5CEA8"/>
                </a:solidFill>
                <a:latin typeface="Roboto Mono" pitchFamily="2" charset="0"/>
                <a:ea typeface="Roboto Mono" pitchFamily="2" charset="0"/>
              </a:rPr>
              <a:t>3</a:t>
            </a:r>
            <a:r>
              <a:rPr lang="en-GB" sz="600" dirty="0">
                <a:solidFill>
                  <a:srgbClr val="D4D4D4"/>
                </a:solidFill>
                <a:latin typeface="Roboto Mono" pitchFamily="2" charset="0"/>
                <a:ea typeface="Roboto Mono" pitchFamily="2" charset="0"/>
              </a:rPr>
              <a:t>db</a:t>
            </a:r>
            <a:r>
              <a:rPr lang="en-GB" sz="600" dirty="0">
                <a:solidFill>
                  <a:srgbClr val="B5CEA8"/>
                </a:solidFill>
                <a:latin typeface="Roboto Mono" pitchFamily="2" charset="0"/>
                <a:ea typeface="Roboto Mono" pitchFamily="2" charset="0"/>
              </a:rPr>
              <a:t>-65921</a:t>
            </a:r>
            <a:r>
              <a:rPr lang="en-GB" sz="600" dirty="0">
                <a:solidFill>
                  <a:srgbClr val="D4D4D4"/>
                </a:solidFill>
                <a:latin typeface="Roboto Mono" pitchFamily="2" charset="0"/>
                <a:ea typeface="Roboto Mono" pitchFamily="2" charset="0"/>
              </a:rPr>
              <a:t>a</a:t>
            </a:r>
            <a:r>
              <a:rPr lang="en-GB" sz="600" dirty="0">
                <a:solidFill>
                  <a:srgbClr val="B5CEA8"/>
                </a:solidFill>
                <a:latin typeface="Roboto Mono" pitchFamily="2" charset="0"/>
                <a:ea typeface="Roboto Mono" pitchFamily="2" charset="0"/>
              </a:rPr>
              <a:t>98</a:t>
            </a:r>
            <a:r>
              <a:rPr lang="en-GB" sz="600" dirty="0">
                <a:solidFill>
                  <a:srgbClr val="D4D4D4"/>
                </a:solidFill>
                <a:latin typeface="Roboto Mono" pitchFamily="2" charset="0"/>
                <a:ea typeface="Roboto Mono" pitchFamily="2" charset="0"/>
              </a:rPr>
              <a:t>d</a:t>
            </a:r>
            <a:r>
              <a:rPr lang="en-GB" sz="600" dirty="0">
                <a:solidFill>
                  <a:srgbClr val="B5CEA8"/>
                </a:solidFill>
                <a:latin typeface="Roboto Mono" pitchFamily="2" charset="0"/>
                <a:ea typeface="Roboto Mono" pitchFamily="2" charset="0"/>
              </a:rPr>
              <a:t>30</a:t>
            </a:r>
            <a:r>
              <a:rPr lang="en-GB" sz="600" dirty="0">
                <a:solidFill>
                  <a:srgbClr val="D4D4D4"/>
                </a:solidFill>
                <a:latin typeface="Roboto Mono" pitchFamily="2" charset="0"/>
                <a:ea typeface="Roboto Mono" pitchFamily="2" charset="0"/>
              </a:rPr>
              <a:t>e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d9e26359</a:t>
            </a:r>
            <a:r>
              <a:rPr lang="en-GB" sz="600" dirty="0">
                <a:solidFill>
                  <a:srgbClr val="B5CEA8"/>
                </a:solidFill>
                <a:latin typeface="Roboto Mono" pitchFamily="2" charset="0"/>
                <a:ea typeface="Roboto Mono" pitchFamily="2" charset="0"/>
              </a:rPr>
              <a:t>-258</a:t>
            </a:r>
            <a:r>
              <a:rPr lang="en-GB" sz="600" dirty="0">
                <a:solidFill>
                  <a:srgbClr val="D4D4D4"/>
                </a:solidFill>
                <a:latin typeface="Roboto Mono" pitchFamily="2" charset="0"/>
                <a:ea typeface="Roboto Mono" pitchFamily="2" charset="0"/>
              </a:rPr>
              <a:t>d</a:t>
            </a:r>
            <a:r>
              <a:rPr lang="en-GB" sz="600" dirty="0">
                <a:solidFill>
                  <a:srgbClr val="B5CEA8"/>
                </a:solidFill>
                <a:latin typeface="Roboto Mono" pitchFamily="2" charset="0"/>
                <a:ea typeface="Roboto Mono" pitchFamily="2" charset="0"/>
              </a:rPr>
              <a:t>-46</a:t>
            </a:r>
            <a:r>
              <a:rPr lang="en-GB" sz="600" dirty="0">
                <a:solidFill>
                  <a:srgbClr val="D4D4D4"/>
                </a:solidFill>
                <a:latin typeface="Roboto Mono" pitchFamily="2" charset="0"/>
                <a:ea typeface="Roboto Mono" pitchFamily="2" charset="0"/>
              </a:rPr>
              <a:t>d</a:t>
            </a:r>
            <a:r>
              <a:rPr lang="en-GB" sz="600" dirty="0">
                <a:solidFill>
                  <a:srgbClr val="B5CEA8"/>
                </a:solidFill>
                <a:latin typeface="Roboto Mono" pitchFamily="2" charset="0"/>
                <a:ea typeface="Roboto Mono" pitchFamily="2" charset="0"/>
              </a:rPr>
              <a:t>3-9383-4</a:t>
            </a:r>
            <a:r>
              <a:rPr lang="en-GB" sz="600" dirty="0">
                <a:solidFill>
                  <a:srgbClr val="D4D4D4"/>
                </a:solidFill>
                <a:latin typeface="Roboto Mono" pitchFamily="2" charset="0"/>
                <a:ea typeface="Roboto Mono" pitchFamily="2" charset="0"/>
              </a:rPr>
              <a:t>e</a:t>
            </a:r>
            <a:r>
              <a:rPr lang="en-GB" sz="600" dirty="0">
                <a:solidFill>
                  <a:srgbClr val="B5CEA8"/>
                </a:solidFill>
                <a:latin typeface="Roboto Mono" pitchFamily="2" charset="0"/>
                <a:ea typeface="Roboto Mono" pitchFamily="2" charset="0"/>
              </a:rPr>
              <a:t>3</a:t>
            </a:r>
            <a:r>
              <a:rPr lang="en-GB" sz="600" dirty="0">
                <a:solidFill>
                  <a:srgbClr val="D4D4D4"/>
                </a:solidFill>
                <a:latin typeface="Roboto Mono" pitchFamily="2" charset="0"/>
                <a:ea typeface="Roboto Mono" pitchFamily="2" charset="0"/>
              </a:rPr>
              <a:t>ae</a:t>
            </a:r>
            <a:r>
              <a:rPr lang="en-GB" sz="600" dirty="0">
                <a:solidFill>
                  <a:srgbClr val="B5CEA8"/>
                </a:solidFill>
                <a:latin typeface="Roboto Mono" pitchFamily="2" charset="0"/>
                <a:ea typeface="Roboto Mono" pitchFamily="2" charset="0"/>
              </a:rPr>
              <a:t>959160</a:t>
            </a:r>
            <a:r>
              <a:rPr lang="en-GB" sz="600" dirty="0">
                <a:solidFill>
                  <a:srgbClr val="D4D4D4"/>
                </a:solidFill>
                <a:latin typeface="Roboto Mono" pitchFamily="2" charset="0"/>
                <a:ea typeface="Roboto Mono" pitchFamily="2" charset="0"/>
              </a:rPr>
              <a:t>a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Follower</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isParticipantIn</a:t>
            </a:r>
            <a:r>
              <a:rPr lang="en-GB" sz="600" dirty="0">
                <a:solidFill>
                  <a:srgbClr val="D4D4D4"/>
                </a:solidFill>
                <a:latin typeface="Roboto Mono" pitchFamily="2" charset="0"/>
                <a:ea typeface="Roboto Mono" pitchFamily="2" charset="0"/>
              </a:rPr>
              <a:t> </a:t>
            </a: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f89a179d</a:t>
            </a:r>
            <a:r>
              <a:rPr lang="en-GB" sz="600" dirty="0">
                <a:solidFill>
                  <a:srgbClr val="B5CEA8"/>
                </a:solidFill>
                <a:latin typeface="Roboto Mono" pitchFamily="2" charset="0"/>
                <a:ea typeface="Roboto Mono" pitchFamily="2" charset="0"/>
              </a:rPr>
              <a:t>-29</a:t>
            </a:r>
            <a:r>
              <a:rPr lang="en-GB" sz="600" dirty="0">
                <a:solidFill>
                  <a:srgbClr val="D4D4D4"/>
                </a:solidFill>
                <a:latin typeface="Roboto Mono" pitchFamily="2" charset="0"/>
                <a:ea typeface="Roboto Mono" pitchFamily="2" charset="0"/>
              </a:rPr>
              <a:t>e</a:t>
            </a:r>
            <a:r>
              <a:rPr lang="en-GB" sz="600" dirty="0">
                <a:solidFill>
                  <a:srgbClr val="B5CEA8"/>
                </a:solidFill>
                <a:latin typeface="Roboto Mono" pitchFamily="2" charset="0"/>
                <a:ea typeface="Roboto Mono" pitchFamily="2" charset="0"/>
              </a:rPr>
              <a:t>6-44</a:t>
            </a:r>
            <a:r>
              <a:rPr lang="en-GB" sz="600" dirty="0">
                <a:solidFill>
                  <a:srgbClr val="D4D4D4"/>
                </a:solidFill>
                <a:latin typeface="Roboto Mono" pitchFamily="2" charset="0"/>
                <a:ea typeface="Roboto Mono" pitchFamily="2" charset="0"/>
              </a:rPr>
              <a:t>aa-b</a:t>
            </a:r>
            <a:r>
              <a:rPr lang="en-GB" sz="600" dirty="0">
                <a:solidFill>
                  <a:srgbClr val="B5CEA8"/>
                </a:solidFill>
                <a:latin typeface="Roboto Mono" pitchFamily="2" charset="0"/>
                <a:ea typeface="Roboto Mono" pitchFamily="2" charset="0"/>
              </a:rPr>
              <a:t>3</a:t>
            </a:r>
            <a:r>
              <a:rPr lang="en-GB" sz="600" dirty="0">
                <a:solidFill>
                  <a:srgbClr val="D4D4D4"/>
                </a:solidFill>
                <a:latin typeface="Roboto Mono" pitchFamily="2" charset="0"/>
                <a:ea typeface="Roboto Mono" pitchFamily="2" charset="0"/>
              </a:rPr>
              <a:t>db</a:t>
            </a:r>
            <a:r>
              <a:rPr lang="en-GB" sz="600" dirty="0">
                <a:solidFill>
                  <a:srgbClr val="B5CEA8"/>
                </a:solidFill>
                <a:latin typeface="Roboto Mono" pitchFamily="2" charset="0"/>
                <a:ea typeface="Roboto Mono" pitchFamily="2" charset="0"/>
              </a:rPr>
              <a:t>-65921</a:t>
            </a:r>
            <a:r>
              <a:rPr lang="en-GB" sz="600" dirty="0">
                <a:solidFill>
                  <a:srgbClr val="D4D4D4"/>
                </a:solidFill>
                <a:latin typeface="Roboto Mono" pitchFamily="2" charset="0"/>
                <a:ea typeface="Roboto Mono" pitchFamily="2" charset="0"/>
              </a:rPr>
              <a:t>a</a:t>
            </a:r>
            <a:r>
              <a:rPr lang="en-GB" sz="600" dirty="0">
                <a:solidFill>
                  <a:srgbClr val="B5CEA8"/>
                </a:solidFill>
                <a:latin typeface="Roboto Mono" pitchFamily="2" charset="0"/>
                <a:ea typeface="Roboto Mono" pitchFamily="2" charset="0"/>
              </a:rPr>
              <a:t>98</a:t>
            </a:r>
            <a:r>
              <a:rPr lang="en-GB" sz="600" dirty="0">
                <a:solidFill>
                  <a:srgbClr val="D4D4D4"/>
                </a:solidFill>
                <a:latin typeface="Roboto Mono" pitchFamily="2" charset="0"/>
                <a:ea typeface="Roboto Mono" pitchFamily="2" charset="0"/>
              </a:rPr>
              <a:t>d</a:t>
            </a:r>
            <a:r>
              <a:rPr lang="en-GB" sz="600" dirty="0">
                <a:solidFill>
                  <a:srgbClr val="B5CEA8"/>
                </a:solidFill>
                <a:latin typeface="Roboto Mono" pitchFamily="2" charset="0"/>
                <a:ea typeface="Roboto Mono" pitchFamily="2" charset="0"/>
              </a:rPr>
              <a:t>30</a:t>
            </a:r>
            <a:r>
              <a:rPr lang="en-GB" sz="600" dirty="0">
                <a:solidFill>
                  <a:srgbClr val="D4D4D4"/>
                </a:solidFill>
                <a:latin typeface="Roboto Mono" pitchFamily="2" charset="0"/>
                <a:ea typeface="Roboto Mono" pitchFamily="2" charset="0"/>
              </a:rPr>
              <a:t>e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isParticipationOf</a:t>
            </a:r>
            <a:r>
              <a:rPr lang="en-GB" sz="600" dirty="0">
                <a:solidFill>
                  <a:srgbClr val="D4D4D4"/>
                </a:solidFill>
                <a:latin typeface="Roboto Mono" pitchFamily="2" charset="0"/>
                <a:ea typeface="Roboto Mono" pitchFamily="2" charset="0"/>
              </a:rPr>
              <a:t> </a:t>
            </a: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MMSI_367000150</a:t>
            </a:r>
            <a:r>
              <a:rPr lang="en-GB" sz="600" dirty="0">
                <a:solidFill>
                  <a:srgbClr val="D4D4D4"/>
                </a:solidFill>
                <a:latin typeface="Roboto Mono" pitchFamily="2" charset="0"/>
                <a:ea typeface="Roboto Mono" pitchFamily="2" charset="0"/>
              </a:rPr>
              <a:t>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da95c036</a:t>
            </a:r>
            <a:r>
              <a:rPr lang="en-GB" sz="600" dirty="0">
                <a:solidFill>
                  <a:srgbClr val="D4D4D4"/>
                </a:solidFill>
                <a:latin typeface="Roboto Mono" pitchFamily="2" charset="0"/>
                <a:ea typeface="Roboto Mono" pitchFamily="2" charset="0"/>
              </a:rPr>
              <a:t>-d</a:t>
            </a:r>
            <a:r>
              <a:rPr lang="en-GB" sz="600" dirty="0">
                <a:solidFill>
                  <a:srgbClr val="B5CEA8"/>
                </a:solidFill>
                <a:latin typeface="Roboto Mono" pitchFamily="2" charset="0"/>
                <a:ea typeface="Roboto Mono" pitchFamily="2" charset="0"/>
              </a:rPr>
              <a:t>980-4</a:t>
            </a:r>
            <a:r>
              <a:rPr lang="en-GB" sz="600" dirty="0">
                <a:solidFill>
                  <a:srgbClr val="D4D4D4"/>
                </a:solidFill>
                <a:latin typeface="Roboto Mono" pitchFamily="2" charset="0"/>
                <a:ea typeface="Roboto Mono" pitchFamily="2" charset="0"/>
              </a:rPr>
              <a:t>b</a:t>
            </a:r>
            <a:r>
              <a:rPr lang="en-GB" sz="600" dirty="0">
                <a:solidFill>
                  <a:srgbClr val="B5CEA8"/>
                </a:solidFill>
                <a:latin typeface="Roboto Mono" pitchFamily="2" charset="0"/>
                <a:ea typeface="Roboto Mono" pitchFamily="2" charset="0"/>
              </a:rPr>
              <a:t>98-934</a:t>
            </a:r>
            <a:r>
              <a:rPr lang="en-GB" sz="600" dirty="0">
                <a:solidFill>
                  <a:srgbClr val="D4D4D4"/>
                </a:solidFill>
                <a:latin typeface="Roboto Mono" pitchFamily="2" charset="0"/>
                <a:ea typeface="Roboto Mono" pitchFamily="2" charset="0"/>
              </a:rPr>
              <a:t>f</a:t>
            </a:r>
            <a:r>
              <a:rPr lang="en-GB" sz="600" dirty="0">
                <a:solidFill>
                  <a:srgbClr val="B5CEA8"/>
                </a:solidFill>
                <a:latin typeface="Roboto Mono" pitchFamily="2" charset="0"/>
                <a:ea typeface="Roboto Mono" pitchFamily="2" charset="0"/>
              </a:rPr>
              <a:t>-16373</a:t>
            </a:r>
            <a:r>
              <a:rPr lang="en-GB" sz="600" dirty="0">
                <a:solidFill>
                  <a:srgbClr val="D4D4D4"/>
                </a:solidFill>
                <a:latin typeface="Roboto Mono" pitchFamily="2" charset="0"/>
                <a:ea typeface="Roboto Mono" pitchFamily="2" charset="0"/>
              </a:rPr>
              <a:t>d</a:t>
            </a:r>
            <a:r>
              <a:rPr lang="en-GB" sz="600" dirty="0">
                <a:solidFill>
                  <a:srgbClr val="B5CEA8"/>
                </a:solidFill>
                <a:latin typeface="Roboto Mono" pitchFamily="2" charset="0"/>
                <a:ea typeface="Roboto Mono" pitchFamily="2" charset="0"/>
              </a:rPr>
              <a:t>38</a:t>
            </a:r>
            <a:r>
              <a:rPr lang="en-GB" sz="600" dirty="0">
                <a:solidFill>
                  <a:srgbClr val="D4D4D4"/>
                </a:solidFill>
                <a:latin typeface="Roboto Mono" pitchFamily="2" charset="0"/>
                <a:ea typeface="Roboto Mono" pitchFamily="2" charset="0"/>
              </a:rPr>
              <a:t>eabe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BoundingState</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inPeriod</a:t>
            </a:r>
            <a:r>
              <a:rPr lang="en-GB" sz="600" dirty="0">
                <a:solidFill>
                  <a:srgbClr val="D4D4D4"/>
                </a:solidFill>
                <a:latin typeface="Roboto Mono" pitchFamily="2" charset="0"/>
                <a:ea typeface="Roboto Mono" pitchFamily="2" charset="0"/>
              </a:rPr>
              <a:t> </a:t>
            </a:r>
            <a:r>
              <a:rPr lang="en-GB" sz="600" dirty="0">
                <a:solidFill>
                  <a:srgbClr val="569CD6"/>
                </a:solidFill>
                <a:latin typeface="Roboto Mono" pitchFamily="2" charset="0"/>
                <a:ea typeface="Roboto Mono" pitchFamily="2" charset="0"/>
              </a:rPr>
              <a:t>iso8601:</a:t>
            </a:r>
            <a:r>
              <a:rPr lang="en-GB" sz="600" dirty="0">
                <a:solidFill>
                  <a:srgbClr val="9CDCFE"/>
                </a:solidFill>
                <a:latin typeface="Roboto Mono" pitchFamily="2" charset="0"/>
                <a:ea typeface="Roboto Mono" pitchFamily="2" charset="0"/>
              </a:rPr>
              <a:t>2007</a:t>
            </a:r>
            <a:r>
              <a:rPr lang="en-GB" sz="600" dirty="0">
                <a:solidFill>
                  <a:srgbClr val="B5CEA8"/>
                </a:solidFill>
                <a:latin typeface="Roboto Mono" pitchFamily="2" charset="0"/>
                <a:ea typeface="Roboto Mono" pitchFamily="2" charset="0"/>
              </a:rPr>
              <a:t>-01-01</a:t>
            </a:r>
            <a:r>
              <a:rPr lang="en-GB" sz="600" dirty="0">
                <a:solidFill>
                  <a:srgbClr val="569CD6"/>
                </a:solidFill>
                <a:latin typeface="Roboto Mono" pitchFamily="2" charset="0"/>
                <a:ea typeface="Roboto Mono" pitchFamily="2" charset="0"/>
              </a:rPr>
              <a:t>T00:</a:t>
            </a:r>
            <a:r>
              <a:rPr lang="en-GB" sz="600" dirty="0">
                <a:solidFill>
                  <a:srgbClr val="9CDCFE"/>
                </a:solidFill>
                <a:latin typeface="Roboto Mono" pitchFamily="2" charset="0"/>
                <a:ea typeface="Roboto Mono" pitchFamily="2" charset="0"/>
              </a:rPr>
              <a:t>05</a:t>
            </a:r>
            <a:r>
              <a:rPr lang="en-GB" sz="600" dirty="0">
                <a:solidFill>
                  <a:srgbClr val="569CD6"/>
                </a:solidFill>
                <a:latin typeface="Roboto Mono" pitchFamily="2" charset="0"/>
                <a:ea typeface="Roboto Mono" pitchFamily="2" charset="0"/>
              </a:rPr>
              <a:t>:</a:t>
            </a:r>
            <a:r>
              <a:rPr lang="en-GB" sz="600" dirty="0">
                <a:solidFill>
                  <a:srgbClr val="9CDCFE"/>
                </a:solidFill>
                <a:latin typeface="Roboto Mono" pitchFamily="2" charset="0"/>
                <a:ea typeface="Roboto Mono" pitchFamily="2" charset="0"/>
              </a:rPr>
              <a:t>40</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isEndOf</a:t>
            </a:r>
            <a:r>
              <a:rPr lang="en-GB" sz="600" dirty="0">
                <a:solidFill>
                  <a:srgbClr val="D4D4D4"/>
                </a:solidFill>
                <a:latin typeface="Roboto Mono" pitchFamily="2" charset="0"/>
                <a:ea typeface="Roboto Mono" pitchFamily="2" charset="0"/>
              </a:rPr>
              <a:t> </a:t>
            </a: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f89a179d</a:t>
            </a:r>
            <a:r>
              <a:rPr lang="en-GB" sz="600" dirty="0">
                <a:solidFill>
                  <a:srgbClr val="B5CEA8"/>
                </a:solidFill>
                <a:latin typeface="Roboto Mono" pitchFamily="2" charset="0"/>
                <a:ea typeface="Roboto Mono" pitchFamily="2" charset="0"/>
              </a:rPr>
              <a:t>-29</a:t>
            </a:r>
            <a:r>
              <a:rPr lang="en-GB" sz="600" dirty="0">
                <a:solidFill>
                  <a:srgbClr val="D4D4D4"/>
                </a:solidFill>
                <a:latin typeface="Roboto Mono" pitchFamily="2" charset="0"/>
                <a:ea typeface="Roboto Mono" pitchFamily="2" charset="0"/>
              </a:rPr>
              <a:t>e</a:t>
            </a:r>
            <a:r>
              <a:rPr lang="en-GB" sz="600" dirty="0">
                <a:solidFill>
                  <a:srgbClr val="B5CEA8"/>
                </a:solidFill>
                <a:latin typeface="Roboto Mono" pitchFamily="2" charset="0"/>
                <a:ea typeface="Roboto Mono" pitchFamily="2" charset="0"/>
              </a:rPr>
              <a:t>6-44</a:t>
            </a:r>
            <a:r>
              <a:rPr lang="en-GB" sz="600" dirty="0">
                <a:solidFill>
                  <a:srgbClr val="D4D4D4"/>
                </a:solidFill>
                <a:latin typeface="Roboto Mono" pitchFamily="2" charset="0"/>
                <a:ea typeface="Roboto Mono" pitchFamily="2" charset="0"/>
              </a:rPr>
              <a:t>aa-b</a:t>
            </a:r>
            <a:r>
              <a:rPr lang="en-GB" sz="600" dirty="0">
                <a:solidFill>
                  <a:srgbClr val="B5CEA8"/>
                </a:solidFill>
                <a:latin typeface="Roboto Mono" pitchFamily="2" charset="0"/>
                <a:ea typeface="Roboto Mono" pitchFamily="2" charset="0"/>
              </a:rPr>
              <a:t>3</a:t>
            </a:r>
            <a:r>
              <a:rPr lang="en-GB" sz="600" dirty="0">
                <a:solidFill>
                  <a:srgbClr val="D4D4D4"/>
                </a:solidFill>
                <a:latin typeface="Roboto Mono" pitchFamily="2" charset="0"/>
                <a:ea typeface="Roboto Mono" pitchFamily="2" charset="0"/>
              </a:rPr>
              <a:t>db</a:t>
            </a:r>
            <a:r>
              <a:rPr lang="en-GB" sz="600" dirty="0">
                <a:solidFill>
                  <a:srgbClr val="B5CEA8"/>
                </a:solidFill>
                <a:latin typeface="Roboto Mono" pitchFamily="2" charset="0"/>
                <a:ea typeface="Roboto Mono" pitchFamily="2" charset="0"/>
              </a:rPr>
              <a:t>-65921</a:t>
            </a:r>
            <a:r>
              <a:rPr lang="en-GB" sz="600" dirty="0">
                <a:solidFill>
                  <a:srgbClr val="D4D4D4"/>
                </a:solidFill>
                <a:latin typeface="Roboto Mono" pitchFamily="2" charset="0"/>
                <a:ea typeface="Roboto Mono" pitchFamily="2" charset="0"/>
              </a:rPr>
              <a:t>a</a:t>
            </a:r>
            <a:r>
              <a:rPr lang="en-GB" sz="600" dirty="0">
                <a:solidFill>
                  <a:srgbClr val="B5CEA8"/>
                </a:solidFill>
                <a:latin typeface="Roboto Mono" pitchFamily="2" charset="0"/>
                <a:ea typeface="Roboto Mono" pitchFamily="2" charset="0"/>
              </a:rPr>
              <a:t>98</a:t>
            </a:r>
            <a:r>
              <a:rPr lang="en-GB" sz="600" dirty="0">
                <a:solidFill>
                  <a:srgbClr val="D4D4D4"/>
                </a:solidFill>
                <a:latin typeface="Roboto Mono" pitchFamily="2" charset="0"/>
                <a:ea typeface="Roboto Mono" pitchFamily="2" charset="0"/>
              </a:rPr>
              <a:t>d</a:t>
            </a:r>
            <a:r>
              <a:rPr lang="en-GB" sz="600" dirty="0">
                <a:solidFill>
                  <a:srgbClr val="B5CEA8"/>
                </a:solidFill>
                <a:latin typeface="Roboto Mono" pitchFamily="2" charset="0"/>
                <a:ea typeface="Roboto Mono" pitchFamily="2" charset="0"/>
              </a:rPr>
              <a:t>30</a:t>
            </a:r>
            <a:r>
              <a:rPr lang="en-GB" sz="600" dirty="0">
                <a:solidFill>
                  <a:srgbClr val="D4D4D4"/>
                </a:solidFill>
                <a:latin typeface="Roboto Mono" pitchFamily="2" charset="0"/>
                <a:ea typeface="Roboto Mono" pitchFamily="2" charset="0"/>
              </a:rPr>
              <a:t>e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dac815eb</a:t>
            </a:r>
            <a:r>
              <a:rPr lang="en-GB" sz="600" dirty="0">
                <a:solidFill>
                  <a:srgbClr val="B5CEA8"/>
                </a:solidFill>
                <a:latin typeface="Roboto Mono" pitchFamily="2" charset="0"/>
                <a:ea typeface="Roboto Mono" pitchFamily="2" charset="0"/>
              </a:rPr>
              <a:t>-06</a:t>
            </a:r>
            <a:r>
              <a:rPr lang="en-GB" sz="600" dirty="0">
                <a:solidFill>
                  <a:srgbClr val="D4D4D4"/>
                </a:solidFill>
                <a:latin typeface="Roboto Mono" pitchFamily="2" charset="0"/>
                <a:ea typeface="Roboto Mono" pitchFamily="2" charset="0"/>
              </a:rPr>
              <a:t>a</a:t>
            </a:r>
            <a:r>
              <a:rPr lang="en-GB" sz="600" dirty="0">
                <a:solidFill>
                  <a:srgbClr val="B5CEA8"/>
                </a:solidFill>
                <a:latin typeface="Roboto Mono" pitchFamily="2" charset="0"/>
                <a:ea typeface="Roboto Mono" pitchFamily="2" charset="0"/>
              </a:rPr>
              <a:t>7-45</a:t>
            </a:r>
            <a:r>
              <a:rPr lang="en-GB" sz="600" dirty="0">
                <a:solidFill>
                  <a:srgbClr val="D4D4D4"/>
                </a:solidFill>
                <a:latin typeface="Roboto Mono" pitchFamily="2" charset="0"/>
                <a:ea typeface="Roboto Mono" pitchFamily="2" charset="0"/>
              </a:rPr>
              <a:t>c</a:t>
            </a:r>
            <a:r>
              <a:rPr lang="en-GB" sz="600" dirty="0">
                <a:solidFill>
                  <a:srgbClr val="B5CEA8"/>
                </a:solidFill>
                <a:latin typeface="Roboto Mono" pitchFamily="2" charset="0"/>
                <a:ea typeface="Roboto Mono" pitchFamily="2" charset="0"/>
              </a:rPr>
              <a:t>7</a:t>
            </a:r>
            <a:r>
              <a:rPr lang="en-GB" sz="600" dirty="0">
                <a:solidFill>
                  <a:srgbClr val="D4D4D4"/>
                </a:solidFill>
                <a:latin typeface="Roboto Mono" pitchFamily="2" charset="0"/>
                <a:ea typeface="Roboto Mono" pitchFamily="2" charset="0"/>
              </a:rPr>
              <a:t>-a</a:t>
            </a:r>
            <a:r>
              <a:rPr lang="en-GB" sz="600" dirty="0">
                <a:solidFill>
                  <a:srgbClr val="B5CEA8"/>
                </a:solidFill>
                <a:latin typeface="Roboto Mono" pitchFamily="2" charset="0"/>
                <a:ea typeface="Roboto Mono" pitchFamily="2" charset="0"/>
              </a:rPr>
              <a:t>208</a:t>
            </a:r>
            <a:r>
              <a:rPr lang="en-GB" sz="600" dirty="0">
                <a:solidFill>
                  <a:srgbClr val="D4D4D4"/>
                </a:solidFill>
                <a:latin typeface="Roboto Mono" pitchFamily="2" charset="0"/>
                <a:ea typeface="Roboto Mono" pitchFamily="2" charset="0"/>
              </a:rPr>
              <a:t>-e</a:t>
            </a:r>
            <a:r>
              <a:rPr lang="en-GB" sz="600" dirty="0">
                <a:solidFill>
                  <a:srgbClr val="B5CEA8"/>
                </a:solidFill>
                <a:latin typeface="Roboto Mono" pitchFamily="2" charset="0"/>
                <a:ea typeface="Roboto Mono" pitchFamily="2" charset="0"/>
              </a:rPr>
              <a:t>38</a:t>
            </a:r>
            <a:r>
              <a:rPr lang="en-GB" sz="600" dirty="0">
                <a:solidFill>
                  <a:srgbClr val="D4D4D4"/>
                </a:solidFill>
                <a:latin typeface="Roboto Mono" pitchFamily="2" charset="0"/>
                <a:ea typeface="Roboto Mono" pitchFamily="2" charset="0"/>
              </a:rPr>
              <a:t>fbfe</a:t>
            </a:r>
            <a:r>
              <a:rPr lang="en-GB" sz="600" dirty="0">
                <a:solidFill>
                  <a:srgbClr val="B5CEA8"/>
                </a:solidFill>
                <a:latin typeface="Roboto Mono" pitchFamily="2" charset="0"/>
                <a:ea typeface="Roboto Mono" pitchFamily="2" charset="0"/>
              </a:rPr>
              <a:t>3</a:t>
            </a:r>
            <a:r>
              <a:rPr lang="en-GB" sz="600" dirty="0">
                <a:solidFill>
                  <a:srgbClr val="D4D4D4"/>
                </a:solidFill>
                <a:latin typeface="Roboto Mono" pitchFamily="2" charset="0"/>
                <a:ea typeface="Roboto Mono" pitchFamily="2" charset="0"/>
              </a:rPr>
              <a:t>d</a:t>
            </a:r>
            <a:r>
              <a:rPr lang="en-GB" sz="600" dirty="0">
                <a:solidFill>
                  <a:srgbClr val="B5CEA8"/>
                </a:solidFill>
                <a:latin typeface="Roboto Mono" pitchFamily="2" charset="0"/>
                <a:ea typeface="Roboto Mono" pitchFamily="2" charset="0"/>
              </a:rPr>
              <a:t>5</a:t>
            </a:r>
            <a:r>
              <a:rPr lang="en-GB" sz="600" dirty="0">
                <a:solidFill>
                  <a:srgbClr val="D4D4D4"/>
                </a:solidFill>
                <a:latin typeface="Roboto Mono" pitchFamily="2" charset="0"/>
                <a:ea typeface="Roboto Mono" pitchFamily="2" charset="0"/>
              </a:rPr>
              <a:t>c</a:t>
            </a:r>
            <a:r>
              <a:rPr lang="en-GB" sz="600" dirty="0">
                <a:solidFill>
                  <a:srgbClr val="B5CEA8"/>
                </a:solidFill>
                <a:latin typeface="Roboto Mono" pitchFamily="2" charset="0"/>
                <a:ea typeface="Roboto Mono" pitchFamily="2" charset="0"/>
              </a:rPr>
              <a:t>7</a:t>
            </a:r>
            <a:r>
              <a:rPr lang="en-GB" sz="600" dirty="0">
                <a:solidFill>
                  <a:srgbClr val="D4D4D4"/>
                </a:solidFill>
                <a:latin typeface="Roboto Mono" pitchFamily="2" charset="0"/>
                <a:ea typeface="Roboto Mono" pitchFamily="2" charset="0"/>
              </a:rPr>
              <a:t>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Followed</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isParticipantIn</a:t>
            </a:r>
            <a:r>
              <a:rPr lang="en-GB" sz="600" dirty="0">
                <a:solidFill>
                  <a:srgbClr val="D4D4D4"/>
                </a:solidFill>
                <a:latin typeface="Roboto Mono" pitchFamily="2" charset="0"/>
                <a:ea typeface="Roboto Mono" pitchFamily="2" charset="0"/>
              </a:rPr>
              <a:t> </a:t>
            </a: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f89a179d</a:t>
            </a:r>
            <a:r>
              <a:rPr lang="en-GB" sz="600" dirty="0">
                <a:solidFill>
                  <a:srgbClr val="B5CEA8"/>
                </a:solidFill>
                <a:latin typeface="Roboto Mono" pitchFamily="2" charset="0"/>
                <a:ea typeface="Roboto Mono" pitchFamily="2" charset="0"/>
              </a:rPr>
              <a:t>-29</a:t>
            </a:r>
            <a:r>
              <a:rPr lang="en-GB" sz="600" dirty="0">
                <a:solidFill>
                  <a:srgbClr val="D4D4D4"/>
                </a:solidFill>
                <a:latin typeface="Roboto Mono" pitchFamily="2" charset="0"/>
                <a:ea typeface="Roboto Mono" pitchFamily="2" charset="0"/>
              </a:rPr>
              <a:t>e</a:t>
            </a:r>
            <a:r>
              <a:rPr lang="en-GB" sz="600" dirty="0">
                <a:solidFill>
                  <a:srgbClr val="B5CEA8"/>
                </a:solidFill>
                <a:latin typeface="Roboto Mono" pitchFamily="2" charset="0"/>
                <a:ea typeface="Roboto Mono" pitchFamily="2" charset="0"/>
              </a:rPr>
              <a:t>6-44</a:t>
            </a:r>
            <a:r>
              <a:rPr lang="en-GB" sz="600" dirty="0">
                <a:solidFill>
                  <a:srgbClr val="D4D4D4"/>
                </a:solidFill>
                <a:latin typeface="Roboto Mono" pitchFamily="2" charset="0"/>
                <a:ea typeface="Roboto Mono" pitchFamily="2" charset="0"/>
              </a:rPr>
              <a:t>aa-b</a:t>
            </a:r>
            <a:r>
              <a:rPr lang="en-GB" sz="600" dirty="0">
                <a:solidFill>
                  <a:srgbClr val="B5CEA8"/>
                </a:solidFill>
                <a:latin typeface="Roboto Mono" pitchFamily="2" charset="0"/>
                <a:ea typeface="Roboto Mono" pitchFamily="2" charset="0"/>
              </a:rPr>
              <a:t>3</a:t>
            </a:r>
            <a:r>
              <a:rPr lang="en-GB" sz="600" dirty="0">
                <a:solidFill>
                  <a:srgbClr val="D4D4D4"/>
                </a:solidFill>
                <a:latin typeface="Roboto Mono" pitchFamily="2" charset="0"/>
                <a:ea typeface="Roboto Mono" pitchFamily="2" charset="0"/>
              </a:rPr>
              <a:t>db</a:t>
            </a:r>
            <a:r>
              <a:rPr lang="en-GB" sz="600" dirty="0">
                <a:solidFill>
                  <a:srgbClr val="B5CEA8"/>
                </a:solidFill>
                <a:latin typeface="Roboto Mono" pitchFamily="2" charset="0"/>
                <a:ea typeface="Roboto Mono" pitchFamily="2" charset="0"/>
              </a:rPr>
              <a:t>-65921</a:t>
            </a:r>
            <a:r>
              <a:rPr lang="en-GB" sz="600" dirty="0">
                <a:solidFill>
                  <a:srgbClr val="D4D4D4"/>
                </a:solidFill>
                <a:latin typeface="Roboto Mono" pitchFamily="2" charset="0"/>
                <a:ea typeface="Roboto Mono" pitchFamily="2" charset="0"/>
              </a:rPr>
              <a:t>a</a:t>
            </a:r>
            <a:r>
              <a:rPr lang="en-GB" sz="600" dirty="0">
                <a:solidFill>
                  <a:srgbClr val="B5CEA8"/>
                </a:solidFill>
                <a:latin typeface="Roboto Mono" pitchFamily="2" charset="0"/>
                <a:ea typeface="Roboto Mono" pitchFamily="2" charset="0"/>
              </a:rPr>
              <a:t>98</a:t>
            </a:r>
            <a:r>
              <a:rPr lang="en-GB" sz="600" dirty="0">
                <a:solidFill>
                  <a:srgbClr val="D4D4D4"/>
                </a:solidFill>
                <a:latin typeface="Roboto Mono" pitchFamily="2" charset="0"/>
                <a:ea typeface="Roboto Mono" pitchFamily="2" charset="0"/>
              </a:rPr>
              <a:t>d</a:t>
            </a:r>
            <a:r>
              <a:rPr lang="en-GB" sz="600" dirty="0">
                <a:solidFill>
                  <a:srgbClr val="B5CEA8"/>
                </a:solidFill>
                <a:latin typeface="Roboto Mono" pitchFamily="2" charset="0"/>
                <a:ea typeface="Roboto Mono" pitchFamily="2" charset="0"/>
              </a:rPr>
              <a:t>30</a:t>
            </a:r>
            <a:r>
              <a:rPr lang="en-GB" sz="600" dirty="0">
                <a:solidFill>
                  <a:srgbClr val="D4D4D4"/>
                </a:solidFill>
                <a:latin typeface="Roboto Mono" pitchFamily="2" charset="0"/>
                <a:ea typeface="Roboto Mono" pitchFamily="2" charset="0"/>
              </a:rPr>
              <a:t>e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isParticipationOf</a:t>
            </a:r>
            <a:r>
              <a:rPr lang="en-GB" sz="600" dirty="0">
                <a:solidFill>
                  <a:srgbClr val="D4D4D4"/>
                </a:solidFill>
                <a:latin typeface="Roboto Mono" pitchFamily="2" charset="0"/>
                <a:ea typeface="Roboto Mono" pitchFamily="2" charset="0"/>
              </a:rPr>
              <a:t> </a:t>
            </a: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MMSI_366952890</a:t>
            </a:r>
            <a:r>
              <a:rPr lang="en-GB" sz="600" dirty="0">
                <a:solidFill>
                  <a:srgbClr val="D4D4D4"/>
                </a:solidFill>
                <a:latin typeface="Roboto Mono" pitchFamily="2" charset="0"/>
                <a:ea typeface="Roboto Mono" pitchFamily="2" charset="0"/>
              </a:rPr>
              <a:t>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05560c92</a:t>
            </a:r>
            <a:r>
              <a:rPr lang="en-GB" sz="600" dirty="0">
                <a:solidFill>
                  <a:srgbClr val="D4D4D4"/>
                </a:solidFill>
                <a:latin typeface="Roboto Mono" pitchFamily="2" charset="0"/>
                <a:ea typeface="Roboto Mono" pitchFamily="2" charset="0"/>
              </a:rPr>
              <a:t>-c</a:t>
            </a:r>
            <a:r>
              <a:rPr lang="en-GB" sz="600" dirty="0">
                <a:solidFill>
                  <a:srgbClr val="B5CEA8"/>
                </a:solidFill>
                <a:latin typeface="Roboto Mono" pitchFamily="2" charset="0"/>
                <a:ea typeface="Roboto Mono" pitchFamily="2" charset="0"/>
              </a:rPr>
              <a:t>9</a:t>
            </a:r>
            <a:r>
              <a:rPr lang="en-GB" sz="600" dirty="0">
                <a:solidFill>
                  <a:srgbClr val="D4D4D4"/>
                </a:solidFill>
                <a:latin typeface="Roboto Mono" pitchFamily="2" charset="0"/>
                <a:ea typeface="Roboto Mono" pitchFamily="2" charset="0"/>
              </a:rPr>
              <a:t>fb</a:t>
            </a:r>
            <a:r>
              <a:rPr lang="en-GB" sz="600" dirty="0">
                <a:solidFill>
                  <a:srgbClr val="B5CEA8"/>
                </a:solidFill>
                <a:latin typeface="Roboto Mono" pitchFamily="2" charset="0"/>
                <a:ea typeface="Roboto Mono" pitchFamily="2" charset="0"/>
              </a:rPr>
              <a:t>-4</a:t>
            </a:r>
            <a:r>
              <a:rPr lang="en-GB" sz="600" dirty="0">
                <a:solidFill>
                  <a:srgbClr val="D4D4D4"/>
                </a:solidFill>
                <a:latin typeface="Roboto Mono" pitchFamily="2" charset="0"/>
                <a:ea typeface="Roboto Mono" pitchFamily="2" charset="0"/>
              </a:rPr>
              <a:t>c</a:t>
            </a:r>
            <a:r>
              <a:rPr lang="en-GB" sz="600" dirty="0">
                <a:solidFill>
                  <a:srgbClr val="B5CEA8"/>
                </a:solidFill>
                <a:latin typeface="Roboto Mono" pitchFamily="2" charset="0"/>
                <a:ea typeface="Roboto Mono" pitchFamily="2" charset="0"/>
              </a:rPr>
              <a:t>6</a:t>
            </a:r>
            <a:r>
              <a:rPr lang="en-GB" sz="600" dirty="0">
                <a:solidFill>
                  <a:srgbClr val="D4D4D4"/>
                </a:solidFill>
                <a:latin typeface="Roboto Mono" pitchFamily="2" charset="0"/>
                <a:ea typeface="Roboto Mono" pitchFamily="2" charset="0"/>
              </a:rPr>
              <a:t>d-a</a:t>
            </a:r>
            <a:r>
              <a:rPr lang="en-GB" sz="600" dirty="0">
                <a:solidFill>
                  <a:srgbClr val="B5CEA8"/>
                </a:solidFill>
                <a:latin typeface="Roboto Mono" pitchFamily="2" charset="0"/>
                <a:ea typeface="Roboto Mono" pitchFamily="2" charset="0"/>
              </a:rPr>
              <a:t>342</a:t>
            </a:r>
            <a:r>
              <a:rPr lang="en-GB" sz="600" dirty="0">
                <a:solidFill>
                  <a:srgbClr val="D4D4D4"/>
                </a:solidFill>
                <a:latin typeface="Roboto Mono" pitchFamily="2" charset="0"/>
                <a:ea typeface="Roboto Mono" pitchFamily="2" charset="0"/>
              </a:rPr>
              <a:t>-d</a:t>
            </a:r>
            <a:r>
              <a:rPr lang="en-GB" sz="600" dirty="0">
                <a:solidFill>
                  <a:srgbClr val="B5CEA8"/>
                </a:solidFill>
                <a:latin typeface="Roboto Mono" pitchFamily="2" charset="0"/>
                <a:ea typeface="Roboto Mono" pitchFamily="2" charset="0"/>
              </a:rPr>
              <a:t>8</a:t>
            </a:r>
            <a:r>
              <a:rPr lang="en-GB" sz="600" dirty="0">
                <a:solidFill>
                  <a:srgbClr val="D4D4D4"/>
                </a:solidFill>
                <a:latin typeface="Roboto Mono" pitchFamily="2" charset="0"/>
                <a:ea typeface="Roboto Mono" pitchFamily="2" charset="0"/>
              </a:rPr>
              <a:t>ff</a:t>
            </a:r>
            <a:r>
              <a:rPr lang="en-GB" sz="600" dirty="0">
                <a:solidFill>
                  <a:srgbClr val="B5CEA8"/>
                </a:solidFill>
                <a:latin typeface="Roboto Mono" pitchFamily="2" charset="0"/>
                <a:ea typeface="Roboto Mono" pitchFamily="2" charset="0"/>
              </a:rPr>
              <a:t>127</a:t>
            </a:r>
            <a:r>
              <a:rPr lang="en-GB" sz="600" dirty="0">
                <a:solidFill>
                  <a:srgbClr val="D4D4D4"/>
                </a:solidFill>
                <a:latin typeface="Roboto Mono" pitchFamily="2" charset="0"/>
                <a:ea typeface="Roboto Mono" pitchFamily="2" charset="0"/>
              </a:rPr>
              <a:t>f</a:t>
            </a:r>
            <a:r>
              <a:rPr lang="en-GB" sz="600" dirty="0">
                <a:solidFill>
                  <a:srgbClr val="B5CEA8"/>
                </a:solidFill>
                <a:latin typeface="Roboto Mono" pitchFamily="2" charset="0"/>
                <a:ea typeface="Roboto Mono" pitchFamily="2" charset="0"/>
              </a:rPr>
              <a:t>41</a:t>
            </a:r>
            <a:r>
              <a:rPr lang="en-GB" sz="600" dirty="0">
                <a:solidFill>
                  <a:srgbClr val="D4D4D4"/>
                </a:solidFill>
                <a:latin typeface="Roboto Mono" pitchFamily="2" charset="0"/>
                <a:ea typeface="Roboto Mono" pitchFamily="2" charset="0"/>
              </a:rPr>
              <a:t>ea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Name</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representationValue</a:t>
            </a:r>
            <a:r>
              <a:rPr lang="en-GB" sz="600" dirty="0">
                <a:solidFill>
                  <a:srgbClr val="D4D4D4"/>
                </a:solidFill>
                <a:latin typeface="Roboto Mono" pitchFamily="2" charset="0"/>
                <a:ea typeface="Roboto Mono" pitchFamily="2" charset="0"/>
              </a:rPr>
              <a:t> </a:t>
            </a:r>
            <a:r>
              <a:rPr lang="en-GB" sz="600" dirty="0">
                <a:solidFill>
                  <a:srgbClr val="CE9178"/>
                </a:solidFill>
                <a:latin typeface="Roboto Mono" pitchFamily="2" charset="0"/>
                <a:ea typeface="Roboto Mono" pitchFamily="2" charset="0"/>
              </a:rPr>
              <a:t>"HAL"</a:t>
            </a:r>
            <a:r>
              <a:rPr lang="en-GB" sz="600" dirty="0">
                <a:solidFill>
                  <a:srgbClr val="D4D4D4"/>
                </a:solidFill>
                <a:latin typeface="Roboto Mono" pitchFamily="2" charset="0"/>
                <a:ea typeface="Roboto Mono" pitchFamily="2" charset="0"/>
              </a:rPr>
              <a:t>^^</a:t>
            </a:r>
            <a:r>
              <a:rPr lang="en-GB" sz="600" dirty="0" err="1">
                <a:solidFill>
                  <a:srgbClr val="569CD6"/>
                </a:solidFill>
                <a:latin typeface="Roboto Mono" pitchFamily="2" charset="0"/>
                <a:ea typeface="Roboto Mono" pitchFamily="2" charset="0"/>
              </a:rPr>
              <a:t>xsd:</a:t>
            </a:r>
            <a:r>
              <a:rPr lang="en-GB" sz="600" dirty="0" err="1">
                <a:solidFill>
                  <a:srgbClr val="9CDCFE"/>
                </a:solidFill>
                <a:latin typeface="Roboto Mono" pitchFamily="2" charset="0"/>
                <a:ea typeface="Roboto Mono" pitchFamily="2" charset="0"/>
              </a:rPr>
              <a:t>string</a:t>
            </a:r>
            <a:r>
              <a:rPr lang="en-GB" sz="600" dirty="0">
                <a:solidFill>
                  <a:srgbClr val="D4D4D4"/>
                </a:solidFill>
                <a:latin typeface="Roboto Mono" pitchFamily="2" charset="0"/>
                <a:ea typeface="Roboto Mono" pitchFamily="2" charset="0"/>
              </a:rPr>
              <a:t>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528acb27</a:t>
            </a:r>
            <a:r>
              <a:rPr lang="en-GB" sz="600" dirty="0">
                <a:solidFill>
                  <a:srgbClr val="B5CEA8"/>
                </a:solidFill>
                <a:latin typeface="Roboto Mono" pitchFamily="2" charset="0"/>
                <a:ea typeface="Roboto Mono" pitchFamily="2" charset="0"/>
              </a:rPr>
              <a:t>-8877-4965-995</a:t>
            </a:r>
            <a:r>
              <a:rPr lang="en-GB" sz="600" dirty="0">
                <a:solidFill>
                  <a:srgbClr val="D4D4D4"/>
                </a:solidFill>
                <a:latin typeface="Roboto Mono" pitchFamily="2" charset="0"/>
                <a:ea typeface="Roboto Mono" pitchFamily="2" charset="0"/>
              </a:rPr>
              <a:t>d-ba</a:t>
            </a:r>
            <a:r>
              <a:rPr lang="en-GB" sz="600" dirty="0">
                <a:solidFill>
                  <a:srgbClr val="B5CEA8"/>
                </a:solidFill>
                <a:latin typeface="Roboto Mono" pitchFamily="2" charset="0"/>
                <a:ea typeface="Roboto Mono" pitchFamily="2" charset="0"/>
              </a:rPr>
              <a:t>6</a:t>
            </a:r>
            <a:r>
              <a:rPr lang="en-GB" sz="600" dirty="0">
                <a:solidFill>
                  <a:srgbClr val="D4D4D4"/>
                </a:solidFill>
                <a:latin typeface="Roboto Mono" pitchFamily="2" charset="0"/>
                <a:ea typeface="Roboto Mono" pitchFamily="2" charset="0"/>
              </a:rPr>
              <a:t>f</a:t>
            </a:r>
            <a:r>
              <a:rPr lang="en-GB" sz="600" dirty="0">
                <a:solidFill>
                  <a:srgbClr val="B5CEA8"/>
                </a:solidFill>
                <a:latin typeface="Roboto Mono" pitchFamily="2" charset="0"/>
                <a:ea typeface="Roboto Mono" pitchFamily="2" charset="0"/>
              </a:rPr>
              <a:t>72</a:t>
            </a:r>
            <a:r>
              <a:rPr lang="en-GB" sz="600" dirty="0">
                <a:solidFill>
                  <a:srgbClr val="D4D4D4"/>
                </a:solidFill>
                <a:latin typeface="Roboto Mono" pitchFamily="2" charset="0"/>
                <a:ea typeface="Roboto Mono" pitchFamily="2" charset="0"/>
              </a:rPr>
              <a:t>f</a:t>
            </a:r>
            <a:r>
              <a:rPr lang="en-GB" sz="600" dirty="0">
                <a:solidFill>
                  <a:srgbClr val="B5CEA8"/>
                </a:solidFill>
                <a:latin typeface="Roboto Mono" pitchFamily="2" charset="0"/>
                <a:ea typeface="Roboto Mono" pitchFamily="2" charset="0"/>
              </a:rPr>
              <a:t>3363</a:t>
            </a:r>
            <a:r>
              <a:rPr lang="en-GB" sz="600" dirty="0">
                <a:solidFill>
                  <a:srgbClr val="D4D4D4"/>
                </a:solidFill>
                <a:latin typeface="Roboto Mono" pitchFamily="2" charset="0"/>
                <a:ea typeface="Roboto Mono" pitchFamily="2" charset="0"/>
              </a:rPr>
              <a:t>a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Assess</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assessed</a:t>
            </a:r>
            <a:r>
              <a:rPr lang="en-GB" sz="600" dirty="0">
                <a:solidFill>
                  <a:srgbClr val="D4D4D4"/>
                </a:solidFill>
                <a:latin typeface="Roboto Mono" pitchFamily="2" charset="0"/>
                <a:ea typeface="Roboto Mono" pitchFamily="2" charset="0"/>
              </a:rPr>
              <a:t> </a:t>
            </a: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3c23fd87</a:t>
            </a:r>
            <a:r>
              <a:rPr lang="en-GB" sz="600" dirty="0">
                <a:solidFill>
                  <a:srgbClr val="B5CEA8"/>
                </a:solidFill>
                <a:latin typeface="Roboto Mono" pitchFamily="2" charset="0"/>
                <a:ea typeface="Roboto Mono" pitchFamily="2" charset="0"/>
              </a:rPr>
              <a:t>-227</a:t>
            </a:r>
            <a:r>
              <a:rPr lang="en-GB" sz="600" dirty="0">
                <a:solidFill>
                  <a:srgbClr val="D4D4D4"/>
                </a:solidFill>
                <a:latin typeface="Roboto Mono" pitchFamily="2" charset="0"/>
                <a:ea typeface="Roboto Mono" pitchFamily="2" charset="0"/>
              </a:rPr>
              <a:t>b</a:t>
            </a:r>
            <a:r>
              <a:rPr lang="en-GB" sz="600" dirty="0">
                <a:solidFill>
                  <a:srgbClr val="B5CEA8"/>
                </a:solidFill>
                <a:latin typeface="Roboto Mono" pitchFamily="2" charset="0"/>
                <a:ea typeface="Roboto Mono" pitchFamily="2" charset="0"/>
              </a:rPr>
              <a:t>-41</a:t>
            </a:r>
            <a:r>
              <a:rPr lang="en-GB" sz="600" dirty="0">
                <a:solidFill>
                  <a:srgbClr val="D4D4D4"/>
                </a:solidFill>
                <a:latin typeface="Roboto Mono" pitchFamily="2" charset="0"/>
                <a:ea typeface="Roboto Mono" pitchFamily="2" charset="0"/>
              </a:rPr>
              <a:t>bf</a:t>
            </a:r>
            <a:r>
              <a:rPr lang="en-GB" sz="600" dirty="0">
                <a:solidFill>
                  <a:srgbClr val="B5CEA8"/>
                </a:solidFill>
                <a:latin typeface="Roboto Mono" pitchFamily="2" charset="0"/>
                <a:ea typeface="Roboto Mono" pitchFamily="2" charset="0"/>
              </a:rPr>
              <a:t>-8211</a:t>
            </a:r>
            <a:r>
              <a:rPr lang="en-GB" sz="600" dirty="0">
                <a:solidFill>
                  <a:srgbClr val="D4D4D4"/>
                </a:solidFill>
                <a:latin typeface="Roboto Mono" pitchFamily="2" charset="0"/>
                <a:ea typeface="Roboto Mono" pitchFamily="2" charset="0"/>
              </a:rPr>
              <a:t>-e</a:t>
            </a:r>
            <a:r>
              <a:rPr lang="en-GB" sz="600" dirty="0">
                <a:solidFill>
                  <a:srgbClr val="B5CEA8"/>
                </a:solidFill>
                <a:latin typeface="Roboto Mono" pitchFamily="2" charset="0"/>
                <a:ea typeface="Roboto Mono" pitchFamily="2" charset="0"/>
              </a:rPr>
              <a:t>12</a:t>
            </a:r>
            <a:r>
              <a:rPr lang="en-GB" sz="600" dirty="0">
                <a:solidFill>
                  <a:srgbClr val="D4D4D4"/>
                </a:solidFill>
                <a:latin typeface="Roboto Mono" pitchFamily="2" charset="0"/>
                <a:ea typeface="Roboto Mono" pitchFamily="2" charset="0"/>
              </a:rPr>
              <a:t>bc</a:t>
            </a:r>
            <a:r>
              <a:rPr lang="en-GB" sz="600" dirty="0">
                <a:solidFill>
                  <a:srgbClr val="B5CEA8"/>
                </a:solidFill>
                <a:latin typeface="Roboto Mono" pitchFamily="2" charset="0"/>
                <a:ea typeface="Roboto Mono" pitchFamily="2" charset="0"/>
              </a:rPr>
              <a:t>8</a:t>
            </a:r>
            <a:r>
              <a:rPr lang="en-GB" sz="600" dirty="0">
                <a:solidFill>
                  <a:srgbClr val="D4D4D4"/>
                </a:solidFill>
                <a:latin typeface="Roboto Mono" pitchFamily="2" charset="0"/>
                <a:ea typeface="Roboto Mono" pitchFamily="2" charset="0"/>
              </a:rPr>
              <a:t>d</a:t>
            </a:r>
            <a:r>
              <a:rPr lang="en-GB" sz="600" dirty="0">
                <a:solidFill>
                  <a:srgbClr val="B5CEA8"/>
                </a:solidFill>
                <a:latin typeface="Roboto Mono" pitchFamily="2" charset="0"/>
                <a:ea typeface="Roboto Mono" pitchFamily="2" charset="0"/>
              </a:rPr>
              <a:t>4</a:t>
            </a:r>
            <a:r>
              <a:rPr lang="en-GB" sz="600" dirty="0">
                <a:solidFill>
                  <a:srgbClr val="D4D4D4"/>
                </a:solidFill>
                <a:latin typeface="Roboto Mono" pitchFamily="2" charset="0"/>
                <a:ea typeface="Roboto Mono" pitchFamily="2" charset="0"/>
              </a:rPr>
              <a:t>f</a:t>
            </a:r>
            <a:r>
              <a:rPr lang="en-GB" sz="600" dirty="0">
                <a:solidFill>
                  <a:srgbClr val="B5CEA8"/>
                </a:solidFill>
                <a:latin typeface="Roboto Mono" pitchFamily="2" charset="0"/>
                <a:ea typeface="Roboto Mono" pitchFamily="2" charset="0"/>
              </a:rPr>
              <a:t>492</a:t>
            </a:r>
            <a:r>
              <a:rPr lang="en-GB" sz="600" dirty="0">
                <a:solidFill>
                  <a:srgbClr val="D4D4D4"/>
                </a:solidFill>
                <a:latin typeface="Roboto Mono" pitchFamily="2" charset="0"/>
                <a:ea typeface="Roboto Mono" pitchFamily="2" charset="0"/>
              </a:rPr>
              <a:t>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7989b8b8</a:t>
            </a:r>
            <a:r>
              <a:rPr lang="en-GB" sz="600" dirty="0">
                <a:solidFill>
                  <a:srgbClr val="B5CEA8"/>
                </a:solidFill>
                <a:latin typeface="Roboto Mono" pitchFamily="2" charset="0"/>
                <a:ea typeface="Roboto Mono" pitchFamily="2" charset="0"/>
              </a:rPr>
              <a:t>-0847-4799-88</a:t>
            </a:r>
            <a:r>
              <a:rPr lang="en-GB" sz="600" dirty="0">
                <a:solidFill>
                  <a:srgbClr val="D4D4D4"/>
                </a:solidFill>
                <a:latin typeface="Roboto Mono" pitchFamily="2" charset="0"/>
                <a:ea typeface="Roboto Mono" pitchFamily="2" charset="0"/>
              </a:rPr>
              <a:t>fd-d</a:t>
            </a:r>
            <a:r>
              <a:rPr lang="en-GB" sz="600" dirty="0">
                <a:solidFill>
                  <a:srgbClr val="B5CEA8"/>
                </a:solidFill>
                <a:latin typeface="Roboto Mono" pitchFamily="2" charset="0"/>
                <a:ea typeface="Roboto Mono" pitchFamily="2" charset="0"/>
              </a:rPr>
              <a:t>5</a:t>
            </a:r>
            <a:r>
              <a:rPr lang="en-GB" sz="600" dirty="0">
                <a:solidFill>
                  <a:srgbClr val="D4D4D4"/>
                </a:solidFill>
                <a:latin typeface="Roboto Mono" pitchFamily="2" charset="0"/>
                <a:ea typeface="Roboto Mono" pitchFamily="2" charset="0"/>
              </a:rPr>
              <a:t>ba</a:t>
            </a:r>
            <a:r>
              <a:rPr lang="en-GB" sz="600" dirty="0">
                <a:solidFill>
                  <a:srgbClr val="B5CEA8"/>
                </a:solidFill>
                <a:latin typeface="Roboto Mono" pitchFamily="2" charset="0"/>
                <a:ea typeface="Roboto Mono" pitchFamily="2" charset="0"/>
              </a:rPr>
              <a:t>50</a:t>
            </a:r>
            <a:r>
              <a:rPr lang="en-GB" sz="600" dirty="0">
                <a:solidFill>
                  <a:srgbClr val="D4D4D4"/>
                </a:solidFill>
                <a:latin typeface="Roboto Mono" pitchFamily="2" charset="0"/>
                <a:ea typeface="Roboto Mono" pitchFamily="2" charset="0"/>
              </a:rPr>
              <a:t>b</a:t>
            </a:r>
            <a:r>
              <a:rPr lang="en-GB" sz="600" dirty="0">
                <a:solidFill>
                  <a:srgbClr val="B5CEA8"/>
                </a:solidFill>
                <a:latin typeface="Roboto Mono" pitchFamily="2" charset="0"/>
                <a:ea typeface="Roboto Mono" pitchFamily="2" charset="0"/>
              </a:rPr>
              <a:t>08</a:t>
            </a:r>
            <a:r>
              <a:rPr lang="en-GB" sz="600" dirty="0">
                <a:solidFill>
                  <a:srgbClr val="D4D4D4"/>
                </a:solidFill>
                <a:latin typeface="Roboto Mono" pitchFamily="2" charset="0"/>
                <a:ea typeface="Roboto Mono" pitchFamily="2" charset="0"/>
              </a:rPr>
              <a:t>cc</a:t>
            </a:r>
            <a:r>
              <a:rPr lang="en-GB" sz="600" dirty="0">
                <a:solidFill>
                  <a:srgbClr val="B5CEA8"/>
                </a:solidFill>
                <a:latin typeface="Roboto Mono" pitchFamily="2" charset="0"/>
                <a:ea typeface="Roboto Mono" pitchFamily="2" charset="0"/>
              </a:rPr>
              <a:t>6</a:t>
            </a:r>
            <a:r>
              <a:rPr lang="en-GB" sz="600" dirty="0">
                <a:solidFill>
                  <a:srgbClr val="D4D4D4"/>
                </a:solidFill>
                <a:latin typeface="Roboto Mono" pitchFamily="2" charset="0"/>
                <a:ea typeface="Roboto Mono" pitchFamily="2" charset="0"/>
              </a:rPr>
              <a:t>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Name</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representationValue</a:t>
            </a:r>
            <a:r>
              <a:rPr lang="en-GB" sz="600" dirty="0">
                <a:solidFill>
                  <a:srgbClr val="D4D4D4"/>
                </a:solidFill>
                <a:latin typeface="Roboto Mono" pitchFamily="2" charset="0"/>
                <a:ea typeface="Roboto Mono" pitchFamily="2" charset="0"/>
              </a:rPr>
              <a:t> </a:t>
            </a:r>
            <a:r>
              <a:rPr lang="en-GB" sz="600" dirty="0">
                <a:solidFill>
                  <a:srgbClr val="CE9178"/>
                </a:solidFill>
                <a:latin typeface="Roboto Mono" pitchFamily="2" charset="0"/>
                <a:ea typeface="Roboto Mono" pitchFamily="2" charset="0"/>
              </a:rPr>
              <a:t>"International Telecommunications Union"</a:t>
            </a:r>
            <a:r>
              <a:rPr lang="en-GB" sz="600" dirty="0">
                <a:solidFill>
                  <a:srgbClr val="D4D4D4"/>
                </a:solidFill>
                <a:latin typeface="Roboto Mono" pitchFamily="2" charset="0"/>
                <a:ea typeface="Roboto Mono" pitchFamily="2" charset="0"/>
              </a:rPr>
              <a:t>^^</a:t>
            </a:r>
            <a:r>
              <a:rPr lang="en-GB" sz="600" dirty="0" err="1">
                <a:solidFill>
                  <a:srgbClr val="569CD6"/>
                </a:solidFill>
                <a:latin typeface="Roboto Mono" pitchFamily="2" charset="0"/>
                <a:ea typeface="Roboto Mono" pitchFamily="2" charset="0"/>
              </a:rPr>
              <a:t>xsd:</a:t>
            </a:r>
            <a:r>
              <a:rPr lang="en-GB" sz="600" dirty="0" err="1">
                <a:solidFill>
                  <a:srgbClr val="9CDCFE"/>
                </a:solidFill>
                <a:latin typeface="Roboto Mono" pitchFamily="2" charset="0"/>
                <a:ea typeface="Roboto Mono" pitchFamily="2" charset="0"/>
              </a:rPr>
              <a:t>string</a:t>
            </a:r>
            <a:r>
              <a:rPr lang="en-GB" sz="600" dirty="0">
                <a:solidFill>
                  <a:srgbClr val="D4D4D4"/>
                </a:solidFill>
                <a:latin typeface="Roboto Mono" pitchFamily="2" charset="0"/>
                <a:ea typeface="Roboto Mono" pitchFamily="2" charset="0"/>
              </a:rPr>
              <a:t>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MMSI_366952890</a:t>
            </a:r>
            <a:r>
              <a:rPr lang="en-GB" sz="600" dirty="0">
                <a:solidFill>
                  <a:srgbClr val="D4D4D4"/>
                </a:solidFill>
                <a:latin typeface="Roboto Mono" pitchFamily="2" charset="0"/>
                <a:ea typeface="Roboto Mono" pitchFamily="2" charset="0"/>
              </a:rPr>
              <a:t>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LocationTransponder</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isIdentifiedBy</a:t>
            </a:r>
            <a:r>
              <a:rPr lang="en-GB" sz="600" dirty="0">
                <a:solidFill>
                  <a:srgbClr val="D4D4D4"/>
                </a:solidFill>
                <a:latin typeface="Roboto Mono" pitchFamily="2" charset="0"/>
                <a:ea typeface="Roboto Mono" pitchFamily="2" charset="0"/>
              </a:rPr>
              <a:t> </a:t>
            </a: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MMSI_366952890_idObj</a:t>
            </a:r>
            <a:r>
              <a:rPr lang="en-GB" sz="600" dirty="0">
                <a:solidFill>
                  <a:srgbClr val="D4D4D4"/>
                </a:solidFill>
                <a:latin typeface="Roboto Mono" pitchFamily="2" charset="0"/>
                <a:ea typeface="Roboto Mono" pitchFamily="2" charset="0"/>
              </a:rPr>
              <a:t>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MMSI_366952890_idObj</a:t>
            </a:r>
            <a:r>
              <a:rPr lang="en-GB" sz="600" dirty="0">
                <a:solidFill>
                  <a:srgbClr val="D4D4D4"/>
                </a:solidFill>
                <a:latin typeface="Roboto Mono" pitchFamily="2" charset="0"/>
                <a:ea typeface="Roboto Mono" pitchFamily="2" charset="0"/>
              </a:rPr>
              <a:t>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CommunicationsIdentifier</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inScheme</a:t>
            </a:r>
            <a:r>
              <a:rPr lang="en-GB" sz="600" dirty="0">
                <a:solidFill>
                  <a:srgbClr val="D4D4D4"/>
                </a:solidFill>
                <a:latin typeface="Roboto Mono" pitchFamily="2" charset="0"/>
                <a:ea typeface="Roboto Mono" pitchFamily="2" charset="0"/>
              </a:rPr>
              <a:t> </a:t>
            </a:r>
            <a:r>
              <a:rPr lang="en-GB" sz="600" dirty="0">
                <a:solidFill>
                  <a:srgbClr val="4EC9B0"/>
                </a:solidFill>
                <a:latin typeface="Roboto Mono" pitchFamily="2" charset="0"/>
                <a:ea typeface="Roboto Mono" pitchFamily="2" charset="0"/>
              </a:rPr>
              <a:t>&lt;http://</a:t>
            </a:r>
            <a:r>
              <a:rPr lang="en-GB" sz="600" dirty="0" err="1">
                <a:solidFill>
                  <a:srgbClr val="4EC9B0"/>
                </a:solidFill>
                <a:latin typeface="Roboto Mono" pitchFamily="2" charset="0"/>
                <a:ea typeface="Roboto Mono" pitchFamily="2" charset="0"/>
              </a:rPr>
              <a:t>itu.int#mmsi-NamingScheme</a:t>
            </a:r>
            <a:r>
              <a:rPr lang="en-GB" sz="600" dirty="0">
                <a:solidFill>
                  <a:srgbClr val="4EC9B0"/>
                </a:solidFill>
                <a:latin typeface="Roboto Mono" pitchFamily="2" charset="0"/>
                <a:ea typeface="Roboto Mono" pitchFamily="2" charset="0"/>
              </a:rPr>
              <a:t>&gt;</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representationValue</a:t>
            </a:r>
            <a:r>
              <a:rPr lang="en-GB" sz="600" dirty="0">
                <a:solidFill>
                  <a:srgbClr val="D4D4D4"/>
                </a:solidFill>
                <a:latin typeface="Roboto Mono" pitchFamily="2" charset="0"/>
                <a:ea typeface="Roboto Mono" pitchFamily="2" charset="0"/>
              </a:rPr>
              <a:t> </a:t>
            </a:r>
            <a:r>
              <a:rPr lang="en-GB" sz="600" dirty="0">
                <a:solidFill>
                  <a:srgbClr val="CE9178"/>
                </a:solidFill>
                <a:latin typeface="Roboto Mono" pitchFamily="2" charset="0"/>
                <a:ea typeface="Roboto Mono" pitchFamily="2" charset="0"/>
              </a:rPr>
              <a:t>"366952890"</a:t>
            </a:r>
            <a:r>
              <a:rPr lang="en-GB" sz="600" dirty="0">
                <a:solidFill>
                  <a:srgbClr val="D4D4D4"/>
                </a:solidFill>
                <a:latin typeface="Roboto Mono" pitchFamily="2" charset="0"/>
                <a:ea typeface="Roboto Mono" pitchFamily="2" charset="0"/>
              </a:rPr>
              <a:t>^^</a:t>
            </a:r>
            <a:r>
              <a:rPr lang="en-GB" sz="600" dirty="0" err="1">
                <a:solidFill>
                  <a:srgbClr val="569CD6"/>
                </a:solidFill>
                <a:latin typeface="Roboto Mono" pitchFamily="2" charset="0"/>
                <a:ea typeface="Roboto Mono" pitchFamily="2" charset="0"/>
              </a:rPr>
              <a:t>xsd:</a:t>
            </a:r>
            <a:r>
              <a:rPr lang="en-GB" sz="600" dirty="0" err="1">
                <a:solidFill>
                  <a:srgbClr val="9CDCFE"/>
                </a:solidFill>
                <a:latin typeface="Roboto Mono" pitchFamily="2" charset="0"/>
                <a:ea typeface="Roboto Mono" pitchFamily="2" charset="0"/>
              </a:rPr>
              <a:t>string</a:t>
            </a:r>
            <a:r>
              <a:rPr lang="en-GB" sz="600" dirty="0">
                <a:solidFill>
                  <a:srgbClr val="D4D4D4"/>
                </a:solidFill>
                <a:latin typeface="Roboto Mono" pitchFamily="2" charset="0"/>
                <a:ea typeface="Roboto Mono" pitchFamily="2" charset="0"/>
              </a:rPr>
              <a:t>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MMSI_367000150</a:t>
            </a:r>
            <a:r>
              <a:rPr lang="en-GB" sz="600" dirty="0">
                <a:solidFill>
                  <a:srgbClr val="D4D4D4"/>
                </a:solidFill>
                <a:latin typeface="Roboto Mono" pitchFamily="2" charset="0"/>
                <a:ea typeface="Roboto Mono" pitchFamily="2" charset="0"/>
              </a:rPr>
              <a:t>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LocationTransponder</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isIdentifiedBy</a:t>
            </a:r>
            <a:r>
              <a:rPr lang="en-GB" sz="600" dirty="0">
                <a:solidFill>
                  <a:srgbClr val="D4D4D4"/>
                </a:solidFill>
                <a:latin typeface="Roboto Mono" pitchFamily="2" charset="0"/>
                <a:ea typeface="Roboto Mono" pitchFamily="2" charset="0"/>
              </a:rPr>
              <a:t> </a:t>
            </a: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MMSI_367000150_idObj</a:t>
            </a:r>
            <a:r>
              <a:rPr lang="en-GB" sz="600" dirty="0">
                <a:solidFill>
                  <a:srgbClr val="D4D4D4"/>
                </a:solidFill>
                <a:latin typeface="Roboto Mono" pitchFamily="2" charset="0"/>
                <a:ea typeface="Roboto Mono" pitchFamily="2" charset="0"/>
              </a:rPr>
              <a:t>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MMSI_367000150_idObj</a:t>
            </a:r>
            <a:r>
              <a:rPr lang="en-GB" sz="600" dirty="0">
                <a:solidFill>
                  <a:srgbClr val="D4D4D4"/>
                </a:solidFill>
                <a:latin typeface="Roboto Mono" pitchFamily="2" charset="0"/>
                <a:ea typeface="Roboto Mono" pitchFamily="2" charset="0"/>
              </a:rPr>
              <a:t>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CommunicationsIdentifier</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inScheme</a:t>
            </a:r>
            <a:r>
              <a:rPr lang="en-GB" sz="600" dirty="0">
                <a:solidFill>
                  <a:srgbClr val="D4D4D4"/>
                </a:solidFill>
                <a:latin typeface="Roboto Mono" pitchFamily="2" charset="0"/>
                <a:ea typeface="Roboto Mono" pitchFamily="2" charset="0"/>
              </a:rPr>
              <a:t> </a:t>
            </a:r>
            <a:r>
              <a:rPr lang="en-GB" sz="600" dirty="0">
                <a:solidFill>
                  <a:srgbClr val="4EC9B0"/>
                </a:solidFill>
                <a:latin typeface="Roboto Mono" pitchFamily="2" charset="0"/>
                <a:ea typeface="Roboto Mono" pitchFamily="2" charset="0"/>
              </a:rPr>
              <a:t>&lt;http://</a:t>
            </a:r>
            <a:r>
              <a:rPr lang="en-GB" sz="600" dirty="0" err="1">
                <a:solidFill>
                  <a:srgbClr val="4EC9B0"/>
                </a:solidFill>
                <a:latin typeface="Roboto Mono" pitchFamily="2" charset="0"/>
                <a:ea typeface="Roboto Mono" pitchFamily="2" charset="0"/>
              </a:rPr>
              <a:t>itu.int#mmsi-NamingScheme</a:t>
            </a:r>
            <a:r>
              <a:rPr lang="en-GB" sz="600" dirty="0">
                <a:solidFill>
                  <a:srgbClr val="4EC9B0"/>
                </a:solidFill>
                <a:latin typeface="Roboto Mono" pitchFamily="2" charset="0"/>
                <a:ea typeface="Roboto Mono" pitchFamily="2" charset="0"/>
              </a:rPr>
              <a:t>&gt;</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representationValue</a:t>
            </a:r>
            <a:r>
              <a:rPr lang="en-GB" sz="600" dirty="0">
                <a:solidFill>
                  <a:srgbClr val="D4D4D4"/>
                </a:solidFill>
                <a:latin typeface="Roboto Mono" pitchFamily="2" charset="0"/>
                <a:ea typeface="Roboto Mono" pitchFamily="2" charset="0"/>
              </a:rPr>
              <a:t> </a:t>
            </a:r>
            <a:r>
              <a:rPr lang="en-GB" sz="600" dirty="0">
                <a:solidFill>
                  <a:srgbClr val="CE9178"/>
                </a:solidFill>
                <a:latin typeface="Roboto Mono" pitchFamily="2" charset="0"/>
                <a:ea typeface="Roboto Mono" pitchFamily="2" charset="0"/>
              </a:rPr>
              <a:t>"367000150"</a:t>
            </a:r>
            <a:r>
              <a:rPr lang="en-GB" sz="600" dirty="0">
                <a:solidFill>
                  <a:srgbClr val="D4D4D4"/>
                </a:solidFill>
                <a:latin typeface="Roboto Mono" pitchFamily="2" charset="0"/>
                <a:ea typeface="Roboto Mono" pitchFamily="2" charset="0"/>
              </a:rPr>
              <a:t>^^</a:t>
            </a:r>
            <a:r>
              <a:rPr lang="en-GB" sz="600" dirty="0" err="1">
                <a:solidFill>
                  <a:srgbClr val="569CD6"/>
                </a:solidFill>
                <a:latin typeface="Roboto Mono" pitchFamily="2" charset="0"/>
                <a:ea typeface="Roboto Mono" pitchFamily="2" charset="0"/>
              </a:rPr>
              <a:t>xsd:</a:t>
            </a:r>
            <a:r>
              <a:rPr lang="en-GB" sz="600" dirty="0" err="1">
                <a:solidFill>
                  <a:srgbClr val="9CDCFE"/>
                </a:solidFill>
                <a:latin typeface="Roboto Mono" pitchFamily="2" charset="0"/>
                <a:ea typeface="Roboto Mono" pitchFamily="2" charset="0"/>
              </a:rPr>
              <a:t>string</a:t>
            </a:r>
            <a:r>
              <a:rPr lang="en-GB" sz="600" dirty="0">
                <a:solidFill>
                  <a:srgbClr val="D4D4D4"/>
                </a:solidFill>
                <a:latin typeface="Roboto Mono" pitchFamily="2" charset="0"/>
                <a:ea typeface="Roboto Mono" pitchFamily="2" charset="0"/>
              </a:rPr>
              <a:t>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a4da7459</a:t>
            </a:r>
            <a:r>
              <a:rPr lang="en-GB" sz="600" dirty="0">
                <a:solidFill>
                  <a:srgbClr val="D4D4D4"/>
                </a:solidFill>
                <a:latin typeface="Roboto Mono" pitchFamily="2" charset="0"/>
                <a:ea typeface="Roboto Mono" pitchFamily="2" charset="0"/>
              </a:rPr>
              <a:t>-b</a:t>
            </a:r>
            <a:r>
              <a:rPr lang="en-GB" sz="600" dirty="0">
                <a:solidFill>
                  <a:srgbClr val="B5CEA8"/>
                </a:solidFill>
                <a:latin typeface="Roboto Mono" pitchFamily="2" charset="0"/>
                <a:ea typeface="Roboto Mono" pitchFamily="2" charset="0"/>
              </a:rPr>
              <a:t>746-4</a:t>
            </a:r>
            <a:r>
              <a:rPr lang="en-GB" sz="600" dirty="0">
                <a:solidFill>
                  <a:srgbClr val="D4D4D4"/>
                </a:solidFill>
                <a:latin typeface="Roboto Mono" pitchFamily="2" charset="0"/>
                <a:ea typeface="Roboto Mono" pitchFamily="2" charset="0"/>
              </a:rPr>
              <a:t>a</a:t>
            </a:r>
            <a:r>
              <a:rPr lang="en-GB" sz="600" dirty="0">
                <a:solidFill>
                  <a:srgbClr val="B5CEA8"/>
                </a:solidFill>
                <a:latin typeface="Roboto Mono" pitchFamily="2" charset="0"/>
                <a:ea typeface="Roboto Mono" pitchFamily="2" charset="0"/>
              </a:rPr>
              <a:t>85</a:t>
            </a:r>
            <a:r>
              <a:rPr lang="en-GB" sz="600" dirty="0">
                <a:solidFill>
                  <a:srgbClr val="D4D4D4"/>
                </a:solidFill>
                <a:latin typeface="Roboto Mono" pitchFamily="2" charset="0"/>
                <a:ea typeface="Roboto Mono" pitchFamily="2" charset="0"/>
              </a:rPr>
              <a:t>-aedf</a:t>
            </a:r>
            <a:r>
              <a:rPr lang="en-GB" sz="600" dirty="0">
                <a:solidFill>
                  <a:srgbClr val="B5CEA8"/>
                </a:solidFill>
                <a:latin typeface="Roboto Mono" pitchFamily="2" charset="0"/>
                <a:ea typeface="Roboto Mono" pitchFamily="2" charset="0"/>
              </a:rPr>
              <a:t>-27</a:t>
            </a:r>
            <a:r>
              <a:rPr lang="en-GB" sz="600" dirty="0">
                <a:solidFill>
                  <a:srgbClr val="D4D4D4"/>
                </a:solidFill>
                <a:latin typeface="Roboto Mono" pitchFamily="2" charset="0"/>
                <a:ea typeface="Roboto Mono" pitchFamily="2" charset="0"/>
              </a:rPr>
              <a:t>fc</a:t>
            </a:r>
            <a:r>
              <a:rPr lang="en-GB" sz="600" dirty="0">
                <a:solidFill>
                  <a:srgbClr val="B5CEA8"/>
                </a:solidFill>
                <a:latin typeface="Roboto Mono" pitchFamily="2" charset="0"/>
                <a:ea typeface="Roboto Mono" pitchFamily="2" charset="0"/>
              </a:rPr>
              <a:t>21649013</a:t>
            </a:r>
            <a:r>
              <a:rPr lang="en-GB" sz="600" dirty="0">
                <a:solidFill>
                  <a:srgbClr val="D4D4D4"/>
                </a:solidFill>
                <a:latin typeface="Roboto Mono" pitchFamily="2" charset="0"/>
                <a:ea typeface="Roboto Mono" pitchFamily="2" charset="0"/>
              </a:rPr>
              <a:t>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System</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hasName</a:t>
            </a:r>
            <a:r>
              <a:rPr lang="en-GB" sz="600" dirty="0">
                <a:solidFill>
                  <a:srgbClr val="D4D4D4"/>
                </a:solidFill>
                <a:latin typeface="Roboto Mono" pitchFamily="2" charset="0"/>
                <a:ea typeface="Roboto Mono" pitchFamily="2" charset="0"/>
              </a:rPr>
              <a:t> </a:t>
            </a: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05560c92</a:t>
            </a:r>
            <a:r>
              <a:rPr lang="en-GB" sz="600" dirty="0">
                <a:solidFill>
                  <a:srgbClr val="D4D4D4"/>
                </a:solidFill>
                <a:latin typeface="Roboto Mono" pitchFamily="2" charset="0"/>
                <a:ea typeface="Roboto Mono" pitchFamily="2" charset="0"/>
              </a:rPr>
              <a:t>-c</a:t>
            </a:r>
            <a:r>
              <a:rPr lang="en-GB" sz="600" dirty="0">
                <a:solidFill>
                  <a:srgbClr val="B5CEA8"/>
                </a:solidFill>
                <a:latin typeface="Roboto Mono" pitchFamily="2" charset="0"/>
                <a:ea typeface="Roboto Mono" pitchFamily="2" charset="0"/>
              </a:rPr>
              <a:t>9</a:t>
            </a:r>
            <a:r>
              <a:rPr lang="en-GB" sz="600" dirty="0">
                <a:solidFill>
                  <a:srgbClr val="D4D4D4"/>
                </a:solidFill>
                <a:latin typeface="Roboto Mono" pitchFamily="2" charset="0"/>
                <a:ea typeface="Roboto Mono" pitchFamily="2" charset="0"/>
              </a:rPr>
              <a:t>fb</a:t>
            </a:r>
            <a:r>
              <a:rPr lang="en-GB" sz="600" dirty="0">
                <a:solidFill>
                  <a:srgbClr val="B5CEA8"/>
                </a:solidFill>
                <a:latin typeface="Roboto Mono" pitchFamily="2" charset="0"/>
                <a:ea typeface="Roboto Mono" pitchFamily="2" charset="0"/>
              </a:rPr>
              <a:t>-4</a:t>
            </a:r>
            <a:r>
              <a:rPr lang="en-GB" sz="600" dirty="0">
                <a:solidFill>
                  <a:srgbClr val="D4D4D4"/>
                </a:solidFill>
                <a:latin typeface="Roboto Mono" pitchFamily="2" charset="0"/>
                <a:ea typeface="Roboto Mono" pitchFamily="2" charset="0"/>
              </a:rPr>
              <a:t>c</a:t>
            </a:r>
            <a:r>
              <a:rPr lang="en-GB" sz="600" dirty="0">
                <a:solidFill>
                  <a:srgbClr val="B5CEA8"/>
                </a:solidFill>
                <a:latin typeface="Roboto Mono" pitchFamily="2" charset="0"/>
                <a:ea typeface="Roboto Mono" pitchFamily="2" charset="0"/>
              </a:rPr>
              <a:t>6</a:t>
            </a:r>
            <a:r>
              <a:rPr lang="en-GB" sz="600" dirty="0">
                <a:solidFill>
                  <a:srgbClr val="D4D4D4"/>
                </a:solidFill>
                <a:latin typeface="Roboto Mono" pitchFamily="2" charset="0"/>
                <a:ea typeface="Roboto Mono" pitchFamily="2" charset="0"/>
              </a:rPr>
              <a:t>d-a</a:t>
            </a:r>
            <a:r>
              <a:rPr lang="en-GB" sz="600" dirty="0">
                <a:solidFill>
                  <a:srgbClr val="B5CEA8"/>
                </a:solidFill>
                <a:latin typeface="Roboto Mono" pitchFamily="2" charset="0"/>
                <a:ea typeface="Roboto Mono" pitchFamily="2" charset="0"/>
              </a:rPr>
              <a:t>342</a:t>
            </a:r>
            <a:r>
              <a:rPr lang="en-GB" sz="600" dirty="0">
                <a:solidFill>
                  <a:srgbClr val="D4D4D4"/>
                </a:solidFill>
                <a:latin typeface="Roboto Mono" pitchFamily="2" charset="0"/>
                <a:ea typeface="Roboto Mono" pitchFamily="2" charset="0"/>
              </a:rPr>
              <a:t>-d</a:t>
            </a:r>
            <a:r>
              <a:rPr lang="en-GB" sz="600" dirty="0">
                <a:solidFill>
                  <a:srgbClr val="B5CEA8"/>
                </a:solidFill>
                <a:latin typeface="Roboto Mono" pitchFamily="2" charset="0"/>
                <a:ea typeface="Roboto Mono" pitchFamily="2" charset="0"/>
              </a:rPr>
              <a:t>8</a:t>
            </a:r>
            <a:r>
              <a:rPr lang="en-GB" sz="600" dirty="0">
                <a:solidFill>
                  <a:srgbClr val="D4D4D4"/>
                </a:solidFill>
                <a:latin typeface="Roboto Mono" pitchFamily="2" charset="0"/>
                <a:ea typeface="Roboto Mono" pitchFamily="2" charset="0"/>
              </a:rPr>
              <a:t>ff</a:t>
            </a:r>
            <a:r>
              <a:rPr lang="en-GB" sz="600" dirty="0">
                <a:solidFill>
                  <a:srgbClr val="B5CEA8"/>
                </a:solidFill>
                <a:latin typeface="Roboto Mono" pitchFamily="2" charset="0"/>
                <a:ea typeface="Roboto Mono" pitchFamily="2" charset="0"/>
              </a:rPr>
              <a:t>127</a:t>
            </a:r>
            <a:r>
              <a:rPr lang="en-GB" sz="600" dirty="0">
                <a:solidFill>
                  <a:srgbClr val="D4D4D4"/>
                </a:solidFill>
                <a:latin typeface="Roboto Mono" pitchFamily="2" charset="0"/>
                <a:ea typeface="Roboto Mono" pitchFamily="2" charset="0"/>
              </a:rPr>
              <a:t>f</a:t>
            </a:r>
            <a:r>
              <a:rPr lang="en-GB" sz="600" dirty="0">
                <a:solidFill>
                  <a:srgbClr val="B5CEA8"/>
                </a:solidFill>
                <a:latin typeface="Roboto Mono" pitchFamily="2" charset="0"/>
                <a:ea typeface="Roboto Mono" pitchFamily="2" charset="0"/>
              </a:rPr>
              <a:t>41</a:t>
            </a:r>
            <a:r>
              <a:rPr lang="en-GB" sz="600" dirty="0">
                <a:solidFill>
                  <a:srgbClr val="D4D4D4"/>
                </a:solidFill>
                <a:latin typeface="Roboto Mono" pitchFamily="2" charset="0"/>
                <a:ea typeface="Roboto Mono" pitchFamily="2" charset="0"/>
              </a:rPr>
              <a:t>ea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iso8601:</a:t>
            </a:r>
            <a:r>
              <a:rPr lang="en-GB" sz="600" dirty="0">
                <a:solidFill>
                  <a:srgbClr val="9CDCFE"/>
                </a:solidFill>
                <a:latin typeface="Roboto Mono" pitchFamily="2" charset="0"/>
                <a:ea typeface="Roboto Mono" pitchFamily="2" charset="0"/>
              </a:rPr>
              <a:t>2007</a:t>
            </a:r>
            <a:r>
              <a:rPr lang="en-GB" sz="600" dirty="0">
                <a:solidFill>
                  <a:srgbClr val="B5CEA8"/>
                </a:solidFill>
                <a:latin typeface="Roboto Mono" pitchFamily="2" charset="0"/>
                <a:ea typeface="Roboto Mono" pitchFamily="2" charset="0"/>
              </a:rPr>
              <a:t>-01-01</a:t>
            </a:r>
            <a:r>
              <a:rPr lang="en-GB" sz="600" dirty="0">
                <a:solidFill>
                  <a:srgbClr val="569CD6"/>
                </a:solidFill>
                <a:latin typeface="Roboto Mono" pitchFamily="2" charset="0"/>
                <a:ea typeface="Roboto Mono" pitchFamily="2" charset="0"/>
              </a:rPr>
              <a:t>T00:</a:t>
            </a:r>
            <a:r>
              <a:rPr lang="en-GB" sz="600" dirty="0">
                <a:solidFill>
                  <a:srgbClr val="9CDCFE"/>
                </a:solidFill>
                <a:latin typeface="Roboto Mono" pitchFamily="2" charset="0"/>
                <a:ea typeface="Roboto Mono" pitchFamily="2" charset="0"/>
              </a:rPr>
              <a:t>00</a:t>
            </a:r>
            <a:r>
              <a:rPr lang="en-GB" sz="600" dirty="0">
                <a:solidFill>
                  <a:srgbClr val="569CD6"/>
                </a:solidFill>
                <a:latin typeface="Roboto Mono" pitchFamily="2" charset="0"/>
                <a:ea typeface="Roboto Mono" pitchFamily="2" charset="0"/>
              </a:rPr>
              <a:t>:</a:t>
            </a:r>
            <a:r>
              <a:rPr lang="en-GB" sz="600" dirty="0">
                <a:solidFill>
                  <a:srgbClr val="9CDCFE"/>
                </a:solidFill>
                <a:latin typeface="Roboto Mono" pitchFamily="2" charset="0"/>
                <a:ea typeface="Roboto Mono" pitchFamily="2" charset="0"/>
              </a:rPr>
              <a:t>09</a:t>
            </a:r>
            <a:r>
              <a:rPr lang="en-GB" sz="600" dirty="0">
                <a:solidFill>
                  <a:srgbClr val="D4D4D4"/>
                </a:solidFill>
                <a:latin typeface="Roboto Mono" pitchFamily="2" charset="0"/>
                <a:ea typeface="Roboto Mono" pitchFamily="2" charset="0"/>
              </a:rPr>
              <a:t>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ParticularPeriod</a:t>
            </a:r>
            <a:r>
              <a:rPr lang="en-GB" sz="600" dirty="0">
                <a:solidFill>
                  <a:srgbClr val="D4D4D4"/>
                </a:solidFill>
                <a:latin typeface="Roboto Mono" pitchFamily="2" charset="0"/>
                <a:ea typeface="Roboto Mono" pitchFamily="2" charset="0"/>
              </a:rPr>
              <a:t>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iso8601:</a:t>
            </a:r>
            <a:r>
              <a:rPr lang="en-GB" sz="600" dirty="0">
                <a:solidFill>
                  <a:srgbClr val="9CDCFE"/>
                </a:solidFill>
                <a:latin typeface="Roboto Mono" pitchFamily="2" charset="0"/>
                <a:ea typeface="Roboto Mono" pitchFamily="2" charset="0"/>
              </a:rPr>
              <a:t>2007</a:t>
            </a:r>
            <a:r>
              <a:rPr lang="en-GB" sz="600" dirty="0">
                <a:solidFill>
                  <a:srgbClr val="B5CEA8"/>
                </a:solidFill>
                <a:latin typeface="Roboto Mono" pitchFamily="2" charset="0"/>
                <a:ea typeface="Roboto Mono" pitchFamily="2" charset="0"/>
              </a:rPr>
              <a:t>-01-01</a:t>
            </a:r>
            <a:r>
              <a:rPr lang="en-GB" sz="600" dirty="0">
                <a:solidFill>
                  <a:srgbClr val="569CD6"/>
                </a:solidFill>
                <a:latin typeface="Roboto Mono" pitchFamily="2" charset="0"/>
                <a:ea typeface="Roboto Mono" pitchFamily="2" charset="0"/>
              </a:rPr>
              <a:t>T00:</a:t>
            </a:r>
            <a:r>
              <a:rPr lang="en-GB" sz="600" dirty="0">
                <a:solidFill>
                  <a:srgbClr val="9CDCFE"/>
                </a:solidFill>
                <a:latin typeface="Roboto Mono" pitchFamily="2" charset="0"/>
                <a:ea typeface="Roboto Mono" pitchFamily="2" charset="0"/>
              </a:rPr>
              <a:t>05</a:t>
            </a:r>
            <a:r>
              <a:rPr lang="en-GB" sz="600" dirty="0">
                <a:solidFill>
                  <a:srgbClr val="569CD6"/>
                </a:solidFill>
                <a:latin typeface="Roboto Mono" pitchFamily="2" charset="0"/>
                <a:ea typeface="Roboto Mono" pitchFamily="2" charset="0"/>
              </a:rPr>
              <a:t>:</a:t>
            </a:r>
            <a:r>
              <a:rPr lang="en-GB" sz="600" dirty="0">
                <a:solidFill>
                  <a:srgbClr val="9CDCFE"/>
                </a:solidFill>
                <a:latin typeface="Roboto Mono" pitchFamily="2" charset="0"/>
                <a:ea typeface="Roboto Mono" pitchFamily="2" charset="0"/>
              </a:rPr>
              <a:t>40</a:t>
            </a:r>
            <a:r>
              <a:rPr lang="en-GB" sz="600" dirty="0">
                <a:solidFill>
                  <a:srgbClr val="D4D4D4"/>
                </a:solidFill>
                <a:latin typeface="Roboto Mono" pitchFamily="2" charset="0"/>
                <a:ea typeface="Roboto Mono" pitchFamily="2" charset="0"/>
              </a:rPr>
              <a:t>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ParticularPeriod</a:t>
            </a:r>
            <a:r>
              <a:rPr lang="en-GB" sz="600" dirty="0">
                <a:solidFill>
                  <a:srgbClr val="D4D4D4"/>
                </a:solidFill>
                <a:latin typeface="Roboto Mono" pitchFamily="2" charset="0"/>
                <a:ea typeface="Roboto Mono" pitchFamily="2" charset="0"/>
              </a:rPr>
              <a:t> .</a:t>
            </a:r>
          </a:p>
          <a:p>
            <a:br>
              <a:rPr lang="en-GB" sz="600" dirty="0">
                <a:solidFill>
                  <a:srgbClr val="D4D4D4"/>
                </a:solidFill>
                <a:latin typeface="Roboto Mono" pitchFamily="2" charset="0"/>
                <a:ea typeface="Roboto Mono" pitchFamily="2" charset="0"/>
              </a:rPr>
            </a:br>
            <a:r>
              <a:rPr lang="en-GB" sz="600" dirty="0">
                <a:solidFill>
                  <a:srgbClr val="4EC9B0"/>
                </a:solidFill>
                <a:latin typeface="Roboto Mono" pitchFamily="2" charset="0"/>
                <a:ea typeface="Roboto Mono" pitchFamily="2" charset="0"/>
              </a:rPr>
              <a:t>&lt;http://</a:t>
            </a:r>
            <a:r>
              <a:rPr lang="en-GB" sz="600" dirty="0" err="1">
                <a:solidFill>
                  <a:srgbClr val="4EC9B0"/>
                </a:solidFill>
                <a:latin typeface="Roboto Mono" pitchFamily="2" charset="0"/>
                <a:ea typeface="Roboto Mono" pitchFamily="2" charset="0"/>
              </a:rPr>
              <a:t>itu.int</a:t>
            </a:r>
            <a:r>
              <a:rPr lang="en-GB" sz="600" dirty="0">
                <a:solidFill>
                  <a:srgbClr val="4EC9B0"/>
                </a:solidFill>
                <a:latin typeface="Roboto Mono" pitchFamily="2" charset="0"/>
                <a:ea typeface="Roboto Mono" pitchFamily="2" charset="0"/>
              </a:rPr>
              <a:t>&gt;</a:t>
            </a:r>
            <a:r>
              <a:rPr lang="en-GB" sz="600" dirty="0">
                <a:solidFill>
                  <a:srgbClr val="D4D4D4"/>
                </a:solidFill>
                <a:latin typeface="Roboto Mono" pitchFamily="2" charset="0"/>
                <a:ea typeface="Roboto Mono" pitchFamily="2" charset="0"/>
              </a:rPr>
              <a:t>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Organisation</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hasName</a:t>
            </a:r>
            <a:r>
              <a:rPr lang="en-GB" sz="600" dirty="0">
                <a:solidFill>
                  <a:srgbClr val="D4D4D4"/>
                </a:solidFill>
                <a:latin typeface="Roboto Mono" pitchFamily="2" charset="0"/>
                <a:ea typeface="Roboto Mono" pitchFamily="2" charset="0"/>
              </a:rPr>
              <a:t> </a:t>
            </a: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7989b8b8</a:t>
            </a:r>
            <a:r>
              <a:rPr lang="en-GB" sz="600" dirty="0">
                <a:solidFill>
                  <a:srgbClr val="B5CEA8"/>
                </a:solidFill>
                <a:latin typeface="Roboto Mono" pitchFamily="2" charset="0"/>
                <a:ea typeface="Roboto Mono" pitchFamily="2" charset="0"/>
              </a:rPr>
              <a:t>-0847-4799-88</a:t>
            </a:r>
            <a:r>
              <a:rPr lang="en-GB" sz="600" dirty="0">
                <a:solidFill>
                  <a:srgbClr val="D4D4D4"/>
                </a:solidFill>
                <a:latin typeface="Roboto Mono" pitchFamily="2" charset="0"/>
                <a:ea typeface="Roboto Mono" pitchFamily="2" charset="0"/>
              </a:rPr>
              <a:t>fd-d</a:t>
            </a:r>
            <a:r>
              <a:rPr lang="en-GB" sz="600" dirty="0">
                <a:solidFill>
                  <a:srgbClr val="B5CEA8"/>
                </a:solidFill>
                <a:latin typeface="Roboto Mono" pitchFamily="2" charset="0"/>
                <a:ea typeface="Roboto Mono" pitchFamily="2" charset="0"/>
              </a:rPr>
              <a:t>5</a:t>
            </a:r>
            <a:r>
              <a:rPr lang="en-GB" sz="600" dirty="0">
                <a:solidFill>
                  <a:srgbClr val="D4D4D4"/>
                </a:solidFill>
                <a:latin typeface="Roboto Mono" pitchFamily="2" charset="0"/>
                <a:ea typeface="Roboto Mono" pitchFamily="2" charset="0"/>
              </a:rPr>
              <a:t>ba</a:t>
            </a:r>
            <a:r>
              <a:rPr lang="en-GB" sz="600" dirty="0">
                <a:solidFill>
                  <a:srgbClr val="B5CEA8"/>
                </a:solidFill>
                <a:latin typeface="Roboto Mono" pitchFamily="2" charset="0"/>
                <a:ea typeface="Roboto Mono" pitchFamily="2" charset="0"/>
              </a:rPr>
              <a:t>50</a:t>
            </a:r>
            <a:r>
              <a:rPr lang="en-GB" sz="600" dirty="0">
                <a:solidFill>
                  <a:srgbClr val="D4D4D4"/>
                </a:solidFill>
                <a:latin typeface="Roboto Mono" pitchFamily="2" charset="0"/>
                <a:ea typeface="Roboto Mono" pitchFamily="2" charset="0"/>
              </a:rPr>
              <a:t>b</a:t>
            </a:r>
            <a:r>
              <a:rPr lang="en-GB" sz="600" dirty="0">
                <a:solidFill>
                  <a:srgbClr val="B5CEA8"/>
                </a:solidFill>
                <a:latin typeface="Roboto Mono" pitchFamily="2" charset="0"/>
                <a:ea typeface="Roboto Mono" pitchFamily="2" charset="0"/>
              </a:rPr>
              <a:t>08</a:t>
            </a:r>
            <a:r>
              <a:rPr lang="en-GB" sz="600" dirty="0">
                <a:solidFill>
                  <a:srgbClr val="D4D4D4"/>
                </a:solidFill>
                <a:latin typeface="Roboto Mono" pitchFamily="2" charset="0"/>
                <a:ea typeface="Roboto Mono" pitchFamily="2" charset="0"/>
              </a:rPr>
              <a:t>cc</a:t>
            </a:r>
            <a:r>
              <a:rPr lang="en-GB" sz="600" dirty="0">
                <a:solidFill>
                  <a:srgbClr val="B5CEA8"/>
                </a:solidFill>
                <a:latin typeface="Roboto Mono" pitchFamily="2" charset="0"/>
                <a:ea typeface="Roboto Mono" pitchFamily="2" charset="0"/>
              </a:rPr>
              <a:t>6</a:t>
            </a:r>
            <a:r>
              <a:rPr lang="en-GB" sz="600" dirty="0">
                <a:solidFill>
                  <a:srgbClr val="D4D4D4"/>
                </a:solidFill>
                <a:latin typeface="Roboto Mono" pitchFamily="2" charset="0"/>
                <a:ea typeface="Roboto Mono" pitchFamily="2" charset="0"/>
              </a:rPr>
              <a:t>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3c23fd87</a:t>
            </a:r>
            <a:r>
              <a:rPr lang="en-GB" sz="600" dirty="0">
                <a:solidFill>
                  <a:srgbClr val="B5CEA8"/>
                </a:solidFill>
                <a:latin typeface="Roboto Mono" pitchFamily="2" charset="0"/>
                <a:ea typeface="Roboto Mono" pitchFamily="2" charset="0"/>
              </a:rPr>
              <a:t>-227</a:t>
            </a:r>
            <a:r>
              <a:rPr lang="en-GB" sz="600" dirty="0">
                <a:solidFill>
                  <a:srgbClr val="D4D4D4"/>
                </a:solidFill>
                <a:latin typeface="Roboto Mono" pitchFamily="2" charset="0"/>
                <a:ea typeface="Roboto Mono" pitchFamily="2" charset="0"/>
              </a:rPr>
              <a:t>b</a:t>
            </a:r>
            <a:r>
              <a:rPr lang="en-GB" sz="600" dirty="0">
                <a:solidFill>
                  <a:srgbClr val="B5CEA8"/>
                </a:solidFill>
                <a:latin typeface="Roboto Mono" pitchFamily="2" charset="0"/>
                <a:ea typeface="Roboto Mono" pitchFamily="2" charset="0"/>
              </a:rPr>
              <a:t>-41</a:t>
            </a:r>
            <a:r>
              <a:rPr lang="en-GB" sz="600" dirty="0">
                <a:solidFill>
                  <a:srgbClr val="D4D4D4"/>
                </a:solidFill>
                <a:latin typeface="Roboto Mono" pitchFamily="2" charset="0"/>
                <a:ea typeface="Roboto Mono" pitchFamily="2" charset="0"/>
              </a:rPr>
              <a:t>bf</a:t>
            </a:r>
            <a:r>
              <a:rPr lang="en-GB" sz="600" dirty="0">
                <a:solidFill>
                  <a:srgbClr val="B5CEA8"/>
                </a:solidFill>
                <a:latin typeface="Roboto Mono" pitchFamily="2" charset="0"/>
                <a:ea typeface="Roboto Mono" pitchFamily="2" charset="0"/>
              </a:rPr>
              <a:t>-8211</a:t>
            </a:r>
            <a:r>
              <a:rPr lang="en-GB" sz="600" dirty="0">
                <a:solidFill>
                  <a:srgbClr val="D4D4D4"/>
                </a:solidFill>
                <a:latin typeface="Roboto Mono" pitchFamily="2" charset="0"/>
                <a:ea typeface="Roboto Mono" pitchFamily="2" charset="0"/>
              </a:rPr>
              <a:t>-e</a:t>
            </a:r>
            <a:r>
              <a:rPr lang="en-GB" sz="600" dirty="0">
                <a:solidFill>
                  <a:srgbClr val="B5CEA8"/>
                </a:solidFill>
                <a:latin typeface="Roboto Mono" pitchFamily="2" charset="0"/>
                <a:ea typeface="Roboto Mono" pitchFamily="2" charset="0"/>
              </a:rPr>
              <a:t>12</a:t>
            </a:r>
            <a:r>
              <a:rPr lang="en-GB" sz="600" dirty="0">
                <a:solidFill>
                  <a:srgbClr val="D4D4D4"/>
                </a:solidFill>
                <a:latin typeface="Roboto Mono" pitchFamily="2" charset="0"/>
                <a:ea typeface="Roboto Mono" pitchFamily="2" charset="0"/>
              </a:rPr>
              <a:t>bc</a:t>
            </a:r>
            <a:r>
              <a:rPr lang="en-GB" sz="600" dirty="0">
                <a:solidFill>
                  <a:srgbClr val="B5CEA8"/>
                </a:solidFill>
                <a:latin typeface="Roboto Mono" pitchFamily="2" charset="0"/>
                <a:ea typeface="Roboto Mono" pitchFamily="2" charset="0"/>
              </a:rPr>
              <a:t>8</a:t>
            </a:r>
            <a:r>
              <a:rPr lang="en-GB" sz="600" dirty="0">
                <a:solidFill>
                  <a:srgbClr val="D4D4D4"/>
                </a:solidFill>
                <a:latin typeface="Roboto Mono" pitchFamily="2" charset="0"/>
                <a:ea typeface="Roboto Mono" pitchFamily="2" charset="0"/>
              </a:rPr>
              <a:t>d</a:t>
            </a:r>
            <a:r>
              <a:rPr lang="en-GB" sz="600" dirty="0">
                <a:solidFill>
                  <a:srgbClr val="B5CEA8"/>
                </a:solidFill>
                <a:latin typeface="Roboto Mono" pitchFamily="2" charset="0"/>
                <a:ea typeface="Roboto Mono" pitchFamily="2" charset="0"/>
              </a:rPr>
              <a:t>4</a:t>
            </a:r>
            <a:r>
              <a:rPr lang="en-GB" sz="600" dirty="0">
                <a:solidFill>
                  <a:srgbClr val="D4D4D4"/>
                </a:solidFill>
                <a:latin typeface="Roboto Mono" pitchFamily="2" charset="0"/>
                <a:ea typeface="Roboto Mono" pitchFamily="2" charset="0"/>
              </a:rPr>
              <a:t>f</a:t>
            </a:r>
            <a:r>
              <a:rPr lang="en-GB" sz="600" dirty="0">
                <a:solidFill>
                  <a:srgbClr val="B5CEA8"/>
                </a:solidFill>
                <a:latin typeface="Roboto Mono" pitchFamily="2" charset="0"/>
                <a:ea typeface="Roboto Mono" pitchFamily="2" charset="0"/>
              </a:rPr>
              <a:t>492</a:t>
            </a:r>
            <a:r>
              <a:rPr lang="en-GB" sz="600" dirty="0">
                <a:solidFill>
                  <a:srgbClr val="D4D4D4"/>
                </a:solidFill>
                <a:latin typeface="Roboto Mono" pitchFamily="2" charset="0"/>
                <a:ea typeface="Roboto Mono" pitchFamily="2" charset="0"/>
              </a:rPr>
              <a:t>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PossibleWorld</a:t>
            </a:r>
            <a:r>
              <a:rPr lang="en-GB" sz="600" dirty="0">
                <a:solidFill>
                  <a:srgbClr val="D4D4D4"/>
                </a:solidFill>
                <a:latin typeface="Roboto Mono" pitchFamily="2" charset="0"/>
                <a:ea typeface="Roboto Mono" pitchFamily="2" charset="0"/>
              </a:rPr>
              <a:t> .</a:t>
            </a:r>
          </a:p>
          <a:p>
            <a:br>
              <a:rPr lang="en-GB" sz="600" dirty="0">
                <a:solidFill>
                  <a:srgbClr val="D4D4D4"/>
                </a:solidFill>
                <a:latin typeface="Roboto Mono" pitchFamily="2" charset="0"/>
                <a:ea typeface="Roboto Mono" pitchFamily="2" charset="0"/>
              </a:rPr>
            </a:br>
            <a:r>
              <a:rPr lang="en-GB" sz="600" dirty="0">
                <a:solidFill>
                  <a:srgbClr val="4EC9B0"/>
                </a:solidFill>
                <a:latin typeface="Roboto Mono" pitchFamily="2" charset="0"/>
                <a:ea typeface="Roboto Mono" pitchFamily="2" charset="0"/>
              </a:rPr>
              <a:t>&lt;http://</a:t>
            </a:r>
            <a:r>
              <a:rPr lang="en-GB" sz="600" dirty="0" err="1">
                <a:solidFill>
                  <a:srgbClr val="4EC9B0"/>
                </a:solidFill>
                <a:latin typeface="Roboto Mono" pitchFamily="2" charset="0"/>
                <a:ea typeface="Roboto Mono" pitchFamily="2" charset="0"/>
              </a:rPr>
              <a:t>itu.int#mmsi-NamingScheme</a:t>
            </a:r>
            <a:r>
              <a:rPr lang="en-GB" sz="600" dirty="0">
                <a:solidFill>
                  <a:srgbClr val="4EC9B0"/>
                </a:solidFill>
                <a:latin typeface="Roboto Mono" pitchFamily="2" charset="0"/>
                <a:ea typeface="Roboto Mono" pitchFamily="2" charset="0"/>
              </a:rPr>
              <a:t>&gt;</a:t>
            </a:r>
            <a:r>
              <a:rPr lang="en-GB" sz="600" dirty="0">
                <a:solidFill>
                  <a:srgbClr val="D4D4D4"/>
                </a:solidFill>
                <a:latin typeface="Roboto Mono" pitchFamily="2" charset="0"/>
                <a:ea typeface="Roboto Mono" pitchFamily="2" charset="0"/>
              </a:rPr>
              <a:t>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NamingScheme</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schemeOwner</a:t>
            </a:r>
            <a:r>
              <a:rPr lang="en-GB" sz="600" dirty="0">
                <a:solidFill>
                  <a:srgbClr val="D4D4D4"/>
                </a:solidFill>
                <a:latin typeface="Roboto Mono" pitchFamily="2" charset="0"/>
                <a:ea typeface="Roboto Mono" pitchFamily="2" charset="0"/>
              </a:rPr>
              <a:t> </a:t>
            </a:r>
            <a:r>
              <a:rPr lang="en-GB" sz="600" dirty="0">
                <a:solidFill>
                  <a:srgbClr val="4EC9B0"/>
                </a:solidFill>
                <a:latin typeface="Roboto Mono" pitchFamily="2" charset="0"/>
                <a:ea typeface="Roboto Mono" pitchFamily="2" charset="0"/>
              </a:rPr>
              <a:t>&lt;http://</a:t>
            </a:r>
            <a:r>
              <a:rPr lang="en-GB" sz="600" dirty="0" err="1">
                <a:solidFill>
                  <a:srgbClr val="4EC9B0"/>
                </a:solidFill>
                <a:latin typeface="Roboto Mono" pitchFamily="2" charset="0"/>
                <a:ea typeface="Roboto Mono" pitchFamily="2" charset="0"/>
              </a:rPr>
              <a:t>itu.int</a:t>
            </a:r>
            <a:r>
              <a:rPr lang="en-GB" sz="600" dirty="0">
                <a:solidFill>
                  <a:srgbClr val="4EC9B0"/>
                </a:solidFill>
                <a:latin typeface="Roboto Mono" pitchFamily="2" charset="0"/>
                <a:ea typeface="Roboto Mono" pitchFamily="2" charset="0"/>
              </a:rPr>
              <a:t>&gt;</a:t>
            </a:r>
            <a:r>
              <a:rPr lang="en-GB" sz="600" dirty="0">
                <a:solidFill>
                  <a:srgbClr val="D4D4D4"/>
                </a:solidFill>
                <a:latin typeface="Roboto Mono" pitchFamily="2" charset="0"/>
                <a:ea typeface="Roboto Mono" pitchFamily="2" charset="0"/>
              </a:rPr>
              <a:t> .</a:t>
            </a:r>
          </a:p>
          <a:p>
            <a:br>
              <a:rPr lang="en-GB" sz="600" dirty="0">
                <a:solidFill>
                  <a:srgbClr val="D4D4D4"/>
                </a:solidFill>
                <a:latin typeface="Roboto Mono" pitchFamily="2" charset="0"/>
                <a:ea typeface="Roboto Mono" pitchFamily="2" charset="0"/>
              </a:rPr>
            </a:b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f89a179d</a:t>
            </a:r>
            <a:r>
              <a:rPr lang="en-GB" sz="600" dirty="0">
                <a:solidFill>
                  <a:srgbClr val="B5CEA8"/>
                </a:solidFill>
                <a:latin typeface="Roboto Mono" pitchFamily="2" charset="0"/>
                <a:ea typeface="Roboto Mono" pitchFamily="2" charset="0"/>
              </a:rPr>
              <a:t>-29</a:t>
            </a:r>
            <a:r>
              <a:rPr lang="en-GB" sz="600" dirty="0">
                <a:solidFill>
                  <a:srgbClr val="D4D4D4"/>
                </a:solidFill>
                <a:latin typeface="Roboto Mono" pitchFamily="2" charset="0"/>
                <a:ea typeface="Roboto Mono" pitchFamily="2" charset="0"/>
              </a:rPr>
              <a:t>e</a:t>
            </a:r>
            <a:r>
              <a:rPr lang="en-GB" sz="600" dirty="0">
                <a:solidFill>
                  <a:srgbClr val="B5CEA8"/>
                </a:solidFill>
                <a:latin typeface="Roboto Mono" pitchFamily="2" charset="0"/>
                <a:ea typeface="Roboto Mono" pitchFamily="2" charset="0"/>
              </a:rPr>
              <a:t>6-44</a:t>
            </a:r>
            <a:r>
              <a:rPr lang="en-GB" sz="600" dirty="0">
                <a:solidFill>
                  <a:srgbClr val="D4D4D4"/>
                </a:solidFill>
                <a:latin typeface="Roboto Mono" pitchFamily="2" charset="0"/>
                <a:ea typeface="Roboto Mono" pitchFamily="2" charset="0"/>
              </a:rPr>
              <a:t>aa-b</a:t>
            </a:r>
            <a:r>
              <a:rPr lang="en-GB" sz="600" dirty="0">
                <a:solidFill>
                  <a:srgbClr val="B5CEA8"/>
                </a:solidFill>
                <a:latin typeface="Roboto Mono" pitchFamily="2" charset="0"/>
                <a:ea typeface="Roboto Mono" pitchFamily="2" charset="0"/>
              </a:rPr>
              <a:t>3</a:t>
            </a:r>
            <a:r>
              <a:rPr lang="en-GB" sz="600" dirty="0">
                <a:solidFill>
                  <a:srgbClr val="D4D4D4"/>
                </a:solidFill>
                <a:latin typeface="Roboto Mono" pitchFamily="2" charset="0"/>
                <a:ea typeface="Roboto Mono" pitchFamily="2" charset="0"/>
              </a:rPr>
              <a:t>db</a:t>
            </a:r>
            <a:r>
              <a:rPr lang="en-GB" sz="600" dirty="0">
                <a:solidFill>
                  <a:srgbClr val="B5CEA8"/>
                </a:solidFill>
                <a:latin typeface="Roboto Mono" pitchFamily="2" charset="0"/>
                <a:ea typeface="Roboto Mono" pitchFamily="2" charset="0"/>
              </a:rPr>
              <a:t>-65921</a:t>
            </a:r>
            <a:r>
              <a:rPr lang="en-GB" sz="600" dirty="0">
                <a:solidFill>
                  <a:srgbClr val="D4D4D4"/>
                </a:solidFill>
                <a:latin typeface="Roboto Mono" pitchFamily="2" charset="0"/>
                <a:ea typeface="Roboto Mono" pitchFamily="2" charset="0"/>
              </a:rPr>
              <a:t>a</a:t>
            </a:r>
            <a:r>
              <a:rPr lang="en-GB" sz="600" dirty="0">
                <a:solidFill>
                  <a:srgbClr val="B5CEA8"/>
                </a:solidFill>
                <a:latin typeface="Roboto Mono" pitchFamily="2" charset="0"/>
                <a:ea typeface="Roboto Mono" pitchFamily="2" charset="0"/>
              </a:rPr>
              <a:t>98</a:t>
            </a:r>
            <a:r>
              <a:rPr lang="en-GB" sz="600" dirty="0">
                <a:solidFill>
                  <a:srgbClr val="D4D4D4"/>
                </a:solidFill>
                <a:latin typeface="Roboto Mono" pitchFamily="2" charset="0"/>
                <a:ea typeface="Roboto Mono" pitchFamily="2" charset="0"/>
              </a:rPr>
              <a:t>d</a:t>
            </a:r>
            <a:r>
              <a:rPr lang="en-GB" sz="600" dirty="0">
                <a:solidFill>
                  <a:srgbClr val="B5CEA8"/>
                </a:solidFill>
                <a:latin typeface="Roboto Mono" pitchFamily="2" charset="0"/>
                <a:ea typeface="Roboto Mono" pitchFamily="2" charset="0"/>
              </a:rPr>
              <a:t>30</a:t>
            </a:r>
            <a:r>
              <a:rPr lang="en-GB" sz="600" dirty="0">
                <a:solidFill>
                  <a:srgbClr val="D4D4D4"/>
                </a:solidFill>
                <a:latin typeface="Roboto Mono" pitchFamily="2" charset="0"/>
                <a:ea typeface="Roboto Mono" pitchFamily="2" charset="0"/>
              </a:rPr>
              <a:t>e </a:t>
            </a:r>
            <a:r>
              <a:rPr lang="en-GB" sz="600" dirty="0">
                <a:solidFill>
                  <a:srgbClr val="C586C0"/>
                </a:solidFill>
                <a:latin typeface="Roboto Mono" pitchFamily="2" charset="0"/>
                <a:ea typeface="Roboto Mono" pitchFamily="2" charset="0"/>
              </a:rPr>
              <a:t>a</a:t>
            </a:r>
            <a:r>
              <a:rPr lang="en-GB" sz="600" dirty="0">
                <a:solidFill>
                  <a:srgbClr val="D4D4D4"/>
                </a:solidFill>
                <a:latin typeface="Roboto Mono" pitchFamily="2" charset="0"/>
                <a:ea typeface="Roboto Mono" pitchFamily="2" charset="0"/>
              </a:rPr>
              <a:t> </a:t>
            </a:r>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Follow</a:t>
            </a:r>
            <a:r>
              <a:rPr lang="en-GB" sz="600" dirty="0">
                <a:solidFill>
                  <a:srgbClr val="D4D4D4"/>
                </a:solidFill>
                <a:latin typeface="Roboto Mono" pitchFamily="2" charset="0"/>
                <a:ea typeface="Roboto Mono" pitchFamily="2" charset="0"/>
              </a:rPr>
              <a:t> ;</a:t>
            </a:r>
          </a:p>
          <a:p>
            <a:r>
              <a:rPr lang="en-GB" sz="600" dirty="0" err="1">
                <a:solidFill>
                  <a:srgbClr val="569CD6"/>
                </a:solidFill>
                <a:latin typeface="Roboto Mono" pitchFamily="2" charset="0"/>
                <a:ea typeface="Roboto Mono" pitchFamily="2" charset="0"/>
              </a:rPr>
              <a:t>ies:</a:t>
            </a:r>
            <a:r>
              <a:rPr lang="en-GB" sz="600" dirty="0" err="1">
                <a:solidFill>
                  <a:srgbClr val="9CDCFE"/>
                </a:solidFill>
                <a:latin typeface="Roboto Mono" pitchFamily="2" charset="0"/>
                <a:ea typeface="Roboto Mono" pitchFamily="2" charset="0"/>
              </a:rPr>
              <a:t>isPartOf</a:t>
            </a:r>
            <a:r>
              <a:rPr lang="en-GB" sz="600" dirty="0">
                <a:solidFill>
                  <a:srgbClr val="D4D4D4"/>
                </a:solidFill>
                <a:latin typeface="Roboto Mono" pitchFamily="2" charset="0"/>
                <a:ea typeface="Roboto Mono" pitchFamily="2" charset="0"/>
              </a:rPr>
              <a:t> </a:t>
            </a:r>
            <a:r>
              <a:rPr lang="en-GB" sz="600" dirty="0">
                <a:solidFill>
                  <a:srgbClr val="569CD6"/>
                </a:solidFill>
                <a:latin typeface="Roboto Mono" pitchFamily="2" charset="0"/>
                <a:ea typeface="Roboto Mono" pitchFamily="2" charset="0"/>
              </a:rPr>
              <a:t>data:</a:t>
            </a:r>
            <a:r>
              <a:rPr lang="en-GB" sz="600" dirty="0">
                <a:solidFill>
                  <a:srgbClr val="9CDCFE"/>
                </a:solidFill>
                <a:latin typeface="Roboto Mono" pitchFamily="2" charset="0"/>
                <a:ea typeface="Roboto Mono" pitchFamily="2" charset="0"/>
              </a:rPr>
              <a:t>3c23fd87</a:t>
            </a:r>
            <a:r>
              <a:rPr lang="en-GB" sz="600" dirty="0">
                <a:solidFill>
                  <a:srgbClr val="B5CEA8"/>
                </a:solidFill>
                <a:latin typeface="Roboto Mono" pitchFamily="2" charset="0"/>
                <a:ea typeface="Roboto Mono" pitchFamily="2" charset="0"/>
              </a:rPr>
              <a:t>-227</a:t>
            </a:r>
            <a:r>
              <a:rPr lang="en-GB" sz="600" dirty="0">
                <a:solidFill>
                  <a:srgbClr val="D4D4D4"/>
                </a:solidFill>
                <a:latin typeface="Roboto Mono" pitchFamily="2" charset="0"/>
                <a:ea typeface="Roboto Mono" pitchFamily="2" charset="0"/>
              </a:rPr>
              <a:t>b</a:t>
            </a:r>
            <a:r>
              <a:rPr lang="en-GB" sz="600" dirty="0">
                <a:solidFill>
                  <a:srgbClr val="B5CEA8"/>
                </a:solidFill>
                <a:latin typeface="Roboto Mono" pitchFamily="2" charset="0"/>
                <a:ea typeface="Roboto Mono" pitchFamily="2" charset="0"/>
              </a:rPr>
              <a:t>-41</a:t>
            </a:r>
            <a:r>
              <a:rPr lang="en-GB" sz="600" dirty="0">
                <a:solidFill>
                  <a:srgbClr val="D4D4D4"/>
                </a:solidFill>
                <a:latin typeface="Roboto Mono" pitchFamily="2" charset="0"/>
                <a:ea typeface="Roboto Mono" pitchFamily="2" charset="0"/>
              </a:rPr>
              <a:t>bf</a:t>
            </a:r>
            <a:r>
              <a:rPr lang="en-GB" sz="600" dirty="0">
                <a:solidFill>
                  <a:srgbClr val="B5CEA8"/>
                </a:solidFill>
                <a:latin typeface="Roboto Mono" pitchFamily="2" charset="0"/>
                <a:ea typeface="Roboto Mono" pitchFamily="2" charset="0"/>
              </a:rPr>
              <a:t>-8211</a:t>
            </a:r>
            <a:r>
              <a:rPr lang="en-GB" sz="600" dirty="0">
                <a:solidFill>
                  <a:srgbClr val="D4D4D4"/>
                </a:solidFill>
                <a:latin typeface="Roboto Mono" pitchFamily="2" charset="0"/>
                <a:ea typeface="Roboto Mono" pitchFamily="2" charset="0"/>
              </a:rPr>
              <a:t>-e</a:t>
            </a:r>
            <a:r>
              <a:rPr lang="en-GB" sz="600" dirty="0">
                <a:solidFill>
                  <a:srgbClr val="B5CEA8"/>
                </a:solidFill>
                <a:latin typeface="Roboto Mono" pitchFamily="2" charset="0"/>
                <a:ea typeface="Roboto Mono" pitchFamily="2" charset="0"/>
              </a:rPr>
              <a:t>12</a:t>
            </a:r>
            <a:r>
              <a:rPr lang="en-GB" sz="600" dirty="0">
                <a:solidFill>
                  <a:srgbClr val="D4D4D4"/>
                </a:solidFill>
                <a:latin typeface="Roboto Mono" pitchFamily="2" charset="0"/>
                <a:ea typeface="Roboto Mono" pitchFamily="2" charset="0"/>
              </a:rPr>
              <a:t>bc</a:t>
            </a:r>
            <a:r>
              <a:rPr lang="en-GB" sz="600" dirty="0">
                <a:solidFill>
                  <a:srgbClr val="B5CEA8"/>
                </a:solidFill>
                <a:latin typeface="Roboto Mono" pitchFamily="2" charset="0"/>
                <a:ea typeface="Roboto Mono" pitchFamily="2" charset="0"/>
              </a:rPr>
              <a:t>8</a:t>
            </a:r>
            <a:r>
              <a:rPr lang="en-GB" sz="600" dirty="0">
                <a:solidFill>
                  <a:srgbClr val="D4D4D4"/>
                </a:solidFill>
                <a:latin typeface="Roboto Mono" pitchFamily="2" charset="0"/>
                <a:ea typeface="Roboto Mono" pitchFamily="2" charset="0"/>
              </a:rPr>
              <a:t>d</a:t>
            </a:r>
            <a:r>
              <a:rPr lang="en-GB" sz="600" dirty="0">
                <a:solidFill>
                  <a:srgbClr val="B5CEA8"/>
                </a:solidFill>
                <a:latin typeface="Roboto Mono" pitchFamily="2" charset="0"/>
                <a:ea typeface="Roboto Mono" pitchFamily="2" charset="0"/>
              </a:rPr>
              <a:t>4</a:t>
            </a:r>
            <a:r>
              <a:rPr lang="en-GB" sz="600" dirty="0">
                <a:solidFill>
                  <a:srgbClr val="D4D4D4"/>
                </a:solidFill>
                <a:latin typeface="Roboto Mono" pitchFamily="2" charset="0"/>
                <a:ea typeface="Roboto Mono" pitchFamily="2" charset="0"/>
              </a:rPr>
              <a:t>f</a:t>
            </a:r>
            <a:r>
              <a:rPr lang="en-GB" sz="600" dirty="0">
                <a:solidFill>
                  <a:srgbClr val="B5CEA8"/>
                </a:solidFill>
                <a:latin typeface="Roboto Mono" pitchFamily="2" charset="0"/>
                <a:ea typeface="Roboto Mono" pitchFamily="2" charset="0"/>
              </a:rPr>
              <a:t>492</a:t>
            </a:r>
            <a:r>
              <a:rPr lang="en-GB" sz="600" dirty="0">
                <a:solidFill>
                  <a:srgbClr val="D4D4D4"/>
                </a:solidFill>
                <a:latin typeface="Roboto Mono" pitchFamily="2" charset="0"/>
                <a:ea typeface="Roboto Mono" pitchFamily="2" charset="0"/>
              </a:rPr>
              <a:t> .</a:t>
            </a:r>
          </a:p>
        </p:txBody>
      </p:sp>
      <p:pic>
        <p:nvPicPr>
          <p:cNvPr id="6" name="Picture 5">
            <a:extLst>
              <a:ext uri="{FF2B5EF4-FFF2-40B4-BE49-F238E27FC236}">
                <a16:creationId xmlns:a16="http://schemas.microsoft.com/office/drawing/2014/main" id="{2966EB60-3F5B-2F45-9728-A4297008F3BA}"/>
              </a:ext>
            </a:extLst>
          </p:cNvPr>
          <p:cNvPicPr>
            <a:picLocks noChangeAspect="1"/>
          </p:cNvPicPr>
          <p:nvPr/>
        </p:nvPicPr>
        <p:blipFill>
          <a:blip r:embed="rId2"/>
          <a:stretch>
            <a:fillRect/>
          </a:stretch>
        </p:blipFill>
        <p:spPr>
          <a:xfrm>
            <a:off x="6229708" y="905180"/>
            <a:ext cx="5926410" cy="4953794"/>
          </a:xfrm>
          <a:prstGeom prst="rect">
            <a:avLst/>
          </a:prstGeom>
        </p:spPr>
      </p:pic>
    </p:spTree>
    <p:extLst>
      <p:ext uri="{BB962C8B-B14F-4D97-AF65-F5344CB8AC3E}">
        <p14:creationId xmlns:p14="http://schemas.microsoft.com/office/powerpoint/2010/main" val="196584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r="15279" b="13867"/>
          <a:stretch/>
        </p:blipFill>
        <p:spPr bwMode="auto">
          <a:xfrm>
            <a:off x="401597" y="2011289"/>
            <a:ext cx="4207002"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480714"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“coopering”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523220"/>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“Coopering at sea” is when more than one vessel operate together as a team.</a:t>
            </a: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CooperAtSea</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ounded Rectangle 25">
            <a:extLst>
              <a:ext uri="{FF2B5EF4-FFF2-40B4-BE49-F238E27FC236}">
                <a16:creationId xmlns:a16="http://schemas.microsoft.com/office/drawing/2014/main" id="{B4E30380-D831-3A43-85DE-0AF6C23A6177}"/>
              </a:ext>
            </a:extLst>
          </p:cNvPr>
          <p:cNvSpPr/>
          <p:nvPr/>
        </p:nvSpPr>
        <p:spPr>
          <a:xfrm>
            <a:off x="2053780" y="4954750"/>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CooperingAtSea</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a:endCxn id="26" idx="0"/>
          </p:cNvCxnSpPr>
          <p:nvPr/>
        </p:nvCxnSpPr>
        <p:spPr>
          <a:xfrm rot="16200000" flipH="1">
            <a:off x="2352380" y="4862161"/>
            <a:ext cx="185129" cy="47"/>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5FC636AE-FB5A-D04F-A692-5231BCA8613F}"/>
              </a:ext>
            </a:extLst>
          </p:cNvPr>
          <p:cNvSpPr txBox="1"/>
          <p:nvPr/>
        </p:nvSpPr>
        <p:spPr>
          <a:xfrm>
            <a:off x="6824705" y="401453"/>
            <a:ext cx="4249742" cy="738664"/>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As with the ”following” pattern, the Govt PHIA Probability Yardstick can be used in </a:t>
            </a:r>
            <a:r>
              <a:rPr lang="en-GB" sz="1400" dirty="0" err="1">
                <a:latin typeface="Roboto" panose="02000000000000000000" pitchFamily="2" charset="0"/>
                <a:ea typeface="Roboto" panose="02000000000000000000" pitchFamily="2" charset="0"/>
              </a:rPr>
              <a:t>conjuction</a:t>
            </a:r>
            <a:r>
              <a:rPr lang="en-GB" sz="1400" dirty="0">
                <a:latin typeface="Roboto" panose="02000000000000000000" pitchFamily="2" charset="0"/>
                <a:ea typeface="Roboto" panose="02000000000000000000" pitchFamily="2" charset="0"/>
              </a:rPr>
              <a:t> with the possible worlds model.  </a:t>
            </a:r>
          </a:p>
        </p:txBody>
      </p:sp>
    </p:spTree>
    <p:extLst>
      <p:ext uri="{BB962C8B-B14F-4D97-AF65-F5344CB8AC3E}">
        <p14:creationId xmlns:p14="http://schemas.microsoft.com/office/powerpoint/2010/main" val="1357914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684835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“Coopering”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249299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ies:CooperAtSea</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ies:CooperAtSea</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ies:CooperingAtSea</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ies:CooperingAtSea</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988764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vent Participation Diagram">
            <a:extLst>
              <a:ext uri="{FF2B5EF4-FFF2-40B4-BE49-F238E27FC236}">
                <a16:creationId xmlns:a16="http://schemas.microsoft.com/office/drawing/2014/main" id="{EA7A0A51-407D-3946-9BB5-161F5DD891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345" b="13867"/>
          <a:stretch/>
        </p:blipFill>
        <p:spPr bwMode="auto">
          <a:xfrm>
            <a:off x="401597" y="2011289"/>
            <a:ext cx="4965700" cy="26600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E136746-E970-E14E-9FC7-A42AA981E656}"/>
              </a:ext>
            </a:extLst>
          </p:cNvPr>
          <p:cNvSpPr/>
          <p:nvPr/>
        </p:nvSpPr>
        <p:spPr>
          <a:xfrm>
            <a:off x="1227350" y="3496891"/>
            <a:ext cx="645459" cy="8795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Assessment Diagram">
            <a:extLst>
              <a:ext uri="{FF2B5EF4-FFF2-40B4-BE49-F238E27FC236}">
                <a16:creationId xmlns:a16="http://schemas.microsoft.com/office/drawing/2014/main" id="{CC3431D1-52CF-3A45-A32B-52A9FF188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62" t="33726" r="11059" b="6865"/>
          <a:stretch/>
        </p:blipFill>
        <p:spPr bwMode="auto">
          <a:xfrm>
            <a:off x="6237687" y="1683326"/>
            <a:ext cx="5261468" cy="3491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907248-8DFE-D049-B774-0C26876B99FE}"/>
              </a:ext>
            </a:extLst>
          </p:cNvPr>
          <p:cNvSpPr txBox="1"/>
          <p:nvPr/>
        </p:nvSpPr>
        <p:spPr>
          <a:xfrm>
            <a:off x="263309" y="239371"/>
            <a:ext cx="4815742"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“approaching”</a:t>
            </a:r>
          </a:p>
        </p:txBody>
      </p:sp>
      <p:sp>
        <p:nvSpPr>
          <p:cNvPr id="4" name="TextBox 3">
            <a:extLst>
              <a:ext uri="{FF2B5EF4-FFF2-40B4-BE49-F238E27FC236}">
                <a16:creationId xmlns:a16="http://schemas.microsoft.com/office/drawing/2014/main" id="{2D203C50-3534-A24B-8D17-2C9285196927}"/>
              </a:ext>
            </a:extLst>
          </p:cNvPr>
          <p:cNvSpPr txBox="1"/>
          <p:nvPr/>
        </p:nvSpPr>
        <p:spPr>
          <a:xfrm>
            <a:off x="626457" y="901240"/>
            <a:ext cx="4507317" cy="95410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This extension follows exactly the same pattern as the “following” use-case. It even includes the idea of deliberate / active approaching</a:t>
            </a:r>
          </a:p>
          <a:p>
            <a:endParaRPr lang="en-GB" sz="1400" dirty="0">
              <a:latin typeface="Roboto" panose="02000000000000000000" pitchFamily="2" charset="0"/>
              <a:ea typeface="Roboto" panose="02000000000000000000" pitchFamily="2" charset="0"/>
            </a:endParaRPr>
          </a:p>
        </p:txBody>
      </p:sp>
      <p:cxnSp>
        <p:nvCxnSpPr>
          <p:cNvPr id="6" name="Elbow Connector 14">
            <a:extLst>
              <a:ext uri="{FF2B5EF4-FFF2-40B4-BE49-F238E27FC236}">
                <a16:creationId xmlns:a16="http://schemas.microsoft.com/office/drawing/2014/main" id="{B6AF105F-F274-EF43-85EF-DACF6BFC98DB}"/>
              </a:ext>
            </a:extLst>
          </p:cNvPr>
          <p:cNvCxnSpPr>
            <a:cxnSpLocks/>
          </p:cNvCxnSpPr>
          <p:nvPr/>
        </p:nvCxnSpPr>
        <p:spPr>
          <a:xfrm>
            <a:off x="1521285" y="3609548"/>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Rounded Rectangle 6">
            <a:extLst>
              <a:ext uri="{FF2B5EF4-FFF2-40B4-BE49-F238E27FC236}">
                <a16:creationId xmlns:a16="http://schemas.microsoft.com/office/drawing/2014/main" id="{6D83AFB1-1844-1845-B12D-9035E0BCBFF1}"/>
              </a:ext>
            </a:extLst>
          </p:cNvPr>
          <p:cNvSpPr/>
          <p:nvPr/>
        </p:nvSpPr>
        <p:spPr>
          <a:xfrm>
            <a:off x="1242020" y="37852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a:t>
            </a:r>
          </a:p>
        </p:txBody>
      </p:sp>
      <p:sp>
        <p:nvSpPr>
          <p:cNvPr id="8" name="Triangle 7">
            <a:extLst>
              <a:ext uri="{FF2B5EF4-FFF2-40B4-BE49-F238E27FC236}">
                <a16:creationId xmlns:a16="http://schemas.microsoft.com/office/drawing/2014/main" id="{C7682673-0AE0-6B4D-9F1D-7B96ADBA40EE}"/>
              </a:ext>
            </a:extLst>
          </p:cNvPr>
          <p:cNvSpPr/>
          <p:nvPr/>
        </p:nvSpPr>
        <p:spPr>
          <a:xfrm>
            <a:off x="1482967" y="3500278"/>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ounded Rectangle 11">
            <a:extLst>
              <a:ext uri="{FF2B5EF4-FFF2-40B4-BE49-F238E27FC236}">
                <a16:creationId xmlns:a16="http://schemas.microsoft.com/office/drawing/2014/main" id="{1A55F45D-3995-FF47-9E06-E16EF89C6D55}"/>
              </a:ext>
            </a:extLst>
          </p:cNvPr>
          <p:cNvSpPr/>
          <p:nvPr/>
        </p:nvSpPr>
        <p:spPr>
          <a:xfrm>
            <a:off x="1091779" y="4714986"/>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Approached</a:t>
            </a:r>
          </a:p>
        </p:txBody>
      </p:sp>
      <p:cxnSp>
        <p:nvCxnSpPr>
          <p:cNvPr id="13" name="Elbow Connector 14">
            <a:extLst>
              <a:ext uri="{FF2B5EF4-FFF2-40B4-BE49-F238E27FC236}">
                <a16:creationId xmlns:a16="http://schemas.microsoft.com/office/drawing/2014/main" id="{B1D3318A-36FB-764C-AD65-3E8373966930}"/>
              </a:ext>
            </a:extLst>
          </p:cNvPr>
          <p:cNvCxnSpPr>
            <a:cxnSpLocks/>
            <a:endCxn id="12" idx="3"/>
          </p:cNvCxnSpPr>
          <p:nvPr/>
        </p:nvCxnSpPr>
        <p:spPr>
          <a:xfrm rot="5400000">
            <a:off x="1661026" y="4498388"/>
            <a:ext cx="561828" cy="135571"/>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Elbow Connector 14">
            <a:extLst>
              <a:ext uri="{FF2B5EF4-FFF2-40B4-BE49-F238E27FC236}">
                <a16:creationId xmlns:a16="http://schemas.microsoft.com/office/drawing/2014/main" id="{CD75A307-3295-A84F-9EB2-213C9BA6043C}"/>
              </a:ext>
            </a:extLst>
          </p:cNvPr>
          <p:cNvCxnSpPr>
            <a:cxnSpLocks/>
          </p:cNvCxnSpPr>
          <p:nvPr/>
        </p:nvCxnSpPr>
        <p:spPr>
          <a:xfrm flipH="1">
            <a:off x="2009725" y="4288228"/>
            <a:ext cx="435196"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14">
            <a:extLst>
              <a:ext uri="{FF2B5EF4-FFF2-40B4-BE49-F238E27FC236}">
                <a16:creationId xmlns:a16="http://schemas.microsoft.com/office/drawing/2014/main" id="{95C92FE4-D73A-7E4B-A20C-1B230B47A1F8}"/>
              </a:ext>
            </a:extLst>
          </p:cNvPr>
          <p:cNvCxnSpPr>
            <a:cxnSpLocks/>
            <a:endCxn id="11" idx="3"/>
          </p:cNvCxnSpPr>
          <p:nvPr/>
        </p:nvCxnSpPr>
        <p:spPr>
          <a:xfrm rot="5400000">
            <a:off x="1760721" y="4959177"/>
            <a:ext cx="361093" cy="1369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7" name="Triangle 26">
            <a:extLst>
              <a:ext uri="{FF2B5EF4-FFF2-40B4-BE49-F238E27FC236}">
                <a16:creationId xmlns:a16="http://schemas.microsoft.com/office/drawing/2014/main" id="{71CA29CC-6CF4-AF43-9346-492FC658F1C8}"/>
              </a:ext>
            </a:extLst>
          </p:cNvPr>
          <p:cNvSpPr/>
          <p:nvPr/>
        </p:nvSpPr>
        <p:spPr>
          <a:xfrm>
            <a:off x="1450357" y="534488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8" name="Elbow Connector 14">
            <a:extLst>
              <a:ext uri="{FF2B5EF4-FFF2-40B4-BE49-F238E27FC236}">
                <a16:creationId xmlns:a16="http://schemas.microsoft.com/office/drawing/2014/main" id="{977812D9-AD8B-F940-9A4D-197738B9ACD1}"/>
              </a:ext>
            </a:extLst>
          </p:cNvPr>
          <p:cNvCxnSpPr>
            <a:cxnSpLocks/>
          </p:cNvCxnSpPr>
          <p:nvPr/>
        </p:nvCxnSpPr>
        <p:spPr>
          <a:xfrm>
            <a:off x="1482980" y="5454156"/>
            <a:ext cx="0" cy="243646"/>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6" name="Rounded Rectangle 25">
            <a:extLst>
              <a:ext uri="{FF2B5EF4-FFF2-40B4-BE49-F238E27FC236}">
                <a16:creationId xmlns:a16="http://schemas.microsoft.com/office/drawing/2014/main" id="{B4E30380-D831-3A43-85DE-0AF6C23A6177}"/>
              </a:ext>
            </a:extLst>
          </p:cNvPr>
          <p:cNvSpPr/>
          <p:nvPr/>
        </p:nvSpPr>
        <p:spPr>
          <a:xfrm>
            <a:off x="1090433" y="5533464"/>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ActiveApproacher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1" name="Rounded Rectangle 10">
            <a:extLst>
              <a:ext uri="{FF2B5EF4-FFF2-40B4-BE49-F238E27FC236}">
                <a16:creationId xmlns:a16="http://schemas.microsoft.com/office/drawing/2014/main" id="{4BD3583C-28B6-A540-9E1A-3F0BEE0DB85F}"/>
              </a:ext>
            </a:extLst>
          </p:cNvPr>
          <p:cNvSpPr/>
          <p:nvPr/>
        </p:nvSpPr>
        <p:spPr>
          <a:xfrm>
            <a:off x="1090434" y="5076081"/>
            <a:ext cx="782375" cy="264202"/>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Approacher</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29" name="Elbow Connector 14">
            <a:extLst>
              <a:ext uri="{FF2B5EF4-FFF2-40B4-BE49-F238E27FC236}">
                <a16:creationId xmlns:a16="http://schemas.microsoft.com/office/drawing/2014/main" id="{AB92C186-DDAE-B945-A919-F50B76BB7246}"/>
              </a:ext>
            </a:extLst>
          </p:cNvPr>
          <p:cNvCxnSpPr>
            <a:cxnSpLocks/>
            <a:stCxn id="36" idx="3"/>
          </p:cNvCxnSpPr>
          <p:nvPr/>
        </p:nvCxnSpPr>
        <p:spPr>
          <a:xfrm rot="5400000">
            <a:off x="1721094" y="4910874"/>
            <a:ext cx="865080" cy="582574"/>
          </a:xfrm>
          <a:prstGeom prst="bentConnector3">
            <a:avLst>
              <a:gd name="adj1" fmla="val 9974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6" name="Triangle 35">
            <a:extLst>
              <a:ext uri="{FF2B5EF4-FFF2-40B4-BE49-F238E27FC236}">
                <a16:creationId xmlns:a16="http://schemas.microsoft.com/office/drawing/2014/main" id="{C8331181-FE13-B444-86EF-9C090A299CB0}"/>
              </a:ext>
            </a:extLst>
          </p:cNvPr>
          <p:cNvSpPr/>
          <p:nvPr/>
        </p:nvSpPr>
        <p:spPr>
          <a:xfrm>
            <a:off x="2411365" y="4660351"/>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38">
            <a:extLst>
              <a:ext uri="{FF2B5EF4-FFF2-40B4-BE49-F238E27FC236}">
                <a16:creationId xmlns:a16="http://schemas.microsoft.com/office/drawing/2014/main" id="{E4573D7E-B86E-6940-9BB2-588B72191B69}"/>
              </a:ext>
            </a:extLst>
          </p:cNvPr>
          <p:cNvSpPr/>
          <p:nvPr/>
        </p:nvSpPr>
        <p:spPr>
          <a:xfrm>
            <a:off x="2880116" y="4248404"/>
            <a:ext cx="645459" cy="466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364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716253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“Approaching” Use-Case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416320"/>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ies:Approached</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ies:EventParticipant</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ies:Approacher</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ies:ActiveApproacher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ies:ActiveEventParticipant</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3680168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7976CB4C-9458-424A-A4D1-CCB5783FC161}"/>
              </a:ext>
            </a:extLst>
          </p:cNvPr>
          <p:cNvSpPr/>
          <p:nvPr/>
        </p:nvSpPr>
        <p:spPr>
          <a:xfrm>
            <a:off x="4058734" y="2038735"/>
            <a:ext cx="1451894" cy="56316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C257604D-F5B1-2D4F-95FC-42670029D5B8}"/>
              </a:ext>
            </a:extLst>
          </p:cNvPr>
          <p:cNvSpPr/>
          <p:nvPr/>
        </p:nvSpPr>
        <p:spPr>
          <a:xfrm>
            <a:off x="2595880" y="2468180"/>
            <a:ext cx="2032000" cy="379546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dirty="0">
                <a:solidFill>
                  <a:srgbClr val="C00000"/>
                </a:solidFill>
                <a:latin typeface="Roboto" panose="02000000000000000000" pitchFamily="2" charset="0"/>
                <a:ea typeface="Roboto" panose="02000000000000000000" pitchFamily="2" charset="0"/>
              </a:rPr>
              <a:t>new stuff</a:t>
            </a:r>
          </a:p>
        </p:txBody>
      </p:sp>
      <p:sp>
        <p:nvSpPr>
          <p:cNvPr id="2058" name="Rectangle 2057">
            <a:extLst>
              <a:ext uri="{FF2B5EF4-FFF2-40B4-BE49-F238E27FC236}">
                <a16:creationId xmlns:a16="http://schemas.microsoft.com/office/drawing/2014/main" id="{D8B70B1B-1EFC-394D-92F3-EC298217A6F2}"/>
              </a:ext>
            </a:extLst>
          </p:cNvPr>
          <p:cNvSpPr/>
          <p:nvPr/>
        </p:nvSpPr>
        <p:spPr>
          <a:xfrm>
            <a:off x="1954596" y="1996440"/>
            <a:ext cx="1128964" cy="57972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8DBC6E6-81EE-FF45-A817-F368946D703C}"/>
              </a:ext>
            </a:extLst>
          </p:cNvPr>
          <p:cNvSpPr txBox="1"/>
          <p:nvPr/>
        </p:nvSpPr>
        <p:spPr>
          <a:xfrm>
            <a:off x="263309" y="239371"/>
            <a:ext cx="6163867"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Proposed IES Modifications for Assessments</a:t>
            </a:r>
          </a:p>
        </p:txBody>
      </p:sp>
      <p:cxnSp>
        <p:nvCxnSpPr>
          <p:cNvPr id="3" name="Elbow Connector 14">
            <a:extLst>
              <a:ext uri="{FF2B5EF4-FFF2-40B4-BE49-F238E27FC236}">
                <a16:creationId xmlns:a16="http://schemas.microsoft.com/office/drawing/2014/main" id="{F2F98AC3-707B-1148-9FEA-EBAD21CB8755}"/>
              </a:ext>
            </a:extLst>
          </p:cNvPr>
          <p:cNvCxnSpPr>
            <a:cxnSpLocks/>
            <a:stCxn id="4" idx="0"/>
            <a:endCxn id="6" idx="2"/>
          </p:cNvCxnSpPr>
          <p:nvPr/>
        </p:nvCxnSpPr>
        <p:spPr>
          <a:xfrm flipV="1">
            <a:off x="2530113" y="1741064"/>
            <a:ext cx="0" cy="39828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 name="Rounded Rectangle 3">
            <a:extLst>
              <a:ext uri="{FF2B5EF4-FFF2-40B4-BE49-F238E27FC236}">
                <a16:creationId xmlns:a16="http://schemas.microsoft.com/office/drawing/2014/main" id="{5E38AC59-EF07-8044-8DCF-6356A439CFC2}"/>
              </a:ext>
            </a:extLst>
          </p:cNvPr>
          <p:cNvSpPr/>
          <p:nvPr/>
        </p:nvSpPr>
        <p:spPr>
          <a:xfrm>
            <a:off x="2146260" y="213935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a:solidFill>
                  <a:srgbClr val="C00000"/>
                </a:solidFill>
                <a:latin typeface="Consolas" panose="020B0609020204030204" pitchFamily="49" charset="0"/>
                <a:cs typeface="Consolas" panose="020B0609020204030204" pitchFamily="49" charset="0"/>
              </a:rPr>
              <a:t>Assess</a:t>
            </a:r>
          </a:p>
        </p:txBody>
      </p:sp>
      <p:sp>
        <p:nvSpPr>
          <p:cNvPr id="5" name="Triangle 4">
            <a:extLst>
              <a:ext uri="{FF2B5EF4-FFF2-40B4-BE49-F238E27FC236}">
                <a16:creationId xmlns:a16="http://schemas.microsoft.com/office/drawing/2014/main" id="{6B1A3BC9-3978-6840-8DE0-772C7831F321}"/>
              </a:ext>
            </a:extLst>
          </p:cNvPr>
          <p:cNvSpPr/>
          <p:nvPr/>
        </p:nvSpPr>
        <p:spPr>
          <a:xfrm>
            <a:off x="2475164" y="1755981"/>
            <a:ext cx="120716" cy="134771"/>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ounded Rectangle 5">
            <a:extLst>
              <a:ext uri="{FF2B5EF4-FFF2-40B4-BE49-F238E27FC236}">
                <a16:creationId xmlns:a16="http://schemas.microsoft.com/office/drawing/2014/main" id="{84E0D57A-3B80-D642-A769-61BA14699301}"/>
              </a:ext>
            </a:extLst>
          </p:cNvPr>
          <p:cNvSpPr/>
          <p:nvPr/>
        </p:nvSpPr>
        <p:spPr>
          <a:xfrm>
            <a:off x="2146260" y="143831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Event</a:t>
            </a:r>
          </a:p>
        </p:txBody>
      </p:sp>
      <p:sp>
        <p:nvSpPr>
          <p:cNvPr id="7" name="Rounded Rectangle 6">
            <a:extLst>
              <a:ext uri="{FF2B5EF4-FFF2-40B4-BE49-F238E27FC236}">
                <a16:creationId xmlns:a16="http://schemas.microsoft.com/office/drawing/2014/main" id="{2116BEAB-F994-3A48-BF88-B44BD52D14EC}"/>
              </a:ext>
            </a:extLst>
          </p:cNvPr>
          <p:cNvSpPr/>
          <p:nvPr/>
        </p:nvSpPr>
        <p:spPr>
          <a:xfrm>
            <a:off x="1424900" y="282787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AssessToBeTrue</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10" name="Rounded Rectangle 9">
            <a:extLst>
              <a:ext uri="{FF2B5EF4-FFF2-40B4-BE49-F238E27FC236}">
                <a16:creationId xmlns:a16="http://schemas.microsoft.com/office/drawing/2014/main" id="{1D6D135B-6EE8-C642-B4A3-CF6810B04A20}"/>
              </a:ext>
            </a:extLst>
          </p:cNvPr>
          <p:cNvSpPr/>
          <p:nvPr/>
        </p:nvSpPr>
        <p:spPr>
          <a:xfrm>
            <a:off x="2706916" y="2827872"/>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AssessToBeRemoteChance</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1" name="Elbow Connector 14">
            <a:extLst>
              <a:ext uri="{FF2B5EF4-FFF2-40B4-BE49-F238E27FC236}">
                <a16:creationId xmlns:a16="http://schemas.microsoft.com/office/drawing/2014/main" id="{10EB73DD-1A77-1D46-82AA-6E9E5B12EB2E}"/>
              </a:ext>
            </a:extLst>
          </p:cNvPr>
          <p:cNvCxnSpPr>
            <a:cxnSpLocks/>
            <a:stCxn id="10" idx="1"/>
            <a:endCxn id="7" idx="3"/>
          </p:cNvCxnSpPr>
          <p:nvPr/>
        </p:nvCxnSpPr>
        <p:spPr>
          <a:xfrm flipH="1">
            <a:off x="2192605" y="2979248"/>
            <a:ext cx="514311"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pic>
        <p:nvPicPr>
          <p:cNvPr id="2050" name="Picture 2">
            <a:extLst>
              <a:ext uri="{FF2B5EF4-FFF2-40B4-BE49-F238E27FC236}">
                <a16:creationId xmlns:a16="http://schemas.microsoft.com/office/drawing/2014/main" id="{ADEAA875-1DFA-464D-8573-002014CDC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148" y="1107440"/>
            <a:ext cx="3882292" cy="2523490"/>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593EDFF5-009D-B744-B6E3-3AC41573FA53}"/>
              </a:ext>
            </a:extLst>
          </p:cNvPr>
          <p:cNvSpPr/>
          <p:nvPr/>
        </p:nvSpPr>
        <p:spPr>
          <a:xfrm>
            <a:off x="2706916" y="324308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AssessToBeHighlyUnlikely</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17" name="Elbow Connector 14">
            <a:extLst>
              <a:ext uri="{FF2B5EF4-FFF2-40B4-BE49-F238E27FC236}">
                <a16:creationId xmlns:a16="http://schemas.microsoft.com/office/drawing/2014/main" id="{AAA9D69D-F32D-1A47-836F-03F6A10FEEFC}"/>
              </a:ext>
            </a:extLst>
          </p:cNvPr>
          <p:cNvCxnSpPr>
            <a:cxnSpLocks/>
            <a:endCxn id="4" idx="2"/>
          </p:cNvCxnSpPr>
          <p:nvPr/>
        </p:nvCxnSpPr>
        <p:spPr>
          <a:xfrm flipV="1">
            <a:off x="2530112" y="2442104"/>
            <a:ext cx="1" cy="537144"/>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Rounded Rectangle 19">
            <a:extLst>
              <a:ext uri="{FF2B5EF4-FFF2-40B4-BE49-F238E27FC236}">
                <a16:creationId xmlns:a16="http://schemas.microsoft.com/office/drawing/2014/main" id="{B53B05E1-246C-A046-96DF-30BFD182E409}"/>
              </a:ext>
            </a:extLst>
          </p:cNvPr>
          <p:cNvSpPr/>
          <p:nvPr/>
        </p:nvSpPr>
        <p:spPr>
          <a:xfrm>
            <a:off x="2706916" y="36677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AssessToBeUnlikely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1" name="Rounded Rectangle 20">
            <a:extLst>
              <a:ext uri="{FF2B5EF4-FFF2-40B4-BE49-F238E27FC236}">
                <a16:creationId xmlns:a16="http://schemas.microsoft.com/office/drawing/2014/main" id="{2B46C694-2EE6-154E-AB25-00E530EF9116}"/>
              </a:ext>
            </a:extLst>
          </p:cNvPr>
          <p:cNvSpPr/>
          <p:nvPr/>
        </p:nvSpPr>
        <p:spPr>
          <a:xfrm>
            <a:off x="2706916" y="409244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AssessToBeRealisticPossibility</a:t>
            </a:r>
            <a:endParaRPr lang="en-GB" sz="600" b="1" dirty="0">
              <a:solidFill>
                <a:srgbClr val="C00000"/>
              </a:solidFill>
              <a:latin typeface="Consolas" panose="020B0609020204030204" pitchFamily="49" charset="0"/>
              <a:cs typeface="Consolas" panose="020B0609020204030204" pitchFamily="49" charset="0"/>
            </a:endParaRPr>
          </a:p>
        </p:txBody>
      </p:sp>
      <p:sp>
        <p:nvSpPr>
          <p:cNvPr id="22" name="Rounded Rectangle 21">
            <a:extLst>
              <a:ext uri="{FF2B5EF4-FFF2-40B4-BE49-F238E27FC236}">
                <a16:creationId xmlns:a16="http://schemas.microsoft.com/office/drawing/2014/main" id="{84DFC390-ED8C-0142-849B-8C182EF61E32}"/>
              </a:ext>
            </a:extLst>
          </p:cNvPr>
          <p:cNvSpPr/>
          <p:nvPr/>
        </p:nvSpPr>
        <p:spPr>
          <a:xfrm>
            <a:off x="2706916" y="4569968"/>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AssessToBeLikelyOrProbably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3" name="Rounded Rectangle 22">
            <a:extLst>
              <a:ext uri="{FF2B5EF4-FFF2-40B4-BE49-F238E27FC236}">
                <a16:creationId xmlns:a16="http://schemas.microsoft.com/office/drawing/2014/main" id="{7DC4B09B-B634-AF45-AF6D-B1B2CA51B593}"/>
              </a:ext>
            </a:extLst>
          </p:cNvPr>
          <p:cNvSpPr/>
          <p:nvPr/>
        </p:nvSpPr>
        <p:spPr>
          <a:xfrm>
            <a:off x="2706916" y="4989244"/>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AssessToBeHighlyLikely</a:t>
            </a:r>
            <a:endParaRPr lang="en-GB" sz="600" b="1" dirty="0">
              <a:solidFill>
                <a:srgbClr val="C00000"/>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50623517-F5C8-D94A-A14F-4D346C284099}"/>
              </a:ext>
            </a:extLst>
          </p:cNvPr>
          <p:cNvSpPr/>
          <p:nvPr/>
        </p:nvSpPr>
        <p:spPr>
          <a:xfrm>
            <a:off x="2706916" y="5408520"/>
            <a:ext cx="1814284"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AssessToBeAlmostCertain</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25" name="Elbow Connector 14">
            <a:extLst>
              <a:ext uri="{FF2B5EF4-FFF2-40B4-BE49-F238E27FC236}">
                <a16:creationId xmlns:a16="http://schemas.microsoft.com/office/drawing/2014/main" id="{B9BE8048-7E40-604E-89A2-7CFED55F1D5F}"/>
              </a:ext>
            </a:extLst>
          </p:cNvPr>
          <p:cNvCxnSpPr>
            <a:cxnSpLocks/>
            <a:stCxn id="16" idx="1"/>
            <a:endCxn id="4" idx="2"/>
          </p:cNvCxnSpPr>
          <p:nvPr/>
        </p:nvCxnSpPr>
        <p:spPr>
          <a:xfrm rot="10800000">
            <a:off x="2530114" y="2442104"/>
            <a:ext cx="176803" cy="95236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Elbow Connector 14">
            <a:extLst>
              <a:ext uri="{FF2B5EF4-FFF2-40B4-BE49-F238E27FC236}">
                <a16:creationId xmlns:a16="http://schemas.microsoft.com/office/drawing/2014/main" id="{2027927C-9D67-F84E-9659-77EA49B7E2A6}"/>
              </a:ext>
            </a:extLst>
          </p:cNvPr>
          <p:cNvCxnSpPr>
            <a:cxnSpLocks/>
            <a:stCxn id="20" idx="1"/>
            <a:endCxn id="4" idx="2"/>
          </p:cNvCxnSpPr>
          <p:nvPr/>
        </p:nvCxnSpPr>
        <p:spPr>
          <a:xfrm rot="10800000">
            <a:off x="2530114" y="2442104"/>
            <a:ext cx="176803" cy="13770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Elbow Connector 14">
            <a:extLst>
              <a:ext uri="{FF2B5EF4-FFF2-40B4-BE49-F238E27FC236}">
                <a16:creationId xmlns:a16="http://schemas.microsoft.com/office/drawing/2014/main" id="{173CC1E2-65F9-6740-8F24-5E171114D3FD}"/>
              </a:ext>
            </a:extLst>
          </p:cNvPr>
          <p:cNvCxnSpPr>
            <a:cxnSpLocks/>
            <a:stCxn id="21" idx="1"/>
          </p:cNvCxnSpPr>
          <p:nvPr/>
        </p:nvCxnSpPr>
        <p:spPr>
          <a:xfrm rot="10800000">
            <a:off x="2530118" y="2442104"/>
            <a:ext cx="176799" cy="180172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Elbow Connector 14">
            <a:extLst>
              <a:ext uri="{FF2B5EF4-FFF2-40B4-BE49-F238E27FC236}">
                <a16:creationId xmlns:a16="http://schemas.microsoft.com/office/drawing/2014/main" id="{7C8E66B3-C2E0-B943-9635-4E0D4C9F51CA}"/>
              </a:ext>
            </a:extLst>
          </p:cNvPr>
          <p:cNvCxnSpPr>
            <a:cxnSpLocks/>
            <a:stCxn id="22" idx="1"/>
          </p:cNvCxnSpPr>
          <p:nvPr/>
        </p:nvCxnSpPr>
        <p:spPr>
          <a:xfrm rot="10800000">
            <a:off x="2530126" y="2442104"/>
            <a:ext cx="176791" cy="2279240"/>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Elbow Connector 14">
            <a:extLst>
              <a:ext uri="{FF2B5EF4-FFF2-40B4-BE49-F238E27FC236}">
                <a16:creationId xmlns:a16="http://schemas.microsoft.com/office/drawing/2014/main" id="{B424FDA9-F875-3C40-80F8-B02EA54CC1EF}"/>
              </a:ext>
            </a:extLst>
          </p:cNvPr>
          <p:cNvCxnSpPr>
            <a:cxnSpLocks/>
            <a:stCxn id="23" idx="1"/>
          </p:cNvCxnSpPr>
          <p:nvPr/>
        </p:nvCxnSpPr>
        <p:spPr>
          <a:xfrm rot="10800000">
            <a:off x="2530138" y="2442104"/>
            <a:ext cx="176779" cy="2698516"/>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Elbow Connector 14">
            <a:extLst>
              <a:ext uri="{FF2B5EF4-FFF2-40B4-BE49-F238E27FC236}">
                <a16:creationId xmlns:a16="http://schemas.microsoft.com/office/drawing/2014/main" id="{DFE2E774-9BE8-3E48-9B07-44B52701F528}"/>
              </a:ext>
            </a:extLst>
          </p:cNvPr>
          <p:cNvCxnSpPr>
            <a:cxnSpLocks/>
            <a:stCxn id="24" idx="1"/>
          </p:cNvCxnSpPr>
          <p:nvPr/>
        </p:nvCxnSpPr>
        <p:spPr>
          <a:xfrm rot="10800000">
            <a:off x="2530154" y="2442104"/>
            <a:ext cx="176763" cy="3117792"/>
          </a:xfrm>
          <a:prstGeom prst="bentConnector2">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39" name="Rounded Rectangle 38">
            <a:extLst>
              <a:ext uri="{FF2B5EF4-FFF2-40B4-BE49-F238E27FC236}">
                <a16:creationId xmlns:a16="http://schemas.microsoft.com/office/drawing/2014/main" id="{9D08B2D6-85E5-694C-A91C-23E059212DC2}"/>
              </a:ext>
            </a:extLst>
          </p:cNvPr>
          <p:cNvSpPr/>
          <p:nvPr/>
        </p:nvSpPr>
        <p:spPr>
          <a:xfrm>
            <a:off x="4263849" y="143323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ClassOfEvent</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40" name="Rounded Rectangle 39">
            <a:extLst>
              <a:ext uri="{FF2B5EF4-FFF2-40B4-BE49-F238E27FC236}">
                <a16:creationId xmlns:a16="http://schemas.microsoft.com/office/drawing/2014/main" id="{5A16DB1B-C717-9744-9863-2D9911D9F5A9}"/>
              </a:ext>
            </a:extLst>
          </p:cNvPr>
          <p:cNvSpPr/>
          <p:nvPr/>
        </p:nvSpPr>
        <p:spPr>
          <a:xfrm>
            <a:off x="4263849" y="2139352"/>
            <a:ext cx="1128963" cy="302752"/>
          </a:xfrm>
          <a:prstGeom prst="roundRect">
            <a:avLst/>
          </a:prstGeom>
          <a:solidFill>
            <a:srgbClr val="00CCFF"/>
          </a:solidFill>
          <a:ln>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FF0000"/>
                </a:solidFill>
                <a:latin typeface="Consolas" panose="020B0609020204030204" pitchFamily="49" charset="0"/>
                <a:cs typeface="Consolas" panose="020B0609020204030204" pitchFamily="49" charset="0"/>
              </a:rPr>
              <a:t>&lt;&lt;</a:t>
            </a:r>
            <a:r>
              <a:rPr lang="en-GB" sz="600" b="1" dirty="0" err="1">
                <a:solidFill>
                  <a:srgbClr val="FF0000"/>
                </a:solidFill>
                <a:latin typeface="Consolas" panose="020B0609020204030204" pitchFamily="49" charset="0"/>
                <a:cs typeface="Consolas" panose="020B0609020204030204" pitchFamily="49" charset="0"/>
              </a:rPr>
              <a:t>rdfsClass</a:t>
            </a:r>
            <a:r>
              <a:rPr lang="en-GB" sz="600" b="1" dirty="0">
                <a:solidFill>
                  <a:srgbClr val="FF0000"/>
                </a:solidFill>
                <a:latin typeface="Consolas" panose="020B0609020204030204" pitchFamily="49" charset="0"/>
                <a:cs typeface="Consolas" panose="020B0609020204030204" pitchFamily="49" charset="0"/>
              </a:rPr>
              <a:t>&gt;&gt;</a:t>
            </a:r>
          </a:p>
          <a:p>
            <a:pPr algn="ctr"/>
            <a:r>
              <a:rPr lang="en-GB" sz="600" b="1" dirty="0" err="1">
                <a:solidFill>
                  <a:srgbClr val="FF0000"/>
                </a:solidFill>
                <a:latin typeface="Consolas" panose="020B0609020204030204" pitchFamily="49" charset="0"/>
                <a:cs typeface="Consolas" panose="020B0609020204030204" pitchFamily="49" charset="0"/>
              </a:rPr>
              <a:t>PhiaAssessmentYardstick</a:t>
            </a:r>
            <a:endParaRPr lang="en-GB" sz="600" b="1" dirty="0">
              <a:solidFill>
                <a:srgbClr val="FF0000"/>
              </a:solidFill>
              <a:latin typeface="Consolas" panose="020B0609020204030204" pitchFamily="49" charset="0"/>
              <a:cs typeface="Consolas" panose="020B0609020204030204" pitchFamily="49" charset="0"/>
            </a:endParaRPr>
          </a:p>
        </p:txBody>
      </p:sp>
      <p:sp>
        <p:nvSpPr>
          <p:cNvPr id="41" name="Triangle 40">
            <a:extLst>
              <a:ext uri="{FF2B5EF4-FFF2-40B4-BE49-F238E27FC236}">
                <a16:creationId xmlns:a16="http://schemas.microsoft.com/office/drawing/2014/main" id="{AC224461-67A3-1D4A-8E7D-BB5991628FA5}"/>
              </a:ext>
            </a:extLst>
          </p:cNvPr>
          <p:cNvSpPr/>
          <p:nvPr/>
        </p:nvSpPr>
        <p:spPr>
          <a:xfrm>
            <a:off x="2475164" y="2458709"/>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Elbow Connector 14">
            <a:extLst>
              <a:ext uri="{FF2B5EF4-FFF2-40B4-BE49-F238E27FC236}">
                <a16:creationId xmlns:a16="http://schemas.microsoft.com/office/drawing/2014/main" id="{243C83A4-31AF-2148-9F06-D6E5DA87E674}"/>
              </a:ext>
            </a:extLst>
          </p:cNvPr>
          <p:cNvCxnSpPr>
            <a:cxnSpLocks/>
            <a:stCxn id="40" idx="0"/>
            <a:endCxn id="39" idx="2"/>
          </p:cNvCxnSpPr>
          <p:nvPr/>
        </p:nvCxnSpPr>
        <p:spPr>
          <a:xfrm flipV="1">
            <a:off x="4828331" y="1735984"/>
            <a:ext cx="0" cy="403368"/>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5" name="Triangle 44">
            <a:extLst>
              <a:ext uri="{FF2B5EF4-FFF2-40B4-BE49-F238E27FC236}">
                <a16:creationId xmlns:a16="http://schemas.microsoft.com/office/drawing/2014/main" id="{2DF307B5-2B8F-544F-8A23-91769C18E86D}"/>
              </a:ext>
            </a:extLst>
          </p:cNvPr>
          <p:cNvSpPr/>
          <p:nvPr/>
        </p:nvSpPr>
        <p:spPr>
          <a:xfrm>
            <a:off x="4767972" y="1755981"/>
            <a:ext cx="120716" cy="134771"/>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6" name="Elbow Connector 14">
            <a:extLst>
              <a:ext uri="{FF2B5EF4-FFF2-40B4-BE49-F238E27FC236}">
                <a16:creationId xmlns:a16="http://schemas.microsoft.com/office/drawing/2014/main" id="{16304156-791F-CF43-800C-E470496405B9}"/>
              </a:ext>
            </a:extLst>
          </p:cNvPr>
          <p:cNvCxnSpPr>
            <a:cxnSpLocks/>
            <a:stCxn id="40" idx="2"/>
            <a:endCxn id="10" idx="3"/>
          </p:cNvCxnSpPr>
          <p:nvPr/>
        </p:nvCxnSpPr>
        <p:spPr>
          <a:xfrm rot="5400000">
            <a:off x="4406194" y="2557111"/>
            <a:ext cx="537144"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4" name="Elbow Connector 14">
            <a:extLst>
              <a:ext uri="{FF2B5EF4-FFF2-40B4-BE49-F238E27FC236}">
                <a16:creationId xmlns:a16="http://schemas.microsoft.com/office/drawing/2014/main" id="{82DD68CB-2DCA-A540-890E-FECAA5978DF4}"/>
              </a:ext>
            </a:extLst>
          </p:cNvPr>
          <p:cNvCxnSpPr>
            <a:cxnSpLocks/>
            <a:stCxn id="40" idx="2"/>
            <a:endCxn id="16" idx="3"/>
          </p:cNvCxnSpPr>
          <p:nvPr/>
        </p:nvCxnSpPr>
        <p:spPr>
          <a:xfrm rot="5400000">
            <a:off x="4198586" y="2764719"/>
            <a:ext cx="95236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57" name="Elbow Connector 14">
            <a:extLst>
              <a:ext uri="{FF2B5EF4-FFF2-40B4-BE49-F238E27FC236}">
                <a16:creationId xmlns:a16="http://schemas.microsoft.com/office/drawing/2014/main" id="{0F2AF481-4A26-4641-B5B3-9A94AA440080}"/>
              </a:ext>
            </a:extLst>
          </p:cNvPr>
          <p:cNvCxnSpPr>
            <a:cxnSpLocks/>
            <a:stCxn id="40" idx="2"/>
            <a:endCxn id="20" idx="3"/>
          </p:cNvCxnSpPr>
          <p:nvPr/>
        </p:nvCxnSpPr>
        <p:spPr>
          <a:xfrm rot="5400000">
            <a:off x="3986246" y="2977059"/>
            <a:ext cx="13770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0" name="Elbow Connector 14">
            <a:extLst>
              <a:ext uri="{FF2B5EF4-FFF2-40B4-BE49-F238E27FC236}">
                <a16:creationId xmlns:a16="http://schemas.microsoft.com/office/drawing/2014/main" id="{221FE280-A10D-104D-A32E-8490DD001FA2}"/>
              </a:ext>
            </a:extLst>
          </p:cNvPr>
          <p:cNvCxnSpPr>
            <a:cxnSpLocks/>
            <a:stCxn id="40" idx="2"/>
            <a:endCxn id="21" idx="3"/>
          </p:cNvCxnSpPr>
          <p:nvPr/>
        </p:nvCxnSpPr>
        <p:spPr>
          <a:xfrm rot="5400000">
            <a:off x="3773906" y="3189399"/>
            <a:ext cx="180172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3" name="Elbow Connector 14">
            <a:extLst>
              <a:ext uri="{FF2B5EF4-FFF2-40B4-BE49-F238E27FC236}">
                <a16:creationId xmlns:a16="http://schemas.microsoft.com/office/drawing/2014/main" id="{5CCECD65-5E40-6848-B84A-D58240B41344}"/>
              </a:ext>
            </a:extLst>
          </p:cNvPr>
          <p:cNvCxnSpPr>
            <a:cxnSpLocks/>
            <a:stCxn id="40" idx="2"/>
            <a:endCxn id="22" idx="3"/>
          </p:cNvCxnSpPr>
          <p:nvPr/>
        </p:nvCxnSpPr>
        <p:spPr>
          <a:xfrm rot="5400000">
            <a:off x="3535146" y="3428159"/>
            <a:ext cx="2279240"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6" name="Elbow Connector 14">
            <a:extLst>
              <a:ext uri="{FF2B5EF4-FFF2-40B4-BE49-F238E27FC236}">
                <a16:creationId xmlns:a16="http://schemas.microsoft.com/office/drawing/2014/main" id="{AD7B4A1D-28F1-0D40-A53E-8225AED5A027}"/>
              </a:ext>
            </a:extLst>
          </p:cNvPr>
          <p:cNvCxnSpPr>
            <a:cxnSpLocks/>
            <a:stCxn id="40" idx="2"/>
            <a:endCxn id="23" idx="3"/>
          </p:cNvCxnSpPr>
          <p:nvPr/>
        </p:nvCxnSpPr>
        <p:spPr>
          <a:xfrm rot="5400000">
            <a:off x="3325508" y="3637797"/>
            <a:ext cx="2698516"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69" name="Elbow Connector 14">
            <a:extLst>
              <a:ext uri="{FF2B5EF4-FFF2-40B4-BE49-F238E27FC236}">
                <a16:creationId xmlns:a16="http://schemas.microsoft.com/office/drawing/2014/main" id="{BD066AB7-FF6B-7046-A96D-D88389A63BEB}"/>
              </a:ext>
            </a:extLst>
          </p:cNvPr>
          <p:cNvCxnSpPr>
            <a:cxnSpLocks/>
            <a:stCxn id="40" idx="2"/>
            <a:endCxn id="24" idx="3"/>
          </p:cNvCxnSpPr>
          <p:nvPr/>
        </p:nvCxnSpPr>
        <p:spPr>
          <a:xfrm rot="5400000">
            <a:off x="3115870" y="3847435"/>
            <a:ext cx="3117792" cy="307131"/>
          </a:xfrm>
          <a:prstGeom prst="bentConnector2">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72" name="Elbow Connector 14">
            <a:extLst>
              <a:ext uri="{FF2B5EF4-FFF2-40B4-BE49-F238E27FC236}">
                <a16:creationId xmlns:a16="http://schemas.microsoft.com/office/drawing/2014/main" id="{79338109-E5C7-3840-A470-D69759D9592B}"/>
              </a:ext>
            </a:extLst>
          </p:cNvPr>
          <p:cNvCxnSpPr>
            <a:cxnSpLocks/>
            <a:stCxn id="39" idx="1"/>
            <a:endCxn id="6" idx="3"/>
          </p:cNvCxnSpPr>
          <p:nvPr/>
        </p:nvCxnSpPr>
        <p:spPr>
          <a:xfrm flipH="1">
            <a:off x="2913965" y="1584608"/>
            <a:ext cx="1349884" cy="5080"/>
          </a:xfrm>
          <a:prstGeom prst="straightConnector1">
            <a:avLst/>
          </a:prstGeom>
          <a:solidFill>
            <a:schemeClr val="bg1">
              <a:lumMod val="75000"/>
            </a:schemeClr>
          </a:solidFill>
          <a:ln w="12700">
            <a:solidFill>
              <a:srgbClr val="FF0000"/>
            </a:solidFill>
            <a:prstDash val="dash"/>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2056" name="Rectangle 2055">
            <a:extLst>
              <a:ext uri="{FF2B5EF4-FFF2-40B4-BE49-F238E27FC236}">
                <a16:creationId xmlns:a16="http://schemas.microsoft.com/office/drawing/2014/main" id="{CE4C1081-9CFA-9F4F-A3A1-0930462DC401}"/>
              </a:ext>
            </a:extLst>
          </p:cNvPr>
          <p:cNvSpPr/>
          <p:nvPr/>
        </p:nvSpPr>
        <p:spPr>
          <a:xfrm>
            <a:off x="4793819" y="2576168"/>
            <a:ext cx="582211"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rdf:type</a:t>
            </a:r>
            <a:endParaRPr lang="en-GB" sz="1600" dirty="0"/>
          </a:p>
        </p:txBody>
      </p:sp>
      <p:sp>
        <p:nvSpPr>
          <p:cNvPr id="76" name="Rectangle 75">
            <a:extLst>
              <a:ext uri="{FF2B5EF4-FFF2-40B4-BE49-F238E27FC236}">
                <a16:creationId xmlns:a16="http://schemas.microsoft.com/office/drawing/2014/main" id="{A76267A1-3230-ED42-BDEF-572A66461560}"/>
              </a:ext>
            </a:extLst>
          </p:cNvPr>
          <p:cNvSpPr/>
          <p:nvPr/>
        </p:nvSpPr>
        <p:spPr>
          <a:xfrm>
            <a:off x="1670470" y="2625372"/>
            <a:ext cx="930063" cy="200055"/>
          </a:xfrm>
          <a:prstGeom prst="rect">
            <a:avLst/>
          </a:prstGeom>
        </p:spPr>
        <p:txBody>
          <a:bodyPr wrap="none">
            <a:spAutoFit/>
          </a:bodyPr>
          <a:lstStyle/>
          <a:p>
            <a:r>
              <a:rPr lang="en-GB" sz="700" dirty="0" err="1">
                <a:solidFill>
                  <a:srgbClr val="0432FF"/>
                </a:solidFill>
                <a:latin typeface="Consolas" panose="020B0609020204030204" pitchFamily="49" charset="0"/>
                <a:cs typeface="Consolas" panose="020B0609020204030204" pitchFamily="49" charset="0"/>
              </a:rPr>
              <a:t>rdfs:subClassOf</a:t>
            </a:r>
            <a:endParaRPr lang="en-GB" sz="1600" dirty="0">
              <a:solidFill>
                <a:srgbClr val="0432FF"/>
              </a:solidFill>
            </a:endParaRPr>
          </a:p>
        </p:txBody>
      </p:sp>
      <p:sp>
        <p:nvSpPr>
          <p:cNvPr id="77" name="Rectangle 76">
            <a:extLst>
              <a:ext uri="{FF2B5EF4-FFF2-40B4-BE49-F238E27FC236}">
                <a16:creationId xmlns:a16="http://schemas.microsoft.com/office/drawing/2014/main" id="{057719C9-0B97-9747-A966-C11B03C7ACA6}"/>
              </a:ext>
            </a:extLst>
          </p:cNvPr>
          <p:cNvSpPr/>
          <p:nvPr/>
        </p:nvSpPr>
        <p:spPr>
          <a:xfrm>
            <a:off x="3134886" y="1384553"/>
            <a:ext cx="830677" cy="200055"/>
          </a:xfrm>
          <a:prstGeom prst="rect">
            <a:avLst/>
          </a:prstGeom>
        </p:spPr>
        <p:txBody>
          <a:bodyPr wrap="none">
            <a:spAutoFit/>
          </a:bodyPr>
          <a:lstStyle/>
          <a:p>
            <a:r>
              <a:rPr lang="en-GB" sz="700" dirty="0" err="1">
                <a:solidFill>
                  <a:srgbClr val="C00000"/>
                </a:solidFill>
                <a:latin typeface="Consolas" panose="020B0609020204030204" pitchFamily="49" charset="0"/>
                <a:cs typeface="Consolas" panose="020B0609020204030204" pitchFamily="49" charset="0"/>
              </a:rPr>
              <a:t>ies:powertype</a:t>
            </a:r>
            <a:endParaRPr lang="en-GB" sz="1600" dirty="0"/>
          </a:p>
        </p:txBody>
      </p:sp>
      <p:sp>
        <p:nvSpPr>
          <p:cNvPr id="2057" name="TextBox 2056">
            <a:extLst>
              <a:ext uri="{FF2B5EF4-FFF2-40B4-BE49-F238E27FC236}">
                <a16:creationId xmlns:a16="http://schemas.microsoft.com/office/drawing/2014/main" id="{20FFDECB-69D0-494F-8797-4888056BFDA7}"/>
              </a:ext>
            </a:extLst>
          </p:cNvPr>
          <p:cNvSpPr txBox="1"/>
          <p:nvPr/>
        </p:nvSpPr>
        <p:spPr>
          <a:xfrm>
            <a:off x="5740400" y="3594924"/>
            <a:ext cx="6316153" cy="246221"/>
          </a:xfrm>
          <a:prstGeom prst="rect">
            <a:avLst/>
          </a:prstGeom>
          <a:noFill/>
        </p:spPr>
        <p:txBody>
          <a:bodyPr wrap="none" rtlCol="0">
            <a:spAutoFit/>
          </a:bodyPr>
          <a:lstStyle/>
          <a:p>
            <a:r>
              <a:rPr lang="en-GB" sz="1000" dirty="0"/>
              <a:t>See: https://</a:t>
            </a:r>
            <a:r>
              <a:rPr lang="en-GB" sz="1000" dirty="0" err="1"/>
              <a:t>www.app.college.police.uk</a:t>
            </a:r>
            <a:r>
              <a:rPr lang="en-GB" sz="1000" dirty="0"/>
              <a:t>/app-content/intelligence-management/analysis/delivering-effective-analysis/</a:t>
            </a:r>
          </a:p>
        </p:txBody>
      </p:sp>
      <p:sp>
        <p:nvSpPr>
          <p:cNvPr id="44" name="Rounded Rectangle 43">
            <a:extLst>
              <a:ext uri="{FF2B5EF4-FFF2-40B4-BE49-F238E27FC236}">
                <a16:creationId xmlns:a16="http://schemas.microsoft.com/office/drawing/2014/main" id="{F57C7853-BF27-1843-8A81-B37B7E24E1BA}"/>
              </a:ext>
            </a:extLst>
          </p:cNvPr>
          <p:cNvSpPr/>
          <p:nvPr/>
        </p:nvSpPr>
        <p:spPr>
          <a:xfrm>
            <a:off x="1367795" y="3661332"/>
            <a:ext cx="767705" cy="302752"/>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rgbClr val="C00000"/>
                </a:solidFill>
                <a:latin typeface="Consolas" panose="020B0609020204030204" pitchFamily="49" charset="0"/>
                <a:cs typeface="Consolas" panose="020B0609020204030204" pitchFamily="49" charset="0"/>
              </a:rPr>
              <a:t>&lt;&lt;</a:t>
            </a:r>
            <a:r>
              <a:rPr lang="en-GB" sz="600" b="1" dirty="0" err="1">
                <a:solidFill>
                  <a:srgbClr val="C00000"/>
                </a:solidFill>
                <a:latin typeface="Consolas" panose="020B0609020204030204" pitchFamily="49" charset="0"/>
                <a:cs typeface="Consolas" panose="020B0609020204030204" pitchFamily="49" charset="0"/>
              </a:rPr>
              <a:t>rdfsClass</a:t>
            </a:r>
            <a:r>
              <a:rPr lang="en-GB" sz="600" b="1" dirty="0">
                <a:solidFill>
                  <a:srgbClr val="C00000"/>
                </a:solidFill>
                <a:latin typeface="Consolas" panose="020B0609020204030204" pitchFamily="49" charset="0"/>
                <a:cs typeface="Consolas" panose="020B0609020204030204" pitchFamily="49" charset="0"/>
              </a:rPr>
              <a:t>&gt;&gt;</a:t>
            </a:r>
          </a:p>
          <a:p>
            <a:pPr algn="ctr"/>
            <a:r>
              <a:rPr lang="en-GB" sz="600" b="1" dirty="0" err="1">
                <a:solidFill>
                  <a:srgbClr val="C00000"/>
                </a:solidFill>
                <a:latin typeface="Consolas" panose="020B0609020204030204" pitchFamily="49" charset="0"/>
                <a:cs typeface="Consolas" panose="020B0609020204030204" pitchFamily="49" charset="0"/>
              </a:rPr>
              <a:t>AssessProbability</a:t>
            </a:r>
            <a:endParaRPr lang="en-GB" sz="600" b="1" dirty="0">
              <a:solidFill>
                <a:srgbClr val="C00000"/>
              </a:solidFill>
              <a:latin typeface="Consolas" panose="020B0609020204030204" pitchFamily="49" charset="0"/>
              <a:cs typeface="Consolas" panose="020B0609020204030204" pitchFamily="49" charset="0"/>
            </a:endParaRPr>
          </a:p>
        </p:txBody>
      </p:sp>
      <p:cxnSp>
        <p:nvCxnSpPr>
          <p:cNvPr id="47" name="Elbow Connector 14">
            <a:extLst>
              <a:ext uri="{FF2B5EF4-FFF2-40B4-BE49-F238E27FC236}">
                <a16:creationId xmlns:a16="http://schemas.microsoft.com/office/drawing/2014/main" id="{317536B1-3AE9-7C42-AF42-7F99B596A50E}"/>
              </a:ext>
            </a:extLst>
          </p:cNvPr>
          <p:cNvCxnSpPr>
            <a:cxnSpLocks/>
          </p:cNvCxnSpPr>
          <p:nvPr/>
        </p:nvCxnSpPr>
        <p:spPr>
          <a:xfrm flipH="1">
            <a:off x="2135501" y="3819144"/>
            <a:ext cx="514311" cy="0"/>
          </a:xfrm>
          <a:prstGeom prst="straightConnector1">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48" name="Rounded Rectangle 47">
            <a:extLst>
              <a:ext uri="{FF2B5EF4-FFF2-40B4-BE49-F238E27FC236}">
                <a16:creationId xmlns:a16="http://schemas.microsoft.com/office/drawing/2014/main" id="{723969AC-4C4D-8E4E-B6A7-041BD4EE2C53}"/>
              </a:ext>
            </a:extLst>
          </p:cNvPr>
          <p:cNvSpPr/>
          <p:nvPr/>
        </p:nvSpPr>
        <p:spPr>
          <a:xfrm>
            <a:off x="1110411" y="4289026"/>
            <a:ext cx="1250324" cy="252314"/>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ProbabilityRepresentation</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49" name="Elbow Connector 48">
            <a:extLst>
              <a:ext uri="{FF2B5EF4-FFF2-40B4-BE49-F238E27FC236}">
                <a16:creationId xmlns:a16="http://schemas.microsoft.com/office/drawing/2014/main" id="{66EC8124-0821-5942-8C5B-FED4BD26FE53}"/>
              </a:ext>
            </a:extLst>
          </p:cNvPr>
          <p:cNvCxnSpPr>
            <a:cxnSpLocks/>
            <a:stCxn id="44" idx="2"/>
            <a:endCxn id="48" idx="0"/>
          </p:cNvCxnSpPr>
          <p:nvPr/>
        </p:nvCxnSpPr>
        <p:spPr>
          <a:xfrm rot="5400000">
            <a:off x="1581140" y="4118518"/>
            <a:ext cx="324942" cy="16075"/>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EBE804B-9CFA-5646-AB4F-45DE668DB1D0}"/>
              </a:ext>
            </a:extLst>
          </p:cNvPr>
          <p:cNvSpPr txBox="1"/>
          <p:nvPr/>
        </p:nvSpPr>
        <p:spPr>
          <a:xfrm>
            <a:off x="1675736" y="4015504"/>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hasRepresentation</a:t>
            </a:r>
            <a:r>
              <a:rPr lang="en-GB" sz="400" dirty="0">
                <a:latin typeface="Roboto Mono" pitchFamily="2" charset="0"/>
                <a:ea typeface="Roboto Mono" pitchFamily="2" charset="0"/>
              </a:rPr>
              <a:t>&gt;&gt;</a:t>
            </a:r>
          </a:p>
        </p:txBody>
      </p:sp>
    </p:spTree>
    <p:extLst>
      <p:ext uri="{BB962C8B-B14F-4D97-AF65-F5344CB8AC3E}">
        <p14:creationId xmlns:p14="http://schemas.microsoft.com/office/powerpoint/2010/main" val="83390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563487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Assessment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10549683" cy="5786199"/>
          </a:xfrm>
          <a:prstGeom prst="rect">
            <a:avLst/>
          </a:prstGeom>
          <a:noFill/>
        </p:spPr>
        <p:txBody>
          <a:bodyPr wrap="none" rtlCol="0">
            <a:spAutoFit/>
          </a:bodyPr>
          <a:lstStyle/>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ies</a:t>
            </a:r>
            <a:r>
              <a:rPr lang="en-GB" sz="1000" dirty="0">
                <a:latin typeface="Roboto Mono" pitchFamily="2" charset="0"/>
                <a:ea typeface="Roboto Mono" pitchFamily="2" charset="0"/>
              </a:rPr>
              <a:t>: 		&lt;http://</a:t>
            </a:r>
            <a:r>
              <a:rPr lang="en-GB" sz="1000" dirty="0" err="1">
                <a:latin typeface="Roboto Mono" pitchFamily="2" charset="0"/>
                <a:ea typeface="Roboto Mono" pitchFamily="2" charset="0"/>
              </a:rPr>
              <a:t>ies.data.gov.uk</a:t>
            </a:r>
            <a:r>
              <a:rPr lang="en-GB" sz="1000" dirty="0">
                <a:latin typeface="Roboto Mono" pitchFamily="2" charset="0"/>
                <a:ea typeface="Roboto Mono" pitchFamily="2" charset="0"/>
              </a:rPr>
              <a:t>/ontology/ies4#&gt;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 		&lt;http://www.w3.org/1999/02/22-rdf-syntax-ns#&gt; .</a:t>
            </a:r>
          </a:p>
          <a:p>
            <a:r>
              <a:rPr lang="en-GB" sz="1000" dirty="0">
                <a:latin typeface="Roboto Mono" pitchFamily="2" charset="0"/>
                <a:ea typeface="Roboto Mono" pitchFamily="2" charset="0"/>
              </a:rPr>
              <a:t>@prefix 				</a:t>
            </a:r>
            <a:r>
              <a:rPr lang="en-GB" sz="1000" dirty="0" err="1">
                <a:latin typeface="Roboto Mono" pitchFamily="2" charset="0"/>
                <a:ea typeface="Roboto Mono" pitchFamily="2" charset="0"/>
              </a:rPr>
              <a:t>rdfs</a:t>
            </a:r>
            <a:r>
              <a:rPr lang="en-GB" sz="1000" dirty="0">
                <a:latin typeface="Roboto Mono" pitchFamily="2" charset="0"/>
                <a:ea typeface="Roboto Mono" pitchFamily="2" charset="0"/>
              </a:rPr>
              <a:t>: 		&lt;http://www.w3.org/2000/01/</a:t>
            </a:r>
            <a:r>
              <a:rPr lang="en-GB" sz="1000" dirty="0" err="1">
                <a:latin typeface="Roboto Mono" pitchFamily="2" charset="0"/>
                <a:ea typeface="Roboto Mono" pitchFamily="2" charset="0"/>
              </a:rPr>
              <a:t>rdf</a:t>
            </a:r>
            <a:r>
              <a:rPr lang="en-GB" sz="1000" dirty="0">
                <a:latin typeface="Roboto Mono" pitchFamily="2" charset="0"/>
                <a:ea typeface="Roboto Mono" pitchFamily="2" charset="0"/>
              </a:rPr>
              <a:t>-schema#&gt; .</a:t>
            </a:r>
          </a:p>
          <a:p>
            <a:endParaRPr lang="en-GB" sz="1000" dirty="0">
              <a:latin typeface="Roboto Mono" pitchFamily="2" charset="0"/>
              <a:ea typeface="Roboto Mono" pitchFamily="2" charset="0"/>
            </a:endParaRP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ies:AssessToBeTrue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ies:ClassOfEventEvent</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ies:AssessToBeRemoteChance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ies:AssessToBeUnlikely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ies:AssessToBeRealisticPossibility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ies:AssessToBeLikelyOrProbably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ies:AssessToBeHighlyLikely</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ies:PhiaAssessmentYardstick</a:t>
            </a:r>
            <a:r>
              <a:rPr lang="en-GB" sz="1000" dirty="0">
                <a:latin typeface="Roboto Mono" pitchFamily="2" charset="0"/>
                <a:ea typeface="Roboto Mono" pitchFamily="2" charset="0"/>
              </a:rPr>
              <a:t> .</a:t>
            </a:r>
          </a:p>
          <a:p>
            <a:r>
              <a:rPr lang="en-GB" sz="1000" dirty="0" err="1">
                <a:latin typeface="Roboto Mono" pitchFamily="2" charset="0"/>
                <a:ea typeface="Roboto Mono" pitchFamily="2" charset="0"/>
              </a:rPr>
              <a:t>ies:AssessToBeAlmostCertain</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rdfs:subClassOf</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ies:Assess</a:t>
            </a:r>
            <a:r>
              <a:rPr lang="en-GB" sz="1000" dirty="0">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This triple also needs to be removed from IES Schema:</a:t>
            </a:r>
          </a:p>
          <a:p>
            <a:endParaRPr lang="en-GB" sz="1000" dirty="0">
              <a:latin typeface="Roboto Mono" pitchFamily="2" charset="0"/>
              <a:ea typeface="Roboto Mono" pitchFamily="2" charset="0"/>
            </a:endParaRPr>
          </a:p>
          <a:p>
            <a:r>
              <a:rPr lang="en-GB" sz="1000" dirty="0" err="1">
                <a:solidFill>
                  <a:srgbClr val="FF0000"/>
                </a:solidFill>
                <a:latin typeface="Roboto Mono" pitchFamily="2" charset="0"/>
                <a:ea typeface="Roboto Mono" pitchFamily="2" charset="0"/>
              </a:rPr>
              <a:t>ies:AssessToBeTrue</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rdfs:subClassOf</a:t>
            </a:r>
            <a:r>
              <a:rPr lang="en-GB" sz="1000" dirty="0">
                <a:solidFill>
                  <a:srgbClr val="FF0000"/>
                </a:solidFill>
                <a:latin typeface="Roboto Mono" pitchFamily="2" charset="0"/>
                <a:ea typeface="Roboto Mono" pitchFamily="2" charset="0"/>
              </a:rPr>
              <a:t> 	</a:t>
            </a:r>
            <a:r>
              <a:rPr lang="en-GB" sz="1000" dirty="0" err="1">
                <a:solidFill>
                  <a:srgbClr val="FF0000"/>
                </a:solidFill>
                <a:latin typeface="Roboto Mono" pitchFamily="2" charset="0"/>
                <a:ea typeface="Roboto Mono" pitchFamily="2" charset="0"/>
              </a:rPr>
              <a:t>ies:Event</a:t>
            </a:r>
            <a:r>
              <a:rPr lang="en-GB" sz="1000" dirty="0">
                <a:solidFill>
                  <a:srgbClr val="FF0000"/>
                </a:solidFill>
                <a:latin typeface="Roboto Mono" pitchFamily="2" charset="0"/>
                <a:ea typeface="Roboto Mono" pitchFamily="2" charset="0"/>
              </a:rPr>
              <a:t> .</a:t>
            </a:r>
          </a:p>
          <a:p>
            <a:endParaRPr lang="en-GB" sz="1000" dirty="0">
              <a:latin typeface="Roboto Mono" pitchFamily="2" charset="0"/>
              <a:ea typeface="Roboto Mono" pitchFamily="2" charset="0"/>
            </a:endParaRPr>
          </a:p>
          <a:p>
            <a:r>
              <a:rPr lang="en-GB" sz="1000" dirty="0">
                <a:latin typeface="Roboto Thin" panose="02000000000000000000" pitchFamily="2" charset="0"/>
                <a:ea typeface="Roboto Thin" panose="02000000000000000000" pitchFamily="2" charset="0"/>
              </a:rPr>
              <a:t>(Note: this is not a breaking change, as the class itself has not been removed)</a:t>
            </a:r>
          </a:p>
          <a:p>
            <a:r>
              <a:rPr lang="en-GB" sz="1000" dirty="0">
                <a:latin typeface="Roboto Thin" panose="02000000000000000000" pitchFamily="2" charset="0"/>
                <a:ea typeface="Roboto Thin" panose="02000000000000000000" pitchFamily="2" charset="0"/>
              </a:rPr>
              <a:t>(Note: the </a:t>
            </a:r>
            <a:r>
              <a:rPr lang="en-GB" sz="1000" dirty="0" err="1">
                <a:latin typeface="Roboto Mono" pitchFamily="2" charset="0"/>
                <a:ea typeface="Roboto Mono" pitchFamily="2" charset="0"/>
              </a:rPr>
              <a:t>rdf:type</a:t>
            </a:r>
            <a:r>
              <a:rPr lang="en-GB" sz="1000" dirty="0">
                <a:latin typeface="Roboto Mono" pitchFamily="2" charset="0"/>
                <a:ea typeface="Roboto Mono" pitchFamily="2" charset="0"/>
              </a:rPr>
              <a:t> </a:t>
            </a:r>
            <a:r>
              <a:rPr lang="en-GB" sz="1000" dirty="0" err="1">
                <a:latin typeface="Roboto Mono" pitchFamily="2" charset="0"/>
                <a:ea typeface="Roboto Mono" pitchFamily="2" charset="0"/>
              </a:rPr>
              <a:t>rdfs:Class</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triples aren’t strictly needed given that </a:t>
            </a:r>
            <a:r>
              <a:rPr lang="en-GB" sz="1000" dirty="0" err="1">
                <a:latin typeface="Roboto Mono" pitchFamily="2" charset="0"/>
                <a:ea typeface="Roboto Mono" pitchFamily="2" charset="0"/>
              </a:rPr>
              <a:t>ies:ClassOfEvent</a:t>
            </a:r>
            <a:r>
              <a:rPr lang="en-GB" sz="1000" dirty="0">
                <a:latin typeface="Roboto Mono" pitchFamily="2" charset="0"/>
                <a:ea typeface="Roboto Mono" pitchFamily="2" charset="0"/>
              </a:rPr>
              <a:t> </a:t>
            </a:r>
            <a:r>
              <a:rPr lang="en-GB" sz="1000" dirty="0">
                <a:latin typeface="Roboto Thin" panose="02000000000000000000" pitchFamily="2" charset="0"/>
                <a:ea typeface="Roboto Thin" panose="02000000000000000000" pitchFamily="2" charset="0"/>
              </a:rPr>
              <a:t>is a subclass of </a:t>
            </a:r>
            <a:r>
              <a:rPr lang="en-GB" sz="1000" dirty="0" err="1">
                <a:latin typeface="Roboto Mono" pitchFamily="2" charset="0"/>
                <a:ea typeface="Roboto Mono" pitchFamily="2" charset="0"/>
              </a:rPr>
              <a:t>rdfs:Class</a:t>
            </a:r>
            <a:r>
              <a:rPr lang="en-GB" sz="1000" dirty="0">
                <a:latin typeface="Roboto Thin" panose="02000000000000000000" pitchFamily="2" charset="0"/>
                <a:ea typeface="Roboto Thin" panose="02000000000000000000" pitchFamily="2" charset="0"/>
              </a:rPr>
              <a:t>, but not all ontology editors are smart enough to spot this.</a:t>
            </a:r>
          </a:p>
        </p:txBody>
      </p:sp>
    </p:spTree>
    <p:extLst>
      <p:ext uri="{BB962C8B-B14F-4D97-AF65-F5344CB8AC3E}">
        <p14:creationId xmlns:p14="http://schemas.microsoft.com/office/powerpoint/2010/main" val="206929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3840-87AB-D84D-B093-91B84A630C2A}"/>
              </a:ext>
            </a:extLst>
          </p:cNvPr>
          <p:cNvSpPr txBox="1"/>
          <p:nvPr/>
        </p:nvSpPr>
        <p:spPr>
          <a:xfrm>
            <a:off x="263309" y="239371"/>
            <a:ext cx="2986715"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Stage 1 – Track Data</a:t>
            </a:r>
          </a:p>
        </p:txBody>
      </p:sp>
      <p:sp>
        <p:nvSpPr>
          <p:cNvPr id="3" name="TextBox 2">
            <a:extLst>
              <a:ext uri="{FF2B5EF4-FFF2-40B4-BE49-F238E27FC236}">
                <a16:creationId xmlns:a16="http://schemas.microsoft.com/office/drawing/2014/main" id="{FAA9A40F-2E9E-7C48-B636-B5394F0F2BAF}"/>
              </a:ext>
            </a:extLst>
          </p:cNvPr>
          <p:cNvSpPr txBox="1"/>
          <p:nvPr/>
        </p:nvSpPr>
        <p:spPr>
          <a:xfrm>
            <a:off x="630789" y="1017087"/>
            <a:ext cx="11305309" cy="1815882"/>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We have built a simple track provider that accumulates AIS data until it hits a user-defined threshold of data points per vessel then it pushes out an IES message containing the track information for that vessel onto the Kafka log. Users can set the throughput rate and track size as environment variables that are provided to the container (Docker).</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Data is in n-triples format, zipped before being put onto Kafka. At the request of Canada, heading, course and vessel / activity type data has not been mapped (they plan to calculate it).</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The slides that follow show the necessary additions to IES that were needed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and </a:t>
            </a:r>
            <a:r>
              <a:rPr lang="en-GB" sz="1400" dirty="0" err="1">
                <a:latin typeface="Roboto" panose="02000000000000000000" pitchFamily="2" charset="0"/>
                <a:ea typeface="Roboto" panose="02000000000000000000" pitchFamily="2" charset="0"/>
              </a:rPr>
              <a:t>LocationTransponder</a:t>
            </a:r>
            <a:r>
              <a:rPr lang="en-GB" sz="14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3343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C7D74-78E2-3A40-B1C1-D0AB0732B7C9}"/>
              </a:ext>
            </a:extLst>
          </p:cNvPr>
          <p:cNvSpPr txBox="1"/>
          <p:nvPr/>
        </p:nvSpPr>
        <p:spPr>
          <a:xfrm>
            <a:off x="263309" y="239371"/>
            <a:ext cx="3009157"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a:t>
            </a:r>
          </a:p>
        </p:txBody>
      </p:sp>
      <p:sp>
        <p:nvSpPr>
          <p:cNvPr id="3" name="TextBox 2">
            <a:extLst>
              <a:ext uri="{FF2B5EF4-FFF2-40B4-BE49-F238E27FC236}">
                <a16:creationId xmlns:a16="http://schemas.microsoft.com/office/drawing/2014/main" id="{D8483B95-D7B0-3C45-A31F-91B019F56972}"/>
              </a:ext>
            </a:extLst>
          </p:cNvPr>
          <p:cNvSpPr txBox="1"/>
          <p:nvPr/>
        </p:nvSpPr>
        <p:spPr>
          <a:xfrm>
            <a:off x="387782" y="871313"/>
            <a:ext cx="9608381" cy="646331"/>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In the case of ADSS, we know we have a vessel (whereas with AIS all we know is that we have a </a:t>
            </a:r>
            <a:r>
              <a:rPr lang="en-GB" dirty="0" err="1">
                <a:latin typeface="Roboto" panose="02000000000000000000" pitchFamily="2" charset="0"/>
                <a:ea typeface="Roboto" panose="02000000000000000000" pitchFamily="2" charset="0"/>
              </a:rPr>
              <a:t>LocationTransponder</a:t>
            </a:r>
            <a:r>
              <a:rPr lang="en-GB" dirty="0">
                <a:latin typeface="Roboto" panose="02000000000000000000" pitchFamily="2" charset="0"/>
                <a:ea typeface="Roboto" panose="02000000000000000000" pitchFamily="2" charset="0"/>
              </a:rPr>
              <a:t>). ADSS fields we’re working with are:</a:t>
            </a:r>
          </a:p>
        </p:txBody>
      </p:sp>
      <p:sp>
        <p:nvSpPr>
          <p:cNvPr id="4" name="TextBox 3">
            <a:extLst>
              <a:ext uri="{FF2B5EF4-FFF2-40B4-BE49-F238E27FC236}">
                <a16:creationId xmlns:a16="http://schemas.microsoft.com/office/drawing/2014/main" id="{C80D1798-CD96-B049-BD0D-8062DC5C53F2}"/>
              </a:ext>
            </a:extLst>
          </p:cNvPr>
          <p:cNvSpPr txBox="1"/>
          <p:nvPr/>
        </p:nvSpPr>
        <p:spPr>
          <a:xfrm>
            <a:off x="325270" y="1606534"/>
            <a:ext cx="11269895" cy="577081"/>
          </a:xfrm>
          <a:prstGeom prst="rect">
            <a:avLst/>
          </a:prstGeom>
          <a:noFill/>
        </p:spPr>
        <p:txBody>
          <a:bodyPr wrap="square" rtlCol="0">
            <a:spAutoFit/>
          </a:bodyPr>
          <a:lstStyle/>
          <a:p>
            <a:r>
              <a:rPr lang="en-GB" sz="1050" dirty="0" err="1">
                <a:latin typeface="Roboto Mono" pitchFamily="2" charset="0"/>
                <a:ea typeface="Roboto Mono" pitchFamily="2" charset="0"/>
              </a:rPr>
              <a:t>detid</a:t>
            </a:r>
            <a:r>
              <a:rPr lang="en-GB" sz="1050" dirty="0">
                <a:latin typeface="Roboto Mono" pitchFamily="2" charset="0"/>
                <a:ea typeface="Roboto Mono" pitchFamily="2" charset="0"/>
              </a:rPr>
              <a:t>, 	timestamp, 		</a:t>
            </a:r>
            <a:r>
              <a:rPr lang="en-GB" sz="1050" dirty="0" err="1">
                <a:latin typeface="Roboto Mono" pitchFamily="2" charset="0"/>
                <a:ea typeface="Roboto Mono" pitchFamily="2" charset="0"/>
              </a:rPr>
              <a:t>geolocationX</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geolocationY</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chipURL</a:t>
            </a:r>
            <a:endParaRPr lang="en-GB" sz="1050" dirty="0">
              <a:latin typeface="Roboto Mono" pitchFamily="2" charset="0"/>
              <a:ea typeface="Roboto Mono" pitchFamily="2" charset="0"/>
            </a:endParaRPr>
          </a:p>
          <a:p>
            <a:endParaRPr lang="en-GB" sz="1050" dirty="0">
              <a:latin typeface="Roboto Mono" pitchFamily="2" charset="0"/>
              <a:ea typeface="Roboto Mono" pitchFamily="2" charset="0"/>
            </a:endParaRPr>
          </a:p>
          <a:p>
            <a:r>
              <a:rPr lang="en-GB" sz="1050" dirty="0">
                <a:latin typeface="Roboto Mono" pitchFamily="2" charset="0"/>
                <a:ea typeface="Roboto Mono" pitchFamily="2" charset="0"/>
              </a:rPr>
              <a:t>“1352445”	"2015-11-02T11:52:25”	"153.19219482305”	"-27.721276080022”	"/v2/</a:t>
            </a:r>
            <a:r>
              <a:rPr lang="en-GB" sz="1050" dirty="0" err="1">
                <a:latin typeface="Roboto Mono" pitchFamily="2" charset="0"/>
                <a:ea typeface="Roboto Mono" pitchFamily="2" charset="0"/>
              </a:rPr>
              <a:t>car_detect</a:t>
            </a:r>
            <a:r>
              <a:rPr lang="en-GB" sz="1050" dirty="0">
                <a:latin typeface="Roboto Mono" pitchFamily="2" charset="0"/>
                <a:ea typeface="Roboto Mono" pitchFamily="2" charset="0"/>
              </a:rPr>
              <a:t>/detections/1352445/chips/chip-image"]</a:t>
            </a:r>
            <a:endParaRPr lang="en-GB" sz="1200" dirty="0"/>
          </a:p>
        </p:txBody>
      </p:sp>
      <p:sp>
        <p:nvSpPr>
          <p:cNvPr id="5" name="TextBox 4">
            <a:extLst>
              <a:ext uri="{FF2B5EF4-FFF2-40B4-BE49-F238E27FC236}">
                <a16:creationId xmlns:a16="http://schemas.microsoft.com/office/drawing/2014/main" id="{9F57F9AA-6697-184F-8C38-312BDD1B61F1}"/>
              </a:ext>
            </a:extLst>
          </p:cNvPr>
          <p:cNvSpPr txBox="1"/>
          <p:nvPr/>
        </p:nvSpPr>
        <p:spPr>
          <a:xfrm>
            <a:off x="325270" y="2195934"/>
            <a:ext cx="10915626" cy="646331"/>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The </a:t>
            </a:r>
            <a:r>
              <a:rPr lang="en-GB" dirty="0" err="1">
                <a:latin typeface="Roboto" panose="02000000000000000000" pitchFamily="2" charset="0"/>
                <a:ea typeface="Roboto" panose="02000000000000000000" pitchFamily="2" charset="0"/>
              </a:rPr>
              <a:t>detid</a:t>
            </a:r>
            <a:r>
              <a:rPr lang="en-GB" dirty="0">
                <a:latin typeface="Roboto" panose="02000000000000000000" pitchFamily="2" charset="0"/>
                <a:ea typeface="Roboto" panose="02000000000000000000" pitchFamily="2" charset="0"/>
              </a:rPr>
              <a:t> is a unique identifier for the observation, and this data follows a very similar pattern to the AIS observations pattern, except with a vessel…</a:t>
            </a:r>
          </a:p>
        </p:txBody>
      </p:sp>
      <p:sp>
        <p:nvSpPr>
          <p:cNvPr id="6" name="Rectangle 5">
            <a:extLst>
              <a:ext uri="{FF2B5EF4-FFF2-40B4-BE49-F238E27FC236}">
                <a16:creationId xmlns:a16="http://schemas.microsoft.com/office/drawing/2014/main" id="{F02AF50B-AC81-EB41-B05A-8A4874CD3005}"/>
              </a:ext>
            </a:extLst>
          </p:cNvPr>
          <p:cNvSpPr/>
          <p:nvPr/>
        </p:nvSpPr>
        <p:spPr>
          <a:xfrm>
            <a:off x="8184683" y="4164992"/>
            <a:ext cx="3740019" cy="2477601"/>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D	</a:t>
            </a:r>
            <a:r>
              <a:rPr lang="en-GB" sz="1100" dirty="0" err="1">
                <a:solidFill>
                  <a:srgbClr val="000000"/>
                </a:solidFill>
                <a:latin typeface="Consolas" panose="020B0609020204030204" pitchFamily="49" charset="0"/>
              </a:rPr>
              <a:t>ies:Device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Id	</a:t>
            </a:r>
            <a:r>
              <a:rPr lang="en-GB" sz="1100" dirty="0" err="1">
                <a:solidFill>
                  <a:srgbClr val="000000"/>
                </a:solidFill>
                <a:latin typeface="Consolas" panose="020B0609020204030204" pitchFamily="49" charset="0"/>
              </a:rPr>
              <a:t>ies:Identifier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Lat	</a:t>
            </a:r>
            <a:r>
              <a:rPr lang="en-GB" sz="1100" dirty="0" err="1">
                <a:solidFill>
                  <a:srgbClr val="000000"/>
                </a:solidFill>
                <a:latin typeface="Consolas" panose="020B0609020204030204" pitchFamily="49" charset="0"/>
              </a:rPr>
              <a:t>ies:Latitude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Lon	</a:t>
            </a:r>
            <a:r>
              <a:rPr lang="en-GB" sz="1100" dirty="0" err="1">
                <a:solidFill>
                  <a:srgbClr val="000000"/>
                </a:solidFill>
                <a:latin typeface="Consolas" panose="020B0609020204030204" pitchFamily="49" charset="0"/>
              </a:rPr>
              <a:t>ies:Longitude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	</a:t>
            </a:r>
            <a:r>
              <a:rPr lang="en-GB" sz="1100" dirty="0" err="1">
                <a:solidFill>
                  <a:srgbClr val="000000"/>
                </a:solidFill>
                <a:latin typeface="Consolas" panose="020B0609020204030204" pitchFamily="49" charset="0"/>
              </a:rPr>
              <a:t>ies:Name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NS	</a:t>
            </a:r>
            <a:r>
              <a:rPr lang="en-GB" sz="1100" dirty="0" err="1">
                <a:solidFill>
                  <a:srgbClr val="000000"/>
                </a:solidFill>
                <a:latin typeface="Consolas" panose="020B0609020204030204" pitchFamily="49" charset="0"/>
              </a:rPr>
              <a:t>ies:NamingScheme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ies:Organisation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r>
              <a:rPr lang="en-GB" sz="1100" dirty="0">
                <a:solidFill>
                  <a:srgbClr val="000000"/>
                </a:solidFill>
                <a:latin typeface="Consolas" panose="020B0609020204030204" pitchFamily="49" charset="0"/>
              </a:rPr>
              <a:t> (addition to IES)</a:t>
            </a:r>
          </a:p>
        </p:txBody>
      </p:sp>
      <p:sp>
        <p:nvSpPr>
          <p:cNvPr id="7" name="Rectangle 6">
            <a:extLst>
              <a:ext uri="{FF2B5EF4-FFF2-40B4-BE49-F238E27FC236}">
                <a16:creationId xmlns:a16="http://schemas.microsoft.com/office/drawing/2014/main" id="{CF3C258F-DE70-5147-B702-A0C4E717E12A}"/>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0" name="Oval 9">
            <a:extLst>
              <a:ext uri="{FF2B5EF4-FFF2-40B4-BE49-F238E27FC236}">
                <a16:creationId xmlns:a16="http://schemas.microsoft.com/office/drawing/2014/main" id="{51DD2750-D134-5642-881F-2918A19AC250}"/>
              </a:ext>
            </a:extLst>
          </p:cNvPr>
          <p:cNvSpPr/>
          <p:nvPr/>
        </p:nvSpPr>
        <p:spPr>
          <a:xfrm>
            <a:off x="4400030" y="3307321"/>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dirty="0">
                <a:solidFill>
                  <a:srgbClr val="7B35B1"/>
                </a:solidFill>
                <a:latin typeface="Consolas" panose="020B0609020204030204" pitchFamily="49" charset="0"/>
                <a:cs typeface="Consolas" panose="020B0609020204030204" pitchFamily="49" charset="0"/>
              </a:rPr>
              <a:t>OT/VS</a:t>
            </a:r>
          </a:p>
        </p:txBody>
      </p:sp>
      <p:sp>
        <p:nvSpPr>
          <p:cNvPr id="11" name="TextBox 10">
            <a:extLst>
              <a:ext uri="{FF2B5EF4-FFF2-40B4-BE49-F238E27FC236}">
                <a16:creationId xmlns:a16="http://schemas.microsoft.com/office/drawing/2014/main" id="{07C00742-C1A5-9C41-BA8B-ED026AD1A86B}"/>
              </a:ext>
            </a:extLst>
          </p:cNvPr>
          <p:cNvSpPr txBox="1"/>
          <p:nvPr/>
        </p:nvSpPr>
        <p:spPr>
          <a:xfrm>
            <a:off x="3778934" y="3735576"/>
            <a:ext cx="164339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data:ADSS1352445_Observed</a:t>
            </a:r>
          </a:p>
        </p:txBody>
      </p:sp>
      <p:sp>
        <p:nvSpPr>
          <p:cNvPr id="14" name="Oval 13">
            <a:extLst>
              <a:ext uri="{FF2B5EF4-FFF2-40B4-BE49-F238E27FC236}">
                <a16:creationId xmlns:a16="http://schemas.microsoft.com/office/drawing/2014/main" id="{77E3F34B-E1C6-944C-9BD8-D6D5DCE79B34}"/>
              </a:ext>
            </a:extLst>
          </p:cNvPr>
          <p:cNvSpPr/>
          <p:nvPr/>
        </p:nvSpPr>
        <p:spPr>
          <a:xfrm>
            <a:off x="6409366" y="3307321"/>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5" name="TextBox 14">
            <a:extLst>
              <a:ext uri="{FF2B5EF4-FFF2-40B4-BE49-F238E27FC236}">
                <a16:creationId xmlns:a16="http://schemas.microsoft.com/office/drawing/2014/main" id="{A4D51DBD-01ED-F24F-8FFF-B006A6E5B59D}"/>
              </a:ext>
            </a:extLst>
          </p:cNvPr>
          <p:cNvSpPr txBox="1"/>
          <p:nvPr/>
        </p:nvSpPr>
        <p:spPr>
          <a:xfrm>
            <a:off x="4914863" y="3362460"/>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C694A14F-5D86-B844-BE63-FF8A05E65697}"/>
              </a:ext>
            </a:extLst>
          </p:cNvPr>
          <p:cNvCxnSpPr>
            <a:cxnSpLocks/>
            <a:stCxn id="10" idx="6"/>
            <a:endCxn id="14" idx="2"/>
          </p:cNvCxnSpPr>
          <p:nvPr/>
        </p:nvCxnSpPr>
        <p:spPr>
          <a:xfrm>
            <a:off x="4887710" y="3544127"/>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B36661D-52CB-4347-8FF4-C88FB82C3F42}"/>
              </a:ext>
            </a:extLst>
          </p:cNvPr>
          <p:cNvSpPr/>
          <p:nvPr/>
        </p:nvSpPr>
        <p:spPr>
          <a:xfrm>
            <a:off x="2390694" y="402967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93990BB3-A4D1-AE46-B323-E45A1229245F}"/>
              </a:ext>
            </a:extLst>
          </p:cNvPr>
          <p:cNvSpPr/>
          <p:nvPr/>
        </p:nvSpPr>
        <p:spPr>
          <a:xfrm>
            <a:off x="4400030" y="4015736"/>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459A990A-E0E6-824E-BCF6-79B4961B3F9F}"/>
              </a:ext>
            </a:extLst>
          </p:cNvPr>
          <p:cNvCxnSpPr>
            <a:cxnSpLocks/>
            <a:stCxn id="18" idx="6"/>
            <a:endCxn id="14" idx="3"/>
          </p:cNvCxnSpPr>
          <p:nvPr/>
        </p:nvCxnSpPr>
        <p:spPr>
          <a:xfrm flipV="1">
            <a:off x="4887710" y="3711574"/>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18B54F-15CD-4C40-9E7D-22653F94F5CA}"/>
              </a:ext>
            </a:extLst>
          </p:cNvPr>
          <p:cNvSpPr txBox="1"/>
          <p:nvPr/>
        </p:nvSpPr>
        <p:spPr>
          <a:xfrm rot="20423488">
            <a:off x="5023206" y="3786359"/>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2046A0DF-20F0-0E47-8402-1BC62F213E89}"/>
              </a:ext>
            </a:extLst>
          </p:cNvPr>
          <p:cNvSpPr txBox="1"/>
          <p:nvPr/>
        </p:nvSpPr>
        <p:spPr>
          <a:xfrm>
            <a:off x="3006188" y="4057270"/>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2" name="Straight Arrow Connector 21">
            <a:extLst>
              <a:ext uri="{FF2B5EF4-FFF2-40B4-BE49-F238E27FC236}">
                <a16:creationId xmlns:a16="http://schemas.microsoft.com/office/drawing/2014/main" id="{1BD0A63F-6368-AE4A-B2DF-8419AC3F517E}"/>
              </a:ext>
            </a:extLst>
          </p:cNvPr>
          <p:cNvCxnSpPr>
            <a:cxnSpLocks/>
            <a:stCxn id="18" idx="2"/>
            <a:endCxn id="17" idx="6"/>
          </p:cNvCxnSpPr>
          <p:nvPr/>
        </p:nvCxnSpPr>
        <p:spPr>
          <a:xfrm flipH="1">
            <a:off x="2878374" y="4252542"/>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F96C3C-CE00-9548-95BF-04FF238C4F79}"/>
              </a:ext>
            </a:extLst>
          </p:cNvPr>
          <p:cNvSpPr txBox="1"/>
          <p:nvPr/>
        </p:nvSpPr>
        <p:spPr>
          <a:xfrm>
            <a:off x="2319182" y="4485560"/>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64C57AA1-3A09-384B-8179-F1E69ECB644D}"/>
              </a:ext>
            </a:extLst>
          </p:cNvPr>
          <p:cNvSpPr txBox="1"/>
          <p:nvPr/>
        </p:nvSpPr>
        <p:spPr>
          <a:xfrm>
            <a:off x="3794118" y="4492076"/>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5" name="Oval 24">
            <a:extLst>
              <a:ext uri="{FF2B5EF4-FFF2-40B4-BE49-F238E27FC236}">
                <a16:creationId xmlns:a16="http://schemas.microsoft.com/office/drawing/2014/main" id="{BC22846A-8779-8F47-870D-F0D23B69C4C6}"/>
              </a:ext>
            </a:extLst>
          </p:cNvPr>
          <p:cNvSpPr/>
          <p:nvPr/>
        </p:nvSpPr>
        <p:spPr>
          <a:xfrm>
            <a:off x="8596742" y="3307321"/>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26" name="TextBox 25">
            <a:extLst>
              <a:ext uri="{FF2B5EF4-FFF2-40B4-BE49-F238E27FC236}">
                <a16:creationId xmlns:a16="http://schemas.microsoft.com/office/drawing/2014/main" id="{27CB5F6F-3278-A647-BEBF-DED439FDDA64}"/>
              </a:ext>
            </a:extLst>
          </p:cNvPr>
          <p:cNvSpPr txBox="1"/>
          <p:nvPr/>
        </p:nvSpPr>
        <p:spPr>
          <a:xfrm>
            <a:off x="6024911" y="3089149"/>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cxnSp>
        <p:nvCxnSpPr>
          <p:cNvPr id="27" name="Straight Arrow Connector 26">
            <a:extLst>
              <a:ext uri="{FF2B5EF4-FFF2-40B4-BE49-F238E27FC236}">
                <a16:creationId xmlns:a16="http://schemas.microsoft.com/office/drawing/2014/main" id="{5FE4C884-752D-6641-BB60-C67B318C49AE}"/>
              </a:ext>
            </a:extLst>
          </p:cNvPr>
          <p:cNvCxnSpPr>
            <a:cxnSpLocks/>
            <a:stCxn id="14" idx="6"/>
            <a:endCxn id="25" idx="2"/>
          </p:cNvCxnSpPr>
          <p:nvPr/>
        </p:nvCxnSpPr>
        <p:spPr>
          <a:xfrm>
            <a:off x="6897046" y="3544127"/>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ED1A4A-876B-D745-969E-7B3A961B125D}"/>
              </a:ext>
            </a:extLst>
          </p:cNvPr>
          <p:cNvSpPr txBox="1"/>
          <p:nvPr/>
        </p:nvSpPr>
        <p:spPr>
          <a:xfrm>
            <a:off x="7258218" y="3349562"/>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29" name="TextBox 28">
            <a:extLst>
              <a:ext uri="{FF2B5EF4-FFF2-40B4-BE49-F238E27FC236}">
                <a16:creationId xmlns:a16="http://schemas.microsoft.com/office/drawing/2014/main" id="{244F1752-DBD1-CB48-852E-F9436D8E91E6}"/>
              </a:ext>
            </a:extLst>
          </p:cNvPr>
          <p:cNvSpPr txBox="1"/>
          <p:nvPr/>
        </p:nvSpPr>
        <p:spPr>
          <a:xfrm>
            <a:off x="8167508" y="3800292"/>
            <a:ext cx="153118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data:2015-11-02T11:52:25</a:t>
            </a:r>
          </a:p>
        </p:txBody>
      </p:sp>
      <p:sp>
        <p:nvSpPr>
          <p:cNvPr id="30" name="Oval 29">
            <a:extLst>
              <a:ext uri="{FF2B5EF4-FFF2-40B4-BE49-F238E27FC236}">
                <a16:creationId xmlns:a16="http://schemas.microsoft.com/office/drawing/2014/main" id="{9F2438FA-1651-094F-AE24-8981DD692FF7}"/>
              </a:ext>
            </a:extLst>
          </p:cNvPr>
          <p:cNvSpPr/>
          <p:nvPr/>
        </p:nvSpPr>
        <p:spPr>
          <a:xfrm>
            <a:off x="735107" y="3307321"/>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Lat</a:t>
            </a:r>
          </a:p>
        </p:txBody>
      </p:sp>
      <p:sp>
        <p:nvSpPr>
          <p:cNvPr id="31" name="Oval 30">
            <a:extLst>
              <a:ext uri="{FF2B5EF4-FFF2-40B4-BE49-F238E27FC236}">
                <a16:creationId xmlns:a16="http://schemas.microsoft.com/office/drawing/2014/main" id="{A673236A-3778-344D-9AF9-0090A6E716AA}"/>
              </a:ext>
            </a:extLst>
          </p:cNvPr>
          <p:cNvSpPr/>
          <p:nvPr/>
        </p:nvSpPr>
        <p:spPr>
          <a:xfrm>
            <a:off x="701996" y="4015736"/>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Lon</a:t>
            </a:r>
          </a:p>
        </p:txBody>
      </p:sp>
      <p:cxnSp>
        <p:nvCxnSpPr>
          <p:cNvPr id="32" name="Straight Arrow Connector 31">
            <a:extLst>
              <a:ext uri="{FF2B5EF4-FFF2-40B4-BE49-F238E27FC236}">
                <a16:creationId xmlns:a16="http://schemas.microsoft.com/office/drawing/2014/main" id="{ACF7D3B4-5C51-7C43-96AA-F3AC17A1F778}"/>
              </a:ext>
            </a:extLst>
          </p:cNvPr>
          <p:cNvCxnSpPr>
            <a:cxnSpLocks/>
            <a:stCxn id="17" idx="2"/>
            <a:endCxn id="31" idx="6"/>
          </p:cNvCxnSpPr>
          <p:nvPr/>
        </p:nvCxnSpPr>
        <p:spPr>
          <a:xfrm flipH="1" flipV="1">
            <a:off x="1189676" y="4252542"/>
            <a:ext cx="1201018"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D1CB6E-A1E9-8140-8F44-85280227248C}"/>
              </a:ext>
            </a:extLst>
          </p:cNvPr>
          <p:cNvCxnSpPr>
            <a:cxnSpLocks/>
            <a:stCxn id="17" idx="1"/>
            <a:endCxn id="30" idx="6"/>
          </p:cNvCxnSpPr>
          <p:nvPr/>
        </p:nvCxnSpPr>
        <p:spPr>
          <a:xfrm flipH="1" flipV="1">
            <a:off x="1222787" y="3544127"/>
            <a:ext cx="1239326" cy="55490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21DA21D-DE65-7049-B30C-014E9AB87F92}"/>
              </a:ext>
            </a:extLst>
          </p:cNvPr>
          <p:cNvSpPr txBox="1"/>
          <p:nvPr/>
        </p:nvSpPr>
        <p:spPr>
          <a:xfrm rot="1493436">
            <a:off x="1334090" y="3631995"/>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sp>
        <p:nvSpPr>
          <p:cNvPr id="39" name="TextBox 38">
            <a:extLst>
              <a:ext uri="{FF2B5EF4-FFF2-40B4-BE49-F238E27FC236}">
                <a16:creationId xmlns:a16="http://schemas.microsoft.com/office/drawing/2014/main" id="{2AA6E9D9-97D4-EA45-8108-26CE33916E2F}"/>
              </a:ext>
            </a:extLst>
          </p:cNvPr>
          <p:cNvSpPr txBox="1"/>
          <p:nvPr/>
        </p:nvSpPr>
        <p:spPr>
          <a:xfrm>
            <a:off x="1220644" y="4061088"/>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sp>
        <p:nvSpPr>
          <p:cNvPr id="43" name="Oval 42">
            <a:extLst>
              <a:ext uri="{FF2B5EF4-FFF2-40B4-BE49-F238E27FC236}">
                <a16:creationId xmlns:a16="http://schemas.microsoft.com/office/drawing/2014/main" id="{1CCB9532-7B10-564B-8F0A-41061A0333F0}"/>
              </a:ext>
            </a:extLst>
          </p:cNvPr>
          <p:cNvSpPr/>
          <p:nvPr/>
        </p:nvSpPr>
        <p:spPr>
          <a:xfrm>
            <a:off x="6407624" y="4384192"/>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Id</a:t>
            </a:r>
          </a:p>
        </p:txBody>
      </p:sp>
      <p:sp>
        <p:nvSpPr>
          <p:cNvPr id="44" name="TextBox 43">
            <a:extLst>
              <a:ext uri="{FF2B5EF4-FFF2-40B4-BE49-F238E27FC236}">
                <a16:creationId xmlns:a16="http://schemas.microsoft.com/office/drawing/2014/main" id="{AC809296-4C52-5946-9731-DAB25420912A}"/>
              </a:ext>
            </a:extLst>
          </p:cNvPr>
          <p:cNvSpPr txBox="1"/>
          <p:nvPr/>
        </p:nvSpPr>
        <p:spPr>
          <a:xfrm>
            <a:off x="6593500" y="3911718"/>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cxnSp>
        <p:nvCxnSpPr>
          <p:cNvPr id="45" name="Straight Arrow Connector 44">
            <a:extLst>
              <a:ext uri="{FF2B5EF4-FFF2-40B4-BE49-F238E27FC236}">
                <a16:creationId xmlns:a16="http://schemas.microsoft.com/office/drawing/2014/main" id="{50180B95-31E9-4C48-ACF5-86BDE2A3EA15}"/>
              </a:ext>
            </a:extLst>
          </p:cNvPr>
          <p:cNvCxnSpPr>
            <a:cxnSpLocks/>
            <a:stCxn id="14" idx="4"/>
            <a:endCxn id="43" idx="0"/>
          </p:cNvCxnSpPr>
          <p:nvPr/>
        </p:nvCxnSpPr>
        <p:spPr>
          <a:xfrm flipH="1">
            <a:off x="6651464" y="3780933"/>
            <a:ext cx="1742" cy="60325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A5FF1499-5DA5-1143-9678-CB1170EFB456}"/>
              </a:ext>
            </a:extLst>
          </p:cNvPr>
          <p:cNvSpPr/>
          <p:nvPr/>
        </p:nvSpPr>
        <p:spPr>
          <a:xfrm>
            <a:off x="6407624" y="5296845"/>
            <a:ext cx="487680" cy="473612"/>
          </a:xfrm>
          <a:prstGeom prst="ellipse">
            <a:avLst/>
          </a:prstGeom>
          <a:solidFill>
            <a:srgbClr val="00CCFF"/>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NS</a:t>
            </a:r>
          </a:p>
        </p:txBody>
      </p:sp>
      <p:cxnSp>
        <p:nvCxnSpPr>
          <p:cNvPr id="49" name="Straight Arrow Connector 48">
            <a:extLst>
              <a:ext uri="{FF2B5EF4-FFF2-40B4-BE49-F238E27FC236}">
                <a16:creationId xmlns:a16="http://schemas.microsoft.com/office/drawing/2014/main" id="{AB374350-3E6A-6747-9736-A6B5C2096F30}"/>
              </a:ext>
            </a:extLst>
          </p:cNvPr>
          <p:cNvCxnSpPr>
            <a:cxnSpLocks/>
            <a:stCxn id="43" idx="4"/>
            <a:endCxn id="48" idx="0"/>
          </p:cNvCxnSpPr>
          <p:nvPr/>
        </p:nvCxnSpPr>
        <p:spPr>
          <a:xfrm>
            <a:off x="6651464" y="4857804"/>
            <a:ext cx="0" cy="4390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4BC7C64-8622-2043-9BE8-038FA85DB968}"/>
              </a:ext>
            </a:extLst>
          </p:cNvPr>
          <p:cNvSpPr txBox="1"/>
          <p:nvPr/>
        </p:nvSpPr>
        <p:spPr>
          <a:xfrm>
            <a:off x="6635952" y="4912109"/>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ies:inScheme</a:t>
            </a:r>
            <a:endParaRPr lang="en-GB" sz="800" dirty="0">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58343E75-233E-2440-A872-358EA82A94FE}"/>
              </a:ext>
            </a:extLst>
          </p:cNvPr>
          <p:cNvSpPr txBox="1"/>
          <p:nvPr/>
        </p:nvSpPr>
        <p:spPr>
          <a:xfrm>
            <a:off x="6635952" y="4233003"/>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data:ADSS1352445_ID</a:t>
            </a:r>
          </a:p>
        </p:txBody>
      </p:sp>
      <p:sp>
        <p:nvSpPr>
          <p:cNvPr id="54" name="TextBox 53">
            <a:extLst>
              <a:ext uri="{FF2B5EF4-FFF2-40B4-BE49-F238E27FC236}">
                <a16:creationId xmlns:a16="http://schemas.microsoft.com/office/drawing/2014/main" id="{DCE4396A-E8FE-1F4D-B423-C149592D3DD9}"/>
              </a:ext>
            </a:extLst>
          </p:cNvPr>
          <p:cNvSpPr txBox="1"/>
          <p:nvPr/>
        </p:nvSpPr>
        <p:spPr>
          <a:xfrm>
            <a:off x="6888967" y="5403824"/>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data:ADSS_DETID</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55" name="Straight Arrow Connector 54">
            <a:extLst>
              <a:ext uri="{FF2B5EF4-FFF2-40B4-BE49-F238E27FC236}">
                <a16:creationId xmlns:a16="http://schemas.microsoft.com/office/drawing/2014/main" id="{6EBA0D74-5428-1143-B01E-6D293F225183}"/>
              </a:ext>
            </a:extLst>
          </p:cNvPr>
          <p:cNvCxnSpPr>
            <a:cxnSpLocks/>
            <a:stCxn id="30" idx="0"/>
          </p:cNvCxnSpPr>
          <p:nvPr/>
        </p:nvCxnSpPr>
        <p:spPr>
          <a:xfrm flipV="1">
            <a:off x="978947" y="3023680"/>
            <a:ext cx="9449" cy="2836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A83658A-07A2-FB4D-8B7A-1C24980B0526}"/>
              </a:ext>
            </a:extLst>
          </p:cNvPr>
          <p:cNvSpPr txBox="1"/>
          <p:nvPr/>
        </p:nvSpPr>
        <p:spPr>
          <a:xfrm>
            <a:off x="1008108" y="3088828"/>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BB0256C3-9688-F84B-B6E3-900AA6F44D98}"/>
              </a:ext>
            </a:extLst>
          </p:cNvPr>
          <p:cNvSpPr txBox="1"/>
          <p:nvPr/>
        </p:nvSpPr>
        <p:spPr>
          <a:xfrm>
            <a:off x="893195" y="4492076"/>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cxnSp>
        <p:nvCxnSpPr>
          <p:cNvPr id="60" name="Straight Arrow Connector 59">
            <a:extLst>
              <a:ext uri="{FF2B5EF4-FFF2-40B4-BE49-F238E27FC236}">
                <a16:creationId xmlns:a16="http://schemas.microsoft.com/office/drawing/2014/main" id="{7C5AE518-4266-CA4A-AD57-DCBB19D660E5}"/>
              </a:ext>
            </a:extLst>
          </p:cNvPr>
          <p:cNvCxnSpPr>
            <a:cxnSpLocks/>
            <a:stCxn id="31" idx="4"/>
          </p:cNvCxnSpPr>
          <p:nvPr/>
        </p:nvCxnSpPr>
        <p:spPr>
          <a:xfrm>
            <a:off x="945836" y="4489348"/>
            <a:ext cx="0" cy="31745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2E7DFA82-F380-3F45-BCA9-FAFA7383EB75}"/>
              </a:ext>
            </a:extLst>
          </p:cNvPr>
          <p:cNvSpPr/>
          <p:nvPr/>
        </p:nvSpPr>
        <p:spPr>
          <a:xfrm>
            <a:off x="357692" y="2879800"/>
            <a:ext cx="1281120" cy="215444"/>
          </a:xfrm>
          <a:prstGeom prst="rect">
            <a:avLst/>
          </a:prstGeom>
        </p:spPr>
        <p:txBody>
          <a:bodyPr wrap="none">
            <a:spAutoFit/>
          </a:bodyPr>
          <a:lstStyle/>
          <a:p>
            <a:r>
              <a:rPr lang="en-GB" sz="800" dirty="0">
                <a:latin typeface="Roboto Mono" pitchFamily="2" charset="0"/>
                <a:ea typeface="Roboto Mono" pitchFamily="2" charset="0"/>
              </a:rPr>
              <a:t>"-27.721276080022”</a:t>
            </a:r>
            <a:endParaRPr lang="en-GB" sz="800" dirty="0"/>
          </a:p>
        </p:txBody>
      </p:sp>
      <p:sp>
        <p:nvSpPr>
          <p:cNvPr id="65" name="Rectangle 64">
            <a:extLst>
              <a:ext uri="{FF2B5EF4-FFF2-40B4-BE49-F238E27FC236}">
                <a16:creationId xmlns:a16="http://schemas.microsoft.com/office/drawing/2014/main" id="{540A5778-41BC-7F45-933A-085C15A5294D}"/>
              </a:ext>
            </a:extLst>
          </p:cNvPr>
          <p:cNvSpPr/>
          <p:nvPr/>
        </p:nvSpPr>
        <p:spPr>
          <a:xfrm>
            <a:off x="357692" y="4793508"/>
            <a:ext cx="1220206" cy="215444"/>
          </a:xfrm>
          <a:prstGeom prst="rect">
            <a:avLst/>
          </a:prstGeom>
        </p:spPr>
        <p:txBody>
          <a:bodyPr wrap="none">
            <a:spAutoFit/>
          </a:bodyPr>
          <a:lstStyle/>
          <a:p>
            <a:r>
              <a:rPr lang="en-GB" sz="800" dirty="0">
                <a:latin typeface="Roboto Mono" pitchFamily="2" charset="0"/>
                <a:ea typeface="Roboto Mono" pitchFamily="2" charset="0"/>
              </a:rPr>
              <a:t>"153.19219482305”</a:t>
            </a:r>
          </a:p>
        </p:txBody>
      </p:sp>
      <p:cxnSp>
        <p:nvCxnSpPr>
          <p:cNvPr id="66" name="Straight Arrow Connector 65">
            <a:extLst>
              <a:ext uri="{FF2B5EF4-FFF2-40B4-BE49-F238E27FC236}">
                <a16:creationId xmlns:a16="http://schemas.microsoft.com/office/drawing/2014/main" id="{DFF128A6-39BB-D741-B28D-679A70D1EC2E}"/>
              </a:ext>
            </a:extLst>
          </p:cNvPr>
          <p:cNvCxnSpPr>
            <a:cxnSpLocks/>
            <a:stCxn id="43" idx="3"/>
          </p:cNvCxnSpPr>
          <p:nvPr/>
        </p:nvCxnSpPr>
        <p:spPr>
          <a:xfrm flipH="1">
            <a:off x="5997209" y="4788445"/>
            <a:ext cx="481834" cy="31067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DD4B5CB-CECE-2C45-A1A1-63C382F4A589}"/>
              </a:ext>
            </a:extLst>
          </p:cNvPr>
          <p:cNvSpPr txBox="1"/>
          <p:nvPr/>
        </p:nvSpPr>
        <p:spPr>
          <a:xfrm>
            <a:off x="4827668" y="4793508"/>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70" name="Rectangle 69">
            <a:extLst>
              <a:ext uri="{FF2B5EF4-FFF2-40B4-BE49-F238E27FC236}">
                <a16:creationId xmlns:a16="http://schemas.microsoft.com/office/drawing/2014/main" id="{016856FE-2751-A246-BF59-8081FF225EA1}"/>
              </a:ext>
            </a:extLst>
          </p:cNvPr>
          <p:cNvSpPr/>
          <p:nvPr/>
        </p:nvSpPr>
        <p:spPr>
          <a:xfrm>
            <a:off x="5508843" y="5081401"/>
            <a:ext cx="732893" cy="215444"/>
          </a:xfrm>
          <a:prstGeom prst="rect">
            <a:avLst/>
          </a:prstGeom>
        </p:spPr>
        <p:txBody>
          <a:bodyPr wrap="none">
            <a:spAutoFit/>
          </a:bodyPr>
          <a:lstStyle/>
          <a:p>
            <a:r>
              <a:rPr lang="en-GB" sz="800" dirty="0">
                <a:latin typeface="Roboto Mono" pitchFamily="2" charset="0"/>
                <a:ea typeface="Roboto Mono" pitchFamily="2" charset="0"/>
              </a:rPr>
              <a:t>”1352445”</a:t>
            </a:r>
          </a:p>
        </p:txBody>
      </p:sp>
      <p:sp>
        <p:nvSpPr>
          <p:cNvPr id="71" name="Oval 70">
            <a:extLst>
              <a:ext uri="{FF2B5EF4-FFF2-40B4-BE49-F238E27FC236}">
                <a16:creationId xmlns:a16="http://schemas.microsoft.com/office/drawing/2014/main" id="{98888A52-4001-D145-929A-BE370D93A919}"/>
              </a:ext>
            </a:extLst>
          </p:cNvPr>
          <p:cNvSpPr/>
          <p:nvPr/>
        </p:nvSpPr>
        <p:spPr>
          <a:xfrm>
            <a:off x="5867470" y="6306370"/>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a:t>
            </a:r>
          </a:p>
        </p:txBody>
      </p:sp>
      <p:cxnSp>
        <p:nvCxnSpPr>
          <p:cNvPr id="72" name="Straight Arrow Connector 71">
            <a:extLst>
              <a:ext uri="{FF2B5EF4-FFF2-40B4-BE49-F238E27FC236}">
                <a16:creationId xmlns:a16="http://schemas.microsoft.com/office/drawing/2014/main" id="{5A111C2D-FAF5-5C46-AB74-1718D6019F0A}"/>
              </a:ext>
            </a:extLst>
          </p:cNvPr>
          <p:cNvCxnSpPr>
            <a:cxnSpLocks/>
            <a:stCxn id="48" idx="3"/>
            <a:endCxn id="71" idx="0"/>
          </p:cNvCxnSpPr>
          <p:nvPr/>
        </p:nvCxnSpPr>
        <p:spPr>
          <a:xfrm flipH="1">
            <a:off x="6111310" y="5701098"/>
            <a:ext cx="367733" cy="6052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7BC8109-7B15-C64B-A1CD-20F5083B0DC0}"/>
              </a:ext>
            </a:extLst>
          </p:cNvPr>
          <p:cNvSpPr txBox="1"/>
          <p:nvPr/>
        </p:nvSpPr>
        <p:spPr>
          <a:xfrm>
            <a:off x="5582331" y="5822970"/>
            <a:ext cx="80182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ies:hasName</a:t>
            </a:r>
            <a:endParaRPr lang="en-GB" sz="800" dirty="0">
              <a:latin typeface="Consolas" panose="020B0609020204030204" pitchFamily="49" charset="0"/>
              <a:cs typeface="Consolas" panose="020B0609020204030204" pitchFamily="49" charset="0"/>
            </a:endParaRPr>
          </a:p>
        </p:txBody>
      </p:sp>
      <p:cxnSp>
        <p:nvCxnSpPr>
          <p:cNvPr id="76" name="Straight Arrow Connector 75">
            <a:extLst>
              <a:ext uri="{FF2B5EF4-FFF2-40B4-BE49-F238E27FC236}">
                <a16:creationId xmlns:a16="http://schemas.microsoft.com/office/drawing/2014/main" id="{C931D43F-F330-1C4A-80D3-CCBF300637EB}"/>
              </a:ext>
            </a:extLst>
          </p:cNvPr>
          <p:cNvCxnSpPr>
            <a:cxnSpLocks/>
            <a:stCxn id="71" idx="2"/>
          </p:cNvCxnSpPr>
          <p:nvPr/>
        </p:nvCxnSpPr>
        <p:spPr>
          <a:xfrm flipH="1">
            <a:off x="4632205" y="6543176"/>
            <a:ext cx="123526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F983E78-9E72-914E-BB4B-C7EB35B98D0F}"/>
              </a:ext>
            </a:extLst>
          </p:cNvPr>
          <p:cNvSpPr txBox="1"/>
          <p:nvPr/>
        </p:nvSpPr>
        <p:spPr>
          <a:xfrm>
            <a:off x="4468985" y="6275597"/>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80" name="Rectangle 79">
            <a:extLst>
              <a:ext uri="{FF2B5EF4-FFF2-40B4-BE49-F238E27FC236}">
                <a16:creationId xmlns:a16="http://schemas.microsoft.com/office/drawing/2014/main" id="{83C8FBBF-12A7-5D42-B278-8B505386B917}"/>
              </a:ext>
            </a:extLst>
          </p:cNvPr>
          <p:cNvSpPr/>
          <p:nvPr/>
        </p:nvSpPr>
        <p:spPr>
          <a:xfrm>
            <a:off x="3386887" y="6453316"/>
            <a:ext cx="1342034" cy="215444"/>
          </a:xfrm>
          <a:prstGeom prst="rect">
            <a:avLst/>
          </a:prstGeom>
        </p:spPr>
        <p:txBody>
          <a:bodyPr wrap="none">
            <a:spAutoFit/>
          </a:bodyPr>
          <a:lstStyle/>
          <a:p>
            <a:r>
              <a:rPr lang="en-GB" sz="800" dirty="0">
                <a:latin typeface="Roboto Mono" pitchFamily="2" charset="0"/>
                <a:ea typeface="Roboto Mono" pitchFamily="2" charset="0"/>
              </a:rPr>
              <a:t>”ADSS Detection ID”</a:t>
            </a:r>
          </a:p>
        </p:txBody>
      </p:sp>
      <p:sp>
        <p:nvSpPr>
          <p:cNvPr id="83" name="Oval 82">
            <a:extLst>
              <a:ext uri="{FF2B5EF4-FFF2-40B4-BE49-F238E27FC236}">
                <a16:creationId xmlns:a16="http://schemas.microsoft.com/office/drawing/2014/main" id="{51B9824F-D81F-DD4F-B846-3B9A6AF52BEB}"/>
              </a:ext>
            </a:extLst>
          </p:cNvPr>
          <p:cNvSpPr/>
          <p:nvPr/>
        </p:nvSpPr>
        <p:spPr>
          <a:xfrm>
            <a:off x="6854874" y="6324232"/>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Or</a:t>
            </a:r>
          </a:p>
        </p:txBody>
      </p:sp>
      <p:cxnSp>
        <p:nvCxnSpPr>
          <p:cNvPr id="84" name="Straight Arrow Connector 83">
            <a:extLst>
              <a:ext uri="{FF2B5EF4-FFF2-40B4-BE49-F238E27FC236}">
                <a16:creationId xmlns:a16="http://schemas.microsoft.com/office/drawing/2014/main" id="{4C59C119-9F37-F147-BEDB-4F7461820797}"/>
              </a:ext>
            </a:extLst>
          </p:cNvPr>
          <p:cNvCxnSpPr>
            <a:cxnSpLocks/>
            <a:stCxn id="48" idx="5"/>
            <a:endCxn id="83" idx="0"/>
          </p:cNvCxnSpPr>
          <p:nvPr/>
        </p:nvCxnSpPr>
        <p:spPr>
          <a:xfrm>
            <a:off x="6823885" y="5701098"/>
            <a:ext cx="274829" cy="6231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DB0071B-9C5A-434C-87CE-3E16CFBE6768}"/>
              </a:ext>
            </a:extLst>
          </p:cNvPr>
          <p:cNvSpPr txBox="1"/>
          <p:nvPr/>
        </p:nvSpPr>
        <p:spPr>
          <a:xfrm>
            <a:off x="6897046" y="5850620"/>
            <a:ext cx="102624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ies:schemeOwner</a:t>
            </a:r>
            <a:endParaRPr lang="en-GB" sz="800" dirty="0">
              <a:latin typeface="Consolas" panose="020B0609020204030204" pitchFamily="49" charset="0"/>
              <a:cs typeface="Consolas" panose="020B0609020204030204" pitchFamily="49" charset="0"/>
            </a:endParaRPr>
          </a:p>
        </p:txBody>
      </p:sp>
      <p:sp>
        <p:nvSpPr>
          <p:cNvPr id="88" name="TextBox 87">
            <a:extLst>
              <a:ext uri="{FF2B5EF4-FFF2-40B4-BE49-F238E27FC236}">
                <a16:creationId xmlns:a16="http://schemas.microsoft.com/office/drawing/2014/main" id="{BE1F4137-3120-3640-89B1-3E7EFED74217}"/>
              </a:ext>
            </a:extLst>
          </p:cNvPr>
          <p:cNvSpPr txBox="1"/>
          <p:nvPr/>
        </p:nvSpPr>
        <p:spPr>
          <a:xfrm>
            <a:off x="7233772" y="6637341"/>
            <a:ext cx="80182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data:AUSDoD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89" name="TextBox 88">
            <a:extLst>
              <a:ext uri="{FF2B5EF4-FFF2-40B4-BE49-F238E27FC236}">
                <a16:creationId xmlns:a16="http://schemas.microsoft.com/office/drawing/2014/main" id="{E8E4A0A1-E193-4C49-A2B6-8A47B8384108}"/>
              </a:ext>
            </a:extLst>
          </p:cNvPr>
          <p:cNvSpPr txBox="1"/>
          <p:nvPr/>
        </p:nvSpPr>
        <p:spPr>
          <a:xfrm>
            <a:off x="4927799" y="6639763"/>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data:ADSSNSName</a:t>
            </a:r>
            <a:endParaRPr lang="en-GB" sz="800" u="sng" dirty="0">
              <a:solidFill>
                <a:srgbClr val="0432FF"/>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21350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C7D74-78E2-3A40-B1C1-D0AB0732B7C9}"/>
              </a:ext>
            </a:extLst>
          </p:cNvPr>
          <p:cNvSpPr txBox="1"/>
          <p:nvPr/>
        </p:nvSpPr>
        <p:spPr>
          <a:xfrm>
            <a:off x="263309" y="239371"/>
            <a:ext cx="595227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 step by step (when)</a:t>
            </a:r>
          </a:p>
        </p:txBody>
      </p:sp>
      <p:sp>
        <p:nvSpPr>
          <p:cNvPr id="6" name="Rectangle 5">
            <a:extLst>
              <a:ext uri="{FF2B5EF4-FFF2-40B4-BE49-F238E27FC236}">
                <a16:creationId xmlns:a16="http://schemas.microsoft.com/office/drawing/2014/main" id="{F02AF50B-AC81-EB41-B05A-8A4874CD3005}"/>
              </a:ext>
            </a:extLst>
          </p:cNvPr>
          <p:cNvSpPr/>
          <p:nvPr/>
        </p:nvSpPr>
        <p:spPr>
          <a:xfrm>
            <a:off x="1037043" y="5399585"/>
            <a:ext cx="3740019" cy="615553"/>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CF3C258F-DE70-5147-B702-A0C4E717E12A}"/>
              </a:ext>
            </a:extLst>
          </p:cNvPr>
          <p:cNvSpPr/>
          <p:nvPr/>
        </p:nvSpPr>
        <p:spPr>
          <a:xfrm>
            <a:off x="5950248" y="528128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4" name="Oval 13">
            <a:extLst>
              <a:ext uri="{FF2B5EF4-FFF2-40B4-BE49-F238E27FC236}">
                <a16:creationId xmlns:a16="http://schemas.microsoft.com/office/drawing/2014/main" id="{77E3F34B-E1C6-944C-9BD8-D6D5DCE79B34}"/>
              </a:ext>
            </a:extLst>
          </p:cNvPr>
          <p:cNvSpPr/>
          <p:nvPr/>
        </p:nvSpPr>
        <p:spPr>
          <a:xfrm>
            <a:off x="4379494" y="2722002"/>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5" name="Oval 24">
            <a:extLst>
              <a:ext uri="{FF2B5EF4-FFF2-40B4-BE49-F238E27FC236}">
                <a16:creationId xmlns:a16="http://schemas.microsoft.com/office/drawing/2014/main" id="{BC22846A-8779-8F47-870D-F0D23B69C4C6}"/>
              </a:ext>
            </a:extLst>
          </p:cNvPr>
          <p:cNvSpPr/>
          <p:nvPr/>
        </p:nvSpPr>
        <p:spPr>
          <a:xfrm>
            <a:off x="6566870" y="2722002"/>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26" name="TextBox 25">
            <a:extLst>
              <a:ext uri="{FF2B5EF4-FFF2-40B4-BE49-F238E27FC236}">
                <a16:creationId xmlns:a16="http://schemas.microsoft.com/office/drawing/2014/main" id="{27CB5F6F-3278-A647-BEBF-DED439FDDA64}"/>
              </a:ext>
            </a:extLst>
          </p:cNvPr>
          <p:cNvSpPr txBox="1"/>
          <p:nvPr/>
        </p:nvSpPr>
        <p:spPr>
          <a:xfrm>
            <a:off x="3995039" y="2503830"/>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cxnSp>
        <p:nvCxnSpPr>
          <p:cNvPr id="27" name="Straight Arrow Connector 26">
            <a:extLst>
              <a:ext uri="{FF2B5EF4-FFF2-40B4-BE49-F238E27FC236}">
                <a16:creationId xmlns:a16="http://schemas.microsoft.com/office/drawing/2014/main" id="{5FE4C884-752D-6641-BB60-C67B318C49AE}"/>
              </a:ext>
            </a:extLst>
          </p:cNvPr>
          <p:cNvCxnSpPr>
            <a:cxnSpLocks/>
            <a:stCxn id="14" idx="6"/>
            <a:endCxn id="25" idx="2"/>
          </p:cNvCxnSpPr>
          <p:nvPr/>
        </p:nvCxnSpPr>
        <p:spPr>
          <a:xfrm>
            <a:off x="4867174" y="2958808"/>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EED1A4A-876B-D745-969E-7B3A961B125D}"/>
              </a:ext>
            </a:extLst>
          </p:cNvPr>
          <p:cNvSpPr txBox="1"/>
          <p:nvPr/>
        </p:nvSpPr>
        <p:spPr>
          <a:xfrm>
            <a:off x="5228346" y="2764243"/>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29" name="TextBox 28">
            <a:extLst>
              <a:ext uri="{FF2B5EF4-FFF2-40B4-BE49-F238E27FC236}">
                <a16:creationId xmlns:a16="http://schemas.microsoft.com/office/drawing/2014/main" id="{244F1752-DBD1-CB48-852E-F9436D8E91E6}"/>
              </a:ext>
            </a:extLst>
          </p:cNvPr>
          <p:cNvSpPr txBox="1"/>
          <p:nvPr/>
        </p:nvSpPr>
        <p:spPr>
          <a:xfrm>
            <a:off x="6137636" y="3214973"/>
            <a:ext cx="153118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data:2015-11-02T11:52:25</a:t>
            </a:r>
          </a:p>
        </p:txBody>
      </p:sp>
      <p:sp>
        <p:nvSpPr>
          <p:cNvPr id="63" name="TextBox 62">
            <a:extLst>
              <a:ext uri="{FF2B5EF4-FFF2-40B4-BE49-F238E27FC236}">
                <a16:creationId xmlns:a16="http://schemas.microsoft.com/office/drawing/2014/main" id="{A3B317CC-E049-7445-8C27-D7051DA41C00}"/>
              </a:ext>
            </a:extLst>
          </p:cNvPr>
          <p:cNvSpPr txBox="1"/>
          <p:nvPr/>
        </p:nvSpPr>
        <p:spPr>
          <a:xfrm>
            <a:off x="163290" y="930222"/>
            <a:ext cx="8774850" cy="307777"/>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is linked to the timestamp by putting it “</a:t>
            </a:r>
            <a:r>
              <a:rPr lang="en-GB" sz="1400" dirty="0" err="1">
                <a:latin typeface="Roboto" panose="02000000000000000000" pitchFamily="2" charset="0"/>
                <a:ea typeface="Roboto" panose="02000000000000000000" pitchFamily="2" charset="0"/>
              </a:rPr>
              <a:t>inPeriod</a:t>
            </a:r>
            <a:r>
              <a:rPr lang="en-GB" sz="1400" dirty="0">
                <a:latin typeface="Roboto" panose="02000000000000000000" pitchFamily="2" charset="0"/>
                <a:ea typeface="Roboto" panose="02000000000000000000" pitchFamily="2" charset="0"/>
              </a:rPr>
              <a:t>” to a </a:t>
            </a:r>
            <a:r>
              <a:rPr lang="en-GB" sz="1400" dirty="0" err="1">
                <a:latin typeface="Roboto" panose="02000000000000000000" pitchFamily="2" charset="0"/>
                <a:ea typeface="Roboto" panose="02000000000000000000" pitchFamily="2" charset="0"/>
              </a:rPr>
              <a:t>ParticularPeriod</a:t>
            </a:r>
            <a:endParaRPr lang="en-GB" sz="14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49295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02AF50B-AC81-EB41-B05A-8A4874CD3005}"/>
              </a:ext>
            </a:extLst>
          </p:cNvPr>
          <p:cNvSpPr/>
          <p:nvPr/>
        </p:nvSpPr>
        <p:spPr>
          <a:xfrm>
            <a:off x="4207524" y="5419300"/>
            <a:ext cx="3740019" cy="1123384"/>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Id	</a:t>
            </a:r>
            <a:r>
              <a:rPr lang="en-GB" sz="1100" dirty="0" err="1">
                <a:solidFill>
                  <a:srgbClr val="000000"/>
                </a:solidFill>
                <a:latin typeface="Consolas" panose="020B0609020204030204" pitchFamily="49" charset="0"/>
              </a:rPr>
              <a:t>ies:Identifier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	</a:t>
            </a:r>
            <a:r>
              <a:rPr lang="en-GB" sz="1100" dirty="0" err="1">
                <a:solidFill>
                  <a:srgbClr val="000000"/>
                </a:solidFill>
                <a:latin typeface="Consolas" panose="020B0609020204030204" pitchFamily="49" charset="0"/>
              </a:rPr>
              <a:t>ies:Name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NS	</a:t>
            </a:r>
            <a:r>
              <a:rPr lang="en-GB" sz="1100" dirty="0" err="1">
                <a:solidFill>
                  <a:srgbClr val="000000"/>
                </a:solidFill>
                <a:latin typeface="Consolas" panose="020B0609020204030204" pitchFamily="49" charset="0"/>
              </a:rPr>
              <a:t>ies:NamingScheme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ies:Organisation</a:t>
            </a:r>
            <a:endParaRPr lang="en-GB" sz="11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CF3C258F-DE70-5147-B702-A0C4E717E12A}"/>
              </a:ext>
            </a:extLst>
          </p:cNvPr>
          <p:cNvSpPr/>
          <p:nvPr/>
        </p:nvSpPr>
        <p:spPr>
          <a:xfrm>
            <a:off x="3398535" y="4208895"/>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4" name="Oval 13">
            <a:extLst>
              <a:ext uri="{FF2B5EF4-FFF2-40B4-BE49-F238E27FC236}">
                <a16:creationId xmlns:a16="http://schemas.microsoft.com/office/drawing/2014/main" id="{77E3F34B-E1C6-944C-9BD8-D6D5DCE79B34}"/>
              </a:ext>
            </a:extLst>
          </p:cNvPr>
          <p:cNvSpPr/>
          <p:nvPr/>
        </p:nvSpPr>
        <p:spPr>
          <a:xfrm>
            <a:off x="4451305" y="540184"/>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6" name="TextBox 25">
            <a:extLst>
              <a:ext uri="{FF2B5EF4-FFF2-40B4-BE49-F238E27FC236}">
                <a16:creationId xmlns:a16="http://schemas.microsoft.com/office/drawing/2014/main" id="{27CB5F6F-3278-A647-BEBF-DED439FDDA64}"/>
              </a:ext>
            </a:extLst>
          </p:cNvPr>
          <p:cNvSpPr txBox="1"/>
          <p:nvPr/>
        </p:nvSpPr>
        <p:spPr>
          <a:xfrm>
            <a:off x="4066850" y="322012"/>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sp>
        <p:nvSpPr>
          <p:cNvPr id="43" name="Oval 42">
            <a:extLst>
              <a:ext uri="{FF2B5EF4-FFF2-40B4-BE49-F238E27FC236}">
                <a16:creationId xmlns:a16="http://schemas.microsoft.com/office/drawing/2014/main" id="{1CCB9532-7B10-564B-8F0A-41061A0333F0}"/>
              </a:ext>
            </a:extLst>
          </p:cNvPr>
          <p:cNvSpPr/>
          <p:nvPr/>
        </p:nvSpPr>
        <p:spPr>
          <a:xfrm>
            <a:off x="4449563" y="1617055"/>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Id</a:t>
            </a:r>
          </a:p>
        </p:txBody>
      </p:sp>
      <p:sp>
        <p:nvSpPr>
          <p:cNvPr id="44" name="TextBox 43">
            <a:extLst>
              <a:ext uri="{FF2B5EF4-FFF2-40B4-BE49-F238E27FC236}">
                <a16:creationId xmlns:a16="http://schemas.microsoft.com/office/drawing/2014/main" id="{AC809296-4C52-5946-9731-DAB25420912A}"/>
              </a:ext>
            </a:extLst>
          </p:cNvPr>
          <p:cNvSpPr txBox="1"/>
          <p:nvPr/>
        </p:nvSpPr>
        <p:spPr>
          <a:xfrm>
            <a:off x="4635439" y="1144581"/>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cxnSp>
        <p:nvCxnSpPr>
          <p:cNvPr id="45" name="Straight Arrow Connector 44">
            <a:extLst>
              <a:ext uri="{FF2B5EF4-FFF2-40B4-BE49-F238E27FC236}">
                <a16:creationId xmlns:a16="http://schemas.microsoft.com/office/drawing/2014/main" id="{50180B95-31E9-4C48-ACF5-86BDE2A3EA15}"/>
              </a:ext>
            </a:extLst>
          </p:cNvPr>
          <p:cNvCxnSpPr>
            <a:cxnSpLocks/>
            <a:stCxn id="14" idx="4"/>
            <a:endCxn id="43" idx="0"/>
          </p:cNvCxnSpPr>
          <p:nvPr/>
        </p:nvCxnSpPr>
        <p:spPr>
          <a:xfrm flipH="1">
            <a:off x="4693403" y="1013796"/>
            <a:ext cx="1742" cy="60325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A5FF1499-5DA5-1143-9678-CB1170EFB456}"/>
              </a:ext>
            </a:extLst>
          </p:cNvPr>
          <p:cNvSpPr/>
          <p:nvPr/>
        </p:nvSpPr>
        <p:spPr>
          <a:xfrm>
            <a:off x="4449563" y="2529708"/>
            <a:ext cx="487680" cy="473612"/>
          </a:xfrm>
          <a:prstGeom prst="ellipse">
            <a:avLst/>
          </a:prstGeom>
          <a:solidFill>
            <a:srgbClr val="00CCFF"/>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NS</a:t>
            </a:r>
          </a:p>
        </p:txBody>
      </p:sp>
      <p:cxnSp>
        <p:nvCxnSpPr>
          <p:cNvPr id="49" name="Straight Arrow Connector 48">
            <a:extLst>
              <a:ext uri="{FF2B5EF4-FFF2-40B4-BE49-F238E27FC236}">
                <a16:creationId xmlns:a16="http://schemas.microsoft.com/office/drawing/2014/main" id="{AB374350-3E6A-6747-9736-A6B5C2096F30}"/>
              </a:ext>
            </a:extLst>
          </p:cNvPr>
          <p:cNvCxnSpPr>
            <a:cxnSpLocks/>
            <a:stCxn id="43" idx="4"/>
            <a:endCxn id="48" idx="0"/>
          </p:cNvCxnSpPr>
          <p:nvPr/>
        </p:nvCxnSpPr>
        <p:spPr>
          <a:xfrm>
            <a:off x="4693403" y="2090667"/>
            <a:ext cx="0" cy="4390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4BC7C64-8622-2043-9BE8-038FA85DB968}"/>
              </a:ext>
            </a:extLst>
          </p:cNvPr>
          <p:cNvSpPr txBox="1"/>
          <p:nvPr/>
        </p:nvSpPr>
        <p:spPr>
          <a:xfrm>
            <a:off x="4677891" y="2144972"/>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ies:inScheme</a:t>
            </a:r>
            <a:endParaRPr lang="en-GB" sz="800" dirty="0">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58343E75-233E-2440-A872-358EA82A94FE}"/>
              </a:ext>
            </a:extLst>
          </p:cNvPr>
          <p:cNvSpPr txBox="1"/>
          <p:nvPr/>
        </p:nvSpPr>
        <p:spPr>
          <a:xfrm>
            <a:off x="4677891" y="1465866"/>
            <a:ext cx="125066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data:ADSS1352445_ID</a:t>
            </a:r>
          </a:p>
        </p:txBody>
      </p:sp>
      <p:sp>
        <p:nvSpPr>
          <p:cNvPr id="54" name="TextBox 53">
            <a:extLst>
              <a:ext uri="{FF2B5EF4-FFF2-40B4-BE49-F238E27FC236}">
                <a16:creationId xmlns:a16="http://schemas.microsoft.com/office/drawing/2014/main" id="{DCE4396A-E8FE-1F4D-B423-C149592D3DD9}"/>
              </a:ext>
            </a:extLst>
          </p:cNvPr>
          <p:cNvSpPr txBox="1"/>
          <p:nvPr/>
        </p:nvSpPr>
        <p:spPr>
          <a:xfrm>
            <a:off x="4930906" y="2636687"/>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data:ADSS_DETID</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66" name="Straight Arrow Connector 65">
            <a:extLst>
              <a:ext uri="{FF2B5EF4-FFF2-40B4-BE49-F238E27FC236}">
                <a16:creationId xmlns:a16="http://schemas.microsoft.com/office/drawing/2014/main" id="{DFF128A6-39BB-D741-B28D-679A70D1EC2E}"/>
              </a:ext>
            </a:extLst>
          </p:cNvPr>
          <p:cNvCxnSpPr>
            <a:cxnSpLocks/>
            <a:stCxn id="43" idx="3"/>
          </p:cNvCxnSpPr>
          <p:nvPr/>
        </p:nvCxnSpPr>
        <p:spPr>
          <a:xfrm flipH="1">
            <a:off x="4039148" y="2021308"/>
            <a:ext cx="481834" cy="31067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DD4B5CB-CECE-2C45-A1A1-63C382F4A589}"/>
              </a:ext>
            </a:extLst>
          </p:cNvPr>
          <p:cNvSpPr txBox="1"/>
          <p:nvPr/>
        </p:nvSpPr>
        <p:spPr>
          <a:xfrm>
            <a:off x="2869607" y="2026371"/>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70" name="Rectangle 69">
            <a:extLst>
              <a:ext uri="{FF2B5EF4-FFF2-40B4-BE49-F238E27FC236}">
                <a16:creationId xmlns:a16="http://schemas.microsoft.com/office/drawing/2014/main" id="{016856FE-2751-A246-BF59-8081FF225EA1}"/>
              </a:ext>
            </a:extLst>
          </p:cNvPr>
          <p:cNvSpPr/>
          <p:nvPr/>
        </p:nvSpPr>
        <p:spPr>
          <a:xfrm>
            <a:off x="3550782" y="2314264"/>
            <a:ext cx="732893" cy="215444"/>
          </a:xfrm>
          <a:prstGeom prst="rect">
            <a:avLst/>
          </a:prstGeom>
        </p:spPr>
        <p:txBody>
          <a:bodyPr wrap="none">
            <a:spAutoFit/>
          </a:bodyPr>
          <a:lstStyle/>
          <a:p>
            <a:r>
              <a:rPr lang="en-GB" sz="800" dirty="0">
                <a:latin typeface="Roboto Mono" pitchFamily="2" charset="0"/>
                <a:ea typeface="Roboto Mono" pitchFamily="2" charset="0"/>
              </a:rPr>
              <a:t>”1352445”</a:t>
            </a:r>
          </a:p>
        </p:txBody>
      </p:sp>
      <p:sp>
        <p:nvSpPr>
          <p:cNvPr id="71" name="Oval 70">
            <a:extLst>
              <a:ext uri="{FF2B5EF4-FFF2-40B4-BE49-F238E27FC236}">
                <a16:creationId xmlns:a16="http://schemas.microsoft.com/office/drawing/2014/main" id="{98888A52-4001-D145-929A-BE370D93A919}"/>
              </a:ext>
            </a:extLst>
          </p:cNvPr>
          <p:cNvSpPr/>
          <p:nvPr/>
        </p:nvSpPr>
        <p:spPr>
          <a:xfrm>
            <a:off x="3909409" y="3539233"/>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N</a:t>
            </a:r>
          </a:p>
        </p:txBody>
      </p:sp>
      <p:cxnSp>
        <p:nvCxnSpPr>
          <p:cNvPr id="72" name="Straight Arrow Connector 71">
            <a:extLst>
              <a:ext uri="{FF2B5EF4-FFF2-40B4-BE49-F238E27FC236}">
                <a16:creationId xmlns:a16="http://schemas.microsoft.com/office/drawing/2014/main" id="{5A111C2D-FAF5-5C46-AB74-1718D6019F0A}"/>
              </a:ext>
            </a:extLst>
          </p:cNvPr>
          <p:cNvCxnSpPr>
            <a:cxnSpLocks/>
            <a:stCxn id="48" idx="3"/>
            <a:endCxn id="71" idx="0"/>
          </p:cNvCxnSpPr>
          <p:nvPr/>
        </p:nvCxnSpPr>
        <p:spPr>
          <a:xfrm flipH="1">
            <a:off x="4153249" y="2933961"/>
            <a:ext cx="367733" cy="60527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27BC8109-7B15-C64B-A1CD-20F5083B0DC0}"/>
              </a:ext>
            </a:extLst>
          </p:cNvPr>
          <p:cNvSpPr txBox="1"/>
          <p:nvPr/>
        </p:nvSpPr>
        <p:spPr>
          <a:xfrm>
            <a:off x="3624270" y="3055833"/>
            <a:ext cx="80182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ies:hasName</a:t>
            </a:r>
            <a:endParaRPr lang="en-GB" sz="800" dirty="0">
              <a:latin typeface="Consolas" panose="020B0609020204030204" pitchFamily="49" charset="0"/>
              <a:cs typeface="Consolas" panose="020B0609020204030204" pitchFamily="49" charset="0"/>
            </a:endParaRPr>
          </a:p>
        </p:txBody>
      </p:sp>
      <p:cxnSp>
        <p:nvCxnSpPr>
          <p:cNvPr id="76" name="Straight Arrow Connector 75">
            <a:extLst>
              <a:ext uri="{FF2B5EF4-FFF2-40B4-BE49-F238E27FC236}">
                <a16:creationId xmlns:a16="http://schemas.microsoft.com/office/drawing/2014/main" id="{C931D43F-F330-1C4A-80D3-CCBF300637EB}"/>
              </a:ext>
            </a:extLst>
          </p:cNvPr>
          <p:cNvCxnSpPr>
            <a:cxnSpLocks/>
            <a:stCxn id="71" idx="2"/>
          </p:cNvCxnSpPr>
          <p:nvPr/>
        </p:nvCxnSpPr>
        <p:spPr>
          <a:xfrm flipH="1">
            <a:off x="2674144" y="3776039"/>
            <a:ext cx="123526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6F983E78-9E72-914E-BB4B-C7EB35B98D0F}"/>
              </a:ext>
            </a:extLst>
          </p:cNvPr>
          <p:cNvSpPr txBox="1"/>
          <p:nvPr/>
        </p:nvSpPr>
        <p:spPr>
          <a:xfrm>
            <a:off x="2510924" y="3508460"/>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80" name="Rectangle 79">
            <a:extLst>
              <a:ext uri="{FF2B5EF4-FFF2-40B4-BE49-F238E27FC236}">
                <a16:creationId xmlns:a16="http://schemas.microsoft.com/office/drawing/2014/main" id="{83C8FBBF-12A7-5D42-B278-8B505386B917}"/>
              </a:ext>
            </a:extLst>
          </p:cNvPr>
          <p:cNvSpPr/>
          <p:nvPr/>
        </p:nvSpPr>
        <p:spPr>
          <a:xfrm>
            <a:off x="1428826" y="3686179"/>
            <a:ext cx="1342034" cy="215444"/>
          </a:xfrm>
          <a:prstGeom prst="rect">
            <a:avLst/>
          </a:prstGeom>
        </p:spPr>
        <p:txBody>
          <a:bodyPr wrap="none">
            <a:spAutoFit/>
          </a:bodyPr>
          <a:lstStyle/>
          <a:p>
            <a:r>
              <a:rPr lang="en-GB" sz="800" dirty="0">
                <a:latin typeface="Roboto Mono" pitchFamily="2" charset="0"/>
                <a:ea typeface="Roboto Mono" pitchFamily="2" charset="0"/>
              </a:rPr>
              <a:t>”ADSS Detection ID”</a:t>
            </a:r>
          </a:p>
        </p:txBody>
      </p:sp>
      <p:sp>
        <p:nvSpPr>
          <p:cNvPr id="83" name="Oval 82">
            <a:extLst>
              <a:ext uri="{FF2B5EF4-FFF2-40B4-BE49-F238E27FC236}">
                <a16:creationId xmlns:a16="http://schemas.microsoft.com/office/drawing/2014/main" id="{51B9824F-D81F-DD4F-B846-3B9A6AF52BEB}"/>
              </a:ext>
            </a:extLst>
          </p:cNvPr>
          <p:cNvSpPr/>
          <p:nvPr/>
        </p:nvSpPr>
        <p:spPr>
          <a:xfrm>
            <a:off x="4896813" y="3557095"/>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Or</a:t>
            </a:r>
          </a:p>
        </p:txBody>
      </p:sp>
      <p:cxnSp>
        <p:nvCxnSpPr>
          <p:cNvPr id="84" name="Straight Arrow Connector 83">
            <a:extLst>
              <a:ext uri="{FF2B5EF4-FFF2-40B4-BE49-F238E27FC236}">
                <a16:creationId xmlns:a16="http://schemas.microsoft.com/office/drawing/2014/main" id="{4C59C119-9F37-F147-BEDB-4F7461820797}"/>
              </a:ext>
            </a:extLst>
          </p:cNvPr>
          <p:cNvCxnSpPr>
            <a:cxnSpLocks/>
            <a:stCxn id="48" idx="5"/>
            <a:endCxn id="83" idx="0"/>
          </p:cNvCxnSpPr>
          <p:nvPr/>
        </p:nvCxnSpPr>
        <p:spPr>
          <a:xfrm>
            <a:off x="4865824" y="2933961"/>
            <a:ext cx="274829" cy="6231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5DB0071B-9C5A-434C-87CE-3E16CFBE6768}"/>
              </a:ext>
            </a:extLst>
          </p:cNvPr>
          <p:cNvSpPr txBox="1"/>
          <p:nvPr/>
        </p:nvSpPr>
        <p:spPr>
          <a:xfrm>
            <a:off x="4938985" y="3083483"/>
            <a:ext cx="102624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ies:schemeOwner</a:t>
            </a:r>
            <a:endParaRPr lang="en-GB" sz="800" dirty="0">
              <a:latin typeface="Consolas" panose="020B0609020204030204" pitchFamily="49" charset="0"/>
              <a:cs typeface="Consolas" panose="020B0609020204030204" pitchFamily="49" charset="0"/>
            </a:endParaRPr>
          </a:p>
        </p:txBody>
      </p:sp>
      <p:sp>
        <p:nvSpPr>
          <p:cNvPr id="88" name="TextBox 87">
            <a:extLst>
              <a:ext uri="{FF2B5EF4-FFF2-40B4-BE49-F238E27FC236}">
                <a16:creationId xmlns:a16="http://schemas.microsoft.com/office/drawing/2014/main" id="{BE1F4137-3120-3640-89B1-3E7EFED74217}"/>
              </a:ext>
            </a:extLst>
          </p:cNvPr>
          <p:cNvSpPr txBox="1"/>
          <p:nvPr/>
        </p:nvSpPr>
        <p:spPr>
          <a:xfrm>
            <a:off x="5275711" y="3870204"/>
            <a:ext cx="80182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data:AUSDoD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89" name="TextBox 88">
            <a:extLst>
              <a:ext uri="{FF2B5EF4-FFF2-40B4-BE49-F238E27FC236}">
                <a16:creationId xmlns:a16="http://schemas.microsoft.com/office/drawing/2014/main" id="{E8E4A0A1-E193-4C49-A2B6-8A47B8384108}"/>
              </a:ext>
            </a:extLst>
          </p:cNvPr>
          <p:cNvSpPr txBox="1"/>
          <p:nvPr/>
        </p:nvSpPr>
        <p:spPr>
          <a:xfrm>
            <a:off x="2969738" y="3872626"/>
            <a:ext cx="102624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data:ADSSNSName</a:t>
            </a:r>
            <a:endParaRPr lang="en-GB" sz="800" u="sng" dirty="0">
              <a:solidFill>
                <a:srgbClr val="0432FF"/>
              </a:solidFill>
              <a:latin typeface="Consolas" panose="020B0609020204030204" pitchFamily="49" charset="0"/>
              <a:cs typeface="Consolas" panose="020B0609020204030204" pitchFamily="49" charset="0"/>
            </a:endParaRPr>
          </a:p>
        </p:txBody>
      </p:sp>
      <p:sp>
        <p:nvSpPr>
          <p:cNvPr id="61" name="TextBox 60">
            <a:extLst>
              <a:ext uri="{FF2B5EF4-FFF2-40B4-BE49-F238E27FC236}">
                <a16:creationId xmlns:a16="http://schemas.microsoft.com/office/drawing/2014/main" id="{01FF84C0-9902-9246-8D13-4FB4340B28E0}"/>
              </a:ext>
            </a:extLst>
          </p:cNvPr>
          <p:cNvSpPr txBox="1"/>
          <p:nvPr/>
        </p:nvSpPr>
        <p:spPr>
          <a:xfrm>
            <a:off x="6361804" y="387427"/>
            <a:ext cx="3509189" cy="2462213"/>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main object here is the </a:t>
            </a:r>
            <a:r>
              <a:rPr lang="en-GB" sz="1400" dirty="0" err="1">
                <a:latin typeface="Roboto" panose="02000000000000000000" pitchFamily="2" charset="0"/>
                <a:ea typeface="Roboto" panose="02000000000000000000" pitchFamily="2" charset="0"/>
              </a:rPr>
              <a:t>LocationObservation</a:t>
            </a:r>
            <a:r>
              <a:rPr lang="en-GB" sz="1400" dirty="0">
                <a:latin typeface="Roboto" panose="02000000000000000000" pitchFamily="2" charset="0"/>
                <a:ea typeface="Roboto" panose="02000000000000000000" pitchFamily="2" charset="0"/>
              </a:rPr>
              <a:t> event. It is this event that has the ADSS detection ID. The value of the ID is given by the </a:t>
            </a:r>
            <a:r>
              <a:rPr lang="en-GB" sz="1400" dirty="0" err="1">
                <a:latin typeface="Roboto" panose="02000000000000000000" pitchFamily="2" charset="0"/>
                <a:ea typeface="Roboto" panose="02000000000000000000" pitchFamily="2" charset="0"/>
              </a:rPr>
              <a:t>ies:representationValue</a:t>
            </a:r>
            <a:r>
              <a:rPr lang="en-GB" sz="1400" dirty="0">
                <a:latin typeface="Roboto" panose="02000000000000000000" pitchFamily="2" charset="0"/>
                <a:ea typeface="Roboto" panose="02000000000000000000" pitchFamily="2" charset="0"/>
              </a:rPr>
              <a:t> property.</a:t>
            </a:r>
          </a:p>
          <a:p>
            <a:endParaRPr lang="en-GB" sz="1400" dirty="0">
              <a:latin typeface="Roboto" panose="02000000000000000000" pitchFamily="2" charset="0"/>
              <a:ea typeface="Roboto" panose="02000000000000000000" pitchFamily="2" charset="0"/>
            </a:endParaRPr>
          </a:p>
          <a:p>
            <a:r>
              <a:rPr lang="en-GB" sz="1400" dirty="0">
                <a:latin typeface="Roboto" panose="02000000000000000000" pitchFamily="2" charset="0"/>
                <a:ea typeface="Roboto" panose="02000000000000000000" pitchFamily="2" charset="0"/>
              </a:rPr>
              <a:t>We then use a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a:t>
            </a:r>
            <a:r>
              <a:rPr lang="en-GB" sz="1400" dirty="0" err="1">
                <a:latin typeface="Roboto" panose="02000000000000000000" pitchFamily="2" charset="0"/>
                <a:ea typeface="Roboto" panose="02000000000000000000" pitchFamily="2" charset="0"/>
              </a:rPr>
              <a:t>data:ADSS_DETID</a:t>
            </a:r>
            <a:r>
              <a:rPr lang="en-GB" sz="1400" dirty="0">
                <a:latin typeface="Roboto" panose="02000000000000000000" pitchFamily="2" charset="0"/>
                <a:ea typeface="Roboto" panose="02000000000000000000" pitchFamily="2" charset="0"/>
              </a:rPr>
              <a:t>)  to categorise the identifier. The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itself has a name (for user readability purposes) and optionally an owner organisation.</a:t>
            </a:r>
          </a:p>
        </p:txBody>
      </p:sp>
      <p:sp>
        <p:nvSpPr>
          <p:cNvPr id="62" name="TextBox 61">
            <a:extLst>
              <a:ext uri="{FF2B5EF4-FFF2-40B4-BE49-F238E27FC236}">
                <a16:creationId xmlns:a16="http://schemas.microsoft.com/office/drawing/2014/main" id="{CD3CD380-1E27-E747-9576-6EB533362B11}"/>
              </a:ext>
            </a:extLst>
          </p:cNvPr>
          <p:cNvSpPr txBox="1"/>
          <p:nvPr/>
        </p:nvSpPr>
        <p:spPr>
          <a:xfrm>
            <a:off x="6420383" y="2864597"/>
            <a:ext cx="3049543" cy="1384995"/>
          </a:xfrm>
          <a:prstGeom prst="rect">
            <a:avLst/>
          </a:prstGeom>
          <a:noFill/>
        </p:spPr>
        <p:txBody>
          <a:bodyPr wrap="square" rtlCol="0">
            <a:spAutoFit/>
          </a:bodyPr>
          <a:lstStyle/>
          <a:p>
            <a:r>
              <a:rPr lang="en-GB" sz="1400" dirty="0">
                <a:latin typeface="Roboto" panose="02000000000000000000" pitchFamily="2" charset="0"/>
                <a:ea typeface="Roboto" panose="02000000000000000000" pitchFamily="2" charset="0"/>
              </a:rPr>
              <a:t>The same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would be referenced in every translated ADSS message – i.e. if required, the additional info about the </a:t>
            </a:r>
            <a:r>
              <a:rPr lang="en-GB" sz="1400" dirty="0" err="1">
                <a:latin typeface="Roboto" panose="02000000000000000000" pitchFamily="2" charset="0"/>
                <a:ea typeface="Roboto" panose="02000000000000000000" pitchFamily="2" charset="0"/>
              </a:rPr>
              <a:t>NamingScheme</a:t>
            </a:r>
            <a:r>
              <a:rPr lang="en-GB" sz="1400" dirty="0">
                <a:latin typeface="Roboto" panose="02000000000000000000" pitchFamily="2" charset="0"/>
                <a:ea typeface="Roboto" panose="02000000000000000000" pitchFamily="2" charset="0"/>
              </a:rPr>
              <a:t> could be kept in a centrally agreed ontology</a:t>
            </a:r>
          </a:p>
        </p:txBody>
      </p:sp>
      <p:sp>
        <p:nvSpPr>
          <p:cNvPr id="36" name="TextBox 35">
            <a:extLst>
              <a:ext uri="{FF2B5EF4-FFF2-40B4-BE49-F238E27FC236}">
                <a16:creationId xmlns:a16="http://schemas.microsoft.com/office/drawing/2014/main" id="{C4473C7B-7182-DF4B-9AAE-89748EE433D6}"/>
              </a:ext>
            </a:extLst>
          </p:cNvPr>
          <p:cNvSpPr txBox="1"/>
          <p:nvPr/>
        </p:nvSpPr>
        <p:spPr>
          <a:xfrm>
            <a:off x="271674" y="146553"/>
            <a:ext cx="3172663" cy="830997"/>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a:t>
            </a:r>
          </a:p>
          <a:p>
            <a:r>
              <a:rPr lang="en-GB" sz="2400" dirty="0">
                <a:solidFill>
                  <a:srgbClr val="0070C0"/>
                </a:solidFill>
                <a:latin typeface="Roboto Thin" panose="02000000000000000000" pitchFamily="2" charset="0"/>
                <a:ea typeface="Roboto Thin" panose="02000000000000000000" pitchFamily="2" charset="0"/>
              </a:rPr>
              <a:t>– step by step (DETID)</a:t>
            </a:r>
          </a:p>
        </p:txBody>
      </p:sp>
    </p:spTree>
    <p:extLst>
      <p:ext uri="{BB962C8B-B14F-4D97-AF65-F5344CB8AC3E}">
        <p14:creationId xmlns:p14="http://schemas.microsoft.com/office/powerpoint/2010/main" val="1781019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57F9AA-6697-184F-8C38-312BDD1B61F1}"/>
              </a:ext>
            </a:extLst>
          </p:cNvPr>
          <p:cNvSpPr txBox="1"/>
          <p:nvPr/>
        </p:nvSpPr>
        <p:spPr>
          <a:xfrm>
            <a:off x="377932" y="1079362"/>
            <a:ext cx="10915626" cy="1477328"/>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Just as with AIS, the observation observes to </a:t>
            </a:r>
            <a:r>
              <a:rPr lang="en-GB" dirty="0" err="1">
                <a:latin typeface="Roboto" panose="02000000000000000000" pitchFamily="2" charset="0"/>
                <a:ea typeface="Roboto" panose="02000000000000000000" pitchFamily="2" charset="0"/>
              </a:rPr>
              <a:t>ObservedTarget</a:t>
            </a:r>
            <a:r>
              <a:rPr lang="en-GB" dirty="0">
                <a:latin typeface="Roboto" panose="02000000000000000000" pitchFamily="2" charset="0"/>
                <a:ea typeface="Roboto" panose="02000000000000000000" pitchFamily="2" charset="0"/>
              </a:rPr>
              <a:t> and an </a:t>
            </a:r>
            <a:r>
              <a:rPr lang="en-GB" dirty="0" err="1">
                <a:latin typeface="Roboto" panose="02000000000000000000" pitchFamily="2" charset="0"/>
                <a:ea typeface="Roboto" panose="02000000000000000000" pitchFamily="2" charset="0"/>
              </a:rPr>
              <a:t>ObservedLocation</a:t>
            </a:r>
            <a:r>
              <a:rPr lang="en-GB" dirty="0">
                <a:latin typeface="Roboto" panose="02000000000000000000" pitchFamily="2" charset="0"/>
                <a:ea typeface="Roboto" panose="02000000000000000000" pitchFamily="2" charset="0"/>
              </a:rPr>
              <a:t>. In the case of ADSS though, we know we have a vessel (this isn’t always the case with AIS) so we should also make our data:ADSS1352445_Observed an instance of </a:t>
            </a:r>
            <a:r>
              <a:rPr lang="en-GB" dirty="0" err="1">
                <a:latin typeface="Roboto" panose="02000000000000000000" pitchFamily="2" charset="0"/>
                <a:ea typeface="Roboto" panose="02000000000000000000" pitchFamily="2" charset="0"/>
              </a:rPr>
              <a:t>VesselState</a:t>
            </a:r>
            <a:r>
              <a:rPr lang="en-GB" dirty="0">
                <a:latin typeface="Roboto" panose="02000000000000000000" pitchFamily="2" charset="0"/>
                <a:ea typeface="Roboto" panose="02000000000000000000" pitchFamily="2" charset="0"/>
              </a:rPr>
              <a:t>. </a:t>
            </a:r>
          </a:p>
          <a:p>
            <a:endParaRPr lang="en-GB" dirty="0">
              <a:latin typeface="Roboto" panose="02000000000000000000" pitchFamily="2" charset="0"/>
              <a:ea typeface="Roboto" panose="02000000000000000000" pitchFamily="2" charset="0"/>
            </a:endParaRPr>
          </a:p>
          <a:p>
            <a:r>
              <a:rPr lang="en-GB" dirty="0">
                <a:latin typeface="Roboto" panose="02000000000000000000" pitchFamily="2" charset="0"/>
                <a:ea typeface="Roboto" panose="02000000000000000000" pitchFamily="2" charset="0"/>
              </a:rPr>
              <a:t>The Latitude and Longitude are then handled the same way as previous examples. </a:t>
            </a:r>
          </a:p>
        </p:txBody>
      </p:sp>
      <p:sp>
        <p:nvSpPr>
          <p:cNvPr id="6" name="Rectangle 5">
            <a:extLst>
              <a:ext uri="{FF2B5EF4-FFF2-40B4-BE49-F238E27FC236}">
                <a16:creationId xmlns:a16="http://schemas.microsoft.com/office/drawing/2014/main" id="{F02AF50B-AC81-EB41-B05A-8A4874CD3005}"/>
              </a:ext>
            </a:extLst>
          </p:cNvPr>
          <p:cNvSpPr/>
          <p:nvPr/>
        </p:nvSpPr>
        <p:spPr>
          <a:xfrm>
            <a:off x="7950099" y="5203866"/>
            <a:ext cx="3740019" cy="1461939"/>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Lat	</a:t>
            </a:r>
            <a:r>
              <a:rPr lang="en-GB" sz="1100" dirty="0" err="1">
                <a:solidFill>
                  <a:srgbClr val="000000"/>
                </a:solidFill>
                <a:latin typeface="Consolas" panose="020B0609020204030204" pitchFamily="49" charset="0"/>
              </a:rPr>
              <a:t>ies:Latitude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Lon	</a:t>
            </a:r>
            <a:r>
              <a:rPr lang="en-GB" sz="1100" dirty="0" err="1">
                <a:solidFill>
                  <a:srgbClr val="000000"/>
                </a:solidFill>
                <a:latin typeface="Consolas" panose="020B0609020204030204" pitchFamily="49" charset="0"/>
              </a:rPr>
              <a:t>ies:Longitude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endParaRPr lang="en-GB" sz="110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CF3C258F-DE70-5147-B702-A0C4E717E12A}"/>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10" name="Oval 9">
            <a:extLst>
              <a:ext uri="{FF2B5EF4-FFF2-40B4-BE49-F238E27FC236}">
                <a16:creationId xmlns:a16="http://schemas.microsoft.com/office/drawing/2014/main" id="{51DD2750-D134-5642-881F-2918A19AC250}"/>
              </a:ext>
            </a:extLst>
          </p:cNvPr>
          <p:cNvSpPr/>
          <p:nvPr/>
        </p:nvSpPr>
        <p:spPr>
          <a:xfrm>
            <a:off x="6204892" y="3453233"/>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dirty="0">
                <a:solidFill>
                  <a:srgbClr val="7B35B1"/>
                </a:solidFill>
                <a:latin typeface="Consolas" panose="020B0609020204030204" pitchFamily="49" charset="0"/>
                <a:cs typeface="Consolas" panose="020B0609020204030204" pitchFamily="49" charset="0"/>
              </a:rPr>
              <a:t>OT/VS</a:t>
            </a:r>
          </a:p>
        </p:txBody>
      </p:sp>
      <p:sp>
        <p:nvSpPr>
          <p:cNvPr id="11" name="TextBox 10">
            <a:extLst>
              <a:ext uri="{FF2B5EF4-FFF2-40B4-BE49-F238E27FC236}">
                <a16:creationId xmlns:a16="http://schemas.microsoft.com/office/drawing/2014/main" id="{07C00742-C1A5-9C41-BA8B-ED026AD1A86B}"/>
              </a:ext>
            </a:extLst>
          </p:cNvPr>
          <p:cNvSpPr txBox="1"/>
          <p:nvPr/>
        </p:nvSpPr>
        <p:spPr>
          <a:xfrm>
            <a:off x="5583796" y="3881488"/>
            <a:ext cx="164339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data:ADSS1352445_Observed</a:t>
            </a:r>
          </a:p>
        </p:txBody>
      </p:sp>
      <p:sp>
        <p:nvSpPr>
          <p:cNvPr id="14" name="Oval 13">
            <a:extLst>
              <a:ext uri="{FF2B5EF4-FFF2-40B4-BE49-F238E27FC236}">
                <a16:creationId xmlns:a16="http://schemas.microsoft.com/office/drawing/2014/main" id="{77E3F34B-E1C6-944C-9BD8-D6D5DCE79B34}"/>
              </a:ext>
            </a:extLst>
          </p:cNvPr>
          <p:cNvSpPr/>
          <p:nvPr/>
        </p:nvSpPr>
        <p:spPr>
          <a:xfrm>
            <a:off x="8214228" y="3453233"/>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5" name="TextBox 14">
            <a:extLst>
              <a:ext uri="{FF2B5EF4-FFF2-40B4-BE49-F238E27FC236}">
                <a16:creationId xmlns:a16="http://schemas.microsoft.com/office/drawing/2014/main" id="{A4D51DBD-01ED-F24F-8FFF-B006A6E5B59D}"/>
              </a:ext>
            </a:extLst>
          </p:cNvPr>
          <p:cNvSpPr txBox="1"/>
          <p:nvPr/>
        </p:nvSpPr>
        <p:spPr>
          <a:xfrm>
            <a:off x="6719725" y="3508372"/>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C694A14F-5D86-B844-BE63-FF8A05E65697}"/>
              </a:ext>
            </a:extLst>
          </p:cNvPr>
          <p:cNvCxnSpPr>
            <a:cxnSpLocks/>
            <a:stCxn id="10" idx="6"/>
            <a:endCxn id="14" idx="2"/>
          </p:cNvCxnSpPr>
          <p:nvPr/>
        </p:nvCxnSpPr>
        <p:spPr>
          <a:xfrm>
            <a:off x="6692572" y="3690039"/>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B36661D-52CB-4347-8FF4-C88FB82C3F42}"/>
              </a:ext>
            </a:extLst>
          </p:cNvPr>
          <p:cNvSpPr/>
          <p:nvPr/>
        </p:nvSpPr>
        <p:spPr>
          <a:xfrm>
            <a:off x="4195556" y="4175582"/>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93990BB3-A4D1-AE46-B323-E45A1229245F}"/>
              </a:ext>
            </a:extLst>
          </p:cNvPr>
          <p:cNvSpPr/>
          <p:nvPr/>
        </p:nvSpPr>
        <p:spPr>
          <a:xfrm>
            <a:off x="6204892" y="4161648"/>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459A990A-E0E6-824E-BCF6-79B4961B3F9F}"/>
              </a:ext>
            </a:extLst>
          </p:cNvPr>
          <p:cNvCxnSpPr>
            <a:cxnSpLocks/>
            <a:stCxn id="18" idx="6"/>
            <a:endCxn id="14" idx="3"/>
          </p:cNvCxnSpPr>
          <p:nvPr/>
        </p:nvCxnSpPr>
        <p:spPr>
          <a:xfrm flipV="1">
            <a:off x="6692572" y="3857486"/>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18B54F-15CD-4C40-9E7D-22653F94F5CA}"/>
              </a:ext>
            </a:extLst>
          </p:cNvPr>
          <p:cNvSpPr txBox="1"/>
          <p:nvPr/>
        </p:nvSpPr>
        <p:spPr>
          <a:xfrm rot="20423488">
            <a:off x="6828068" y="3932271"/>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1" name="TextBox 20">
            <a:extLst>
              <a:ext uri="{FF2B5EF4-FFF2-40B4-BE49-F238E27FC236}">
                <a16:creationId xmlns:a16="http://schemas.microsoft.com/office/drawing/2014/main" id="{2046A0DF-20F0-0E47-8402-1BC62F213E89}"/>
              </a:ext>
            </a:extLst>
          </p:cNvPr>
          <p:cNvSpPr txBox="1"/>
          <p:nvPr/>
        </p:nvSpPr>
        <p:spPr>
          <a:xfrm>
            <a:off x="4811050" y="4203182"/>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2" name="Straight Arrow Connector 21">
            <a:extLst>
              <a:ext uri="{FF2B5EF4-FFF2-40B4-BE49-F238E27FC236}">
                <a16:creationId xmlns:a16="http://schemas.microsoft.com/office/drawing/2014/main" id="{1BD0A63F-6368-AE4A-B2DF-8419AC3F517E}"/>
              </a:ext>
            </a:extLst>
          </p:cNvPr>
          <p:cNvCxnSpPr>
            <a:cxnSpLocks/>
            <a:stCxn id="18" idx="2"/>
            <a:endCxn id="17" idx="6"/>
          </p:cNvCxnSpPr>
          <p:nvPr/>
        </p:nvCxnSpPr>
        <p:spPr>
          <a:xfrm flipH="1">
            <a:off x="4683236" y="4398454"/>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F96C3C-CE00-9548-95BF-04FF238C4F79}"/>
              </a:ext>
            </a:extLst>
          </p:cNvPr>
          <p:cNvSpPr txBox="1"/>
          <p:nvPr/>
        </p:nvSpPr>
        <p:spPr>
          <a:xfrm>
            <a:off x="4124044" y="4631472"/>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64C57AA1-3A09-384B-8179-F1E69ECB644D}"/>
              </a:ext>
            </a:extLst>
          </p:cNvPr>
          <p:cNvSpPr txBox="1"/>
          <p:nvPr/>
        </p:nvSpPr>
        <p:spPr>
          <a:xfrm>
            <a:off x="5598980" y="4637988"/>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6" name="TextBox 25">
            <a:extLst>
              <a:ext uri="{FF2B5EF4-FFF2-40B4-BE49-F238E27FC236}">
                <a16:creationId xmlns:a16="http://schemas.microsoft.com/office/drawing/2014/main" id="{27CB5F6F-3278-A647-BEBF-DED439FDDA64}"/>
              </a:ext>
            </a:extLst>
          </p:cNvPr>
          <p:cNvSpPr txBox="1"/>
          <p:nvPr/>
        </p:nvSpPr>
        <p:spPr>
          <a:xfrm>
            <a:off x="7829773" y="3235061"/>
            <a:ext cx="108234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a:t>
            </a:r>
          </a:p>
        </p:txBody>
      </p:sp>
      <p:sp>
        <p:nvSpPr>
          <p:cNvPr id="30" name="Oval 29">
            <a:extLst>
              <a:ext uri="{FF2B5EF4-FFF2-40B4-BE49-F238E27FC236}">
                <a16:creationId xmlns:a16="http://schemas.microsoft.com/office/drawing/2014/main" id="{9F2438FA-1651-094F-AE24-8981DD692FF7}"/>
              </a:ext>
            </a:extLst>
          </p:cNvPr>
          <p:cNvSpPr/>
          <p:nvPr/>
        </p:nvSpPr>
        <p:spPr>
          <a:xfrm>
            <a:off x="2539969" y="3453233"/>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Lat</a:t>
            </a:r>
          </a:p>
        </p:txBody>
      </p:sp>
      <p:sp>
        <p:nvSpPr>
          <p:cNvPr id="31" name="Oval 30">
            <a:extLst>
              <a:ext uri="{FF2B5EF4-FFF2-40B4-BE49-F238E27FC236}">
                <a16:creationId xmlns:a16="http://schemas.microsoft.com/office/drawing/2014/main" id="{A673236A-3778-344D-9AF9-0090A6E716AA}"/>
              </a:ext>
            </a:extLst>
          </p:cNvPr>
          <p:cNvSpPr/>
          <p:nvPr/>
        </p:nvSpPr>
        <p:spPr>
          <a:xfrm>
            <a:off x="2506858" y="4161648"/>
            <a:ext cx="487680" cy="473612"/>
          </a:xfrm>
          <a:prstGeom prst="ellipse">
            <a:avLst/>
          </a:prstGeom>
          <a:solidFill>
            <a:srgbClr val="FFFF00"/>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Lon</a:t>
            </a:r>
          </a:p>
        </p:txBody>
      </p:sp>
      <p:cxnSp>
        <p:nvCxnSpPr>
          <p:cNvPr id="32" name="Straight Arrow Connector 31">
            <a:extLst>
              <a:ext uri="{FF2B5EF4-FFF2-40B4-BE49-F238E27FC236}">
                <a16:creationId xmlns:a16="http://schemas.microsoft.com/office/drawing/2014/main" id="{ACF7D3B4-5C51-7C43-96AA-F3AC17A1F778}"/>
              </a:ext>
            </a:extLst>
          </p:cNvPr>
          <p:cNvCxnSpPr>
            <a:cxnSpLocks/>
            <a:stCxn id="17" idx="2"/>
            <a:endCxn id="31" idx="6"/>
          </p:cNvCxnSpPr>
          <p:nvPr/>
        </p:nvCxnSpPr>
        <p:spPr>
          <a:xfrm flipH="1" flipV="1">
            <a:off x="2994538" y="4398454"/>
            <a:ext cx="1201018"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D1CB6E-A1E9-8140-8F44-85280227248C}"/>
              </a:ext>
            </a:extLst>
          </p:cNvPr>
          <p:cNvCxnSpPr>
            <a:cxnSpLocks/>
            <a:stCxn id="17" idx="1"/>
            <a:endCxn id="30" idx="6"/>
          </p:cNvCxnSpPr>
          <p:nvPr/>
        </p:nvCxnSpPr>
        <p:spPr>
          <a:xfrm flipH="1" flipV="1">
            <a:off x="3027649" y="3690039"/>
            <a:ext cx="1239326" cy="55490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21DA21D-DE65-7049-B30C-014E9AB87F92}"/>
              </a:ext>
            </a:extLst>
          </p:cNvPr>
          <p:cNvSpPr txBox="1"/>
          <p:nvPr/>
        </p:nvSpPr>
        <p:spPr>
          <a:xfrm rot="1493436">
            <a:off x="3138952" y="3777907"/>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sp>
        <p:nvSpPr>
          <p:cNvPr id="39" name="TextBox 38">
            <a:extLst>
              <a:ext uri="{FF2B5EF4-FFF2-40B4-BE49-F238E27FC236}">
                <a16:creationId xmlns:a16="http://schemas.microsoft.com/office/drawing/2014/main" id="{2AA6E9D9-97D4-EA45-8108-26CE33916E2F}"/>
              </a:ext>
            </a:extLst>
          </p:cNvPr>
          <p:cNvSpPr txBox="1"/>
          <p:nvPr/>
        </p:nvSpPr>
        <p:spPr>
          <a:xfrm>
            <a:off x="3025506" y="4207000"/>
            <a:ext cx="1194558"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ies:isIdentifiedBy</a:t>
            </a:r>
            <a:endParaRPr lang="en-GB" sz="800" dirty="0">
              <a:latin typeface="Consolas" panose="020B0609020204030204" pitchFamily="49" charset="0"/>
              <a:cs typeface="Consolas" panose="020B0609020204030204" pitchFamily="49" charset="0"/>
            </a:endParaRPr>
          </a:p>
        </p:txBody>
      </p:sp>
      <p:cxnSp>
        <p:nvCxnSpPr>
          <p:cNvPr id="55" name="Straight Arrow Connector 54">
            <a:extLst>
              <a:ext uri="{FF2B5EF4-FFF2-40B4-BE49-F238E27FC236}">
                <a16:creationId xmlns:a16="http://schemas.microsoft.com/office/drawing/2014/main" id="{6EBA0D74-5428-1143-B01E-6D293F225183}"/>
              </a:ext>
            </a:extLst>
          </p:cNvPr>
          <p:cNvCxnSpPr>
            <a:cxnSpLocks/>
            <a:stCxn id="30" idx="0"/>
          </p:cNvCxnSpPr>
          <p:nvPr/>
        </p:nvCxnSpPr>
        <p:spPr>
          <a:xfrm flipV="1">
            <a:off x="2783809" y="3169592"/>
            <a:ext cx="9449" cy="28364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BA83658A-07A2-FB4D-8B7A-1C24980B0526}"/>
              </a:ext>
            </a:extLst>
          </p:cNvPr>
          <p:cNvSpPr txBox="1"/>
          <p:nvPr/>
        </p:nvSpPr>
        <p:spPr>
          <a:xfrm>
            <a:off x="2812970" y="3234740"/>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BB0256C3-9688-F84B-B6E3-900AA6F44D98}"/>
              </a:ext>
            </a:extLst>
          </p:cNvPr>
          <p:cNvSpPr txBox="1"/>
          <p:nvPr/>
        </p:nvSpPr>
        <p:spPr>
          <a:xfrm>
            <a:off x="2698057" y="4637988"/>
            <a:ext cx="147508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ies:representationValue</a:t>
            </a:r>
            <a:endParaRPr lang="en-GB" sz="800" dirty="0">
              <a:latin typeface="Consolas" panose="020B0609020204030204" pitchFamily="49" charset="0"/>
              <a:cs typeface="Consolas" panose="020B0609020204030204" pitchFamily="49" charset="0"/>
            </a:endParaRPr>
          </a:p>
        </p:txBody>
      </p:sp>
      <p:cxnSp>
        <p:nvCxnSpPr>
          <p:cNvPr id="60" name="Straight Arrow Connector 59">
            <a:extLst>
              <a:ext uri="{FF2B5EF4-FFF2-40B4-BE49-F238E27FC236}">
                <a16:creationId xmlns:a16="http://schemas.microsoft.com/office/drawing/2014/main" id="{7C5AE518-4266-CA4A-AD57-DCBB19D660E5}"/>
              </a:ext>
            </a:extLst>
          </p:cNvPr>
          <p:cNvCxnSpPr>
            <a:cxnSpLocks/>
            <a:stCxn id="31" idx="4"/>
          </p:cNvCxnSpPr>
          <p:nvPr/>
        </p:nvCxnSpPr>
        <p:spPr>
          <a:xfrm>
            <a:off x="2750698" y="4635260"/>
            <a:ext cx="0" cy="31745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2E7DFA82-F380-3F45-BCA9-FAFA7383EB75}"/>
              </a:ext>
            </a:extLst>
          </p:cNvPr>
          <p:cNvSpPr/>
          <p:nvPr/>
        </p:nvSpPr>
        <p:spPr>
          <a:xfrm>
            <a:off x="2162554" y="3025712"/>
            <a:ext cx="1281120" cy="215444"/>
          </a:xfrm>
          <a:prstGeom prst="rect">
            <a:avLst/>
          </a:prstGeom>
        </p:spPr>
        <p:txBody>
          <a:bodyPr wrap="none">
            <a:spAutoFit/>
          </a:bodyPr>
          <a:lstStyle/>
          <a:p>
            <a:r>
              <a:rPr lang="en-GB" sz="800" dirty="0">
                <a:latin typeface="Roboto Mono" pitchFamily="2" charset="0"/>
                <a:ea typeface="Roboto Mono" pitchFamily="2" charset="0"/>
              </a:rPr>
              <a:t>"-27.721276080022”</a:t>
            </a:r>
            <a:endParaRPr lang="en-GB" sz="800" dirty="0"/>
          </a:p>
        </p:txBody>
      </p:sp>
      <p:sp>
        <p:nvSpPr>
          <p:cNvPr id="65" name="Rectangle 64">
            <a:extLst>
              <a:ext uri="{FF2B5EF4-FFF2-40B4-BE49-F238E27FC236}">
                <a16:creationId xmlns:a16="http://schemas.microsoft.com/office/drawing/2014/main" id="{540A5778-41BC-7F45-933A-085C15A5294D}"/>
              </a:ext>
            </a:extLst>
          </p:cNvPr>
          <p:cNvSpPr/>
          <p:nvPr/>
        </p:nvSpPr>
        <p:spPr>
          <a:xfrm>
            <a:off x="2162554" y="4939420"/>
            <a:ext cx="1220206" cy="215444"/>
          </a:xfrm>
          <a:prstGeom prst="rect">
            <a:avLst/>
          </a:prstGeom>
        </p:spPr>
        <p:txBody>
          <a:bodyPr wrap="none">
            <a:spAutoFit/>
          </a:bodyPr>
          <a:lstStyle/>
          <a:p>
            <a:r>
              <a:rPr lang="en-GB" sz="800" dirty="0">
                <a:latin typeface="Roboto Mono" pitchFamily="2" charset="0"/>
                <a:ea typeface="Roboto Mono" pitchFamily="2" charset="0"/>
              </a:rPr>
              <a:t>"153.19219482305”</a:t>
            </a:r>
          </a:p>
        </p:txBody>
      </p:sp>
      <p:sp>
        <p:nvSpPr>
          <p:cNvPr id="61" name="TextBox 60">
            <a:extLst>
              <a:ext uri="{FF2B5EF4-FFF2-40B4-BE49-F238E27FC236}">
                <a16:creationId xmlns:a16="http://schemas.microsoft.com/office/drawing/2014/main" id="{4C8C8048-45D3-764F-B2EF-9E634EFC1B65}"/>
              </a:ext>
            </a:extLst>
          </p:cNvPr>
          <p:cNvSpPr txBox="1"/>
          <p:nvPr/>
        </p:nvSpPr>
        <p:spPr>
          <a:xfrm>
            <a:off x="263309" y="239371"/>
            <a:ext cx="6042039"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 step by step (where)</a:t>
            </a:r>
          </a:p>
        </p:txBody>
      </p:sp>
    </p:spTree>
    <p:extLst>
      <p:ext uri="{BB962C8B-B14F-4D97-AF65-F5344CB8AC3E}">
        <p14:creationId xmlns:p14="http://schemas.microsoft.com/office/powerpoint/2010/main" val="2651201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DB0895-D1F0-B74E-BCAD-0BA4A492501D}"/>
              </a:ext>
            </a:extLst>
          </p:cNvPr>
          <p:cNvSpPr txBox="1"/>
          <p:nvPr/>
        </p:nvSpPr>
        <p:spPr>
          <a:xfrm>
            <a:off x="263310" y="761653"/>
            <a:ext cx="5127342" cy="1477328"/>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IES is sometimes missing really obvious classes – this is an effect of the rule that “someone has to ask for it” for it to be in the model. No-one had asked for images…until now. So, the model would be:</a:t>
            </a:r>
          </a:p>
        </p:txBody>
      </p:sp>
      <p:sp>
        <p:nvSpPr>
          <p:cNvPr id="3" name="TextBox 2">
            <a:extLst>
              <a:ext uri="{FF2B5EF4-FFF2-40B4-BE49-F238E27FC236}">
                <a16:creationId xmlns:a16="http://schemas.microsoft.com/office/drawing/2014/main" id="{26E4E862-9DF0-064D-974D-1C66BB44F742}"/>
              </a:ext>
            </a:extLst>
          </p:cNvPr>
          <p:cNvSpPr txBox="1"/>
          <p:nvPr/>
        </p:nvSpPr>
        <p:spPr>
          <a:xfrm>
            <a:off x="263309" y="239371"/>
            <a:ext cx="6497291"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ADSS -&gt; IES Mapping – extend model for image</a:t>
            </a:r>
          </a:p>
        </p:txBody>
      </p:sp>
      <p:pic>
        <p:nvPicPr>
          <p:cNvPr id="1026" name="Picture 2" descr="Data Object Diagram">
            <a:extLst>
              <a:ext uri="{FF2B5EF4-FFF2-40B4-BE49-F238E27FC236}">
                <a16:creationId xmlns:a16="http://schemas.microsoft.com/office/drawing/2014/main" id="{0593D73D-697E-0B4E-BA6F-77654CD08A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51" r="23658" b="43207"/>
          <a:stretch/>
        </p:blipFill>
        <p:spPr bwMode="auto">
          <a:xfrm>
            <a:off x="263309" y="2281304"/>
            <a:ext cx="4135069" cy="3726798"/>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9ABB1834-2138-0541-9D71-F4CA1954EC6A}"/>
              </a:ext>
            </a:extLst>
          </p:cNvPr>
          <p:cNvSpPr/>
          <p:nvPr/>
        </p:nvSpPr>
        <p:spPr>
          <a:xfrm>
            <a:off x="1797168" y="6390946"/>
            <a:ext cx="856950" cy="302752"/>
          </a:xfrm>
          <a:prstGeom prst="roundRect">
            <a:avLst/>
          </a:prstGeom>
          <a:solidFill>
            <a:srgbClr val="00CCFF"/>
          </a:solidFill>
          <a:ln>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65000"/>
                    <a:lumOff val="35000"/>
                  </a:schemeClr>
                </a:solidFill>
                <a:latin typeface="Consolas" panose="020B0609020204030204" pitchFamily="49" charset="0"/>
                <a:cs typeface="Consolas" panose="020B0609020204030204" pitchFamily="49" charset="0"/>
              </a:rPr>
              <a:t>&lt;&lt;</a:t>
            </a:r>
            <a:r>
              <a:rPr lang="en-GB" sz="6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6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65000"/>
                    <a:lumOff val="35000"/>
                  </a:schemeClr>
                </a:solidFill>
                <a:latin typeface="Consolas" panose="020B0609020204030204" pitchFamily="49" charset="0"/>
                <a:cs typeface="Consolas" panose="020B0609020204030204" pitchFamily="49" charset="0"/>
              </a:rPr>
              <a:t>ImageFile</a:t>
            </a:r>
            <a:endParaRPr lang="en-GB" sz="6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6" name="Elbow Connector 14">
            <a:extLst>
              <a:ext uri="{FF2B5EF4-FFF2-40B4-BE49-F238E27FC236}">
                <a16:creationId xmlns:a16="http://schemas.microsoft.com/office/drawing/2014/main" id="{19F7E1EE-4EA1-0945-902D-EB445F6175A7}"/>
              </a:ext>
            </a:extLst>
          </p:cNvPr>
          <p:cNvCxnSpPr>
            <a:cxnSpLocks/>
            <a:stCxn id="5" idx="0"/>
            <a:endCxn id="7" idx="3"/>
          </p:cNvCxnSpPr>
          <p:nvPr/>
        </p:nvCxnSpPr>
        <p:spPr>
          <a:xfrm rot="16200000" flipV="1">
            <a:off x="2080778" y="6246080"/>
            <a:ext cx="287598" cy="2133"/>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 name="Triangle 6">
            <a:extLst>
              <a:ext uri="{FF2B5EF4-FFF2-40B4-BE49-F238E27FC236}">
                <a16:creationId xmlns:a16="http://schemas.microsoft.com/office/drawing/2014/main" id="{7518684B-30B4-EB4B-BBF7-D43B564F55A5}"/>
              </a:ext>
            </a:extLst>
          </p:cNvPr>
          <p:cNvSpPr/>
          <p:nvPr/>
        </p:nvSpPr>
        <p:spPr>
          <a:xfrm>
            <a:off x="2187347" y="5998399"/>
            <a:ext cx="72326" cy="104949"/>
          </a:xfrm>
          <a:prstGeom prst="triangle">
            <a:avLst/>
          </a:prstGeom>
          <a:solidFill>
            <a:schemeClr val="bg1">
              <a:lumMod val="8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875C7DC7-ED5E-1340-94F7-B7F051FC511D}"/>
              </a:ext>
            </a:extLst>
          </p:cNvPr>
          <p:cNvSpPr/>
          <p:nvPr/>
        </p:nvSpPr>
        <p:spPr>
          <a:xfrm>
            <a:off x="9316724" y="2332974"/>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400" dirty="0">
                <a:solidFill>
                  <a:srgbClr val="7B35B1"/>
                </a:solidFill>
                <a:latin typeface="Consolas" panose="020B0609020204030204" pitchFamily="49" charset="0"/>
                <a:cs typeface="Consolas" panose="020B0609020204030204" pitchFamily="49" charset="0"/>
              </a:rPr>
              <a:t>OT/VS</a:t>
            </a:r>
          </a:p>
        </p:txBody>
      </p:sp>
      <p:sp>
        <p:nvSpPr>
          <p:cNvPr id="11" name="TextBox 10">
            <a:extLst>
              <a:ext uri="{FF2B5EF4-FFF2-40B4-BE49-F238E27FC236}">
                <a16:creationId xmlns:a16="http://schemas.microsoft.com/office/drawing/2014/main" id="{911E77D9-2B9A-3E4F-88BD-05D71FF60A73}"/>
              </a:ext>
            </a:extLst>
          </p:cNvPr>
          <p:cNvSpPr txBox="1"/>
          <p:nvPr/>
        </p:nvSpPr>
        <p:spPr>
          <a:xfrm>
            <a:off x="8695628" y="2761229"/>
            <a:ext cx="164339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data:ADSS1352445_Observed</a:t>
            </a:r>
          </a:p>
        </p:txBody>
      </p:sp>
      <p:sp>
        <p:nvSpPr>
          <p:cNvPr id="13" name="Oval 12">
            <a:extLst>
              <a:ext uri="{FF2B5EF4-FFF2-40B4-BE49-F238E27FC236}">
                <a16:creationId xmlns:a16="http://schemas.microsoft.com/office/drawing/2014/main" id="{7CCDD5AB-9C00-064E-AC38-4F3C1D4EE09D}"/>
              </a:ext>
            </a:extLst>
          </p:cNvPr>
          <p:cNvSpPr/>
          <p:nvPr/>
        </p:nvSpPr>
        <p:spPr>
          <a:xfrm>
            <a:off x="7435647" y="2332974"/>
            <a:ext cx="487680" cy="473612"/>
          </a:xfrm>
          <a:prstGeom prst="ellipse">
            <a:avLst/>
          </a:prstGeom>
          <a:solidFill>
            <a:srgbClr val="00CCFF"/>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IF</a:t>
            </a:r>
          </a:p>
        </p:txBody>
      </p:sp>
      <p:cxnSp>
        <p:nvCxnSpPr>
          <p:cNvPr id="14" name="Straight Arrow Connector 13">
            <a:extLst>
              <a:ext uri="{FF2B5EF4-FFF2-40B4-BE49-F238E27FC236}">
                <a16:creationId xmlns:a16="http://schemas.microsoft.com/office/drawing/2014/main" id="{28ABA5E2-BE7F-B14C-B009-C7E55846EED3}"/>
              </a:ext>
            </a:extLst>
          </p:cNvPr>
          <p:cNvCxnSpPr>
            <a:cxnSpLocks/>
            <a:stCxn id="10" idx="2"/>
            <a:endCxn id="13" idx="6"/>
          </p:cNvCxnSpPr>
          <p:nvPr/>
        </p:nvCxnSpPr>
        <p:spPr>
          <a:xfrm flipH="1">
            <a:off x="7923327" y="2569780"/>
            <a:ext cx="13933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7EB0696-E8C7-CC4E-A25A-9AF036D59F41}"/>
              </a:ext>
            </a:extLst>
          </p:cNvPr>
          <p:cNvSpPr txBox="1"/>
          <p:nvPr/>
        </p:nvSpPr>
        <p:spPr>
          <a:xfrm>
            <a:off x="7959856" y="2354336"/>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ies:isRepresentedAs</a:t>
            </a:r>
            <a:endParaRPr lang="en-GB" sz="800" dirty="0">
              <a:latin typeface="Consolas" panose="020B0609020204030204" pitchFamily="49" charset="0"/>
              <a:cs typeface="Consolas" panose="020B0609020204030204" pitchFamily="49" charset="0"/>
            </a:endParaRPr>
          </a:p>
        </p:txBody>
      </p:sp>
      <p:sp>
        <p:nvSpPr>
          <p:cNvPr id="18" name="TextBox 17">
            <a:extLst>
              <a:ext uri="{FF2B5EF4-FFF2-40B4-BE49-F238E27FC236}">
                <a16:creationId xmlns:a16="http://schemas.microsoft.com/office/drawing/2014/main" id="{095DA3C7-B00C-3A40-ACD1-CA051497CA68}"/>
              </a:ext>
            </a:extLst>
          </p:cNvPr>
          <p:cNvSpPr txBox="1"/>
          <p:nvPr/>
        </p:nvSpPr>
        <p:spPr>
          <a:xfrm>
            <a:off x="7188120" y="2806586"/>
            <a:ext cx="91403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uriOfTheImage</a:t>
            </a:r>
            <a:endParaRPr lang="en-GB" sz="800" u="sng" dirty="0">
              <a:solidFill>
                <a:srgbClr val="0432FF"/>
              </a:solidFill>
              <a:latin typeface="Consolas" panose="020B0609020204030204" pitchFamily="49" charset="0"/>
              <a:cs typeface="Consolas" panose="020B0609020204030204" pitchFamily="49" charset="0"/>
            </a:endParaRPr>
          </a:p>
        </p:txBody>
      </p:sp>
      <p:sp>
        <p:nvSpPr>
          <p:cNvPr id="19" name="TextBox 18">
            <a:extLst>
              <a:ext uri="{FF2B5EF4-FFF2-40B4-BE49-F238E27FC236}">
                <a16:creationId xmlns:a16="http://schemas.microsoft.com/office/drawing/2014/main" id="{E9862FA0-A806-844D-9591-7562C1F7F5DC}"/>
              </a:ext>
            </a:extLst>
          </p:cNvPr>
          <p:cNvSpPr txBox="1"/>
          <p:nvPr/>
        </p:nvSpPr>
        <p:spPr>
          <a:xfrm>
            <a:off x="6392821" y="3168121"/>
            <a:ext cx="5127342" cy="923330"/>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In the ADSS case we just add the </a:t>
            </a:r>
            <a:r>
              <a:rPr lang="en-GB" dirty="0" err="1">
                <a:latin typeface="Roboto" panose="02000000000000000000" pitchFamily="2" charset="0"/>
                <a:ea typeface="Roboto" panose="02000000000000000000" pitchFamily="2" charset="0"/>
              </a:rPr>
              <a:t>ImageFile</a:t>
            </a:r>
            <a:r>
              <a:rPr lang="en-GB" dirty="0">
                <a:latin typeface="Roboto" panose="02000000000000000000" pitchFamily="2" charset="0"/>
                <a:ea typeface="Roboto" panose="02000000000000000000" pitchFamily="2" charset="0"/>
              </a:rPr>
              <a:t> and link it to the </a:t>
            </a:r>
            <a:r>
              <a:rPr lang="en-GB" dirty="0" err="1">
                <a:latin typeface="Roboto" panose="02000000000000000000" pitchFamily="2" charset="0"/>
                <a:ea typeface="Roboto" panose="02000000000000000000" pitchFamily="2" charset="0"/>
              </a:rPr>
              <a:t>ObservedTarget</a:t>
            </a:r>
            <a:r>
              <a:rPr lang="en-GB" dirty="0">
                <a:latin typeface="Roboto" panose="02000000000000000000" pitchFamily="2" charset="0"/>
                <a:ea typeface="Roboto" panose="02000000000000000000" pitchFamily="2" charset="0"/>
              </a:rPr>
              <a:t>. The URI of the image is the URI of the </a:t>
            </a:r>
            <a:r>
              <a:rPr lang="en-GB" dirty="0" err="1">
                <a:latin typeface="Roboto" panose="02000000000000000000" pitchFamily="2" charset="0"/>
                <a:ea typeface="Roboto" panose="02000000000000000000" pitchFamily="2" charset="0"/>
              </a:rPr>
              <a:t>ImageFile</a:t>
            </a:r>
            <a:r>
              <a:rPr lang="en-GB" dirty="0">
                <a:latin typeface="Roboto" panose="02000000000000000000" pitchFamily="2" charset="0"/>
                <a:ea typeface="Roboto" panose="02000000000000000000" pitchFamily="2" charset="0"/>
              </a:rPr>
              <a:t> instance.</a:t>
            </a:r>
          </a:p>
        </p:txBody>
      </p:sp>
    </p:spTree>
    <p:extLst>
      <p:ext uri="{BB962C8B-B14F-4D97-AF65-F5344CB8AC3E}">
        <p14:creationId xmlns:p14="http://schemas.microsoft.com/office/powerpoint/2010/main" val="1340915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26050-3128-7043-AD8B-D2951C404EA3}"/>
              </a:ext>
            </a:extLst>
          </p:cNvPr>
          <p:cNvSpPr txBox="1"/>
          <p:nvPr/>
        </p:nvSpPr>
        <p:spPr>
          <a:xfrm>
            <a:off x="263309" y="239371"/>
            <a:ext cx="357501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Exclusive Economic Zone</a:t>
            </a:r>
          </a:p>
        </p:txBody>
      </p:sp>
      <p:sp>
        <p:nvSpPr>
          <p:cNvPr id="3" name="Rounded Rectangle 2">
            <a:extLst>
              <a:ext uri="{FF2B5EF4-FFF2-40B4-BE49-F238E27FC236}">
                <a16:creationId xmlns:a16="http://schemas.microsoft.com/office/drawing/2014/main" id="{ECB80B5C-69E0-754D-B045-69B7126FB58F}"/>
              </a:ext>
            </a:extLst>
          </p:cNvPr>
          <p:cNvSpPr/>
          <p:nvPr/>
        </p:nvSpPr>
        <p:spPr>
          <a:xfrm>
            <a:off x="1317922" y="2262306"/>
            <a:ext cx="1267290" cy="252313"/>
          </a:xfrm>
          <a:prstGeom prst="roundRect">
            <a:avLst>
              <a:gd name="adj" fmla="val 3508"/>
            </a:avLst>
          </a:prstGeom>
          <a:solidFill>
            <a:srgbClr val="ECEC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ExclusiveEconomicZone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pic>
        <p:nvPicPr>
          <p:cNvPr id="4" name="Picture 2" descr="Location Diagram">
            <a:extLst>
              <a:ext uri="{FF2B5EF4-FFF2-40B4-BE49-F238E27FC236}">
                <a16:creationId xmlns:a16="http://schemas.microsoft.com/office/drawing/2014/main" id="{F92416F3-34A7-9A43-8981-A8E14E3614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22867" r="55741" b="65697"/>
          <a:stretch/>
        </p:blipFill>
        <p:spPr bwMode="auto">
          <a:xfrm>
            <a:off x="325329" y="1158558"/>
            <a:ext cx="2055819" cy="78430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Elbow Connector 14">
            <a:extLst>
              <a:ext uri="{FF2B5EF4-FFF2-40B4-BE49-F238E27FC236}">
                <a16:creationId xmlns:a16="http://schemas.microsoft.com/office/drawing/2014/main" id="{5E0742D6-6484-634A-A269-ACBD7AECB621}"/>
              </a:ext>
            </a:extLst>
          </p:cNvPr>
          <p:cNvCxnSpPr>
            <a:cxnSpLocks/>
            <a:stCxn id="6" idx="3"/>
            <a:endCxn id="3" idx="0"/>
          </p:cNvCxnSpPr>
          <p:nvPr/>
        </p:nvCxnSpPr>
        <p:spPr>
          <a:xfrm rot="5400000">
            <a:off x="1791968" y="2102459"/>
            <a:ext cx="319446" cy="248"/>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6" name="Triangle 5">
            <a:extLst>
              <a:ext uri="{FF2B5EF4-FFF2-40B4-BE49-F238E27FC236}">
                <a16:creationId xmlns:a16="http://schemas.microsoft.com/office/drawing/2014/main" id="{3AA90995-AA8E-1E47-B38C-EF50F411A6FE}"/>
              </a:ext>
            </a:extLst>
          </p:cNvPr>
          <p:cNvSpPr/>
          <p:nvPr/>
        </p:nvSpPr>
        <p:spPr>
          <a:xfrm>
            <a:off x="1918259" y="1833590"/>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ounded Rectangle 7">
            <a:extLst>
              <a:ext uri="{FF2B5EF4-FFF2-40B4-BE49-F238E27FC236}">
                <a16:creationId xmlns:a16="http://schemas.microsoft.com/office/drawing/2014/main" id="{B288FB57-6546-7344-8031-C20A7C523491}"/>
              </a:ext>
            </a:extLst>
          </p:cNvPr>
          <p:cNvSpPr/>
          <p:nvPr/>
        </p:nvSpPr>
        <p:spPr>
          <a:xfrm>
            <a:off x="2983151" y="2266005"/>
            <a:ext cx="813284" cy="252313"/>
          </a:xfrm>
          <a:prstGeom prst="roundRect">
            <a:avLst>
              <a:gd name="adj" fmla="val 3508"/>
            </a:avLst>
          </a:prstGeom>
          <a:solidFill>
            <a:srgbClr val="ECEC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Vessel</a:t>
            </a:r>
          </a:p>
        </p:txBody>
      </p:sp>
      <p:sp>
        <p:nvSpPr>
          <p:cNvPr id="10" name="Rounded Rectangle 9">
            <a:extLst>
              <a:ext uri="{FF2B5EF4-FFF2-40B4-BE49-F238E27FC236}">
                <a16:creationId xmlns:a16="http://schemas.microsoft.com/office/drawing/2014/main" id="{8304BFA2-B4FA-5A4F-9DEA-8F30A0F73ADC}"/>
              </a:ext>
            </a:extLst>
          </p:cNvPr>
          <p:cNvSpPr/>
          <p:nvPr/>
        </p:nvSpPr>
        <p:spPr>
          <a:xfrm>
            <a:off x="2978364" y="1707433"/>
            <a:ext cx="813284" cy="252313"/>
          </a:xfrm>
          <a:prstGeom prst="roundRect">
            <a:avLst>
              <a:gd name="adj" fmla="val 3508"/>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VesselState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sp>
        <p:nvSpPr>
          <p:cNvPr id="11" name="Triangle 10">
            <a:extLst>
              <a:ext uri="{FF2B5EF4-FFF2-40B4-BE49-F238E27FC236}">
                <a16:creationId xmlns:a16="http://schemas.microsoft.com/office/drawing/2014/main" id="{21C7EC0B-15BE-C04D-8347-761CE2261D0C}"/>
              </a:ext>
            </a:extLst>
          </p:cNvPr>
          <p:cNvSpPr/>
          <p:nvPr/>
        </p:nvSpPr>
        <p:spPr>
          <a:xfrm>
            <a:off x="3351450" y="1959746"/>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Elbow Connector 14">
            <a:extLst>
              <a:ext uri="{FF2B5EF4-FFF2-40B4-BE49-F238E27FC236}">
                <a16:creationId xmlns:a16="http://schemas.microsoft.com/office/drawing/2014/main" id="{06E85111-0F73-B045-BB09-78B15194D7F0}"/>
              </a:ext>
            </a:extLst>
          </p:cNvPr>
          <p:cNvCxnSpPr>
            <a:cxnSpLocks/>
            <a:stCxn id="11" idx="3"/>
            <a:endCxn id="8" idx="0"/>
          </p:cNvCxnSpPr>
          <p:nvPr/>
        </p:nvCxnSpPr>
        <p:spPr>
          <a:xfrm rot="16200000" flipH="1">
            <a:off x="3288905" y="2165116"/>
            <a:ext cx="196989" cy="4787"/>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a:extLst>
              <a:ext uri="{FF2B5EF4-FFF2-40B4-BE49-F238E27FC236}">
                <a16:creationId xmlns:a16="http://schemas.microsoft.com/office/drawing/2014/main" id="{319EB58D-7118-164F-897E-2846D4087CD7}"/>
              </a:ext>
            </a:extLst>
          </p:cNvPr>
          <p:cNvCxnSpPr>
            <a:cxnSpLocks/>
            <a:stCxn id="16" idx="6"/>
            <a:endCxn id="15" idx="2"/>
          </p:cNvCxnSpPr>
          <p:nvPr/>
        </p:nvCxnSpPr>
        <p:spPr>
          <a:xfrm>
            <a:off x="6850362" y="2866046"/>
            <a:ext cx="123088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A3B8BC-F520-4E42-A348-CA25084FFD93}"/>
              </a:ext>
            </a:extLst>
          </p:cNvPr>
          <p:cNvSpPr txBox="1"/>
          <p:nvPr/>
        </p:nvSpPr>
        <p:spPr>
          <a:xfrm>
            <a:off x="6968258" y="2695452"/>
            <a:ext cx="91403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ies:isStateOf</a:t>
            </a:r>
            <a:endParaRPr lang="en-GB" sz="800" dirty="0">
              <a:latin typeface="Consolas" panose="020B0609020204030204" pitchFamily="49" charset="0"/>
              <a:cs typeface="Consolas" panose="020B0609020204030204" pitchFamily="49" charset="0"/>
            </a:endParaRPr>
          </a:p>
        </p:txBody>
      </p:sp>
      <p:cxnSp>
        <p:nvCxnSpPr>
          <p:cNvPr id="23" name="Straight Arrow Connector 22">
            <a:extLst>
              <a:ext uri="{FF2B5EF4-FFF2-40B4-BE49-F238E27FC236}">
                <a16:creationId xmlns:a16="http://schemas.microsoft.com/office/drawing/2014/main" id="{4E3266C6-BC86-F94E-BCC2-33392A26CEA6}"/>
              </a:ext>
            </a:extLst>
          </p:cNvPr>
          <p:cNvCxnSpPr>
            <a:cxnSpLocks/>
            <a:stCxn id="16" idx="2"/>
            <a:endCxn id="22" idx="6"/>
          </p:cNvCxnSpPr>
          <p:nvPr/>
        </p:nvCxnSpPr>
        <p:spPr>
          <a:xfrm flipH="1">
            <a:off x="5199085" y="2866046"/>
            <a:ext cx="11635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0C97DCA-F6FA-DB45-B008-781BE42E7872}"/>
              </a:ext>
            </a:extLst>
          </p:cNvPr>
          <p:cNvSpPr txBox="1"/>
          <p:nvPr/>
        </p:nvSpPr>
        <p:spPr>
          <a:xfrm>
            <a:off x="5329459" y="2695452"/>
            <a:ext cx="97013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ies:inLocation</a:t>
            </a:r>
            <a:endParaRPr lang="en-GB" sz="800" dirty="0">
              <a:latin typeface="Consolas" panose="020B0609020204030204" pitchFamily="49" charset="0"/>
              <a:cs typeface="Consolas" panose="020B0609020204030204" pitchFamily="49" charset="0"/>
            </a:endParaRPr>
          </a:p>
        </p:txBody>
      </p:sp>
      <p:sp>
        <p:nvSpPr>
          <p:cNvPr id="27" name="Rectangle 26">
            <a:extLst>
              <a:ext uri="{FF2B5EF4-FFF2-40B4-BE49-F238E27FC236}">
                <a16:creationId xmlns:a16="http://schemas.microsoft.com/office/drawing/2014/main" id="{58B36BC8-1D7A-7F4D-834F-B05C59E397F9}"/>
              </a:ext>
            </a:extLst>
          </p:cNvPr>
          <p:cNvSpPr/>
          <p:nvPr/>
        </p:nvSpPr>
        <p:spPr>
          <a:xfrm>
            <a:off x="8189215" y="4769175"/>
            <a:ext cx="3740019" cy="1631216"/>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As	</a:t>
            </a:r>
            <a:r>
              <a:rPr lang="en-GB" sz="1100" dirty="0" err="1">
                <a:solidFill>
                  <a:srgbClr val="000000"/>
                </a:solidFill>
                <a:latin typeface="Consolas" panose="020B0609020204030204" pitchFamily="49" charset="0"/>
              </a:rPr>
              <a:t>ies:Assessor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AT	</a:t>
            </a:r>
            <a:r>
              <a:rPr lang="en-GB" sz="1100" dirty="0" err="1">
                <a:solidFill>
                  <a:srgbClr val="000000"/>
                </a:solidFill>
                <a:latin typeface="Consolas" panose="020B0609020204030204" pitchFamily="49" charset="0"/>
              </a:rPr>
              <a:t>ies:AssessToBeTrue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BS	</a:t>
            </a:r>
            <a:r>
              <a:rPr lang="en-GB" sz="1100" dirty="0" err="1">
                <a:solidFill>
                  <a:srgbClr val="000000"/>
                </a:solidFill>
                <a:latin typeface="Consolas" panose="020B0609020204030204" pitchFamily="49" charset="0"/>
              </a:rPr>
              <a:t>ies:BoundingState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EEZ	</a:t>
            </a:r>
            <a:r>
              <a:rPr lang="en-GB" sz="1100" dirty="0" err="1">
                <a:solidFill>
                  <a:srgbClr val="000000"/>
                </a:solidFill>
                <a:latin typeface="Consolas" panose="020B0609020204030204" pitchFamily="49" charset="0"/>
              </a:rPr>
              <a:t>ies:ExclusiveEconomicZone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S	</a:t>
            </a:r>
            <a:r>
              <a:rPr lang="en-GB" sz="1100" dirty="0" err="1">
                <a:solidFill>
                  <a:srgbClr val="000000"/>
                </a:solidFill>
                <a:latin typeface="Consolas" panose="020B0609020204030204" pitchFamily="49" charset="0"/>
              </a:rPr>
              <a:t>ies:System</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	</a:t>
            </a:r>
            <a:r>
              <a:rPr lang="en-GB" sz="1100" dirty="0" err="1">
                <a:solidFill>
                  <a:srgbClr val="000000"/>
                </a:solidFill>
                <a:latin typeface="Consolas" panose="020B0609020204030204" pitchFamily="49" charset="0"/>
              </a:rPr>
              <a:t>ies:Vessel</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endParaRPr lang="en-GB" sz="1100" dirty="0">
              <a:solidFill>
                <a:srgbClr val="000000"/>
              </a:solidFill>
              <a:latin typeface="Consolas" panose="020B0609020204030204" pitchFamily="49" charset="0"/>
            </a:endParaRPr>
          </a:p>
        </p:txBody>
      </p:sp>
      <p:sp>
        <p:nvSpPr>
          <p:cNvPr id="28" name="Rectangle 27">
            <a:extLst>
              <a:ext uri="{FF2B5EF4-FFF2-40B4-BE49-F238E27FC236}">
                <a16:creationId xmlns:a16="http://schemas.microsoft.com/office/drawing/2014/main" id="{DD275DC3-F43F-5D42-9323-F5513C5AA683}"/>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29" name="TextBox 28">
            <a:extLst>
              <a:ext uri="{FF2B5EF4-FFF2-40B4-BE49-F238E27FC236}">
                <a16:creationId xmlns:a16="http://schemas.microsoft.com/office/drawing/2014/main" id="{AB66CBD9-BF4B-E54A-A241-96208B5A017A}"/>
              </a:ext>
            </a:extLst>
          </p:cNvPr>
          <p:cNvSpPr txBox="1"/>
          <p:nvPr/>
        </p:nvSpPr>
        <p:spPr>
          <a:xfrm>
            <a:off x="7063299" y="569128"/>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ies:assessed</a:t>
            </a:r>
            <a:endParaRPr lang="en-GB" sz="700" dirty="0">
              <a:latin typeface="Consolas" panose="020B0609020204030204" pitchFamily="49" charset="0"/>
              <a:cs typeface="Consolas" panose="020B0609020204030204" pitchFamily="49" charset="0"/>
            </a:endParaRPr>
          </a:p>
        </p:txBody>
      </p:sp>
      <p:sp>
        <p:nvSpPr>
          <p:cNvPr id="30" name="Oval 29">
            <a:extLst>
              <a:ext uri="{FF2B5EF4-FFF2-40B4-BE49-F238E27FC236}">
                <a16:creationId xmlns:a16="http://schemas.microsoft.com/office/drawing/2014/main" id="{338150B3-7886-4044-B156-D31E1C4197AD}"/>
              </a:ext>
            </a:extLst>
          </p:cNvPr>
          <p:cNvSpPr/>
          <p:nvPr/>
        </p:nvSpPr>
        <p:spPr>
          <a:xfrm>
            <a:off x="6362682" y="531082"/>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sp>
        <p:nvSpPr>
          <p:cNvPr id="31" name="Oval 30">
            <a:extLst>
              <a:ext uri="{FF2B5EF4-FFF2-40B4-BE49-F238E27FC236}">
                <a16:creationId xmlns:a16="http://schemas.microsoft.com/office/drawing/2014/main" id="{21481164-67F5-074F-9A76-9347F47554B7}"/>
              </a:ext>
            </a:extLst>
          </p:cNvPr>
          <p:cNvSpPr/>
          <p:nvPr/>
        </p:nvSpPr>
        <p:spPr>
          <a:xfrm>
            <a:off x="7865995" y="531082"/>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AT</a:t>
            </a:r>
          </a:p>
        </p:txBody>
      </p:sp>
      <p:cxnSp>
        <p:nvCxnSpPr>
          <p:cNvPr id="32" name="Straight Arrow Connector 31">
            <a:extLst>
              <a:ext uri="{FF2B5EF4-FFF2-40B4-BE49-F238E27FC236}">
                <a16:creationId xmlns:a16="http://schemas.microsoft.com/office/drawing/2014/main" id="{036F1413-DA13-B740-97CC-85E9BE84EB2B}"/>
              </a:ext>
            </a:extLst>
          </p:cNvPr>
          <p:cNvCxnSpPr>
            <a:cxnSpLocks/>
            <a:stCxn id="31" idx="2"/>
            <a:endCxn id="30" idx="6"/>
          </p:cNvCxnSpPr>
          <p:nvPr/>
        </p:nvCxnSpPr>
        <p:spPr>
          <a:xfrm flipH="1">
            <a:off x="6850362" y="767888"/>
            <a:ext cx="101563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EBE18BAD-960C-F441-ACDE-7850D6D00FB5}"/>
              </a:ext>
            </a:extLst>
          </p:cNvPr>
          <p:cNvSpPr/>
          <p:nvPr/>
        </p:nvSpPr>
        <p:spPr>
          <a:xfrm>
            <a:off x="11532822" y="531082"/>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S</a:t>
            </a:r>
          </a:p>
        </p:txBody>
      </p:sp>
      <p:sp>
        <p:nvSpPr>
          <p:cNvPr id="34" name="Oval 33">
            <a:extLst>
              <a:ext uri="{FF2B5EF4-FFF2-40B4-BE49-F238E27FC236}">
                <a16:creationId xmlns:a16="http://schemas.microsoft.com/office/drawing/2014/main" id="{F55790FA-73B4-1147-9845-3CB389557FF0}"/>
              </a:ext>
            </a:extLst>
          </p:cNvPr>
          <p:cNvSpPr/>
          <p:nvPr/>
        </p:nvSpPr>
        <p:spPr>
          <a:xfrm>
            <a:off x="9756079" y="531082"/>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As</a:t>
            </a:r>
          </a:p>
        </p:txBody>
      </p:sp>
      <p:sp>
        <p:nvSpPr>
          <p:cNvPr id="35" name="TextBox 34">
            <a:extLst>
              <a:ext uri="{FF2B5EF4-FFF2-40B4-BE49-F238E27FC236}">
                <a16:creationId xmlns:a16="http://schemas.microsoft.com/office/drawing/2014/main" id="{F1F4F18F-92A1-2043-8E5A-8BC5A922D414}"/>
              </a:ext>
            </a:extLst>
          </p:cNvPr>
          <p:cNvSpPr txBox="1"/>
          <p:nvPr/>
        </p:nvSpPr>
        <p:spPr>
          <a:xfrm>
            <a:off x="10243759" y="574707"/>
            <a:ext cx="1228221"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ies:isParticipationOf</a:t>
            </a:r>
            <a:endParaRPr lang="en-GB" sz="700" dirty="0">
              <a:latin typeface="Consolas" panose="020B0609020204030204" pitchFamily="49" charset="0"/>
              <a:cs typeface="Consolas" panose="020B0609020204030204" pitchFamily="49" charset="0"/>
            </a:endParaRPr>
          </a:p>
        </p:txBody>
      </p:sp>
      <p:cxnSp>
        <p:nvCxnSpPr>
          <p:cNvPr id="36" name="Straight Arrow Connector 35">
            <a:extLst>
              <a:ext uri="{FF2B5EF4-FFF2-40B4-BE49-F238E27FC236}">
                <a16:creationId xmlns:a16="http://schemas.microsoft.com/office/drawing/2014/main" id="{C56DA479-CBB8-4744-A274-717D94116574}"/>
              </a:ext>
            </a:extLst>
          </p:cNvPr>
          <p:cNvCxnSpPr>
            <a:cxnSpLocks/>
            <a:stCxn id="34" idx="2"/>
            <a:endCxn id="31" idx="6"/>
          </p:cNvCxnSpPr>
          <p:nvPr/>
        </p:nvCxnSpPr>
        <p:spPr>
          <a:xfrm flipH="1">
            <a:off x="8353675" y="767888"/>
            <a:ext cx="1402404"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0E49CC3-AC6E-F04D-89C0-1343557DB493}"/>
              </a:ext>
            </a:extLst>
          </p:cNvPr>
          <p:cNvCxnSpPr>
            <a:cxnSpLocks/>
            <a:stCxn id="34" idx="6"/>
            <a:endCxn id="33" idx="2"/>
          </p:cNvCxnSpPr>
          <p:nvPr/>
        </p:nvCxnSpPr>
        <p:spPr>
          <a:xfrm>
            <a:off x="10243759" y="767888"/>
            <a:ext cx="128906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FCA7E29-41E2-BC40-A856-6F94DA2B32C3}"/>
              </a:ext>
            </a:extLst>
          </p:cNvPr>
          <p:cNvSpPr txBox="1"/>
          <p:nvPr/>
        </p:nvSpPr>
        <p:spPr>
          <a:xfrm>
            <a:off x="8568927" y="577343"/>
            <a:ext cx="1128835"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ies:isParticipantIn</a:t>
            </a:r>
            <a:endParaRPr lang="en-GB" sz="700" dirty="0">
              <a:latin typeface="Consolas" panose="020B0609020204030204" pitchFamily="49" charset="0"/>
              <a:cs typeface="Consolas" panose="020B0609020204030204" pitchFamily="49" charset="0"/>
            </a:endParaRPr>
          </a:p>
        </p:txBody>
      </p:sp>
      <p:sp>
        <p:nvSpPr>
          <p:cNvPr id="39" name="Oval 38">
            <a:extLst>
              <a:ext uri="{FF2B5EF4-FFF2-40B4-BE49-F238E27FC236}">
                <a16:creationId xmlns:a16="http://schemas.microsoft.com/office/drawing/2014/main" id="{08BCE40C-98EB-E74E-9C61-8AA9439849AB}"/>
              </a:ext>
            </a:extLst>
          </p:cNvPr>
          <p:cNvSpPr/>
          <p:nvPr/>
        </p:nvSpPr>
        <p:spPr>
          <a:xfrm>
            <a:off x="7872446" y="1483424"/>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cxnSp>
        <p:nvCxnSpPr>
          <p:cNvPr id="40" name="Straight Arrow Connector 39">
            <a:extLst>
              <a:ext uri="{FF2B5EF4-FFF2-40B4-BE49-F238E27FC236}">
                <a16:creationId xmlns:a16="http://schemas.microsoft.com/office/drawing/2014/main" id="{9D59AC5F-952D-7A4D-84E4-33688FB1DAA6}"/>
              </a:ext>
            </a:extLst>
          </p:cNvPr>
          <p:cNvCxnSpPr>
            <a:cxnSpLocks/>
            <a:stCxn id="31" idx="4"/>
            <a:endCxn id="39" idx="0"/>
          </p:cNvCxnSpPr>
          <p:nvPr/>
        </p:nvCxnSpPr>
        <p:spPr>
          <a:xfrm>
            <a:off x="8109835" y="1004694"/>
            <a:ext cx="6451" cy="4787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15C0233-0FEB-A24C-AD9C-BB3150A85EA8}"/>
              </a:ext>
            </a:extLst>
          </p:cNvPr>
          <p:cNvSpPr txBox="1"/>
          <p:nvPr/>
        </p:nvSpPr>
        <p:spPr>
          <a:xfrm>
            <a:off x="8060575" y="1088629"/>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42" name="TextBox 41">
            <a:extLst>
              <a:ext uri="{FF2B5EF4-FFF2-40B4-BE49-F238E27FC236}">
                <a16:creationId xmlns:a16="http://schemas.microsoft.com/office/drawing/2014/main" id="{DF4C773B-E4D5-6A43-8BD8-8C284AAF5D36}"/>
              </a:ext>
            </a:extLst>
          </p:cNvPr>
          <p:cNvSpPr txBox="1"/>
          <p:nvPr/>
        </p:nvSpPr>
        <p:spPr>
          <a:xfrm>
            <a:off x="7425275" y="1958554"/>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data:2020-04-01T18:00</a:t>
            </a:r>
          </a:p>
        </p:txBody>
      </p:sp>
      <p:cxnSp>
        <p:nvCxnSpPr>
          <p:cNvPr id="45" name="Straight Arrow Connector 44">
            <a:extLst>
              <a:ext uri="{FF2B5EF4-FFF2-40B4-BE49-F238E27FC236}">
                <a16:creationId xmlns:a16="http://schemas.microsoft.com/office/drawing/2014/main" id="{AF9A4A20-0DBD-1C4F-9274-E8BC9A7D1668}"/>
              </a:ext>
            </a:extLst>
          </p:cNvPr>
          <p:cNvCxnSpPr>
            <a:cxnSpLocks/>
            <a:stCxn id="16" idx="0"/>
            <a:endCxn id="30" idx="4"/>
          </p:cNvCxnSpPr>
          <p:nvPr/>
        </p:nvCxnSpPr>
        <p:spPr>
          <a:xfrm flipV="1">
            <a:off x="6606522" y="1004694"/>
            <a:ext cx="0" cy="162454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8E7924F-8F4C-4D42-8F73-B9FCB6C50E1B}"/>
              </a:ext>
            </a:extLst>
          </p:cNvPr>
          <p:cNvSpPr txBox="1"/>
          <p:nvPr/>
        </p:nvSpPr>
        <p:spPr>
          <a:xfrm>
            <a:off x="5793735" y="1174457"/>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ies:isPartOf</a:t>
            </a:r>
            <a:endParaRPr lang="en-GB" sz="800" dirty="0">
              <a:latin typeface="Consolas" panose="020B0609020204030204" pitchFamily="49" charset="0"/>
              <a:cs typeface="Consolas" panose="020B0609020204030204" pitchFamily="49" charset="0"/>
            </a:endParaRPr>
          </a:p>
        </p:txBody>
      </p:sp>
      <p:cxnSp>
        <p:nvCxnSpPr>
          <p:cNvPr id="53" name="Straight Arrow Connector 52">
            <a:extLst>
              <a:ext uri="{FF2B5EF4-FFF2-40B4-BE49-F238E27FC236}">
                <a16:creationId xmlns:a16="http://schemas.microsoft.com/office/drawing/2014/main" id="{0EE4E86F-7522-F14D-A140-509896ED350B}"/>
              </a:ext>
            </a:extLst>
          </p:cNvPr>
          <p:cNvCxnSpPr>
            <a:cxnSpLocks/>
            <a:stCxn id="51" idx="0"/>
            <a:endCxn id="16" idx="3"/>
          </p:cNvCxnSpPr>
          <p:nvPr/>
        </p:nvCxnSpPr>
        <p:spPr>
          <a:xfrm flipV="1">
            <a:off x="6058367" y="3033493"/>
            <a:ext cx="375734" cy="55165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5915FDA-D69B-9E40-81C5-D22A384B36A0}"/>
              </a:ext>
            </a:extLst>
          </p:cNvPr>
          <p:cNvCxnSpPr>
            <a:cxnSpLocks/>
            <a:stCxn id="52" idx="0"/>
            <a:endCxn id="16" idx="5"/>
          </p:cNvCxnSpPr>
          <p:nvPr/>
        </p:nvCxnSpPr>
        <p:spPr>
          <a:xfrm flipH="1" flipV="1">
            <a:off x="6778943" y="3033493"/>
            <a:ext cx="433155" cy="551651"/>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BC2A6794-B138-3C45-B23B-2FCF88AB853D}"/>
              </a:ext>
            </a:extLst>
          </p:cNvPr>
          <p:cNvSpPr txBox="1"/>
          <p:nvPr/>
        </p:nvSpPr>
        <p:spPr>
          <a:xfrm>
            <a:off x="6877002" y="3102852"/>
            <a:ext cx="80182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ies:isEndOf</a:t>
            </a:r>
            <a:endParaRPr lang="en-GB" sz="800" dirty="0">
              <a:latin typeface="Consolas" panose="020B0609020204030204" pitchFamily="49" charset="0"/>
              <a:cs typeface="Consolas" panose="020B0609020204030204" pitchFamily="49" charset="0"/>
            </a:endParaRPr>
          </a:p>
        </p:txBody>
      </p:sp>
      <p:sp>
        <p:nvSpPr>
          <p:cNvPr id="60" name="TextBox 59">
            <a:extLst>
              <a:ext uri="{FF2B5EF4-FFF2-40B4-BE49-F238E27FC236}">
                <a16:creationId xmlns:a16="http://schemas.microsoft.com/office/drawing/2014/main" id="{CE93FF81-0AD7-684D-80A4-915CBFE7A1DB}"/>
              </a:ext>
            </a:extLst>
          </p:cNvPr>
          <p:cNvSpPr txBox="1"/>
          <p:nvPr/>
        </p:nvSpPr>
        <p:spPr>
          <a:xfrm>
            <a:off x="5393206" y="3099527"/>
            <a:ext cx="91403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ies:isStartOf</a:t>
            </a:r>
            <a:endParaRPr lang="en-GB" sz="800" dirty="0">
              <a:latin typeface="Consolas" panose="020B0609020204030204" pitchFamily="49" charset="0"/>
              <a:cs typeface="Consolas" panose="020B0609020204030204" pitchFamily="49" charset="0"/>
            </a:endParaRPr>
          </a:p>
        </p:txBody>
      </p:sp>
      <p:cxnSp>
        <p:nvCxnSpPr>
          <p:cNvPr id="63" name="Straight Arrow Connector 62">
            <a:extLst>
              <a:ext uri="{FF2B5EF4-FFF2-40B4-BE49-F238E27FC236}">
                <a16:creationId xmlns:a16="http://schemas.microsoft.com/office/drawing/2014/main" id="{BCB124C6-61B6-CA40-9FEF-BFF9CFFB0C9A}"/>
              </a:ext>
            </a:extLst>
          </p:cNvPr>
          <p:cNvCxnSpPr>
            <a:cxnSpLocks/>
            <a:stCxn id="52" idx="4"/>
            <a:endCxn id="61" idx="0"/>
          </p:cNvCxnSpPr>
          <p:nvPr/>
        </p:nvCxnSpPr>
        <p:spPr>
          <a:xfrm>
            <a:off x="7212098" y="4058756"/>
            <a:ext cx="3327" cy="47668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568DFE7-E22E-7D49-8ED2-30569C5F114F}"/>
              </a:ext>
            </a:extLst>
          </p:cNvPr>
          <p:cNvCxnSpPr>
            <a:cxnSpLocks/>
            <a:stCxn id="51" idx="4"/>
            <a:endCxn id="62" idx="0"/>
          </p:cNvCxnSpPr>
          <p:nvPr/>
        </p:nvCxnSpPr>
        <p:spPr>
          <a:xfrm>
            <a:off x="6058367" y="4058756"/>
            <a:ext cx="3143" cy="47361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321D2309-14D5-BA43-8A54-801DB9D76C76}"/>
              </a:ext>
            </a:extLst>
          </p:cNvPr>
          <p:cNvSpPr txBox="1"/>
          <p:nvPr/>
        </p:nvSpPr>
        <p:spPr>
          <a:xfrm>
            <a:off x="5997960" y="4077132"/>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70" name="TextBox 69">
            <a:extLst>
              <a:ext uri="{FF2B5EF4-FFF2-40B4-BE49-F238E27FC236}">
                <a16:creationId xmlns:a16="http://schemas.microsoft.com/office/drawing/2014/main" id="{F342FA27-DEA0-6544-A061-359D23C23ED8}"/>
              </a:ext>
            </a:extLst>
          </p:cNvPr>
          <p:cNvSpPr txBox="1"/>
          <p:nvPr/>
        </p:nvSpPr>
        <p:spPr>
          <a:xfrm>
            <a:off x="6486510" y="4219969"/>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ies:inPeriod</a:t>
            </a:r>
            <a:endParaRPr lang="en-GB" sz="700" dirty="0">
              <a:latin typeface="Consolas" panose="020B0609020204030204" pitchFamily="49" charset="0"/>
              <a:cs typeface="Consolas" panose="020B0609020204030204" pitchFamily="49" charset="0"/>
            </a:endParaRPr>
          </a:p>
        </p:txBody>
      </p:sp>
      <p:sp>
        <p:nvSpPr>
          <p:cNvPr id="71" name="TextBox 70">
            <a:extLst>
              <a:ext uri="{FF2B5EF4-FFF2-40B4-BE49-F238E27FC236}">
                <a16:creationId xmlns:a16="http://schemas.microsoft.com/office/drawing/2014/main" id="{65F546DE-3B8F-134A-B4E5-620051145CAD}"/>
              </a:ext>
            </a:extLst>
          </p:cNvPr>
          <p:cNvSpPr txBox="1"/>
          <p:nvPr/>
        </p:nvSpPr>
        <p:spPr>
          <a:xfrm>
            <a:off x="5316523" y="501975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data:2020-04-01T09:30</a:t>
            </a:r>
          </a:p>
        </p:txBody>
      </p:sp>
      <p:sp>
        <p:nvSpPr>
          <p:cNvPr id="72" name="TextBox 71">
            <a:extLst>
              <a:ext uri="{FF2B5EF4-FFF2-40B4-BE49-F238E27FC236}">
                <a16:creationId xmlns:a16="http://schemas.microsoft.com/office/drawing/2014/main" id="{8CFDA6E9-3B04-544E-9BFB-1D0887FE33DC}"/>
              </a:ext>
            </a:extLst>
          </p:cNvPr>
          <p:cNvSpPr txBox="1"/>
          <p:nvPr/>
        </p:nvSpPr>
        <p:spPr>
          <a:xfrm>
            <a:off x="6606522" y="501975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data:2020-04-01T14:22</a:t>
            </a:r>
          </a:p>
        </p:txBody>
      </p:sp>
      <p:sp>
        <p:nvSpPr>
          <p:cNvPr id="16" name="Oval 15">
            <a:extLst>
              <a:ext uri="{FF2B5EF4-FFF2-40B4-BE49-F238E27FC236}">
                <a16:creationId xmlns:a16="http://schemas.microsoft.com/office/drawing/2014/main" id="{AD6A5D5E-2402-864D-A86E-BE57A8684779}"/>
              </a:ext>
            </a:extLst>
          </p:cNvPr>
          <p:cNvSpPr/>
          <p:nvPr/>
        </p:nvSpPr>
        <p:spPr>
          <a:xfrm>
            <a:off x="6362682" y="2629240"/>
            <a:ext cx="487680" cy="473612"/>
          </a:xfrm>
          <a:prstGeom prst="ellipse">
            <a:avLst/>
          </a:prstGeom>
          <a:solidFill>
            <a:schemeClr val="tx1">
              <a:lumMod val="85000"/>
              <a:lumOff val="1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4"/>
                </a:solidFill>
                <a:latin typeface="Consolas" panose="020B0609020204030204" pitchFamily="49" charset="0"/>
                <a:cs typeface="Consolas" panose="020B0609020204030204" pitchFamily="49" charset="0"/>
              </a:rPr>
              <a:t>VS</a:t>
            </a:r>
          </a:p>
        </p:txBody>
      </p:sp>
      <p:sp>
        <p:nvSpPr>
          <p:cNvPr id="15" name="Oval 14">
            <a:extLst>
              <a:ext uri="{FF2B5EF4-FFF2-40B4-BE49-F238E27FC236}">
                <a16:creationId xmlns:a16="http://schemas.microsoft.com/office/drawing/2014/main" id="{7FA8E660-CB72-3648-81BD-DEAA4EF158C1}"/>
              </a:ext>
            </a:extLst>
          </p:cNvPr>
          <p:cNvSpPr/>
          <p:nvPr/>
        </p:nvSpPr>
        <p:spPr>
          <a:xfrm>
            <a:off x="8081247" y="262924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V</a:t>
            </a:r>
          </a:p>
        </p:txBody>
      </p:sp>
      <p:sp>
        <p:nvSpPr>
          <p:cNvPr id="22" name="Oval 21">
            <a:extLst>
              <a:ext uri="{FF2B5EF4-FFF2-40B4-BE49-F238E27FC236}">
                <a16:creationId xmlns:a16="http://schemas.microsoft.com/office/drawing/2014/main" id="{FE700073-9764-4D4A-A2EA-22FE3D5BB724}"/>
              </a:ext>
            </a:extLst>
          </p:cNvPr>
          <p:cNvSpPr/>
          <p:nvPr/>
        </p:nvSpPr>
        <p:spPr>
          <a:xfrm>
            <a:off x="4711405" y="262924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rgbClr val="ECEC00"/>
                </a:solidFill>
                <a:latin typeface="Consolas" panose="020B0609020204030204" pitchFamily="49" charset="0"/>
                <a:cs typeface="Consolas" panose="020B0609020204030204" pitchFamily="49" charset="0"/>
              </a:rPr>
              <a:t>EEZ</a:t>
            </a:r>
          </a:p>
        </p:txBody>
      </p:sp>
      <p:sp>
        <p:nvSpPr>
          <p:cNvPr id="51" name="Oval 50">
            <a:extLst>
              <a:ext uri="{FF2B5EF4-FFF2-40B4-BE49-F238E27FC236}">
                <a16:creationId xmlns:a16="http://schemas.microsoft.com/office/drawing/2014/main" id="{3A637CCC-AF42-0A40-ADD1-185109BBFD08}"/>
              </a:ext>
            </a:extLst>
          </p:cNvPr>
          <p:cNvSpPr/>
          <p:nvPr/>
        </p:nvSpPr>
        <p:spPr>
          <a:xfrm>
            <a:off x="5814527" y="3585144"/>
            <a:ext cx="487680" cy="473612"/>
          </a:xfrm>
          <a:prstGeom prst="ellipse">
            <a:avLst/>
          </a:prstGeom>
          <a:solidFill>
            <a:schemeClr val="tx1">
              <a:lumMod val="85000"/>
              <a:lumOff val="1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4"/>
                </a:solidFill>
                <a:latin typeface="Consolas" panose="020B0609020204030204" pitchFamily="49" charset="0"/>
                <a:cs typeface="Consolas" panose="020B0609020204030204" pitchFamily="49" charset="0"/>
              </a:rPr>
              <a:t>BS</a:t>
            </a:r>
          </a:p>
        </p:txBody>
      </p:sp>
      <p:sp>
        <p:nvSpPr>
          <p:cNvPr id="52" name="Oval 51">
            <a:extLst>
              <a:ext uri="{FF2B5EF4-FFF2-40B4-BE49-F238E27FC236}">
                <a16:creationId xmlns:a16="http://schemas.microsoft.com/office/drawing/2014/main" id="{5D708ADE-AD4A-1F4E-B530-11227E5463D8}"/>
              </a:ext>
            </a:extLst>
          </p:cNvPr>
          <p:cNvSpPr/>
          <p:nvPr/>
        </p:nvSpPr>
        <p:spPr>
          <a:xfrm>
            <a:off x="6968258" y="3585144"/>
            <a:ext cx="487680" cy="473612"/>
          </a:xfrm>
          <a:prstGeom prst="ellipse">
            <a:avLst/>
          </a:prstGeom>
          <a:solidFill>
            <a:schemeClr val="tx1">
              <a:lumMod val="85000"/>
              <a:lumOff val="1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4"/>
                </a:solidFill>
                <a:latin typeface="Consolas" panose="020B0609020204030204" pitchFamily="49" charset="0"/>
                <a:cs typeface="Consolas" panose="020B0609020204030204" pitchFamily="49" charset="0"/>
              </a:rPr>
              <a:t>BS</a:t>
            </a:r>
          </a:p>
        </p:txBody>
      </p:sp>
      <p:sp>
        <p:nvSpPr>
          <p:cNvPr id="61" name="Oval 60">
            <a:extLst>
              <a:ext uri="{FF2B5EF4-FFF2-40B4-BE49-F238E27FC236}">
                <a16:creationId xmlns:a16="http://schemas.microsoft.com/office/drawing/2014/main" id="{93E54BA6-F5DC-374A-868B-60403A92C176}"/>
              </a:ext>
            </a:extLst>
          </p:cNvPr>
          <p:cNvSpPr/>
          <p:nvPr/>
        </p:nvSpPr>
        <p:spPr>
          <a:xfrm>
            <a:off x="6971585" y="4535441"/>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62" name="Oval 61">
            <a:extLst>
              <a:ext uri="{FF2B5EF4-FFF2-40B4-BE49-F238E27FC236}">
                <a16:creationId xmlns:a16="http://schemas.microsoft.com/office/drawing/2014/main" id="{E054D60B-71CE-9D4A-A1B5-BEDF4C4810CC}"/>
              </a:ext>
            </a:extLst>
          </p:cNvPr>
          <p:cNvSpPr/>
          <p:nvPr/>
        </p:nvSpPr>
        <p:spPr>
          <a:xfrm>
            <a:off x="5817670" y="4532369"/>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73" name="TextBox 72">
            <a:extLst>
              <a:ext uri="{FF2B5EF4-FFF2-40B4-BE49-F238E27FC236}">
                <a16:creationId xmlns:a16="http://schemas.microsoft.com/office/drawing/2014/main" id="{6F3BAA91-FFCC-B042-8F86-A6625EA3941A}"/>
              </a:ext>
            </a:extLst>
          </p:cNvPr>
          <p:cNvSpPr txBox="1"/>
          <p:nvPr/>
        </p:nvSpPr>
        <p:spPr>
          <a:xfrm>
            <a:off x="273807" y="3352668"/>
            <a:ext cx="5079153" cy="1661993"/>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This is a fairly simple pattern. There is a state of the vessel when it is in the EEZ. That state has a begin and end (two bounding states). Finally, we put the state in a possible world as link it to the system that made the inference. </a:t>
            </a:r>
            <a:endParaRPr lang="en-GB" dirty="0"/>
          </a:p>
          <a:p>
            <a:endParaRPr lang="en-GB" sz="1200" dirty="0"/>
          </a:p>
        </p:txBody>
      </p:sp>
    </p:spTree>
    <p:extLst>
      <p:ext uri="{BB962C8B-B14F-4D97-AF65-F5344CB8AC3E}">
        <p14:creationId xmlns:p14="http://schemas.microsoft.com/office/powerpoint/2010/main" val="2970925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hicle Diagram">
            <a:extLst>
              <a:ext uri="{FF2B5EF4-FFF2-40B4-BE49-F238E27FC236}">
                <a16:creationId xmlns:a16="http://schemas.microsoft.com/office/drawing/2014/main" id="{177E59A6-B07E-4347-AD97-85561825F7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816"/>
          <a:stretch/>
        </p:blipFill>
        <p:spPr bwMode="auto">
          <a:xfrm>
            <a:off x="161047" y="802015"/>
            <a:ext cx="4810125" cy="364738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58F91C2E-62A8-4D42-9082-FFA3EE67B6E7}"/>
              </a:ext>
            </a:extLst>
          </p:cNvPr>
          <p:cNvSpPr/>
          <p:nvPr/>
        </p:nvSpPr>
        <p:spPr>
          <a:xfrm>
            <a:off x="2623514" y="2986156"/>
            <a:ext cx="1603791" cy="901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00E26050-3128-7043-AD8B-D2951C404EA3}"/>
              </a:ext>
            </a:extLst>
          </p:cNvPr>
          <p:cNvSpPr txBox="1"/>
          <p:nvPr/>
        </p:nvSpPr>
        <p:spPr>
          <a:xfrm>
            <a:off x="263309" y="239371"/>
            <a:ext cx="287610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Flag of Convenience</a:t>
            </a:r>
          </a:p>
        </p:txBody>
      </p:sp>
      <p:sp>
        <p:nvSpPr>
          <p:cNvPr id="27" name="Rectangle 26">
            <a:extLst>
              <a:ext uri="{FF2B5EF4-FFF2-40B4-BE49-F238E27FC236}">
                <a16:creationId xmlns:a16="http://schemas.microsoft.com/office/drawing/2014/main" id="{58B36BC8-1D7A-7F4D-834F-B05C59E397F9}"/>
              </a:ext>
            </a:extLst>
          </p:cNvPr>
          <p:cNvSpPr/>
          <p:nvPr/>
        </p:nvSpPr>
        <p:spPr>
          <a:xfrm>
            <a:off x="8812802" y="1646352"/>
            <a:ext cx="3740019" cy="1123384"/>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C	</a:t>
            </a:r>
            <a:r>
              <a:rPr lang="en-GB" sz="1100" dirty="0" err="1">
                <a:solidFill>
                  <a:srgbClr val="000000"/>
                </a:solidFill>
                <a:latin typeface="Consolas" panose="020B0609020204030204" pitchFamily="49" charset="0"/>
              </a:rPr>
              <a:t>ies:Country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PW	</a:t>
            </a:r>
            <a:r>
              <a:rPr lang="en-GB" sz="1100" dirty="0" err="1">
                <a:solidFill>
                  <a:srgbClr val="000000"/>
                </a:solidFill>
                <a:latin typeface="Consolas" panose="020B0609020204030204" pitchFamily="49" charset="0"/>
              </a:rPr>
              <a:t>ies:PossibleWorld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UFC	</a:t>
            </a:r>
            <a:r>
              <a:rPr lang="en-GB" sz="1100" dirty="0" err="1">
                <a:solidFill>
                  <a:srgbClr val="000000"/>
                </a:solidFill>
                <a:latin typeface="Consolas" panose="020B0609020204030204" pitchFamily="49" charset="0"/>
              </a:rPr>
              <a:t>ies:UnderFlagOfConvenience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	</a:t>
            </a:r>
            <a:r>
              <a:rPr lang="en-GB" sz="1100" dirty="0" err="1">
                <a:solidFill>
                  <a:srgbClr val="000000"/>
                </a:solidFill>
                <a:latin typeface="Consolas" panose="020B0609020204030204" pitchFamily="49" charset="0"/>
              </a:rPr>
              <a:t>ies:Vessel</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VS	</a:t>
            </a:r>
            <a:r>
              <a:rPr lang="en-GB" sz="1100" dirty="0" err="1">
                <a:solidFill>
                  <a:srgbClr val="000000"/>
                </a:solidFill>
                <a:latin typeface="Consolas" panose="020B0609020204030204" pitchFamily="49" charset="0"/>
              </a:rPr>
              <a:t>ies:VesselState</a:t>
            </a:r>
            <a:endParaRPr lang="en-GB" sz="1100" dirty="0">
              <a:solidFill>
                <a:srgbClr val="000000"/>
              </a:solidFill>
              <a:latin typeface="Consolas" panose="020B0609020204030204" pitchFamily="49" charset="0"/>
            </a:endParaRPr>
          </a:p>
        </p:txBody>
      </p:sp>
      <p:sp>
        <p:nvSpPr>
          <p:cNvPr id="28" name="Rectangle 27">
            <a:extLst>
              <a:ext uri="{FF2B5EF4-FFF2-40B4-BE49-F238E27FC236}">
                <a16:creationId xmlns:a16="http://schemas.microsoft.com/office/drawing/2014/main" id="{DD275DC3-F43F-5D42-9323-F5513C5AA683}"/>
              </a:ext>
            </a:extLst>
          </p:cNvPr>
          <p:cNvSpPr/>
          <p:nvPr/>
        </p:nvSpPr>
        <p:spPr>
          <a:xfrm>
            <a:off x="224466" y="5251466"/>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73" name="TextBox 72">
            <a:extLst>
              <a:ext uri="{FF2B5EF4-FFF2-40B4-BE49-F238E27FC236}">
                <a16:creationId xmlns:a16="http://schemas.microsoft.com/office/drawing/2014/main" id="{6F3BAA91-FFCC-B042-8F86-A6625EA3941A}"/>
              </a:ext>
            </a:extLst>
          </p:cNvPr>
          <p:cNvSpPr txBox="1"/>
          <p:nvPr/>
        </p:nvSpPr>
        <p:spPr>
          <a:xfrm>
            <a:off x="5223827" y="239371"/>
            <a:ext cx="6888142" cy="1384995"/>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As the IES model currently stands, </a:t>
            </a:r>
            <a:r>
              <a:rPr lang="en-GB" dirty="0" err="1">
                <a:latin typeface="Roboto" panose="02000000000000000000" pitchFamily="2" charset="0"/>
                <a:ea typeface="Roboto" panose="02000000000000000000" pitchFamily="2" charset="0"/>
              </a:rPr>
              <a:t>countryOfRegistration</a:t>
            </a:r>
            <a:r>
              <a:rPr lang="en-GB" dirty="0">
                <a:latin typeface="Roboto" panose="02000000000000000000" pitchFamily="2" charset="0"/>
                <a:ea typeface="Roboto" panose="02000000000000000000" pitchFamily="2" charset="0"/>
              </a:rPr>
              <a:t> links a Vehicle to a Country. This seems to be a mistake – it should link a </a:t>
            </a:r>
            <a:r>
              <a:rPr lang="en-GB" dirty="0" err="1">
                <a:latin typeface="Roboto" panose="02000000000000000000" pitchFamily="2" charset="0"/>
                <a:ea typeface="Roboto" panose="02000000000000000000" pitchFamily="2" charset="0"/>
              </a:rPr>
              <a:t>VehicleState</a:t>
            </a:r>
            <a:r>
              <a:rPr lang="en-GB" dirty="0">
                <a:latin typeface="Roboto" panose="02000000000000000000" pitchFamily="2" charset="0"/>
                <a:ea typeface="Roboto" panose="02000000000000000000" pitchFamily="2" charset="0"/>
              </a:rPr>
              <a:t> to a Country. It is then a simple case of modelling the registration of the vessel. </a:t>
            </a:r>
            <a:endParaRPr lang="en-GB" dirty="0"/>
          </a:p>
          <a:p>
            <a:endParaRPr lang="en-GB" sz="1200" dirty="0"/>
          </a:p>
        </p:txBody>
      </p:sp>
      <p:cxnSp>
        <p:nvCxnSpPr>
          <p:cNvPr id="54" name="Straight Arrow Connector 53">
            <a:extLst>
              <a:ext uri="{FF2B5EF4-FFF2-40B4-BE49-F238E27FC236}">
                <a16:creationId xmlns:a16="http://schemas.microsoft.com/office/drawing/2014/main" id="{51AC9153-59AB-5B4C-88B9-D8DE2773C80A}"/>
              </a:ext>
            </a:extLst>
          </p:cNvPr>
          <p:cNvCxnSpPr>
            <a:cxnSpLocks/>
            <a:stCxn id="57" idx="2"/>
            <a:endCxn id="58" idx="6"/>
          </p:cNvCxnSpPr>
          <p:nvPr/>
        </p:nvCxnSpPr>
        <p:spPr>
          <a:xfrm flipH="1">
            <a:off x="5665775" y="2043596"/>
            <a:ext cx="1086523"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D0F26E5-67C3-3442-8665-46739D30B377}"/>
              </a:ext>
            </a:extLst>
          </p:cNvPr>
          <p:cNvSpPr txBox="1"/>
          <p:nvPr/>
        </p:nvSpPr>
        <p:spPr>
          <a:xfrm>
            <a:off x="5830857" y="1856411"/>
            <a:ext cx="91403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ies:isStateOf</a:t>
            </a:r>
            <a:endParaRPr lang="en-GB" sz="800" dirty="0">
              <a:latin typeface="Consolas" panose="020B0609020204030204" pitchFamily="49" charset="0"/>
              <a:cs typeface="Consolas" panose="020B0609020204030204" pitchFamily="49" charset="0"/>
            </a:endParaRPr>
          </a:p>
        </p:txBody>
      </p:sp>
      <p:sp>
        <p:nvSpPr>
          <p:cNvPr id="57" name="Oval 56">
            <a:extLst>
              <a:ext uri="{FF2B5EF4-FFF2-40B4-BE49-F238E27FC236}">
                <a16:creationId xmlns:a16="http://schemas.microsoft.com/office/drawing/2014/main" id="{397116DF-5B3F-814C-B65A-6FD20F702FBD}"/>
              </a:ext>
            </a:extLst>
          </p:cNvPr>
          <p:cNvSpPr/>
          <p:nvPr/>
        </p:nvSpPr>
        <p:spPr>
          <a:xfrm>
            <a:off x="6752298" y="1806790"/>
            <a:ext cx="487680" cy="473612"/>
          </a:xfrm>
          <a:prstGeom prst="ellipse">
            <a:avLst/>
          </a:prstGeom>
          <a:solidFill>
            <a:schemeClr val="tx1">
              <a:lumMod val="85000"/>
              <a:lumOff val="15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accent4"/>
                </a:solidFill>
                <a:latin typeface="Consolas" panose="020B0609020204030204" pitchFamily="49" charset="0"/>
                <a:cs typeface="Consolas" panose="020B0609020204030204" pitchFamily="49" charset="0"/>
              </a:rPr>
              <a:t>UFC</a:t>
            </a:r>
          </a:p>
        </p:txBody>
      </p:sp>
      <p:sp>
        <p:nvSpPr>
          <p:cNvPr id="58" name="Oval 57">
            <a:extLst>
              <a:ext uri="{FF2B5EF4-FFF2-40B4-BE49-F238E27FC236}">
                <a16:creationId xmlns:a16="http://schemas.microsoft.com/office/drawing/2014/main" id="{DEFF3C59-4C64-CF45-B8DC-0DFF841BBA8A}"/>
              </a:ext>
            </a:extLst>
          </p:cNvPr>
          <p:cNvSpPr/>
          <p:nvPr/>
        </p:nvSpPr>
        <p:spPr>
          <a:xfrm>
            <a:off x="5178095" y="1806790"/>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V</a:t>
            </a:r>
          </a:p>
        </p:txBody>
      </p:sp>
      <p:sp>
        <p:nvSpPr>
          <p:cNvPr id="64" name="Oval 63">
            <a:extLst>
              <a:ext uri="{FF2B5EF4-FFF2-40B4-BE49-F238E27FC236}">
                <a16:creationId xmlns:a16="http://schemas.microsoft.com/office/drawing/2014/main" id="{FA5F287C-ADD6-C943-98FE-6749089F215D}"/>
              </a:ext>
            </a:extLst>
          </p:cNvPr>
          <p:cNvSpPr/>
          <p:nvPr/>
        </p:nvSpPr>
        <p:spPr>
          <a:xfrm>
            <a:off x="6750919" y="2900844"/>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C</a:t>
            </a:r>
          </a:p>
        </p:txBody>
      </p:sp>
      <p:cxnSp>
        <p:nvCxnSpPr>
          <p:cNvPr id="65" name="Straight Arrow Connector 64">
            <a:extLst>
              <a:ext uri="{FF2B5EF4-FFF2-40B4-BE49-F238E27FC236}">
                <a16:creationId xmlns:a16="http://schemas.microsoft.com/office/drawing/2014/main" id="{249697E2-6873-B24C-8AA7-38F72EF43EE2}"/>
              </a:ext>
            </a:extLst>
          </p:cNvPr>
          <p:cNvCxnSpPr>
            <a:cxnSpLocks/>
            <a:stCxn id="57" idx="4"/>
            <a:endCxn id="64" idx="0"/>
          </p:cNvCxnSpPr>
          <p:nvPr/>
        </p:nvCxnSpPr>
        <p:spPr>
          <a:xfrm flipH="1">
            <a:off x="6994759" y="2280402"/>
            <a:ext cx="1379" cy="62044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C361BEBF-FF3D-AF4F-AF82-834B4942485D}"/>
              </a:ext>
            </a:extLst>
          </p:cNvPr>
          <p:cNvSpPr txBox="1"/>
          <p:nvPr/>
        </p:nvSpPr>
        <p:spPr>
          <a:xfrm>
            <a:off x="5421935" y="2566414"/>
            <a:ext cx="158729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ies:countryOfRegistration</a:t>
            </a:r>
            <a:endParaRPr lang="en-GB" sz="800" dirty="0">
              <a:latin typeface="Consolas" panose="020B0609020204030204" pitchFamily="49" charset="0"/>
              <a:cs typeface="Consolas" panose="020B0609020204030204" pitchFamily="49" charset="0"/>
            </a:endParaRPr>
          </a:p>
        </p:txBody>
      </p:sp>
      <p:sp>
        <p:nvSpPr>
          <p:cNvPr id="68" name="TextBox 67">
            <a:extLst>
              <a:ext uri="{FF2B5EF4-FFF2-40B4-BE49-F238E27FC236}">
                <a16:creationId xmlns:a16="http://schemas.microsoft.com/office/drawing/2014/main" id="{FAC9B376-C6F4-8C49-A133-35371D9ECA8B}"/>
              </a:ext>
            </a:extLst>
          </p:cNvPr>
          <p:cNvSpPr txBox="1"/>
          <p:nvPr/>
        </p:nvSpPr>
        <p:spPr>
          <a:xfrm>
            <a:off x="4841203" y="3425772"/>
            <a:ext cx="6888142" cy="3046988"/>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The flag of convenience aspect raises a question though – is this a blanket classification – e.g. all Panamanian registered ships are under a FoC ?  These seems prone to problems as a tug operating only the Panama canal would be registered in Panama for reasons other than convenience. Hence we need a special type of state (</a:t>
            </a:r>
            <a:r>
              <a:rPr lang="en-GB" dirty="0" err="1">
                <a:latin typeface="Roboto" panose="02000000000000000000" pitchFamily="2" charset="0"/>
                <a:ea typeface="Roboto" panose="02000000000000000000" pitchFamily="2" charset="0"/>
              </a:rPr>
              <a:t>UnderFlagOfConvenience</a:t>
            </a:r>
            <a:r>
              <a:rPr lang="en-GB" dirty="0">
                <a:latin typeface="Roboto" panose="02000000000000000000" pitchFamily="2" charset="0"/>
                <a:ea typeface="Roboto" panose="02000000000000000000" pitchFamily="2" charset="0"/>
              </a:rPr>
              <a:t>) and a link to a possible world, as someone has assessed this to be true.</a:t>
            </a:r>
          </a:p>
          <a:p>
            <a:endParaRPr lang="en-GB" dirty="0">
              <a:latin typeface="Roboto" panose="02000000000000000000" pitchFamily="2" charset="0"/>
              <a:ea typeface="Roboto" panose="02000000000000000000" pitchFamily="2" charset="0"/>
            </a:endParaRPr>
          </a:p>
          <a:p>
            <a:r>
              <a:rPr lang="en-GB" i="1" dirty="0">
                <a:latin typeface="Roboto" panose="02000000000000000000" pitchFamily="2" charset="0"/>
                <a:ea typeface="Roboto" panose="02000000000000000000" pitchFamily="2" charset="0"/>
              </a:rPr>
              <a:t>I’ve left off the details of begin / end states, and about the assessment, but it’s the same pattern as in previous examples. </a:t>
            </a:r>
            <a:endParaRPr lang="en-GB" i="1" dirty="0"/>
          </a:p>
          <a:p>
            <a:endParaRPr lang="en-GB" sz="1200" dirty="0"/>
          </a:p>
        </p:txBody>
      </p:sp>
      <p:sp>
        <p:nvSpPr>
          <p:cNvPr id="74" name="Rounded Rectangle 73">
            <a:extLst>
              <a:ext uri="{FF2B5EF4-FFF2-40B4-BE49-F238E27FC236}">
                <a16:creationId xmlns:a16="http://schemas.microsoft.com/office/drawing/2014/main" id="{D16BD094-10C1-4D44-B85A-4C1CBBFFFED5}"/>
              </a:ext>
            </a:extLst>
          </p:cNvPr>
          <p:cNvSpPr/>
          <p:nvPr/>
        </p:nvSpPr>
        <p:spPr>
          <a:xfrm>
            <a:off x="2886823" y="3862220"/>
            <a:ext cx="1077171" cy="252313"/>
          </a:xfrm>
          <a:prstGeom prst="roundRect">
            <a:avLst>
              <a:gd name="adj" fmla="val 3508"/>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UnderFlagOfConvenience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sp>
        <p:nvSpPr>
          <p:cNvPr id="75" name="Rounded Rectangle 74">
            <a:extLst>
              <a:ext uri="{FF2B5EF4-FFF2-40B4-BE49-F238E27FC236}">
                <a16:creationId xmlns:a16="http://schemas.microsoft.com/office/drawing/2014/main" id="{EF196459-7677-344C-8153-113764B56939}"/>
              </a:ext>
            </a:extLst>
          </p:cNvPr>
          <p:cNvSpPr/>
          <p:nvPr/>
        </p:nvSpPr>
        <p:spPr>
          <a:xfrm>
            <a:off x="2623514" y="3248299"/>
            <a:ext cx="813284" cy="252313"/>
          </a:xfrm>
          <a:prstGeom prst="roundRect">
            <a:avLst>
              <a:gd name="adj" fmla="val 3508"/>
            </a:avLst>
          </a:prstGeom>
          <a:solidFill>
            <a:schemeClr val="accent4"/>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500" dirty="0">
                <a:solidFill>
                  <a:schemeClr val="tx1">
                    <a:lumMod val="85000"/>
                    <a:lumOff val="15000"/>
                  </a:schemeClr>
                </a:solidFill>
                <a:latin typeface="Consolas" panose="020B0609020204030204" pitchFamily="49" charset="0"/>
                <a:cs typeface="Consolas" panose="020B0609020204030204" pitchFamily="49" charset="0"/>
              </a:rPr>
              <a:t>&lt;&lt;</a:t>
            </a:r>
            <a:r>
              <a:rPr lang="en-GB" sz="500"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500"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VesselState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sp>
        <p:nvSpPr>
          <p:cNvPr id="76" name="Triangle 75">
            <a:extLst>
              <a:ext uri="{FF2B5EF4-FFF2-40B4-BE49-F238E27FC236}">
                <a16:creationId xmlns:a16="http://schemas.microsoft.com/office/drawing/2014/main" id="{01713EA5-08CE-524B-B766-36A299797346}"/>
              </a:ext>
            </a:extLst>
          </p:cNvPr>
          <p:cNvSpPr/>
          <p:nvPr/>
        </p:nvSpPr>
        <p:spPr>
          <a:xfrm>
            <a:off x="2996600" y="3509593"/>
            <a:ext cx="67112" cy="109270"/>
          </a:xfrm>
          <a:prstGeom prst="triangle">
            <a:avLst/>
          </a:prstGeom>
          <a:solidFill>
            <a:schemeClr val="bg1">
              <a:lumMod val="75000"/>
            </a:schemeClr>
          </a:solid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7" name="Elbow Connector 14">
            <a:extLst>
              <a:ext uri="{FF2B5EF4-FFF2-40B4-BE49-F238E27FC236}">
                <a16:creationId xmlns:a16="http://schemas.microsoft.com/office/drawing/2014/main" id="{174C870F-12D8-944E-8CA2-F7F7F0B27650}"/>
              </a:ext>
            </a:extLst>
          </p:cNvPr>
          <p:cNvCxnSpPr>
            <a:cxnSpLocks/>
            <a:stCxn id="76" idx="3"/>
            <a:endCxn id="74" idx="0"/>
          </p:cNvCxnSpPr>
          <p:nvPr/>
        </p:nvCxnSpPr>
        <p:spPr>
          <a:xfrm rot="16200000" flipH="1">
            <a:off x="3106104" y="3542914"/>
            <a:ext cx="243357" cy="395253"/>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78" name="TextBox 77">
            <a:extLst>
              <a:ext uri="{FF2B5EF4-FFF2-40B4-BE49-F238E27FC236}">
                <a16:creationId xmlns:a16="http://schemas.microsoft.com/office/drawing/2014/main" id="{B9A9E1F5-B6D5-E44B-B5A4-AA2C6B0A2437}"/>
              </a:ext>
            </a:extLst>
          </p:cNvPr>
          <p:cNvSpPr txBox="1"/>
          <p:nvPr/>
        </p:nvSpPr>
        <p:spPr>
          <a:xfrm>
            <a:off x="7277083" y="1864105"/>
            <a:ext cx="780983" cy="200055"/>
          </a:xfrm>
          <a:prstGeom prst="rect">
            <a:avLst/>
          </a:prstGeom>
          <a:noFill/>
        </p:spPr>
        <p:txBody>
          <a:bodyPr wrap="none" rtlCol="0">
            <a:spAutoFit/>
          </a:bodyPr>
          <a:lstStyle/>
          <a:p>
            <a:r>
              <a:rPr lang="en-GB" sz="700" dirty="0" err="1">
                <a:latin typeface="Consolas" panose="020B0609020204030204" pitchFamily="49" charset="0"/>
                <a:cs typeface="Consolas" panose="020B0609020204030204" pitchFamily="49" charset="0"/>
              </a:rPr>
              <a:t>ies:isPartOf</a:t>
            </a:r>
            <a:endParaRPr lang="en-GB" sz="700" dirty="0">
              <a:latin typeface="Consolas" panose="020B0609020204030204" pitchFamily="49" charset="0"/>
              <a:cs typeface="Consolas" panose="020B0609020204030204" pitchFamily="49" charset="0"/>
            </a:endParaRPr>
          </a:p>
        </p:txBody>
      </p:sp>
      <p:sp>
        <p:nvSpPr>
          <p:cNvPr id="79" name="Oval 78">
            <a:extLst>
              <a:ext uri="{FF2B5EF4-FFF2-40B4-BE49-F238E27FC236}">
                <a16:creationId xmlns:a16="http://schemas.microsoft.com/office/drawing/2014/main" id="{074A92CD-6CDE-2048-BB8E-326B7EB73F4B}"/>
              </a:ext>
            </a:extLst>
          </p:cNvPr>
          <p:cNvSpPr/>
          <p:nvPr/>
        </p:nvSpPr>
        <p:spPr>
          <a:xfrm>
            <a:off x="8222283" y="1806327"/>
            <a:ext cx="487680" cy="473612"/>
          </a:xfrm>
          <a:prstGeom prst="ellipse">
            <a:avLst/>
          </a:prstGeom>
          <a:solidFill>
            <a:schemeClr val="tx1">
              <a:lumMod val="85000"/>
              <a:lumOff val="15000"/>
            </a:schemeClr>
          </a:solidFill>
          <a:ln w="38100">
            <a:solidFill>
              <a:srgbClr val="00FA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00FA00"/>
                </a:solidFill>
                <a:latin typeface="Consolas" panose="020B0609020204030204" pitchFamily="49" charset="0"/>
                <a:cs typeface="Consolas" panose="020B0609020204030204" pitchFamily="49" charset="0"/>
              </a:rPr>
              <a:t>PW</a:t>
            </a:r>
          </a:p>
        </p:txBody>
      </p:sp>
      <p:cxnSp>
        <p:nvCxnSpPr>
          <p:cNvPr id="81" name="Straight Arrow Connector 80">
            <a:extLst>
              <a:ext uri="{FF2B5EF4-FFF2-40B4-BE49-F238E27FC236}">
                <a16:creationId xmlns:a16="http://schemas.microsoft.com/office/drawing/2014/main" id="{0C098105-CBD0-B342-8FCB-EC4187D99891}"/>
              </a:ext>
            </a:extLst>
          </p:cNvPr>
          <p:cNvCxnSpPr>
            <a:cxnSpLocks/>
            <a:stCxn id="57" idx="6"/>
            <a:endCxn id="79" idx="2"/>
          </p:cNvCxnSpPr>
          <p:nvPr/>
        </p:nvCxnSpPr>
        <p:spPr>
          <a:xfrm flipV="1">
            <a:off x="7239978" y="2043133"/>
            <a:ext cx="982305" cy="463"/>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875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94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servation Diagram">
            <a:extLst>
              <a:ext uri="{FF2B5EF4-FFF2-40B4-BE49-F238E27FC236}">
                <a16:creationId xmlns:a16="http://schemas.microsoft.com/office/drawing/2014/main" id="{49DFB818-3251-F843-BF03-37C43AA374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5946"/>
          <a:stretch/>
        </p:blipFill>
        <p:spPr bwMode="auto">
          <a:xfrm>
            <a:off x="201956" y="345989"/>
            <a:ext cx="9263320" cy="6403524"/>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298F4426-AE86-1D45-BB3A-9C507EC7AA68}"/>
              </a:ext>
            </a:extLst>
          </p:cNvPr>
          <p:cNvSpPr/>
          <p:nvPr/>
        </p:nvSpPr>
        <p:spPr>
          <a:xfrm>
            <a:off x="6213075" y="3229164"/>
            <a:ext cx="1186904" cy="399671"/>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LocationObservation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6" name="Rounded Rectangle 5">
            <a:extLst>
              <a:ext uri="{FF2B5EF4-FFF2-40B4-BE49-F238E27FC236}">
                <a16:creationId xmlns:a16="http://schemas.microsoft.com/office/drawing/2014/main" id="{6F1833BD-9D03-3F4F-B46F-06C4887BA09B}"/>
              </a:ext>
            </a:extLst>
          </p:cNvPr>
          <p:cNvSpPr/>
          <p:nvPr/>
        </p:nvSpPr>
        <p:spPr>
          <a:xfrm>
            <a:off x="8647437" y="3229163"/>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ObservedTarget</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7" name="Rounded Rectangle 6">
            <a:extLst>
              <a:ext uri="{FF2B5EF4-FFF2-40B4-BE49-F238E27FC236}">
                <a16:creationId xmlns:a16="http://schemas.microsoft.com/office/drawing/2014/main" id="{F0F35748-25B0-B44F-BA4C-7C81DA8A15F5}"/>
              </a:ext>
            </a:extLst>
          </p:cNvPr>
          <p:cNvSpPr/>
          <p:nvPr/>
        </p:nvSpPr>
        <p:spPr>
          <a:xfrm>
            <a:off x="8647436" y="3829680"/>
            <a:ext cx="1041569" cy="399671"/>
          </a:xfrm>
          <a:prstGeom prst="roundRect">
            <a:avLst/>
          </a:prstGeom>
          <a:solidFill>
            <a:srgbClr val="C78FF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ObservedLocation</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5" name="Triangle 4">
            <a:extLst>
              <a:ext uri="{FF2B5EF4-FFF2-40B4-BE49-F238E27FC236}">
                <a16:creationId xmlns:a16="http://schemas.microsoft.com/office/drawing/2014/main" id="{15CC124F-897C-6546-97E3-C4B54F75EE7A}"/>
              </a:ext>
            </a:extLst>
          </p:cNvPr>
          <p:cNvSpPr/>
          <p:nvPr/>
        </p:nvSpPr>
        <p:spPr>
          <a:xfrm>
            <a:off x="8411269" y="2797701"/>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Elbow Connector 8">
            <a:extLst>
              <a:ext uri="{FF2B5EF4-FFF2-40B4-BE49-F238E27FC236}">
                <a16:creationId xmlns:a16="http://schemas.microsoft.com/office/drawing/2014/main" id="{6C739B56-4B36-8F42-BB9A-688C1AB2C724}"/>
              </a:ext>
            </a:extLst>
          </p:cNvPr>
          <p:cNvCxnSpPr>
            <a:cxnSpLocks/>
            <a:stCxn id="5" idx="3"/>
            <a:endCxn id="6" idx="1"/>
          </p:cNvCxnSpPr>
          <p:nvPr/>
        </p:nvCxnSpPr>
        <p:spPr>
          <a:xfrm rot="16200000" flipH="1">
            <a:off x="8329013" y="3110575"/>
            <a:ext cx="467796" cy="169052"/>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Elbow Connector 11">
            <a:extLst>
              <a:ext uri="{FF2B5EF4-FFF2-40B4-BE49-F238E27FC236}">
                <a16:creationId xmlns:a16="http://schemas.microsoft.com/office/drawing/2014/main" id="{185ACE58-C591-DB45-8279-70CF9159567B}"/>
              </a:ext>
            </a:extLst>
          </p:cNvPr>
          <p:cNvCxnSpPr>
            <a:cxnSpLocks/>
            <a:stCxn id="5" idx="3"/>
            <a:endCxn id="7" idx="1"/>
          </p:cNvCxnSpPr>
          <p:nvPr/>
        </p:nvCxnSpPr>
        <p:spPr>
          <a:xfrm rot="16200000" flipH="1">
            <a:off x="8028754" y="3410833"/>
            <a:ext cx="1068313" cy="169051"/>
          </a:xfrm>
          <a:prstGeom prst="bentConnector2">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7" name="Triangle 16">
            <a:extLst>
              <a:ext uri="{FF2B5EF4-FFF2-40B4-BE49-F238E27FC236}">
                <a16:creationId xmlns:a16="http://schemas.microsoft.com/office/drawing/2014/main" id="{2D55A96E-ABB9-ED44-B946-4D4DC5C29555}"/>
              </a:ext>
            </a:extLst>
          </p:cNvPr>
          <p:cNvSpPr/>
          <p:nvPr/>
        </p:nvSpPr>
        <p:spPr>
          <a:xfrm>
            <a:off x="6739105" y="2797700"/>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8" name="Elbow Connector 17">
            <a:extLst>
              <a:ext uri="{FF2B5EF4-FFF2-40B4-BE49-F238E27FC236}">
                <a16:creationId xmlns:a16="http://schemas.microsoft.com/office/drawing/2014/main" id="{DCF916C0-4541-044B-97DB-5D4ABE74CCBF}"/>
              </a:ext>
            </a:extLst>
          </p:cNvPr>
          <p:cNvCxnSpPr>
            <a:cxnSpLocks/>
            <a:stCxn id="17" idx="3"/>
            <a:endCxn id="4" idx="0"/>
          </p:cNvCxnSpPr>
          <p:nvPr/>
        </p:nvCxnSpPr>
        <p:spPr>
          <a:xfrm rot="16200000" flipH="1">
            <a:off x="6672393" y="3095030"/>
            <a:ext cx="267962" cy="306"/>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C9E2F116-8005-FB4C-94AD-5EFE78FDF175}"/>
              </a:ext>
            </a:extLst>
          </p:cNvPr>
          <p:cNvSpPr txBox="1"/>
          <p:nvPr/>
        </p:nvSpPr>
        <p:spPr>
          <a:xfrm>
            <a:off x="5247182" y="4397479"/>
            <a:ext cx="6682154" cy="1754326"/>
          </a:xfrm>
          <a:prstGeom prst="rect">
            <a:avLst/>
          </a:prstGeom>
          <a:noFill/>
        </p:spPr>
        <p:txBody>
          <a:bodyPr wrap="square" rtlCol="0">
            <a:spAutoFit/>
          </a:bodyPr>
          <a:lstStyle/>
          <a:p>
            <a:r>
              <a:rPr lang="en-GB" dirty="0">
                <a:latin typeface="Roboto Thin" panose="02000000000000000000" pitchFamily="2" charset="0"/>
                <a:ea typeface="Roboto Thin" panose="02000000000000000000" pitchFamily="2" charset="0"/>
              </a:rPr>
              <a:t>Four new classes to cover the case of a target’s location.</a:t>
            </a:r>
          </a:p>
          <a:p>
            <a:endParaRPr lang="en-GB" dirty="0">
              <a:latin typeface="Roboto Thin" panose="02000000000000000000" pitchFamily="2" charset="0"/>
              <a:ea typeface="Roboto Thin" panose="02000000000000000000" pitchFamily="2" charset="0"/>
            </a:endParaRPr>
          </a:p>
          <a:p>
            <a:r>
              <a:rPr lang="en-GB" dirty="0">
                <a:latin typeface="Roboto Thin" panose="02000000000000000000" pitchFamily="2" charset="0"/>
                <a:ea typeface="Roboto Thin" panose="02000000000000000000" pitchFamily="2" charset="0"/>
              </a:rPr>
              <a:t>The approach is to have the observed item (the vessel) and the observed location (the geo point) as participants in the observation activity, along with the observer (the AIS receiver, a device - </a:t>
            </a:r>
            <a:r>
              <a:rPr lang="en-GB" dirty="0" err="1">
                <a:latin typeface="Roboto Thin" panose="02000000000000000000" pitchFamily="2" charset="0"/>
                <a:ea typeface="Roboto Thin" panose="02000000000000000000" pitchFamily="2" charset="0"/>
              </a:rPr>
              <a:t>LocationTransponder</a:t>
            </a:r>
            <a:r>
              <a:rPr lang="en-GB" dirty="0">
                <a:latin typeface="Roboto Thin" panose="02000000000000000000" pitchFamily="2" charset="0"/>
                <a:ea typeface="Roboto Thin" panose="02000000000000000000" pitchFamily="2" charset="0"/>
              </a:rPr>
              <a:t>)</a:t>
            </a:r>
          </a:p>
        </p:txBody>
      </p:sp>
      <p:sp>
        <p:nvSpPr>
          <p:cNvPr id="13" name="Rounded Rectangle 12">
            <a:extLst>
              <a:ext uri="{FF2B5EF4-FFF2-40B4-BE49-F238E27FC236}">
                <a16:creationId xmlns:a16="http://schemas.microsoft.com/office/drawing/2014/main" id="{5A7AF621-4A1A-CA4F-81D9-97A064EF827C}"/>
              </a:ext>
            </a:extLst>
          </p:cNvPr>
          <p:cNvSpPr/>
          <p:nvPr/>
        </p:nvSpPr>
        <p:spPr>
          <a:xfrm>
            <a:off x="3641728" y="6112340"/>
            <a:ext cx="1366370" cy="399671"/>
          </a:xfrm>
          <a:prstGeom prst="roundRect">
            <a:avLst/>
          </a:prstGeom>
          <a:solidFill>
            <a:srgbClr val="ECEC0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b="1" dirty="0">
                <a:solidFill>
                  <a:schemeClr val="tx1">
                    <a:lumMod val="65000"/>
                    <a:lumOff val="35000"/>
                  </a:schemeClr>
                </a:solidFill>
                <a:latin typeface="Consolas" panose="020B0609020204030204" pitchFamily="49" charset="0"/>
                <a:cs typeface="Consolas" panose="020B0609020204030204" pitchFamily="49" charset="0"/>
              </a:rPr>
              <a:t>&lt;&lt;</a:t>
            </a:r>
            <a:r>
              <a:rPr lang="en-GB" sz="7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7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700" b="1" dirty="0" err="1">
                <a:solidFill>
                  <a:schemeClr val="tx1">
                    <a:lumMod val="65000"/>
                    <a:lumOff val="35000"/>
                  </a:schemeClr>
                </a:solidFill>
                <a:latin typeface="Consolas" panose="020B0609020204030204" pitchFamily="49" charset="0"/>
                <a:cs typeface="Consolas" panose="020B0609020204030204" pitchFamily="49" charset="0"/>
              </a:rPr>
              <a:t>LocationTransponder</a:t>
            </a:r>
            <a:endParaRPr lang="en-GB" sz="700" b="1" dirty="0">
              <a:solidFill>
                <a:schemeClr val="tx1">
                  <a:lumMod val="65000"/>
                  <a:lumOff val="35000"/>
                </a:schemeClr>
              </a:solidFill>
              <a:latin typeface="Consolas" panose="020B0609020204030204" pitchFamily="49" charset="0"/>
              <a:cs typeface="Consolas" panose="020B0609020204030204" pitchFamily="49" charset="0"/>
            </a:endParaRPr>
          </a:p>
        </p:txBody>
      </p:sp>
      <p:cxnSp>
        <p:nvCxnSpPr>
          <p:cNvPr id="14" name="Elbow Connector 13">
            <a:extLst>
              <a:ext uri="{FF2B5EF4-FFF2-40B4-BE49-F238E27FC236}">
                <a16:creationId xmlns:a16="http://schemas.microsoft.com/office/drawing/2014/main" id="{7DF68C67-C08B-9F4F-ABB5-F6122CFF298B}"/>
              </a:ext>
            </a:extLst>
          </p:cNvPr>
          <p:cNvCxnSpPr>
            <a:cxnSpLocks/>
          </p:cNvCxnSpPr>
          <p:nvPr/>
        </p:nvCxnSpPr>
        <p:spPr>
          <a:xfrm rot="5400000">
            <a:off x="3441966" y="5765838"/>
            <a:ext cx="693003" cy="12700"/>
          </a:xfrm>
          <a:prstGeom prst="bentConnector3">
            <a:avLst>
              <a:gd name="adj1" fmla="val 50000"/>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16" name="Triangle 15">
            <a:extLst>
              <a:ext uri="{FF2B5EF4-FFF2-40B4-BE49-F238E27FC236}">
                <a16:creationId xmlns:a16="http://schemas.microsoft.com/office/drawing/2014/main" id="{559B6278-2BD4-0044-B180-397C4AA574E7}"/>
              </a:ext>
            </a:extLst>
          </p:cNvPr>
          <p:cNvSpPr/>
          <p:nvPr/>
        </p:nvSpPr>
        <p:spPr>
          <a:xfrm>
            <a:off x="3715001" y="5343935"/>
            <a:ext cx="134232" cy="163502"/>
          </a:xfrm>
          <a:prstGeom prst="triangle">
            <a:avLst/>
          </a:prstGeom>
          <a:solidFill>
            <a:schemeClr val="bg1">
              <a:lumMod val="75000"/>
            </a:schemeClr>
          </a:solid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14">
            <a:extLst>
              <a:ext uri="{FF2B5EF4-FFF2-40B4-BE49-F238E27FC236}">
                <a16:creationId xmlns:a16="http://schemas.microsoft.com/office/drawing/2014/main" id="{7DC0C18C-CD66-FE43-8EBB-E132B07136CD}"/>
              </a:ext>
            </a:extLst>
          </p:cNvPr>
          <p:cNvSpPr txBox="1"/>
          <p:nvPr/>
        </p:nvSpPr>
        <p:spPr>
          <a:xfrm>
            <a:off x="47874" y="0"/>
            <a:ext cx="391164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Extensions to IES for Tracks</a:t>
            </a:r>
          </a:p>
        </p:txBody>
      </p:sp>
    </p:spTree>
    <p:extLst>
      <p:ext uri="{BB962C8B-B14F-4D97-AF65-F5344CB8AC3E}">
        <p14:creationId xmlns:p14="http://schemas.microsoft.com/office/powerpoint/2010/main" val="290552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12CC0-C8D6-6A45-96AC-37DD6D004379}"/>
              </a:ext>
            </a:extLst>
          </p:cNvPr>
          <p:cNvSpPr txBox="1"/>
          <p:nvPr/>
        </p:nvSpPr>
        <p:spPr>
          <a:xfrm>
            <a:off x="47874" y="0"/>
            <a:ext cx="473238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RDF Schema for Track Extensions</a:t>
            </a:r>
          </a:p>
        </p:txBody>
      </p:sp>
      <p:sp>
        <p:nvSpPr>
          <p:cNvPr id="3" name="TextBox 2">
            <a:extLst>
              <a:ext uri="{FF2B5EF4-FFF2-40B4-BE49-F238E27FC236}">
                <a16:creationId xmlns:a16="http://schemas.microsoft.com/office/drawing/2014/main" id="{FFB429CA-C966-CF4D-AFE0-8EC03743451D}"/>
              </a:ext>
            </a:extLst>
          </p:cNvPr>
          <p:cNvSpPr txBox="1"/>
          <p:nvPr/>
        </p:nvSpPr>
        <p:spPr>
          <a:xfrm>
            <a:off x="378207" y="794714"/>
            <a:ext cx="9171100" cy="3231654"/>
          </a:xfrm>
          <a:prstGeom prst="rect">
            <a:avLst/>
          </a:prstGeom>
          <a:noFill/>
        </p:spPr>
        <p:txBody>
          <a:bodyPr wrap="none" rtlCol="0">
            <a:spAutoFit/>
          </a:bodyPr>
          <a:lstStyle/>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ies</a:t>
            </a:r>
            <a:r>
              <a:rPr lang="en-GB" sz="1200" dirty="0">
                <a:latin typeface="Roboto Mono" pitchFamily="2" charset="0"/>
                <a:ea typeface="Roboto Mono" pitchFamily="2" charset="0"/>
              </a:rPr>
              <a:t>: 		&lt;http://</a:t>
            </a:r>
            <a:r>
              <a:rPr lang="en-GB" sz="1200" dirty="0" err="1">
                <a:latin typeface="Roboto Mono" pitchFamily="2" charset="0"/>
                <a:ea typeface="Roboto Mono" pitchFamily="2" charset="0"/>
              </a:rPr>
              <a:t>ies.data.gov.uk</a:t>
            </a:r>
            <a:r>
              <a:rPr lang="en-GB" sz="1200" dirty="0">
                <a:latin typeface="Roboto Mono" pitchFamily="2" charset="0"/>
                <a:ea typeface="Roboto Mono" pitchFamily="2" charset="0"/>
              </a:rPr>
              <a:t>/ontology/ies4#&gt;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 		&lt;http://www.w3.org/1999/02/22-rdf-syntax-ns#&gt; .</a:t>
            </a:r>
          </a:p>
          <a:p>
            <a:r>
              <a:rPr lang="en-GB" sz="1200" dirty="0">
                <a:latin typeface="Roboto Mono" pitchFamily="2" charset="0"/>
                <a:ea typeface="Roboto Mono" pitchFamily="2" charset="0"/>
              </a:rPr>
              <a:t>@prefix 			</a:t>
            </a:r>
            <a:r>
              <a:rPr lang="en-GB" sz="1200" dirty="0" err="1">
                <a:latin typeface="Roboto Mono" pitchFamily="2" charset="0"/>
                <a:ea typeface="Roboto Mono" pitchFamily="2" charset="0"/>
              </a:rPr>
              <a:t>rdfs</a:t>
            </a:r>
            <a:r>
              <a:rPr lang="en-GB" sz="1200" dirty="0">
                <a:latin typeface="Roboto Mono" pitchFamily="2" charset="0"/>
                <a:ea typeface="Roboto Mono" pitchFamily="2" charset="0"/>
              </a:rPr>
              <a:t>: 		&lt;http://www.w3.org/2000/01/</a:t>
            </a:r>
            <a:r>
              <a:rPr lang="en-GB" sz="1200" dirty="0" err="1">
                <a:latin typeface="Roboto Mono" pitchFamily="2" charset="0"/>
                <a:ea typeface="Roboto Mono" pitchFamily="2" charset="0"/>
              </a:rPr>
              <a:t>rdf</a:t>
            </a:r>
            <a:r>
              <a:rPr lang="en-GB" sz="1200" dirty="0">
                <a:latin typeface="Roboto Mono" pitchFamily="2" charset="0"/>
                <a:ea typeface="Roboto Mono" pitchFamily="2" charset="0"/>
              </a:rPr>
              <a:t>-schema#&gt; .</a:t>
            </a:r>
          </a:p>
          <a:p>
            <a:endParaRPr lang="en-GB" sz="1200" dirty="0">
              <a:latin typeface="Roboto Mono" pitchFamily="2" charset="0"/>
              <a:ea typeface="Roboto Mono" pitchFamily="2" charset="0"/>
            </a:endParaRP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ies:LocationTransponder</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ies:CommunicationsDevice</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ies:LocationObservation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ies:Observation</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ies:ObservedLocation</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rdf:type</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rdfs:Class</a:t>
            </a:r>
            <a:r>
              <a:rPr lang="en-GB" sz="1200" dirty="0">
                <a:latin typeface="Roboto Mono" pitchFamily="2" charset="0"/>
                <a:ea typeface="Roboto Mono" pitchFamily="2" charset="0"/>
              </a:rPr>
              <a:t> .</a:t>
            </a:r>
          </a:p>
          <a:p>
            <a:r>
              <a:rPr lang="en-GB" sz="1200" dirty="0" err="1">
                <a:latin typeface="Roboto Mono" pitchFamily="2" charset="0"/>
                <a:ea typeface="Roboto Mono" pitchFamily="2" charset="0"/>
              </a:rPr>
              <a:t>ies:ObservedTarget</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rdfs:subClassOf</a:t>
            </a:r>
            <a:r>
              <a:rPr lang="en-GB" sz="1200" dirty="0">
                <a:latin typeface="Roboto Mono" pitchFamily="2" charset="0"/>
                <a:ea typeface="Roboto Mono" pitchFamily="2" charset="0"/>
              </a:rPr>
              <a:t> 	</a:t>
            </a:r>
            <a:r>
              <a:rPr lang="en-GB" sz="1200" dirty="0" err="1">
                <a:latin typeface="Roboto Mono" pitchFamily="2" charset="0"/>
                <a:ea typeface="Roboto Mono" pitchFamily="2" charset="0"/>
              </a:rPr>
              <a:t>ies:Observed</a:t>
            </a:r>
            <a:r>
              <a:rPr lang="en-GB" sz="1200" dirty="0">
                <a:latin typeface="Roboto Mono" pitchFamily="2" charset="0"/>
                <a:ea typeface="Roboto Mono" pitchFamily="2" charset="0"/>
              </a:rPr>
              <a:t> .</a:t>
            </a: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a:p>
            <a:endParaRPr lang="en-GB" sz="1200" dirty="0">
              <a:latin typeface="Roboto Mono" pitchFamily="2" charset="0"/>
              <a:ea typeface="Roboto Mono" pitchFamily="2" charset="0"/>
            </a:endParaRPr>
          </a:p>
        </p:txBody>
      </p:sp>
    </p:spTree>
    <p:extLst>
      <p:ext uri="{BB962C8B-B14F-4D97-AF65-F5344CB8AC3E}">
        <p14:creationId xmlns:p14="http://schemas.microsoft.com/office/powerpoint/2010/main" val="8845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hevron 51">
            <a:extLst>
              <a:ext uri="{FF2B5EF4-FFF2-40B4-BE49-F238E27FC236}">
                <a16:creationId xmlns:a16="http://schemas.microsoft.com/office/drawing/2014/main" id="{0448F427-5C68-8C41-BE8E-3E265B3B94D9}"/>
              </a:ext>
            </a:extLst>
          </p:cNvPr>
          <p:cNvSpPr/>
          <p:nvPr/>
        </p:nvSpPr>
        <p:spPr>
          <a:xfrm rot="16200000">
            <a:off x="6986282" y="1556236"/>
            <a:ext cx="1457297" cy="386794"/>
          </a:xfrm>
          <a:prstGeom prst="chevron">
            <a:avLst>
              <a:gd name="adj" fmla="val 1531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4" name="Chevron 43">
            <a:extLst>
              <a:ext uri="{FF2B5EF4-FFF2-40B4-BE49-F238E27FC236}">
                <a16:creationId xmlns:a16="http://schemas.microsoft.com/office/drawing/2014/main" id="{CF8E7326-CC95-8943-BD26-554199B94881}"/>
              </a:ext>
            </a:extLst>
          </p:cNvPr>
          <p:cNvSpPr/>
          <p:nvPr/>
        </p:nvSpPr>
        <p:spPr>
          <a:xfrm>
            <a:off x="2293034" y="1925482"/>
            <a:ext cx="7915420" cy="45719"/>
          </a:xfrm>
          <a:prstGeom prst="chevr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 name="Rectangle 2">
            <a:extLst>
              <a:ext uri="{FF2B5EF4-FFF2-40B4-BE49-F238E27FC236}">
                <a16:creationId xmlns:a16="http://schemas.microsoft.com/office/drawing/2014/main" id="{EF66B23A-445D-E04A-8D6E-21CD90C18BCB}"/>
              </a:ext>
            </a:extLst>
          </p:cNvPr>
          <p:cNvSpPr/>
          <p:nvPr/>
        </p:nvSpPr>
        <p:spPr>
          <a:xfrm>
            <a:off x="6884894" y="4976118"/>
            <a:ext cx="4976903" cy="1631216"/>
          </a:xfrm>
          <a:prstGeom prst="rect">
            <a:avLst/>
          </a:prstGeom>
        </p:spPr>
        <p:txBody>
          <a:bodyPr wrap="square">
            <a:spAutoFit/>
          </a:bodyPr>
          <a:lstStyle/>
          <a:p>
            <a:r>
              <a:rPr lang="en-GB" sz="1200" b="1" dirty="0">
                <a:solidFill>
                  <a:srgbClr val="000000"/>
                </a:solidFill>
                <a:latin typeface="Consolas" panose="020B0609020204030204" pitchFamily="49" charset="0"/>
              </a:rPr>
              <a:t>KEY:</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D	</a:t>
            </a:r>
            <a:r>
              <a:rPr lang="en-GB" sz="1100" dirty="0" err="1">
                <a:solidFill>
                  <a:srgbClr val="000000"/>
                </a:solidFill>
                <a:latin typeface="Consolas" panose="020B0609020204030204" pitchFamily="49" charset="0"/>
              </a:rPr>
              <a:t>ies:Device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GP	</a:t>
            </a:r>
            <a:r>
              <a:rPr lang="en-GB" sz="1100" dirty="0" err="1">
                <a:solidFill>
                  <a:srgbClr val="000000"/>
                </a:solidFill>
                <a:latin typeface="Consolas" panose="020B0609020204030204" pitchFamily="49" charset="0"/>
              </a:rPr>
              <a:t>ies:GeoPoint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LO	</a:t>
            </a:r>
            <a:r>
              <a:rPr lang="en-GB" sz="1100" dirty="0" err="1">
                <a:solidFill>
                  <a:srgbClr val="000000"/>
                </a:solidFill>
                <a:latin typeface="Consolas" panose="020B0609020204030204" pitchFamily="49" charset="0"/>
              </a:rPr>
              <a:t>ies:LocationObservation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OL	</a:t>
            </a:r>
            <a:r>
              <a:rPr lang="en-GB" sz="1100" dirty="0" err="1">
                <a:solidFill>
                  <a:srgbClr val="000000"/>
                </a:solidFill>
                <a:latin typeface="Consolas" panose="020B0609020204030204" pitchFamily="49" charset="0"/>
              </a:rPr>
              <a:t>ies:ObservedLocation</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OT	</a:t>
            </a:r>
            <a:r>
              <a:rPr lang="en-GB" sz="1100" dirty="0" err="1">
                <a:solidFill>
                  <a:srgbClr val="000000"/>
                </a:solidFill>
                <a:latin typeface="Consolas" panose="020B0609020204030204" pitchFamily="49" charset="0"/>
              </a:rPr>
              <a:t>ies:ObservedTarget</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Or	</a:t>
            </a:r>
            <a:r>
              <a:rPr lang="en-GB" sz="1100" dirty="0" err="1">
                <a:solidFill>
                  <a:srgbClr val="000000"/>
                </a:solidFill>
                <a:latin typeface="Consolas" panose="020B0609020204030204" pitchFamily="49" charset="0"/>
              </a:rPr>
              <a:t>ies:Observer</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PP	</a:t>
            </a:r>
            <a:r>
              <a:rPr lang="en-GB" sz="1100" dirty="0" err="1">
                <a:solidFill>
                  <a:srgbClr val="000000"/>
                </a:solidFill>
                <a:latin typeface="Consolas" panose="020B0609020204030204" pitchFamily="49" charset="0"/>
              </a:rPr>
              <a:t>ies:ParticularPeriod</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LT	</a:t>
            </a:r>
            <a:r>
              <a:rPr lang="en-GB" sz="1100" dirty="0" err="1">
                <a:solidFill>
                  <a:srgbClr val="000000"/>
                </a:solidFill>
                <a:latin typeface="Consolas" panose="020B0609020204030204" pitchFamily="49" charset="0"/>
              </a:rPr>
              <a:t>ies:LocationTransponder</a:t>
            </a:r>
            <a:r>
              <a:rPr lang="en-GB" sz="1100" dirty="0">
                <a:solidFill>
                  <a:srgbClr val="000000"/>
                </a:solidFill>
                <a:latin typeface="Consolas" panose="020B0609020204030204" pitchFamily="49" charset="0"/>
              </a:rPr>
              <a:t> (new addition to model)</a:t>
            </a:r>
          </a:p>
        </p:txBody>
      </p:sp>
      <p:sp>
        <p:nvSpPr>
          <p:cNvPr id="4" name="Rectangle 3">
            <a:extLst>
              <a:ext uri="{FF2B5EF4-FFF2-40B4-BE49-F238E27FC236}">
                <a16:creationId xmlns:a16="http://schemas.microsoft.com/office/drawing/2014/main" id="{54EF90AB-797F-F247-9C44-75C214A2B44F}"/>
              </a:ext>
            </a:extLst>
          </p:cNvPr>
          <p:cNvSpPr/>
          <p:nvPr/>
        </p:nvSpPr>
        <p:spPr>
          <a:xfrm>
            <a:off x="1298505" y="5483950"/>
            <a:ext cx="6096000" cy="954107"/>
          </a:xfrm>
          <a:prstGeom prst="rect">
            <a:avLst/>
          </a:prstGeom>
        </p:spPr>
        <p:txBody>
          <a:bodyPr>
            <a:spAutoFit/>
          </a:bodyPr>
          <a:lstStyle/>
          <a:p>
            <a:r>
              <a:rPr lang="en-GB" sz="1200" b="1" dirty="0">
                <a:solidFill>
                  <a:srgbClr val="0070C0"/>
                </a:solidFill>
                <a:latin typeface="Consolas" panose="020B0609020204030204" pitchFamily="49" charset="0"/>
              </a:rPr>
              <a:t>Namespaces:</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a:t>
            </a:r>
            <a:r>
              <a:rPr lang="en-GB" sz="1100" dirty="0">
                <a:solidFill>
                  <a:srgbClr val="0070C0"/>
                </a:solidFill>
                <a:latin typeface="Consolas" panose="020B0609020204030204" pitchFamily="49" charset="0"/>
              </a:rPr>
              <a:t>: &lt;http://www.w3.org/1999/02/22-rdf-syntax-ns#&gt;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rdfs</a:t>
            </a:r>
            <a:r>
              <a:rPr lang="en-GB" sz="1100" dirty="0">
                <a:solidFill>
                  <a:srgbClr val="0070C0"/>
                </a:solidFill>
                <a:latin typeface="Consolas" panose="020B0609020204030204" pitchFamily="49" charset="0"/>
              </a:rPr>
              <a:t>: &lt;http://www.w3.org/2000/01/rdf-schema#&gt; . </a:t>
            </a:r>
          </a:p>
          <a:p>
            <a:r>
              <a:rPr lang="en-GB" sz="1100" dirty="0">
                <a:solidFill>
                  <a:srgbClr val="0070C0"/>
                </a:solidFill>
                <a:latin typeface="Consolas" panose="020B0609020204030204" pitchFamily="49" charset="0"/>
              </a:rPr>
              <a:t>@prefix </a:t>
            </a:r>
            <a:r>
              <a:rPr lang="en-GB" sz="1100" dirty="0" err="1">
                <a:solidFill>
                  <a:srgbClr val="0070C0"/>
                </a:solidFill>
                <a:latin typeface="Consolas" panose="020B0609020204030204" pitchFamily="49" charset="0"/>
              </a:rPr>
              <a:t>ies</a:t>
            </a:r>
            <a:r>
              <a:rPr lang="en-GB" sz="1100" dirty="0">
                <a:solidFill>
                  <a:srgbClr val="0070C0"/>
                </a:solidFill>
                <a:latin typeface="Consolas" panose="020B0609020204030204" pitchFamily="49" charset="0"/>
              </a:rPr>
              <a:t>: &lt;http://ies.data.gov.uk/ies4#&gt; . </a:t>
            </a:r>
          </a:p>
          <a:p>
            <a:r>
              <a:rPr lang="en-GB" sz="1100" dirty="0">
                <a:solidFill>
                  <a:srgbClr val="0070C0"/>
                </a:solidFill>
                <a:latin typeface="Consolas" panose="020B0609020204030204" pitchFamily="49" charset="0"/>
              </a:rPr>
              <a:t>@prefix data: &lt;http://data.gov.uk/testdata#&gt; .</a:t>
            </a:r>
            <a:endParaRPr lang="en-GB" sz="1100" dirty="0"/>
          </a:p>
        </p:txBody>
      </p:sp>
      <p:sp>
        <p:nvSpPr>
          <p:cNvPr id="5" name="Oval 4">
            <a:extLst>
              <a:ext uri="{FF2B5EF4-FFF2-40B4-BE49-F238E27FC236}">
                <a16:creationId xmlns:a16="http://schemas.microsoft.com/office/drawing/2014/main" id="{81F1BA31-A2CF-1743-883B-E229E493999A}"/>
              </a:ext>
            </a:extLst>
          </p:cNvPr>
          <p:cNvSpPr/>
          <p:nvPr/>
        </p:nvSpPr>
        <p:spPr>
          <a:xfrm>
            <a:off x="2754539" y="3920045"/>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6" name="TextBox 5">
            <a:extLst>
              <a:ext uri="{FF2B5EF4-FFF2-40B4-BE49-F238E27FC236}">
                <a16:creationId xmlns:a16="http://schemas.microsoft.com/office/drawing/2014/main" id="{5697C590-9D0F-FA47-A45B-8565585C18FE}"/>
              </a:ext>
            </a:extLst>
          </p:cNvPr>
          <p:cNvSpPr txBox="1"/>
          <p:nvPr/>
        </p:nvSpPr>
        <p:spPr>
          <a:xfrm>
            <a:off x="1427273" y="4031138"/>
            <a:ext cx="1306768"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 </a:t>
            </a:r>
          </a:p>
        </p:txBody>
      </p:sp>
      <p:sp>
        <p:nvSpPr>
          <p:cNvPr id="7" name="Oval 6">
            <a:extLst>
              <a:ext uri="{FF2B5EF4-FFF2-40B4-BE49-F238E27FC236}">
                <a16:creationId xmlns:a16="http://schemas.microsoft.com/office/drawing/2014/main" id="{37D6B56D-18E0-D04A-869F-4C5BCE2F603E}"/>
              </a:ext>
            </a:extLst>
          </p:cNvPr>
          <p:cNvSpPr/>
          <p:nvPr/>
        </p:nvSpPr>
        <p:spPr>
          <a:xfrm>
            <a:off x="4763875" y="3920045"/>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8" name="TextBox 7">
            <a:extLst>
              <a:ext uri="{FF2B5EF4-FFF2-40B4-BE49-F238E27FC236}">
                <a16:creationId xmlns:a16="http://schemas.microsoft.com/office/drawing/2014/main" id="{A10FDBE9-6E03-1C4C-AD13-69D7F19DB445}"/>
              </a:ext>
            </a:extLst>
          </p:cNvPr>
          <p:cNvSpPr txBox="1"/>
          <p:nvPr/>
        </p:nvSpPr>
        <p:spPr>
          <a:xfrm>
            <a:off x="4142779" y="4348300"/>
            <a:ext cx="1755609"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10" name="Straight Arrow Connector 9">
            <a:extLst>
              <a:ext uri="{FF2B5EF4-FFF2-40B4-BE49-F238E27FC236}">
                <a16:creationId xmlns:a16="http://schemas.microsoft.com/office/drawing/2014/main" id="{1C04B74A-9F15-D343-BCDC-8816631B5329}"/>
              </a:ext>
            </a:extLst>
          </p:cNvPr>
          <p:cNvCxnSpPr>
            <a:stCxn id="7" idx="2"/>
            <a:endCxn id="5" idx="6"/>
          </p:cNvCxnSpPr>
          <p:nvPr/>
        </p:nvCxnSpPr>
        <p:spPr>
          <a:xfrm flipH="1">
            <a:off x="3242219"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D63008-C60A-B348-AAB9-12D87AF4E651}"/>
              </a:ext>
            </a:extLst>
          </p:cNvPr>
          <p:cNvSpPr txBox="1"/>
          <p:nvPr/>
        </p:nvSpPr>
        <p:spPr>
          <a:xfrm>
            <a:off x="3401001" y="3961579"/>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12" name="Oval 11">
            <a:extLst>
              <a:ext uri="{FF2B5EF4-FFF2-40B4-BE49-F238E27FC236}">
                <a16:creationId xmlns:a16="http://schemas.microsoft.com/office/drawing/2014/main" id="{577A92FE-FDFC-C548-A092-3AB5524998BF}"/>
              </a:ext>
            </a:extLst>
          </p:cNvPr>
          <p:cNvSpPr/>
          <p:nvPr/>
        </p:nvSpPr>
        <p:spPr>
          <a:xfrm>
            <a:off x="6773211" y="392004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13" name="TextBox 12">
            <a:extLst>
              <a:ext uri="{FF2B5EF4-FFF2-40B4-BE49-F238E27FC236}">
                <a16:creationId xmlns:a16="http://schemas.microsoft.com/office/drawing/2014/main" id="{3AE1E4C2-7552-EF48-AC0C-266F4B234D6A}"/>
              </a:ext>
            </a:extLst>
          </p:cNvPr>
          <p:cNvSpPr txBox="1"/>
          <p:nvPr/>
        </p:nvSpPr>
        <p:spPr>
          <a:xfrm>
            <a:off x="5278708" y="3975184"/>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14" name="Straight Arrow Connector 13">
            <a:extLst>
              <a:ext uri="{FF2B5EF4-FFF2-40B4-BE49-F238E27FC236}">
                <a16:creationId xmlns:a16="http://schemas.microsoft.com/office/drawing/2014/main" id="{5DE1F4D5-DB25-1242-9CFF-59A22660A378}"/>
              </a:ext>
            </a:extLst>
          </p:cNvPr>
          <p:cNvCxnSpPr>
            <a:cxnSpLocks/>
            <a:stCxn id="7" idx="6"/>
            <a:endCxn id="12" idx="2"/>
          </p:cNvCxnSpPr>
          <p:nvPr/>
        </p:nvCxnSpPr>
        <p:spPr>
          <a:xfrm>
            <a:off x="5251555" y="4156851"/>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4994806-827A-D844-8B7C-C7A12EA77571}"/>
              </a:ext>
            </a:extLst>
          </p:cNvPr>
          <p:cNvSpPr/>
          <p:nvPr/>
        </p:nvSpPr>
        <p:spPr>
          <a:xfrm>
            <a:off x="2754539" y="4642394"/>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GP</a:t>
            </a:r>
          </a:p>
        </p:txBody>
      </p:sp>
      <p:sp>
        <p:nvSpPr>
          <p:cNvPr id="18" name="Oval 17">
            <a:extLst>
              <a:ext uri="{FF2B5EF4-FFF2-40B4-BE49-F238E27FC236}">
                <a16:creationId xmlns:a16="http://schemas.microsoft.com/office/drawing/2014/main" id="{B43D2EE6-B27B-9C43-97C2-474C664B8500}"/>
              </a:ext>
            </a:extLst>
          </p:cNvPr>
          <p:cNvSpPr/>
          <p:nvPr/>
        </p:nvSpPr>
        <p:spPr>
          <a:xfrm>
            <a:off x="4763875" y="4628460"/>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OL</a:t>
            </a:r>
          </a:p>
        </p:txBody>
      </p:sp>
      <p:cxnSp>
        <p:nvCxnSpPr>
          <p:cNvPr id="19" name="Straight Arrow Connector 18">
            <a:extLst>
              <a:ext uri="{FF2B5EF4-FFF2-40B4-BE49-F238E27FC236}">
                <a16:creationId xmlns:a16="http://schemas.microsoft.com/office/drawing/2014/main" id="{B3766CE7-F802-0C45-BFFF-1018DD88DB21}"/>
              </a:ext>
            </a:extLst>
          </p:cNvPr>
          <p:cNvCxnSpPr>
            <a:cxnSpLocks/>
            <a:stCxn id="18" idx="6"/>
            <a:endCxn id="12" idx="3"/>
          </p:cNvCxnSpPr>
          <p:nvPr/>
        </p:nvCxnSpPr>
        <p:spPr>
          <a:xfrm flipV="1">
            <a:off x="5251555" y="4324298"/>
            <a:ext cx="1593075" cy="54096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6F62C82-E59A-7C44-A7F4-40233C505B89}"/>
              </a:ext>
            </a:extLst>
          </p:cNvPr>
          <p:cNvSpPr txBox="1"/>
          <p:nvPr/>
        </p:nvSpPr>
        <p:spPr>
          <a:xfrm rot="20423488">
            <a:off x="5387051" y="4399083"/>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2CA39112-A627-4C41-9859-61908194F09B}"/>
              </a:ext>
            </a:extLst>
          </p:cNvPr>
          <p:cNvSpPr txBox="1"/>
          <p:nvPr/>
        </p:nvSpPr>
        <p:spPr>
          <a:xfrm>
            <a:off x="3370033" y="466999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cxnSp>
        <p:nvCxnSpPr>
          <p:cNvPr id="24" name="Straight Arrow Connector 23">
            <a:extLst>
              <a:ext uri="{FF2B5EF4-FFF2-40B4-BE49-F238E27FC236}">
                <a16:creationId xmlns:a16="http://schemas.microsoft.com/office/drawing/2014/main" id="{9BD2EB2F-3541-294A-BF80-E223E494A5B4}"/>
              </a:ext>
            </a:extLst>
          </p:cNvPr>
          <p:cNvCxnSpPr>
            <a:cxnSpLocks/>
            <a:stCxn id="18" idx="2"/>
            <a:endCxn id="17" idx="6"/>
          </p:cNvCxnSpPr>
          <p:nvPr/>
        </p:nvCxnSpPr>
        <p:spPr>
          <a:xfrm flipH="1">
            <a:off x="3242219" y="4865266"/>
            <a:ext cx="1521656" cy="1393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7E8F0A8-09C4-1E4D-9CAE-3E32DCE84B73}"/>
              </a:ext>
            </a:extLst>
          </p:cNvPr>
          <p:cNvSpPr txBox="1"/>
          <p:nvPr/>
        </p:nvSpPr>
        <p:spPr>
          <a:xfrm>
            <a:off x="1503876" y="4757544"/>
            <a:ext cx="1250663"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DA2CF3C0-E720-7E47-808B-B48683E36325}"/>
              </a:ext>
            </a:extLst>
          </p:cNvPr>
          <p:cNvSpPr txBox="1"/>
          <p:nvPr/>
        </p:nvSpPr>
        <p:spPr>
          <a:xfrm>
            <a:off x="4157963" y="5104800"/>
            <a:ext cx="1699504"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data:MyLatLongPointObserved</a:t>
            </a:r>
            <a:endParaRPr lang="en-GB" sz="800" u="sng" dirty="0">
              <a:solidFill>
                <a:srgbClr val="0432FF"/>
              </a:solidFill>
              <a:latin typeface="Consolas" panose="020B0609020204030204" pitchFamily="49" charset="0"/>
              <a:cs typeface="Consolas" panose="020B0609020204030204" pitchFamily="49" charset="0"/>
            </a:endParaRPr>
          </a:p>
        </p:txBody>
      </p:sp>
      <p:sp>
        <p:nvSpPr>
          <p:cNvPr id="29" name="Oval 28">
            <a:extLst>
              <a:ext uri="{FF2B5EF4-FFF2-40B4-BE49-F238E27FC236}">
                <a16:creationId xmlns:a16="http://schemas.microsoft.com/office/drawing/2014/main" id="{BEA92E98-517D-B046-A318-C533AC2D10CE}"/>
              </a:ext>
            </a:extLst>
          </p:cNvPr>
          <p:cNvSpPr/>
          <p:nvPr/>
        </p:nvSpPr>
        <p:spPr>
          <a:xfrm>
            <a:off x="8960587" y="3920045"/>
            <a:ext cx="487680" cy="473612"/>
          </a:xfrm>
          <a:prstGeom prst="ellipse">
            <a:avLst/>
          </a:prstGeom>
          <a:solidFill>
            <a:schemeClr val="tx1">
              <a:lumMod val="85000"/>
              <a:lumOff val="15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accent2"/>
                </a:solidFill>
                <a:latin typeface="Consolas" panose="020B0609020204030204" pitchFamily="49" charset="0"/>
                <a:cs typeface="Consolas" panose="020B0609020204030204" pitchFamily="49" charset="0"/>
              </a:rPr>
              <a:t>PP</a:t>
            </a:r>
          </a:p>
        </p:txBody>
      </p:sp>
      <p:sp>
        <p:nvSpPr>
          <p:cNvPr id="30" name="TextBox 29">
            <a:extLst>
              <a:ext uri="{FF2B5EF4-FFF2-40B4-BE49-F238E27FC236}">
                <a16:creationId xmlns:a16="http://schemas.microsoft.com/office/drawing/2014/main" id="{FC440D0E-9C8B-824B-B61D-3F151CFDB699}"/>
              </a:ext>
            </a:extLst>
          </p:cNvPr>
          <p:cNvSpPr txBox="1"/>
          <p:nvPr/>
        </p:nvSpPr>
        <p:spPr>
          <a:xfrm>
            <a:off x="6529371" y="4477592"/>
            <a:ext cx="119455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data:MyObservation</a:t>
            </a:r>
            <a:endParaRPr lang="en-GB" sz="800" u="sng" dirty="0">
              <a:solidFill>
                <a:srgbClr val="0432FF"/>
              </a:solidFill>
              <a:latin typeface="Consolas" panose="020B0609020204030204" pitchFamily="49" charset="0"/>
              <a:cs typeface="Consolas" panose="020B0609020204030204" pitchFamily="49" charset="0"/>
            </a:endParaRPr>
          </a:p>
        </p:txBody>
      </p:sp>
      <p:cxnSp>
        <p:nvCxnSpPr>
          <p:cNvPr id="31" name="Straight Arrow Connector 30">
            <a:extLst>
              <a:ext uri="{FF2B5EF4-FFF2-40B4-BE49-F238E27FC236}">
                <a16:creationId xmlns:a16="http://schemas.microsoft.com/office/drawing/2014/main" id="{B28C7DB3-92A5-C74E-92BD-4883BEE18913}"/>
              </a:ext>
            </a:extLst>
          </p:cNvPr>
          <p:cNvCxnSpPr>
            <a:cxnSpLocks/>
            <a:stCxn id="12" idx="6"/>
            <a:endCxn id="29" idx="2"/>
          </p:cNvCxnSpPr>
          <p:nvPr/>
        </p:nvCxnSpPr>
        <p:spPr>
          <a:xfrm>
            <a:off x="7260891" y="4156851"/>
            <a:ext cx="169969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5F1B1E-B3A0-004B-83A9-BBCC477444DC}"/>
              </a:ext>
            </a:extLst>
          </p:cNvPr>
          <p:cNvSpPr txBox="1"/>
          <p:nvPr/>
        </p:nvSpPr>
        <p:spPr>
          <a:xfrm>
            <a:off x="7622063" y="396228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ies:inPeriod</a:t>
            </a:r>
            <a:endParaRPr lang="en-GB" sz="800" dirty="0">
              <a:latin typeface="Consolas" panose="020B0609020204030204" pitchFamily="49" charset="0"/>
              <a:cs typeface="Consolas" panose="020B0609020204030204" pitchFamily="49" charset="0"/>
            </a:endParaRPr>
          </a:p>
        </p:txBody>
      </p:sp>
      <p:sp>
        <p:nvSpPr>
          <p:cNvPr id="35" name="TextBox 34">
            <a:extLst>
              <a:ext uri="{FF2B5EF4-FFF2-40B4-BE49-F238E27FC236}">
                <a16:creationId xmlns:a16="http://schemas.microsoft.com/office/drawing/2014/main" id="{65BFCAAD-F722-9040-904C-E0A33B73166F}"/>
              </a:ext>
            </a:extLst>
          </p:cNvPr>
          <p:cNvSpPr txBox="1"/>
          <p:nvPr/>
        </p:nvSpPr>
        <p:spPr>
          <a:xfrm>
            <a:off x="8531353" y="4413016"/>
            <a:ext cx="136287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data:2020-04-01T13:57</a:t>
            </a:r>
          </a:p>
        </p:txBody>
      </p:sp>
      <p:sp>
        <p:nvSpPr>
          <p:cNvPr id="36" name="TextBox 35">
            <a:extLst>
              <a:ext uri="{FF2B5EF4-FFF2-40B4-BE49-F238E27FC236}">
                <a16:creationId xmlns:a16="http://schemas.microsoft.com/office/drawing/2014/main" id="{17CAFC1E-687D-2643-BD74-ADA5B915016B}"/>
              </a:ext>
            </a:extLst>
          </p:cNvPr>
          <p:cNvSpPr txBox="1"/>
          <p:nvPr/>
        </p:nvSpPr>
        <p:spPr>
          <a:xfrm>
            <a:off x="210057" y="115873"/>
            <a:ext cx="5811206" cy="369332"/>
          </a:xfrm>
          <a:prstGeom prst="rect">
            <a:avLst/>
          </a:prstGeom>
          <a:noFill/>
        </p:spPr>
        <p:txBody>
          <a:bodyPr wrap="none" rtlCol="0">
            <a:spAutoFit/>
          </a:bodyPr>
          <a:lstStyle/>
          <a:p>
            <a:r>
              <a:rPr lang="en-GB" dirty="0">
                <a:latin typeface="Roboto Thin" panose="02000000000000000000" pitchFamily="2" charset="0"/>
                <a:ea typeface="Roboto Thin" panose="02000000000000000000" pitchFamily="2" charset="0"/>
              </a:rPr>
              <a:t>Example: Ship observed at location on 1</a:t>
            </a:r>
            <a:r>
              <a:rPr lang="en-GB" baseline="30000" dirty="0">
                <a:latin typeface="Roboto Thin" panose="02000000000000000000" pitchFamily="2" charset="0"/>
                <a:ea typeface="Roboto Thin" panose="02000000000000000000" pitchFamily="2" charset="0"/>
              </a:rPr>
              <a:t>st</a:t>
            </a:r>
            <a:r>
              <a:rPr lang="en-GB" dirty="0">
                <a:latin typeface="Roboto Thin" panose="02000000000000000000" pitchFamily="2" charset="0"/>
                <a:ea typeface="Roboto Thin" panose="02000000000000000000" pitchFamily="2" charset="0"/>
              </a:rPr>
              <a:t> April at 1:57pm</a:t>
            </a:r>
          </a:p>
        </p:txBody>
      </p:sp>
      <p:cxnSp>
        <p:nvCxnSpPr>
          <p:cNvPr id="32" name="Straight Arrow Connector 31">
            <a:extLst>
              <a:ext uri="{FF2B5EF4-FFF2-40B4-BE49-F238E27FC236}">
                <a16:creationId xmlns:a16="http://schemas.microsoft.com/office/drawing/2014/main" id="{DC2B8BA1-714A-E24C-9B5A-6C0DAA4600AF}"/>
              </a:ext>
            </a:extLst>
          </p:cNvPr>
          <p:cNvCxnSpPr>
            <a:cxnSpLocks/>
          </p:cNvCxnSpPr>
          <p:nvPr/>
        </p:nvCxnSpPr>
        <p:spPr>
          <a:xfrm>
            <a:off x="2067980" y="2524011"/>
            <a:ext cx="8876685"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B20024A-C428-6F48-9C35-CD84007765EE}"/>
              </a:ext>
            </a:extLst>
          </p:cNvPr>
          <p:cNvCxnSpPr>
            <a:cxnSpLocks/>
          </p:cNvCxnSpPr>
          <p:nvPr/>
        </p:nvCxnSpPr>
        <p:spPr>
          <a:xfrm flipV="1">
            <a:off x="2067980" y="803481"/>
            <a:ext cx="0" cy="172053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Chevron 15">
            <a:extLst>
              <a:ext uri="{FF2B5EF4-FFF2-40B4-BE49-F238E27FC236}">
                <a16:creationId xmlns:a16="http://schemas.microsoft.com/office/drawing/2014/main" id="{C62A269D-70FE-E74E-870E-B72142F98C8C}"/>
              </a:ext>
            </a:extLst>
          </p:cNvPr>
          <p:cNvSpPr/>
          <p:nvPr/>
        </p:nvSpPr>
        <p:spPr>
          <a:xfrm>
            <a:off x="2293034" y="1026942"/>
            <a:ext cx="1036320" cy="1666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Pentagon 19">
            <a:extLst>
              <a:ext uri="{FF2B5EF4-FFF2-40B4-BE49-F238E27FC236}">
                <a16:creationId xmlns:a16="http://schemas.microsoft.com/office/drawing/2014/main" id="{918C0438-3538-B94E-A9B5-B02B020E7840}"/>
              </a:ext>
            </a:extLst>
          </p:cNvPr>
          <p:cNvSpPr/>
          <p:nvPr/>
        </p:nvSpPr>
        <p:spPr>
          <a:xfrm rot="1881925">
            <a:off x="3161350" y="1185756"/>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7" name="Pentagon 36">
            <a:extLst>
              <a:ext uri="{FF2B5EF4-FFF2-40B4-BE49-F238E27FC236}">
                <a16:creationId xmlns:a16="http://schemas.microsoft.com/office/drawing/2014/main" id="{7FAAE145-E0DD-454D-80DA-E678BE089F8C}"/>
              </a:ext>
            </a:extLst>
          </p:cNvPr>
          <p:cNvSpPr/>
          <p:nvPr/>
        </p:nvSpPr>
        <p:spPr>
          <a:xfrm rot="599126">
            <a:off x="3672867" y="1366494"/>
            <a:ext cx="659073"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Pentagon 37">
            <a:extLst>
              <a:ext uri="{FF2B5EF4-FFF2-40B4-BE49-F238E27FC236}">
                <a16:creationId xmlns:a16="http://schemas.microsoft.com/office/drawing/2014/main" id="{2985E50A-8EBF-B740-A63C-9C34B4F8A162}"/>
              </a:ext>
            </a:extLst>
          </p:cNvPr>
          <p:cNvSpPr/>
          <p:nvPr/>
        </p:nvSpPr>
        <p:spPr>
          <a:xfrm rot="18815780">
            <a:off x="4101291" y="1193615"/>
            <a:ext cx="659073" cy="165008"/>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Pentagon 38">
            <a:extLst>
              <a:ext uri="{FF2B5EF4-FFF2-40B4-BE49-F238E27FC236}">
                <a16:creationId xmlns:a16="http://schemas.microsoft.com/office/drawing/2014/main" id="{8D286582-7D5B-1B43-9773-1663817168CA}"/>
              </a:ext>
            </a:extLst>
          </p:cNvPr>
          <p:cNvSpPr/>
          <p:nvPr/>
        </p:nvSpPr>
        <p:spPr>
          <a:xfrm rot="599126">
            <a:off x="4525566" y="1231731"/>
            <a:ext cx="2445201" cy="165008"/>
          </a:xfrm>
          <a:prstGeom prst="homePlate">
            <a:avLst>
              <a:gd name="adj" fmla="val 346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Pentagon 39">
            <a:extLst>
              <a:ext uri="{FF2B5EF4-FFF2-40B4-BE49-F238E27FC236}">
                <a16:creationId xmlns:a16="http://schemas.microsoft.com/office/drawing/2014/main" id="{E00BE2F4-08B2-4049-A8D1-164F49D24ECF}"/>
              </a:ext>
            </a:extLst>
          </p:cNvPr>
          <p:cNvSpPr/>
          <p:nvPr/>
        </p:nvSpPr>
        <p:spPr>
          <a:xfrm rot="1881925">
            <a:off x="6820326" y="1592355"/>
            <a:ext cx="659073" cy="16500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1" name="Chevron 40">
            <a:extLst>
              <a:ext uri="{FF2B5EF4-FFF2-40B4-BE49-F238E27FC236}">
                <a16:creationId xmlns:a16="http://schemas.microsoft.com/office/drawing/2014/main" id="{EBE37226-E5FF-CF4E-BED4-37E7CF442CEE}"/>
              </a:ext>
            </a:extLst>
          </p:cNvPr>
          <p:cNvSpPr/>
          <p:nvPr/>
        </p:nvSpPr>
        <p:spPr>
          <a:xfrm>
            <a:off x="7317472" y="1701656"/>
            <a:ext cx="1036320" cy="166677"/>
          </a:xfrm>
          <a:prstGeom prst="chevron">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Pentagon 41">
            <a:extLst>
              <a:ext uri="{FF2B5EF4-FFF2-40B4-BE49-F238E27FC236}">
                <a16:creationId xmlns:a16="http://schemas.microsoft.com/office/drawing/2014/main" id="{E6568A16-D9B1-0F49-82F8-6150DFF4F8B5}"/>
              </a:ext>
            </a:extLst>
          </p:cNvPr>
          <p:cNvSpPr/>
          <p:nvPr/>
        </p:nvSpPr>
        <p:spPr>
          <a:xfrm rot="20347349">
            <a:off x="8260138" y="1343470"/>
            <a:ext cx="2019331" cy="172054"/>
          </a:xfrm>
          <a:prstGeom prst="homePlate">
            <a:avLst>
              <a:gd name="adj" fmla="val 3333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u="sng" dirty="0">
                <a:solidFill>
                  <a:schemeClr val="bg1"/>
                </a:solidFill>
                <a:latin typeface="Consolas" panose="020B0609020204030204" pitchFamily="49" charset="0"/>
                <a:cs typeface="Consolas" panose="020B0609020204030204" pitchFamily="49" charset="0"/>
              </a:rPr>
              <a:t>data:MMSI_367330510</a:t>
            </a:r>
          </a:p>
        </p:txBody>
      </p:sp>
      <p:sp>
        <p:nvSpPr>
          <p:cNvPr id="45" name="Pentagon 44">
            <a:extLst>
              <a:ext uri="{FF2B5EF4-FFF2-40B4-BE49-F238E27FC236}">
                <a16:creationId xmlns:a16="http://schemas.microsoft.com/office/drawing/2014/main" id="{7FA92D61-950D-9F4C-B654-E85B31481B7D}"/>
              </a:ext>
            </a:extLst>
          </p:cNvPr>
          <p:cNvSpPr/>
          <p:nvPr/>
        </p:nvSpPr>
        <p:spPr>
          <a:xfrm>
            <a:off x="7683965" y="1702490"/>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Pentagon 45">
            <a:extLst>
              <a:ext uri="{FF2B5EF4-FFF2-40B4-BE49-F238E27FC236}">
                <a16:creationId xmlns:a16="http://schemas.microsoft.com/office/drawing/2014/main" id="{EE2939DF-5A12-C547-A01F-95D0198E6AF6}"/>
              </a:ext>
            </a:extLst>
          </p:cNvPr>
          <p:cNvSpPr/>
          <p:nvPr/>
        </p:nvSpPr>
        <p:spPr>
          <a:xfrm>
            <a:off x="7686337" y="1925482"/>
            <a:ext cx="116071" cy="45719"/>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TextBox 46">
            <a:extLst>
              <a:ext uri="{FF2B5EF4-FFF2-40B4-BE49-F238E27FC236}">
                <a16:creationId xmlns:a16="http://schemas.microsoft.com/office/drawing/2014/main" id="{622747C8-0678-0E41-AE2B-1560C1F6E991}"/>
              </a:ext>
            </a:extLst>
          </p:cNvPr>
          <p:cNvSpPr txBox="1"/>
          <p:nvPr/>
        </p:nvSpPr>
        <p:spPr>
          <a:xfrm>
            <a:off x="9157162" y="1767470"/>
            <a:ext cx="1128835"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a:t>
            </a:r>
            <a:endParaRPr lang="en-GB" sz="700" u="sng" dirty="0">
              <a:solidFill>
                <a:srgbClr val="0432FF"/>
              </a:solidFill>
              <a:latin typeface="Consolas" panose="020B0609020204030204" pitchFamily="49" charset="0"/>
              <a:cs typeface="Consolas" panose="020B0609020204030204" pitchFamily="49" charset="0"/>
            </a:endParaRPr>
          </a:p>
        </p:txBody>
      </p:sp>
      <p:sp>
        <p:nvSpPr>
          <p:cNvPr id="49" name="Chevron 48">
            <a:extLst>
              <a:ext uri="{FF2B5EF4-FFF2-40B4-BE49-F238E27FC236}">
                <a16:creationId xmlns:a16="http://schemas.microsoft.com/office/drawing/2014/main" id="{BDFDC879-44CD-9545-B632-F8BB8A442B5D}"/>
              </a:ext>
            </a:extLst>
          </p:cNvPr>
          <p:cNvSpPr/>
          <p:nvPr/>
        </p:nvSpPr>
        <p:spPr>
          <a:xfrm>
            <a:off x="2328414" y="2241676"/>
            <a:ext cx="7915419" cy="166677"/>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800" u="sng" dirty="0" err="1">
                <a:solidFill>
                  <a:schemeClr val="bg1"/>
                </a:solidFill>
                <a:latin typeface="Consolas" panose="020B0609020204030204" pitchFamily="49" charset="0"/>
                <a:cs typeface="Consolas" panose="020B0609020204030204" pitchFamily="49" charset="0"/>
              </a:rPr>
              <a:t>data:TheObserver</a:t>
            </a:r>
            <a:endParaRPr lang="en-GB" sz="800" u="sng" dirty="0">
              <a:solidFill>
                <a:schemeClr val="bg1"/>
              </a:solidFill>
              <a:latin typeface="Consolas" panose="020B0609020204030204" pitchFamily="49" charset="0"/>
              <a:cs typeface="Consolas" panose="020B0609020204030204" pitchFamily="49" charset="0"/>
            </a:endParaRPr>
          </a:p>
        </p:txBody>
      </p:sp>
      <p:sp>
        <p:nvSpPr>
          <p:cNvPr id="50" name="Pentagon 49">
            <a:extLst>
              <a:ext uri="{FF2B5EF4-FFF2-40B4-BE49-F238E27FC236}">
                <a16:creationId xmlns:a16="http://schemas.microsoft.com/office/drawing/2014/main" id="{BF56B8B7-5DE1-714D-B9BC-159BD366E55B}"/>
              </a:ext>
            </a:extLst>
          </p:cNvPr>
          <p:cNvSpPr/>
          <p:nvPr/>
        </p:nvSpPr>
        <p:spPr>
          <a:xfrm>
            <a:off x="7683965" y="2243345"/>
            <a:ext cx="118444" cy="165008"/>
          </a:xfrm>
          <a:prstGeom prst="homePlate">
            <a:avLst>
              <a:gd name="adj" fmla="val 0"/>
            </a:avLst>
          </a:prstGeom>
          <a:solidFill>
            <a:srgbClr val="8E6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Freeform 24">
            <a:extLst>
              <a:ext uri="{FF2B5EF4-FFF2-40B4-BE49-F238E27FC236}">
                <a16:creationId xmlns:a16="http://schemas.microsoft.com/office/drawing/2014/main" id="{5166BABF-75EE-E843-8F82-A41B3B1960C2}"/>
              </a:ext>
            </a:extLst>
          </p:cNvPr>
          <p:cNvSpPr/>
          <p:nvPr/>
        </p:nvSpPr>
        <p:spPr>
          <a:xfrm>
            <a:off x="7675311" y="1694641"/>
            <a:ext cx="137690" cy="720222"/>
          </a:xfrm>
          <a:custGeom>
            <a:avLst/>
            <a:gdLst>
              <a:gd name="connsiteX0" fmla="*/ 14122 w 137690"/>
              <a:gd name="connsiteY0" fmla="*/ 0 h 720222"/>
              <a:gd name="connsiteX1" fmla="*/ 130629 w 137690"/>
              <a:gd name="connsiteY1" fmla="*/ 0 h 720222"/>
              <a:gd name="connsiteX2" fmla="*/ 130629 w 137690"/>
              <a:gd name="connsiteY2" fmla="*/ 180056 h 720222"/>
              <a:gd name="connsiteX3" fmla="*/ 84732 w 137690"/>
              <a:gd name="connsiteY3" fmla="*/ 176525 h 720222"/>
              <a:gd name="connsiteX4" fmla="*/ 81202 w 137690"/>
              <a:gd name="connsiteY4" fmla="*/ 229483 h 720222"/>
              <a:gd name="connsiteX5" fmla="*/ 137690 w 137690"/>
              <a:gd name="connsiteY5" fmla="*/ 225952 h 720222"/>
              <a:gd name="connsiteX6" fmla="*/ 137690 w 137690"/>
              <a:gd name="connsiteY6" fmla="*/ 278910 h 720222"/>
              <a:gd name="connsiteX7" fmla="*/ 81202 w 137690"/>
              <a:gd name="connsiteY7" fmla="*/ 282440 h 720222"/>
              <a:gd name="connsiteX8" fmla="*/ 81202 w 137690"/>
              <a:gd name="connsiteY8" fmla="*/ 547228 h 720222"/>
              <a:gd name="connsiteX9" fmla="*/ 130629 w 137690"/>
              <a:gd name="connsiteY9" fmla="*/ 543697 h 720222"/>
              <a:gd name="connsiteX10" fmla="*/ 130629 w 137690"/>
              <a:gd name="connsiteY10" fmla="*/ 720222 h 720222"/>
              <a:gd name="connsiteX11" fmla="*/ 3531 w 137690"/>
              <a:gd name="connsiteY11" fmla="*/ 716692 h 720222"/>
              <a:gd name="connsiteX12" fmla="*/ 3531 w 137690"/>
              <a:gd name="connsiteY12" fmla="*/ 543697 h 720222"/>
              <a:gd name="connsiteX13" fmla="*/ 63549 w 137690"/>
              <a:gd name="connsiteY13" fmla="*/ 543697 h 720222"/>
              <a:gd name="connsiteX14" fmla="*/ 63549 w 137690"/>
              <a:gd name="connsiteY14" fmla="*/ 289501 h 720222"/>
              <a:gd name="connsiteX15" fmla="*/ 14122 w 137690"/>
              <a:gd name="connsiteY15" fmla="*/ 282440 h 720222"/>
              <a:gd name="connsiteX16" fmla="*/ 0 w 137690"/>
              <a:gd name="connsiteY16" fmla="*/ 229483 h 720222"/>
              <a:gd name="connsiteX17" fmla="*/ 52958 w 137690"/>
              <a:gd name="connsiteY17" fmla="*/ 229483 h 720222"/>
              <a:gd name="connsiteX18" fmla="*/ 52958 w 137690"/>
              <a:gd name="connsiteY18" fmla="*/ 180056 h 720222"/>
              <a:gd name="connsiteX19" fmla="*/ 14122 w 137690"/>
              <a:gd name="connsiteY19" fmla="*/ 183586 h 720222"/>
              <a:gd name="connsiteX20" fmla="*/ 14122 w 137690"/>
              <a:gd name="connsiteY20" fmla="*/ 0 h 720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7690" h="720222">
                <a:moveTo>
                  <a:pt x="14122" y="0"/>
                </a:moveTo>
                <a:lnTo>
                  <a:pt x="130629" y="0"/>
                </a:lnTo>
                <a:lnTo>
                  <a:pt x="130629" y="180056"/>
                </a:lnTo>
                <a:lnTo>
                  <a:pt x="84732" y="176525"/>
                </a:lnTo>
                <a:lnTo>
                  <a:pt x="81202" y="229483"/>
                </a:lnTo>
                <a:lnTo>
                  <a:pt x="137690" y="225952"/>
                </a:lnTo>
                <a:lnTo>
                  <a:pt x="137690" y="278910"/>
                </a:lnTo>
                <a:lnTo>
                  <a:pt x="81202" y="282440"/>
                </a:lnTo>
                <a:lnTo>
                  <a:pt x="81202" y="547228"/>
                </a:lnTo>
                <a:lnTo>
                  <a:pt x="130629" y="543697"/>
                </a:lnTo>
                <a:lnTo>
                  <a:pt x="130629" y="720222"/>
                </a:lnTo>
                <a:lnTo>
                  <a:pt x="3531" y="716692"/>
                </a:lnTo>
                <a:lnTo>
                  <a:pt x="3531" y="543697"/>
                </a:lnTo>
                <a:lnTo>
                  <a:pt x="63549" y="543697"/>
                </a:lnTo>
                <a:lnTo>
                  <a:pt x="63549" y="289501"/>
                </a:lnTo>
                <a:lnTo>
                  <a:pt x="14122" y="282440"/>
                </a:lnTo>
                <a:lnTo>
                  <a:pt x="0" y="229483"/>
                </a:lnTo>
                <a:lnTo>
                  <a:pt x="52958" y="229483"/>
                </a:lnTo>
                <a:lnTo>
                  <a:pt x="52958" y="180056"/>
                </a:lnTo>
                <a:lnTo>
                  <a:pt x="14122" y="183586"/>
                </a:lnTo>
                <a:lnTo>
                  <a:pt x="14122" y="0"/>
                </a:lnTo>
                <a:close/>
              </a:path>
            </a:pathLst>
          </a:custGeom>
          <a:noFill/>
          <a:ln>
            <a:solidFill>
              <a:srgbClr val="FEB1B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A4AA483B-514F-1048-ADED-3F406DCF6CC9}"/>
              </a:ext>
            </a:extLst>
          </p:cNvPr>
          <p:cNvSpPr txBox="1"/>
          <p:nvPr/>
        </p:nvSpPr>
        <p:spPr>
          <a:xfrm>
            <a:off x="7701202" y="1993600"/>
            <a:ext cx="1079142"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data:MyObservation</a:t>
            </a:r>
            <a:endParaRPr lang="en-GB" sz="700" u="sng" dirty="0">
              <a:solidFill>
                <a:srgbClr val="0432FF"/>
              </a:solidFill>
              <a:latin typeface="Consolas" panose="020B0609020204030204" pitchFamily="49" charset="0"/>
              <a:cs typeface="Consolas" panose="020B0609020204030204" pitchFamily="49" charset="0"/>
            </a:endParaRPr>
          </a:p>
        </p:txBody>
      </p:sp>
      <p:sp>
        <p:nvSpPr>
          <p:cNvPr id="53" name="TextBox 52">
            <a:extLst>
              <a:ext uri="{FF2B5EF4-FFF2-40B4-BE49-F238E27FC236}">
                <a16:creationId xmlns:a16="http://schemas.microsoft.com/office/drawing/2014/main" id="{0120388C-840B-9A42-9405-514C4025A99A}"/>
              </a:ext>
            </a:extLst>
          </p:cNvPr>
          <p:cNvSpPr txBox="1"/>
          <p:nvPr/>
        </p:nvSpPr>
        <p:spPr>
          <a:xfrm>
            <a:off x="7017051" y="864672"/>
            <a:ext cx="1228221"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data:2020-04-01T13:57</a:t>
            </a:r>
          </a:p>
        </p:txBody>
      </p:sp>
      <p:cxnSp>
        <p:nvCxnSpPr>
          <p:cNvPr id="54" name="Straight Connector 53">
            <a:extLst>
              <a:ext uri="{FF2B5EF4-FFF2-40B4-BE49-F238E27FC236}">
                <a16:creationId xmlns:a16="http://schemas.microsoft.com/office/drawing/2014/main" id="{62AA3FAE-4D22-4B40-B42D-DF41D059F332}"/>
              </a:ext>
            </a:extLst>
          </p:cNvPr>
          <p:cNvCxnSpPr>
            <a:cxnSpLocks/>
          </p:cNvCxnSpPr>
          <p:nvPr/>
        </p:nvCxnSpPr>
        <p:spPr>
          <a:xfrm flipV="1">
            <a:off x="7745135" y="1286031"/>
            <a:ext cx="470252" cy="4918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A50888D-9A0D-CC41-8576-10257B23D611}"/>
              </a:ext>
            </a:extLst>
          </p:cNvPr>
          <p:cNvSpPr txBox="1"/>
          <p:nvPr/>
        </p:nvSpPr>
        <p:spPr>
          <a:xfrm>
            <a:off x="7876416" y="1096190"/>
            <a:ext cx="1576072"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data:MMSI_367330510_Observed</a:t>
            </a:r>
          </a:p>
        </p:txBody>
      </p:sp>
      <p:cxnSp>
        <p:nvCxnSpPr>
          <p:cNvPr id="58" name="Straight Connector 57">
            <a:extLst>
              <a:ext uri="{FF2B5EF4-FFF2-40B4-BE49-F238E27FC236}">
                <a16:creationId xmlns:a16="http://schemas.microsoft.com/office/drawing/2014/main" id="{DE651955-BCF3-2347-8F85-4B30177E1F04}"/>
              </a:ext>
            </a:extLst>
          </p:cNvPr>
          <p:cNvCxnSpPr>
            <a:cxnSpLocks/>
          </p:cNvCxnSpPr>
          <p:nvPr/>
        </p:nvCxnSpPr>
        <p:spPr>
          <a:xfrm flipH="1" flipV="1">
            <a:off x="6728275" y="1767339"/>
            <a:ext cx="1016098" cy="1862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E24738F-F03D-5B4B-BE16-CB476B160E75}"/>
              </a:ext>
            </a:extLst>
          </p:cNvPr>
          <p:cNvSpPr txBox="1"/>
          <p:nvPr/>
        </p:nvSpPr>
        <p:spPr>
          <a:xfrm>
            <a:off x="5294692" y="1650632"/>
            <a:ext cx="1526380" cy="200055"/>
          </a:xfrm>
          <a:prstGeom prst="rect">
            <a:avLst/>
          </a:prstGeom>
          <a:noFill/>
        </p:spPr>
        <p:txBody>
          <a:bodyPr wrap="none" rtlCol="0">
            <a:spAutoFit/>
          </a:bodyPr>
          <a:lstStyle/>
          <a:p>
            <a:r>
              <a:rPr lang="en-GB" sz="700" u="sng" dirty="0" err="1">
                <a:solidFill>
                  <a:srgbClr val="0432FF"/>
                </a:solidFill>
                <a:latin typeface="Consolas" panose="020B0609020204030204" pitchFamily="49" charset="0"/>
                <a:cs typeface="Consolas" panose="020B0609020204030204" pitchFamily="49" charset="0"/>
              </a:rPr>
              <a:t>data:MyLatLongPointObserved</a:t>
            </a:r>
            <a:endParaRPr lang="en-GB" sz="700" u="sng" dirty="0">
              <a:solidFill>
                <a:srgbClr val="0432FF"/>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DF24A972-2324-3640-9D6B-DBDABDA26F17}"/>
              </a:ext>
            </a:extLst>
          </p:cNvPr>
          <p:cNvSpPr txBox="1"/>
          <p:nvPr/>
        </p:nvSpPr>
        <p:spPr>
          <a:xfrm rot="16200000">
            <a:off x="1753379" y="996167"/>
            <a:ext cx="465192"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space</a:t>
            </a:r>
          </a:p>
        </p:txBody>
      </p:sp>
      <p:sp>
        <p:nvSpPr>
          <p:cNvPr id="63" name="TextBox 62">
            <a:extLst>
              <a:ext uri="{FF2B5EF4-FFF2-40B4-BE49-F238E27FC236}">
                <a16:creationId xmlns:a16="http://schemas.microsoft.com/office/drawing/2014/main" id="{75115DE4-A515-0C4F-B3C6-13127981D57A}"/>
              </a:ext>
            </a:extLst>
          </p:cNvPr>
          <p:cNvSpPr txBox="1"/>
          <p:nvPr/>
        </p:nvSpPr>
        <p:spPr>
          <a:xfrm>
            <a:off x="10466928" y="2501955"/>
            <a:ext cx="409086" cy="215444"/>
          </a:xfrm>
          <a:prstGeom prst="rect">
            <a:avLst/>
          </a:prstGeom>
          <a:noFill/>
        </p:spPr>
        <p:txBody>
          <a:bodyPr wrap="none" rtlCol="0">
            <a:spAutoFit/>
          </a:bodyPr>
          <a:lstStyle/>
          <a:p>
            <a:r>
              <a:rPr lang="en-GB" sz="800" dirty="0">
                <a:latin typeface="Consolas" panose="020B0609020204030204" pitchFamily="49" charset="0"/>
                <a:cs typeface="Consolas" panose="020B0609020204030204" pitchFamily="49" charset="0"/>
              </a:rPr>
              <a:t>time</a:t>
            </a:r>
          </a:p>
        </p:txBody>
      </p:sp>
      <p:sp>
        <p:nvSpPr>
          <p:cNvPr id="64" name="Oval 63">
            <a:extLst>
              <a:ext uri="{FF2B5EF4-FFF2-40B4-BE49-F238E27FC236}">
                <a16:creationId xmlns:a16="http://schemas.microsoft.com/office/drawing/2014/main" id="{630A81DC-0544-DC43-926D-72076DA9567A}"/>
              </a:ext>
            </a:extLst>
          </p:cNvPr>
          <p:cNvSpPr/>
          <p:nvPr/>
        </p:nvSpPr>
        <p:spPr>
          <a:xfrm>
            <a:off x="4759847" y="3197504"/>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Or</a:t>
            </a:r>
          </a:p>
        </p:txBody>
      </p:sp>
      <p:cxnSp>
        <p:nvCxnSpPr>
          <p:cNvPr id="65" name="Straight Arrow Connector 64">
            <a:extLst>
              <a:ext uri="{FF2B5EF4-FFF2-40B4-BE49-F238E27FC236}">
                <a16:creationId xmlns:a16="http://schemas.microsoft.com/office/drawing/2014/main" id="{6AC3C161-D7FA-F942-B431-5E63CB49CB76}"/>
              </a:ext>
            </a:extLst>
          </p:cNvPr>
          <p:cNvCxnSpPr>
            <a:cxnSpLocks/>
            <a:stCxn id="64" idx="6"/>
            <a:endCxn id="12" idx="1"/>
          </p:cNvCxnSpPr>
          <p:nvPr/>
        </p:nvCxnSpPr>
        <p:spPr>
          <a:xfrm>
            <a:off x="5247527" y="3434310"/>
            <a:ext cx="1597103" cy="55509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D472D861-160D-6B4F-B103-995ABC5547A5}"/>
              </a:ext>
            </a:extLst>
          </p:cNvPr>
          <p:cNvSpPr/>
          <p:nvPr/>
        </p:nvSpPr>
        <p:spPr>
          <a:xfrm>
            <a:off x="2754539" y="3201196"/>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ECEC00"/>
                </a:solidFill>
                <a:latin typeface="Consolas" panose="020B0609020204030204" pitchFamily="49" charset="0"/>
                <a:cs typeface="Consolas" panose="020B0609020204030204" pitchFamily="49" charset="0"/>
              </a:rPr>
              <a:t>D</a:t>
            </a:r>
          </a:p>
        </p:txBody>
      </p:sp>
      <p:cxnSp>
        <p:nvCxnSpPr>
          <p:cNvPr id="72" name="Straight Arrow Connector 71">
            <a:extLst>
              <a:ext uri="{FF2B5EF4-FFF2-40B4-BE49-F238E27FC236}">
                <a16:creationId xmlns:a16="http://schemas.microsoft.com/office/drawing/2014/main" id="{51BB12F9-EBDA-E84B-AB53-461B72A10D76}"/>
              </a:ext>
            </a:extLst>
          </p:cNvPr>
          <p:cNvCxnSpPr>
            <a:cxnSpLocks/>
            <a:stCxn id="64" idx="2"/>
            <a:endCxn id="71" idx="6"/>
          </p:cNvCxnSpPr>
          <p:nvPr/>
        </p:nvCxnSpPr>
        <p:spPr>
          <a:xfrm flipH="1">
            <a:off x="3242219" y="3434310"/>
            <a:ext cx="1517628" cy="369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2F26FED-EBBD-A14C-A929-E5D29E0FF182}"/>
              </a:ext>
            </a:extLst>
          </p:cNvPr>
          <p:cNvSpPr txBox="1"/>
          <p:nvPr/>
        </p:nvSpPr>
        <p:spPr>
          <a:xfrm>
            <a:off x="3401001" y="3253164"/>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76" name="TextBox 75">
            <a:extLst>
              <a:ext uri="{FF2B5EF4-FFF2-40B4-BE49-F238E27FC236}">
                <a16:creationId xmlns:a16="http://schemas.microsoft.com/office/drawing/2014/main" id="{EDFE9942-7F02-BD44-8787-677C710D97E1}"/>
              </a:ext>
            </a:extLst>
          </p:cNvPr>
          <p:cNvSpPr txBox="1"/>
          <p:nvPr/>
        </p:nvSpPr>
        <p:spPr>
          <a:xfrm>
            <a:off x="1610367" y="3338451"/>
            <a:ext cx="1082348" cy="215444"/>
          </a:xfrm>
          <a:prstGeom prst="rect">
            <a:avLst/>
          </a:prstGeom>
          <a:noFill/>
        </p:spPr>
        <p:txBody>
          <a:bodyPr wrap="none" rtlCol="0">
            <a:spAutoFit/>
          </a:bodyPr>
          <a:lstStyle/>
          <a:p>
            <a:r>
              <a:rPr lang="en-GB" sz="800" u="sng" dirty="0" err="1">
                <a:solidFill>
                  <a:srgbClr val="0432FF"/>
                </a:solidFill>
                <a:latin typeface="Consolas" panose="020B0609020204030204" pitchFamily="49" charset="0"/>
                <a:cs typeface="Consolas" panose="020B0609020204030204" pitchFamily="49" charset="0"/>
              </a:rPr>
              <a:t>data:TheObserver</a:t>
            </a:r>
            <a:endParaRPr lang="en-GB" sz="800" u="sng" dirty="0">
              <a:solidFill>
                <a:srgbClr val="0432FF"/>
              </a:solidFill>
              <a:latin typeface="Consolas" panose="020B0609020204030204" pitchFamily="49" charset="0"/>
              <a:cs typeface="Consolas" panose="020B0609020204030204" pitchFamily="49" charset="0"/>
            </a:endParaRPr>
          </a:p>
        </p:txBody>
      </p:sp>
      <p:sp>
        <p:nvSpPr>
          <p:cNvPr id="77" name="TextBox 76">
            <a:extLst>
              <a:ext uri="{FF2B5EF4-FFF2-40B4-BE49-F238E27FC236}">
                <a16:creationId xmlns:a16="http://schemas.microsoft.com/office/drawing/2014/main" id="{3381EAC5-5BE4-4C4E-AEBB-3A963719CF94}"/>
              </a:ext>
            </a:extLst>
          </p:cNvPr>
          <p:cNvSpPr txBox="1"/>
          <p:nvPr/>
        </p:nvSpPr>
        <p:spPr>
          <a:xfrm>
            <a:off x="4285151" y="3646292"/>
            <a:ext cx="1811714"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data:Observing_MMSI_367330510</a:t>
            </a:r>
          </a:p>
        </p:txBody>
      </p:sp>
      <p:sp>
        <p:nvSpPr>
          <p:cNvPr id="78" name="TextBox 77">
            <a:extLst>
              <a:ext uri="{FF2B5EF4-FFF2-40B4-BE49-F238E27FC236}">
                <a16:creationId xmlns:a16="http://schemas.microsoft.com/office/drawing/2014/main" id="{CD9FC34C-CE6E-8249-930B-A0867173ACC7}"/>
              </a:ext>
            </a:extLst>
          </p:cNvPr>
          <p:cNvSpPr txBox="1"/>
          <p:nvPr/>
        </p:nvSpPr>
        <p:spPr>
          <a:xfrm>
            <a:off x="5541555" y="2036177"/>
            <a:ext cx="1625766" cy="200055"/>
          </a:xfrm>
          <a:prstGeom prst="rect">
            <a:avLst/>
          </a:prstGeom>
          <a:noFill/>
        </p:spPr>
        <p:txBody>
          <a:bodyPr wrap="none" rtlCol="0">
            <a:spAutoFit/>
          </a:bodyPr>
          <a:lstStyle/>
          <a:p>
            <a:r>
              <a:rPr lang="en-GB" sz="700" u="sng" dirty="0">
                <a:solidFill>
                  <a:srgbClr val="0432FF"/>
                </a:solidFill>
                <a:latin typeface="Consolas" panose="020B0609020204030204" pitchFamily="49" charset="0"/>
                <a:cs typeface="Consolas" panose="020B0609020204030204" pitchFamily="49" charset="0"/>
              </a:rPr>
              <a:t>data:Observing_MMSI_367330510</a:t>
            </a:r>
          </a:p>
        </p:txBody>
      </p:sp>
      <p:cxnSp>
        <p:nvCxnSpPr>
          <p:cNvPr id="79" name="Straight Connector 78">
            <a:extLst>
              <a:ext uri="{FF2B5EF4-FFF2-40B4-BE49-F238E27FC236}">
                <a16:creationId xmlns:a16="http://schemas.microsoft.com/office/drawing/2014/main" id="{3FCF1E48-CD55-2B46-8CD0-BC093C41DD7C}"/>
              </a:ext>
            </a:extLst>
          </p:cNvPr>
          <p:cNvCxnSpPr>
            <a:cxnSpLocks/>
          </p:cNvCxnSpPr>
          <p:nvPr/>
        </p:nvCxnSpPr>
        <p:spPr>
          <a:xfrm flipH="1" flipV="1">
            <a:off x="7083183" y="2158916"/>
            <a:ext cx="658502" cy="1598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D25EEEE-4409-2047-AD77-35FAFBB4C544}"/>
              </a:ext>
            </a:extLst>
          </p:cNvPr>
          <p:cNvSpPr txBox="1"/>
          <p:nvPr/>
        </p:nvSpPr>
        <p:spPr>
          <a:xfrm>
            <a:off x="1610367" y="2968112"/>
            <a:ext cx="4020652" cy="261610"/>
          </a:xfrm>
          <a:prstGeom prst="rect">
            <a:avLst/>
          </a:prstGeom>
          <a:noFill/>
        </p:spPr>
        <p:txBody>
          <a:bodyPr wrap="none" rtlCol="0">
            <a:spAutoFit/>
          </a:bodyPr>
          <a:lstStyle/>
          <a:p>
            <a:r>
              <a:rPr lang="en-GB" sz="1100" dirty="0">
                <a:solidFill>
                  <a:srgbClr val="FF0000"/>
                </a:solidFill>
              </a:rPr>
              <a:t>Observer not known in the case of openly available AIS source data</a:t>
            </a:r>
          </a:p>
        </p:txBody>
      </p:sp>
      <p:sp>
        <p:nvSpPr>
          <p:cNvPr id="9" name="Rectangle 8">
            <a:extLst>
              <a:ext uri="{FF2B5EF4-FFF2-40B4-BE49-F238E27FC236}">
                <a16:creationId xmlns:a16="http://schemas.microsoft.com/office/drawing/2014/main" id="{86567FF0-288D-7942-957E-B3640953B742}"/>
              </a:ext>
            </a:extLst>
          </p:cNvPr>
          <p:cNvSpPr/>
          <p:nvPr/>
        </p:nvSpPr>
        <p:spPr>
          <a:xfrm>
            <a:off x="1610367" y="3141072"/>
            <a:ext cx="5162844"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29CF593A-CE8A-0E45-8AA0-A51DE4CEF99E}"/>
              </a:ext>
            </a:extLst>
          </p:cNvPr>
          <p:cNvSpPr/>
          <p:nvPr/>
        </p:nvSpPr>
        <p:spPr>
          <a:xfrm>
            <a:off x="6458036" y="3282613"/>
            <a:ext cx="385765" cy="720664"/>
          </a:xfrm>
          <a:prstGeom prst="rect">
            <a:avLst/>
          </a:prstGeom>
          <a:solidFill>
            <a:srgbClr val="FFFFFF">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66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7DF409-BE68-5B49-AE5B-F4CA9A83578A}"/>
              </a:ext>
            </a:extLst>
          </p:cNvPr>
          <p:cNvPicPr>
            <a:picLocks noChangeAspect="1"/>
          </p:cNvPicPr>
          <p:nvPr/>
        </p:nvPicPr>
        <p:blipFill>
          <a:blip r:embed="rId2"/>
          <a:stretch>
            <a:fillRect/>
          </a:stretch>
        </p:blipFill>
        <p:spPr>
          <a:xfrm>
            <a:off x="6208132" y="41936"/>
            <a:ext cx="4467213" cy="3655323"/>
          </a:xfrm>
          <a:prstGeom prst="rect">
            <a:avLst/>
          </a:prstGeom>
        </p:spPr>
      </p:pic>
      <p:sp>
        <p:nvSpPr>
          <p:cNvPr id="2" name="Rectangle 1">
            <a:extLst>
              <a:ext uri="{FF2B5EF4-FFF2-40B4-BE49-F238E27FC236}">
                <a16:creationId xmlns:a16="http://schemas.microsoft.com/office/drawing/2014/main" id="{CC292CC5-F0BA-2E49-947C-DC8AB42E0553}"/>
              </a:ext>
            </a:extLst>
          </p:cNvPr>
          <p:cNvSpPr/>
          <p:nvPr/>
        </p:nvSpPr>
        <p:spPr>
          <a:xfrm>
            <a:off x="403125" y="986318"/>
            <a:ext cx="5633215" cy="5632311"/>
          </a:xfrm>
          <a:prstGeom prst="rect">
            <a:avLst/>
          </a:prstGeom>
          <a:solidFill>
            <a:schemeClr val="tx1">
              <a:lumMod val="85000"/>
              <a:lumOff val="15000"/>
            </a:schemeClr>
          </a:solidFill>
        </p:spPr>
        <p:txBody>
          <a:bodyPr wrap="square">
            <a:spAutoFit/>
          </a:bodyPr>
          <a:lstStyle/>
          <a:p>
            <a:r>
              <a:rPr lang="en-GB" sz="500" dirty="0">
                <a:solidFill>
                  <a:srgbClr val="D4D4D4"/>
                </a:solidFill>
                <a:latin typeface="Roboto Mono" pitchFamily="2" charset="0"/>
                <a:ea typeface="Roboto Mono" pitchFamily="2" charset="0"/>
              </a:rPr>
              <a:t>@prefix </a:t>
            </a:r>
            <a:r>
              <a:rPr lang="en-GB" sz="500" dirty="0">
                <a:solidFill>
                  <a:srgbClr val="569CD6"/>
                </a:solidFill>
                <a:latin typeface="Roboto Mono" pitchFamily="2" charset="0"/>
                <a:ea typeface="Roboto Mono" pitchFamily="2" charset="0"/>
              </a:rPr>
              <a:t>data:</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ais.data.gov.uk</a:t>
            </a:r>
            <a:r>
              <a:rPr lang="en-GB" sz="500" dirty="0">
                <a:solidFill>
                  <a:srgbClr val="4EC9B0"/>
                </a:solidFill>
                <a:latin typeface="Roboto Mono" pitchFamily="2" charset="0"/>
                <a:ea typeface="Roboto Mono" pitchFamily="2" charset="0"/>
              </a:rPr>
              <a:t>/ais-</a:t>
            </a:r>
            <a:r>
              <a:rPr lang="en-GB" sz="500" dirty="0" err="1">
                <a:solidFill>
                  <a:srgbClr val="4EC9B0"/>
                </a:solidFill>
                <a:latin typeface="Roboto Mono" pitchFamily="2" charset="0"/>
                <a:ea typeface="Roboto Mono" pitchFamily="2" charset="0"/>
              </a:rPr>
              <a:t>ies</a:t>
            </a:r>
            <a:r>
              <a:rPr lang="en-GB" sz="500" dirty="0">
                <a:solidFill>
                  <a:srgbClr val="4EC9B0"/>
                </a:solidFill>
                <a:latin typeface="Roboto Mono" pitchFamily="2" charset="0"/>
                <a:ea typeface="Roboto Mono" pitchFamily="2" charset="0"/>
              </a:rPr>
              <a:t>-test#&gt;</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@prefix </a:t>
            </a:r>
            <a:r>
              <a:rPr lang="en-GB" sz="500" dirty="0" err="1">
                <a:solidFill>
                  <a:srgbClr val="569CD6"/>
                </a:solidFill>
                <a:latin typeface="Roboto Mono" pitchFamily="2" charset="0"/>
                <a:ea typeface="Roboto Mono" pitchFamily="2" charset="0"/>
              </a:rPr>
              <a:t>ies</a:t>
            </a:r>
            <a:r>
              <a:rPr lang="en-GB" sz="500" dirty="0">
                <a:solidFill>
                  <a:srgbClr val="569CD6"/>
                </a:solidFill>
                <a:latin typeface="Roboto Mono" pitchFamily="2" charset="0"/>
                <a:ea typeface="Roboto Mono" pitchFamily="2" charset="0"/>
              </a:rPr>
              <a:t>:</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ies.data.gov.uk</a:t>
            </a:r>
            <a:r>
              <a:rPr lang="en-GB" sz="500" dirty="0">
                <a:solidFill>
                  <a:srgbClr val="4EC9B0"/>
                </a:solidFill>
                <a:latin typeface="Roboto Mono" pitchFamily="2" charset="0"/>
                <a:ea typeface="Roboto Mono" pitchFamily="2" charset="0"/>
              </a:rPr>
              <a:t>/ontology/ies4#&gt;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#Boilerplate stuff - setting the naming schemes used in the data, and the owners of those schemes. This could be put in a separate RDF file and referenced if need be</a:t>
            </a:r>
            <a:endParaRPr lang="en-GB" sz="500" dirty="0">
              <a:solidFill>
                <a:srgbClr val="D4D4D4"/>
              </a:solidFill>
              <a:latin typeface="Roboto Mono" pitchFamily="2" charset="0"/>
              <a:ea typeface="Roboto Mono" pitchFamily="2" charset="0"/>
            </a:endParaRP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96fbe176-74a3-4dd8-ac76-adefc4c3d3d1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Maritime Organisation"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imo.org#imo-NamingScheme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imo.org</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hasName</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23a814e7-4859-48d9-a91d-14218198bb70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OrganisationName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"International Telecommunications Union"</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NamingScheme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schemeOwner</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#The transponder - note, </a:t>
            </a:r>
            <a:r>
              <a:rPr lang="en-GB" sz="500" dirty="0" err="1">
                <a:solidFill>
                  <a:srgbClr val="6A9955"/>
                </a:solidFill>
                <a:latin typeface="Roboto Mono" pitchFamily="2" charset="0"/>
                <a:ea typeface="Roboto Mono" pitchFamily="2" charset="0"/>
              </a:rPr>
              <a:t>LocationTransponder</a:t>
            </a:r>
            <a:r>
              <a:rPr lang="en-GB" sz="500" dirty="0">
                <a:solidFill>
                  <a:srgbClr val="6A9955"/>
                </a:solidFill>
                <a:latin typeface="Roboto Mono" pitchFamily="2" charset="0"/>
                <a:ea typeface="Roboto Mono" pitchFamily="2" charset="0"/>
              </a:rPr>
              <a:t> was added as a new class to the IES ontology for the purposes of MIKES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LocationTransponder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7f79de9e-1307-4a8a-969a-ff683864868a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CommunicationsIdentifier</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inScheme</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itu.int#mmsi-NamingScheme</a:t>
            </a:r>
            <a:r>
              <a:rPr lang="en-GB" sz="500" dirty="0">
                <a:solidFill>
                  <a:srgbClr val="4EC9B0"/>
                </a:solidFill>
                <a:latin typeface="Roboto Mono" pitchFamily="2" charset="0"/>
                <a:ea typeface="Roboto Mono" pitchFamily="2" charset="0"/>
              </a:rPr>
              <a:t>&gt;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#The overarching track observation (each individual </a:t>
            </a:r>
            <a:r>
              <a:rPr lang="en-GB" sz="500" dirty="0" err="1">
                <a:solidFill>
                  <a:srgbClr val="6A9955"/>
                </a:solidFill>
                <a:latin typeface="Roboto Mono" pitchFamily="2" charset="0"/>
                <a:ea typeface="Roboto Mono" pitchFamily="2" charset="0"/>
              </a:rPr>
              <a:t>LocationObservation</a:t>
            </a:r>
            <a:r>
              <a:rPr lang="en-GB" sz="500" dirty="0">
                <a:solidFill>
                  <a:srgbClr val="6A9955"/>
                </a:solidFill>
                <a:latin typeface="Roboto Mono" pitchFamily="2" charset="0"/>
                <a:ea typeface="Roboto Mono" pitchFamily="2" charset="0"/>
              </a:rPr>
              <a:t> is part of this)</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#Now the observations - note this is just using simple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points from IES. We have not tried to use the EPSG stuff yet as </a:t>
            </a:r>
            <a:r>
              <a:rPr lang="en-GB" sz="500" dirty="0" err="1">
                <a:solidFill>
                  <a:srgbClr val="6A9955"/>
                </a:solidFill>
                <a:latin typeface="Roboto Mono" pitchFamily="2" charset="0"/>
                <a:ea typeface="Roboto Mono" pitchFamily="2" charset="0"/>
              </a:rPr>
              <a:t>lat</a:t>
            </a:r>
            <a:r>
              <a:rPr lang="en-GB" sz="500" dirty="0">
                <a:solidFill>
                  <a:srgbClr val="6A9955"/>
                </a:solidFill>
                <a:latin typeface="Roboto Mono" pitchFamily="2" charset="0"/>
                <a:ea typeface="Roboto Mono" pitchFamily="2" charset="0"/>
              </a:rPr>
              <a:t> and long are already covered in the model. </a:t>
            </a:r>
            <a:endParaRPr lang="en-GB" sz="500" dirty="0">
              <a:solidFill>
                <a:srgbClr val="D4D4D4"/>
              </a:solidFill>
              <a:latin typeface="Roboto Mono" pitchFamily="2" charset="0"/>
              <a:ea typeface="Roboto Mono" pitchFamily="2" charset="0"/>
            </a:endParaRP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"2017-01-05T00:00:00", "coordinates": ["38.03654",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LocationObservation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endParaRPr lang="en-GB" sz="500" dirty="0">
              <a:solidFill>
                <a:srgbClr val="9CDCFE"/>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cbf8c7bf-ee6f-4089-af6d-d4b7f5043f7a</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/iso8601#2017-01-05T00%3A00%3A00&gt;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"2017-01-05T00:00:00"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2953e2a9-5197-4508-87ad-7e96901a9dc3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5f48dd15-c79e-4bd6-8857-4e5d38fa9a34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5f48dd15-c79e-4bd6-8857-4e5d38fa9a34</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170a29fb-ba21-4d8a-9dbe-5ece6ee8b741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131f4043-067b-47ad-9ef6-7983dc0689de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1d867d78</a:t>
            </a:r>
            <a:r>
              <a:rPr lang="en-GB" sz="500" dirty="0">
                <a:solidFill>
                  <a:srgbClr val="D4D4D4"/>
                </a:solidFill>
                <a:latin typeface="Roboto Mono" pitchFamily="2" charset="0"/>
                <a:ea typeface="Roboto Mono" pitchFamily="2" charset="0"/>
              </a:rPr>
              <a:t>-</a:t>
            </a:r>
            <a:r>
              <a:rPr lang="en-GB" sz="500" dirty="0">
                <a:solidFill>
                  <a:srgbClr val="9CDCFE"/>
                </a:solidFill>
                <a:latin typeface="Roboto Mono" pitchFamily="2" charset="0"/>
                <a:ea typeface="Roboto Mono" pitchFamily="2" charset="0"/>
              </a:rPr>
              <a:t>b763-495e-81d3-18ca7ff23d62</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 </a:t>
            </a:r>
            <a:r>
              <a:rPr lang="en-GB" sz="500" dirty="0">
                <a:solidFill>
                  <a:srgbClr val="D4D4D4"/>
                </a:solidFill>
                <a:latin typeface="Roboto Mono" pitchFamily="2" charset="0"/>
                <a:ea typeface="Roboto Mono" pitchFamily="2" charset="0"/>
              </a:rPr>
              <a:t>.</a:t>
            </a:r>
          </a:p>
          <a:p>
            <a:endParaRPr lang="en-GB" sz="500" dirty="0">
              <a:solidFill>
                <a:srgbClr val="D4D4D4"/>
              </a:solidFill>
              <a:latin typeface="Roboto Mono" pitchFamily="2" charset="0"/>
              <a:ea typeface="Roboto Mono" pitchFamily="2" charset="0"/>
            </a:endParaRPr>
          </a:p>
          <a:p>
            <a:r>
              <a:rPr lang="en-GB" sz="500" dirty="0">
                <a:solidFill>
                  <a:srgbClr val="6A9955"/>
                </a:solidFill>
                <a:latin typeface="Roboto Mono" pitchFamily="2" charset="0"/>
                <a:ea typeface="Roboto Mono" pitchFamily="2" charset="0"/>
              </a:rPr>
              <a:t>#"timestamp": "2017-01-05T00:01:08", "coordinates": ["38.03654", "-122.12250"]</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6ea333b2-0818-45fc-934d-58767cbc5e2e</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/iso8601#2017-01-05T00%3A01%3A08&gt;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"2017-01-05T00:01:08"</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dab518fd-46b0-4064-8039-c407637b6b0d</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f32165d4-e134-402c-8646-4f684dbf70b8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53a426bb-04da-421b-8934-3b562dec25a7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f32165d4-e134-402c-8646-4f684dbf70</a:t>
            </a:r>
            <a:r>
              <a:rPr lang="en-GB" sz="500" dirty="0">
                <a:solidFill>
                  <a:srgbClr val="D4D4D4"/>
                </a:solidFill>
                <a:latin typeface="Roboto Mono" pitchFamily="2" charset="0"/>
                <a:ea typeface="Roboto Mono" pitchFamily="2" charset="0"/>
              </a:rPr>
              <a:t>b</a:t>
            </a:r>
            <a:r>
              <a:rPr lang="en-GB" sz="500" dirty="0">
                <a:solidFill>
                  <a:srgbClr val="B5CEA8"/>
                </a:solidFill>
                <a:latin typeface="Roboto Mono" pitchFamily="2" charset="0"/>
                <a:ea typeface="Roboto Mono" pitchFamily="2" charset="0"/>
              </a:rPr>
              <a:t>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"38.03654"</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5d6457cb-df4d-4def-a3f2-9529efe0e982</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cdbb5fa7-1d38-4722-a10c-05635d31ab23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endParaRPr lang="en-GB" sz="500" dirty="0">
              <a:solidFill>
                <a:srgbClr val="D4D4D4"/>
              </a:solidFill>
              <a:latin typeface="Roboto Mono" pitchFamily="2" charset="0"/>
              <a:ea typeface="Roboto Mono" pitchFamily="2" charset="0"/>
            </a:endParaRPr>
          </a:p>
          <a:p>
            <a:endParaRPr lang="en-GB" sz="500" b="0" dirty="0">
              <a:solidFill>
                <a:srgbClr val="D4D4D4"/>
              </a:solidFill>
              <a:effectLst/>
              <a:latin typeface="Roboto Mono" pitchFamily="2" charset="0"/>
              <a:ea typeface="Roboto Mono" pitchFamily="2" charset="0"/>
            </a:endParaRPr>
          </a:p>
        </p:txBody>
      </p:sp>
      <p:sp>
        <p:nvSpPr>
          <p:cNvPr id="4" name="TextBox 3">
            <a:extLst>
              <a:ext uri="{FF2B5EF4-FFF2-40B4-BE49-F238E27FC236}">
                <a16:creationId xmlns:a16="http://schemas.microsoft.com/office/drawing/2014/main" id="{13ED6E5F-1A59-2E45-9520-377BD3178426}"/>
              </a:ext>
            </a:extLst>
          </p:cNvPr>
          <p:cNvSpPr txBox="1"/>
          <p:nvPr/>
        </p:nvSpPr>
        <p:spPr>
          <a:xfrm>
            <a:off x="263309" y="239371"/>
            <a:ext cx="484459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Example Track Data (in RDF Turtle)</a:t>
            </a:r>
          </a:p>
        </p:txBody>
      </p:sp>
      <p:sp>
        <p:nvSpPr>
          <p:cNvPr id="3" name="Rectangle 2">
            <a:extLst>
              <a:ext uri="{FF2B5EF4-FFF2-40B4-BE49-F238E27FC236}">
                <a16:creationId xmlns:a16="http://schemas.microsoft.com/office/drawing/2014/main" id="{9288B2C9-F244-0B4A-ADA7-8CD9D9646685}"/>
              </a:ext>
            </a:extLst>
          </p:cNvPr>
          <p:cNvSpPr/>
          <p:nvPr/>
        </p:nvSpPr>
        <p:spPr>
          <a:xfrm>
            <a:off x="7136860" y="3633436"/>
            <a:ext cx="4541221" cy="3093154"/>
          </a:xfrm>
          <a:prstGeom prst="rect">
            <a:avLst/>
          </a:prstGeom>
          <a:solidFill>
            <a:schemeClr val="tx1">
              <a:lumMod val="85000"/>
              <a:lumOff val="15000"/>
            </a:schemeClr>
          </a:solidFill>
        </p:spPr>
        <p:txBody>
          <a:bodyPr wrap="square">
            <a:spAutoFit/>
          </a:bodyPr>
          <a:lstStyle/>
          <a:p>
            <a:r>
              <a:rPr lang="en-GB" sz="500" dirty="0">
                <a:solidFill>
                  <a:srgbClr val="6A9955"/>
                </a:solidFill>
                <a:latin typeface="Roboto Mono" pitchFamily="2" charset="0"/>
                <a:ea typeface="Roboto Mono" pitchFamily="2" charset="0"/>
              </a:rPr>
              <a:t>#"timestamp": "2017-01-05T00:02:09", "coordinates": ["38.03650", "-122.12249"]</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e93120b6-42cf-4794-8479-dee9ec54a87f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/iso8601#2017-01-05T00%3A02%3A09&gt;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"2017-01-05T00:02:09"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20514b92-dcbd-4e29-babb-fb5f4f61ec96</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9f5de12e-8a09-449e-b111-88d818a3a66c</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"-122.12249"</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997fc3ab-33e4-42cd-ac8b-ccd4d297ffe8</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58bda6fb-a23f-4eb1-be36-519f062b5817</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0dcce9d6-8a80-48c1-a732-e7214da94c36</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a:p>
            <a:br>
              <a:rPr lang="en-GB" sz="500" dirty="0">
                <a:solidFill>
                  <a:srgbClr val="D4D4D4"/>
                </a:solidFill>
                <a:latin typeface="Roboto Mono" pitchFamily="2" charset="0"/>
                <a:ea typeface="Roboto Mono" pitchFamily="2" charset="0"/>
              </a:rPr>
            </a:br>
            <a:r>
              <a:rPr lang="en-GB" sz="500" dirty="0">
                <a:solidFill>
                  <a:srgbClr val="6A9955"/>
                </a:solidFill>
                <a:latin typeface="Roboto Mono" pitchFamily="2" charset="0"/>
                <a:ea typeface="Roboto Mono" pitchFamily="2" charset="0"/>
              </a:rPr>
              <a:t>#"timestamp": "2017-01-05T00:03:10", "coordinates": ["38.03653", "-122.12245"]</a:t>
            </a:r>
            <a:endParaRPr lang="en-GB" sz="500" dirty="0">
              <a:solidFill>
                <a:srgbClr val="D4D4D4"/>
              </a:solidFill>
              <a:latin typeface="Roboto Mono" pitchFamily="2" charset="0"/>
              <a:ea typeface="Roboto Mono" pitchFamily="2" charset="0"/>
            </a:endParaRP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Observation</a:t>
            </a:r>
            <a:r>
              <a:rPr lang="en-GB" sz="500" dirty="0">
                <a:solidFill>
                  <a:srgbClr val="D4D4D4"/>
                </a:solidFill>
                <a:latin typeface="Roboto Mono" pitchFamily="2" charset="0"/>
                <a:ea typeface="Roboto Mono" pitchFamily="2" charset="0"/>
              </a:rPr>
              <a:t> ;</a:t>
            </a:r>
          </a:p>
          <a:p>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isPartOf</a:t>
            </a:r>
            <a:r>
              <a:rPr lang="en-GB" sz="500" dirty="0">
                <a:solidFill>
                  <a:srgbClr val="9CDCFE"/>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 MMSI_367330510_track_observation_0000101</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9878c574-cf82-4180-adcd-6776ddea8450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ObservedLocation</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inPeriod</a:t>
            </a:r>
            <a:r>
              <a:rPr lang="en-GB" sz="500" dirty="0">
                <a:solidFill>
                  <a:srgbClr val="D4D4D4"/>
                </a:solidFill>
                <a:latin typeface="Roboto Mono" pitchFamily="2" charset="0"/>
                <a:ea typeface="Roboto Mono" pitchFamily="2" charset="0"/>
              </a:rPr>
              <a:t> </a:t>
            </a:r>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p>
          <a:p>
            <a:r>
              <a:rPr lang="en-GB" sz="500" dirty="0">
                <a:solidFill>
                  <a:srgbClr val="4EC9B0"/>
                </a:solidFill>
                <a:latin typeface="Roboto Mono" pitchFamily="2" charset="0"/>
                <a:ea typeface="Roboto Mono" pitchFamily="2" charset="0"/>
              </a:rPr>
              <a:t>&lt;http://</a:t>
            </a:r>
            <a:r>
              <a:rPr lang="en-GB" sz="500" dirty="0" err="1">
                <a:solidFill>
                  <a:srgbClr val="4EC9B0"/>
                </a:solidFill>
                <a:latin typeface="Roboto Mono" pitchFamily="2" charset="0"/>
                <a:ea typeface="Roboto Mono" pitchFamily="2" charset="0"/>
              </a:rPr>
              <a:t>iso.org</a:t>
            </a:r>
            <a:r>
              <a:rPr lang="en-GB" sz="500" dirty="0">
                <a:solidFill>
                  <a:srgbClr val="4EC9B0"/>
                </a:solidFill>
                <a:latin typeface="Roboto Mono" pitchFamily="2" charset="0"/>
                <a:ea typeface="Roboto Mono" pitchFamily="2" charset="0"/>
              </a:rPr>
              <a:t>/iso8601#2017-01-05T00%3A03%3A10&gt;</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ParticularPeriod</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ies:</a:t>
            </a:r>
            <a:r>
              <a:rPr lang="en-GB" sz="500" dirty="0">
                <a:solidFill>
                  <a:srgbClr val="9CDCFE"/>
                </a:solidFill>
                <a:latin typeface="Roboto Mono" pitchFamily="2" charset="0"/>
                <a:ea typeface="Roboto Mono" pitchFamily="2" charset="0"/>
              </a:rPr>
              <a:t>iso8601PeriodRepresentation</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"2017-01-05T00:03:10"</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5d98f40c-9360-4532-9dbf-1f8b3e5eec95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GeoPoint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isIdentifiedBy</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983aba81-d6fb-4cfb-bc80-ccde5c828265</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Longitude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"-122.12245"</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88113296-79eb-4888-9622-a3513d5da541</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Latitude</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representationValue</a:t>
            </a:r>
            <a:r>
              <a:rPr lang="en-GB" sz="500" dirty="0">
                <a:solidFill>
                  <a:srgbClr val="D4D4D4"/>
                </a:solidFill>
                <a:latin typeface="Roboto Mono" pitchFamily="2" charset="0"/>
                <a:ea typeface="Roboto Mono" pitchFamily="2" charset="0"/>
              </a:rPr>
              <a:t> </a:t>
            </a:r>
            <a:r>
              <a:rPr lang="en-GB" sz="500" dirty="0">
                <a:solidFill>
                  <a:srgbClr val="CE9178"/>
                </a:solidFill>
                <a:latin typeface="Roboto Mono" pitchFamily="2" charset="0"/>
                <a:ea typeface="Roboto Mono" pitchFamily="2" charset="0"/>
              </a:rPr>
              <a:t>"38.03653"</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8c674432-1711-4b68-9955-fe6b27ab3d70</a:t>
            </a:r>
            <a:r>
              <a:rPr lang="en-GB" sz="500" dirty="0">
                <a:solidFill>
                  <a:srgbClr val="D4D4D4"/>
                </a:solidFill>
                <a:latin typeface="Roboto Mono" pitchFamily="2" charset="0"/>
                <a:ea typeface="Roboto Mono" pitchFamily="2" charset="0"/>
              </a:rPr>
              <a:t> </a:t>
            </a:r>
            <a:r>
              <a:rPr lang="en-GB" sz="500" dirty="0">
                <a:solidFill>
                  <a:srgbClr val="C586C0"/>
                </a:solidFill>
                <a:latin typeface="Roboto Mono" pitchFamily="2" charset="0"/>
                <a:ea typeface="Roboto Mono" pitchFamily="2" charset="0"/>
              </a:rPr>
              <a:t>a</a:t>
            </a:r>
            <a:r>
              <a:rPr lang="en-GB" sz="500" dirty="0">
                <a:solidFill>
                  <a:srgbClr val="D4D4D4"/>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ObservedTarget</a:t>
            </a:r>
            <a:r>
              <a:rPr lang="en-GB" sz="500" dirty="0">
                <a:solidFill>
                  <a:srgbClr val="D4D4D4"/>
                </a:solidFill>
                <a:latin typeface="Roboto Mono" pitchFamily="2" charset="0"/>
                <a:ea typeface="Roboto Mono" pitchFamily="2" charset="0"/>
              </a:rPr>
              <a:t> ;</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isParticipantIn</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14848579-9801-4c4d-b697-15a613519521 </a:t>
            </a:r>
            <a:r>
              <a:rPr lang="en-GB" sz="500" dirty="0">
                <a:solidFill>
                  <a:srgbClr val="D4D4D4"/>
                </a:solidFill>
                <a:latin typeface="Roboto Mono" pitchFamily="2" charset="0"/>
                <a:ea typeface="Roboto Mono" pitchFamily="2" charset="0"/>
              </a:rPr>
              <a:t>;</a:t>
            </a:r>
          </a:p>
          <a:p>
            <a:r>
              <a:rPr lang="en-GB" sz="500" dirty="0">
                <a:solidFill>
                  <a:srgbClr val="569CD6"/>
                </a:solidFill>
                <a:latin typeface="Roboto Mono" pitchFamily="2" charset="0"/>
                <a:ea typeface="Roboto Mono" pitchFamily="2" charset="0"/>
              </a:rPr>
              <a:t>  </a:t>
            </a:r>
            <a:r>
              <a:rPr lang="en-GB" sz="500" dirty="0" err="1">
                <a:solidFill>
                  <a:srgbClr val="569CD6"/>
                </a:solidFill>
                <a:latin typeface="Roboto Mono" pitchFamily="2" charset="0"/>
                <a:ea typeface="Roboto Mono" pitchFamily="2" charset="0"/>
              </a:rPr>
              <a:t>ies:</a:t>
            </a:r>
            <a:r>
              <a:rPr lang="en-GB" sz="500" dirty="0" err="1">
                <a:solidFill>
                  <a:srgbClr val="9CDCFE"/>
                </a:solidFill>
                <a:latin typeface="Roboto Mono" pitchFamily="2" charset="0"/>
                <a:ea typeface="Roboto Mono" pitchFamily="2" charset="0"/>
              </a:rPr>
              <a:t>isParticipationOf</a:t>
            </a:r>
            <a:r>
              <a:rPr lang="en-GB" sz="500" dirty="0">
                <a:solidFill>
                  <a:srgbClr val="D4D4D4"/>
                </a:solidFill>
                <a:latin typeface="Roboto Mono" pitchFamily="2" charset="0"/>
                <a:ea typeface="Roboto Mono" pitchFamily="2" charset="0"/>
              </a:rPr>
              <a:t> </a:t>
            </a:r>
            <a:r>
              <a:rPr lang="en-GB" sz="500" dirty="0">
                <a:solidFill>
                  <a:srgbClr val="569CD6"/>
                </a:solidFill>
                <a:latin typeface="Roboto Mono" pitchFamily="2" charset="0"/>
                <a:ea typeface="Roboto Mono" pitchFamily="2" charset="0"/>
              </a:rPr>
              <a:t>data:</a:t>
            </a:r>
            <a:r>
              <a:rPr lang="en-GB" sz="500" dirty="0">
                <a:solidFill>
                  <a:srgbClr val="9CDCFE"/>
                </a:solidFill>
                <a:latin typeface="Roboto Mono" pitchFamily="2" charset="0"/>
                <a:ea typeface="Roboto Mono" pitchFamily="2" charset="0"/>
              </a:rPr>
              <a:t>MMSI_367330510</a:t>
            </a:r>
            <a:r>
              <a:rPr lang="en-GB" sz="500" dirty="0">
                <a:solidFill>
                  <a:srgbClr val="D4D4D4"/>
                </a:solidFill>
                <a:latin typeface="Roboto Mono" pitchFamily="2" charset="0"/>
                <a:ea typeface="Roboto Mono" pitchFamily="2" charset="0"/>
              </a:rPr>
              <a:t> .</a:t>
            </a:r>
          </a:p>
        </p:txBody>
      </p:sp>
    </p:spTree>
    <p:extLst>
      <p:ext uri="{BB962C8B-B14F-4D97-AF65-F5344CB8AC3E}">
        <p14:creationId xmlns:p14="http://schemas.microsoft.com/office/powerpoint/2010/main" val="99883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5735866"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Observation of measures / characteristics</a:t>
            </a:r>
          </a:p>
        </p:txBody>
      </p:sp>
      <p:sp>
        <p:nvSpPr>
          <p:cNvPr id="3" name="TextBox 2">
            <a:extLst>
              <a:ext uri="{FF2B5EF4-FFF2-40B4-BE49-F238E27FC236}">
                <a16:creationId xmlns:a16="http://schemas.microsoft.com/office/drawing/2014/main" id="{3FDC0FDE-935F-C448-8E45-9B1D467519F6}"/>
              </a:ext>
            </a:extLst>
          </p:cNvPr>
          <p:cNvSpPr txBox="1"/>
          <p:nvPr/>
        </p:nvSpPr>
        <p:spPr>
          <a:xfrm>
            <a:off x="7007998" y="170639"/>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sp>
        <p:nvSpPr>
          <p:cNvPr id="8" name="Rectangle 7">
            <a:extLst>
              <a:ext uri="{FF2B5EF4-FFF2-40B4-BE49-F238E27FC236}">
                <a16:creationId xmlns:a16="http://schemas.microsoft.com/office/drawing/2014/main" id="{CFC014C3-E593-2845-9D22-C4139C410192}"/>
              </a:ext>
            </a:extLst>
          </p:cNvPr>
          <p:cNvSpPr/>
          <p:nvPr/>
        </p:nvSpPr>
        <p:spPr>
          <a:xfrm>
            <a:off x="5199154" y="196763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2" descr="Observation Diagram">
            <a:extLst>
              <a:ext uri="{FF2B5EF4-FFF2-40B4-BE49-F238E27FC236}">
                <a16:creationId xmlns:a16="http://schemas.microsoft.com/office/drawing/2014/main" id="{276BB25F-CD26-474A-AF9F-9C3B1A42FC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04" b="45946"/>
          <a:stretch/>
        </p:blipFill>
        <p:spPr bwMode="auto">
          <a:xfrm>
            <a:off x="114899" y="936368"/>
            <a:ext cx="5002869" cy="3743004"/>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12">
            <a:extLst>
              <a:ext uri="{FF2B5EF4-FFF2-40B4-BE49-F238E27FC236}">
                <a16:creationId xmlns:a16="http://schemas.microsoft.com/office/drawing/2014/main" id="{90077366-DB1C-A048-A066-00C3C4484D7E}"/>
              </a:ext>
            </a:extLst>
          </p:cNvPr>
          <p:cNvSpPr/>
          <p:nvPr/>
        </p:nvSpPr>
        <p:spPr>
          <a:xfrm>
            <a:off x="3174069" y="2807870"/>
            <a:ext cx="789927" cy="246513"/>
          </a:xfrm>
          <a:prstGeom prst="roundRect">
            <a:avLst/>
          </a:prstGeom>
          <a:solidFill>
            <a:srgbClr val="FEB1BF"/>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Measurement</a:t>
            </a:r>
          </a:p>
        </p:txBody>
      </p:sp>
      <p:sp>
        <p:nvSpPr>
          <p:cNvPr id="14" name="Triangle 13">
            <a:extLst>
              <a:ext uri="{FF2B5EF4-FFF2-40B4-BE49-F238E27FC236}">
                <a16:creationId xmlns:a16="http://schemas.microsoft.com/office/drawing/2014/main" id="{3D35C9A0-C3BE-B541-8754-CDD8BB504C63}"/>
              </a:ext>
            </a:extLst>
          </p:cNvPr>
          <p:cNvSpPr/>
          <p:nvPr/>
        </p:nvSpPr>
        <p:spPr>
          <a:xfrm>
            <a:off x="3533837" y="2352469"/>
            <a:ext cx="71101" cy="108272"/>
          </a:xfrm>
          <a:prstGeom prst="triangle">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5" name="Elbow Connector 14">
            <a:extLst>
              <a:ext uri="{FF2B5EF4-FFF2-40B4-BE49-F238E27FC236}">
                <a16:creationId xmlns:a16="http://schemas.microsoft.com/office/drawing/2014/main" id="{3EC6FAF9-9917-1E41-A859-FF6870701D80}"/>
              </a:ext>
            </a:extLst>
          </p:cNvPr>
          <p:cNvCxnSpPr>
            <a:cxnSpLocks/>
            <a:stCxn id="14" idx="3"/>
            <a:endCxn id="13" idx="0"/>
          </p:cNvCxnSpPr>
          <p:nvPr/>
        </p:nvCxnSpPr>
        <p:spPr>
          <a:xfrm rot="5400000">
            <a:off x="3395647" y="2634128"/>
            <a:ext cx="347129" cy="355"/>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sp>
        <p:nvSpPr>
          <p:cNvPr id="21" name="Rounded Rectangle 20">
            <a:extLst>
              <a:ext uri="{FF2B5EF4-FFF2-40B4-BE49-F238E27FC236}">
                <a16:creationId xmlns:a16="http://schemas.microsoft.com/office/drawing/2014/main" id="{D87751CF-76EA-E145-8B7A-3A6AC9EBC3B0}"/>
              </a:ext>
            </a:extLst>
          </p:cNvPr>
          <p:cNvSpPr/>
          <p:nvPr/>
        </p:nvSpPr>
        <p:spPr>
          <a:xfrm>
            <a:off x="7229825" y="2105955"/>
            <a:ext cx="789927" cy="246513"/>
          </a:xfrm>
          <a:prstGeom prst="round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Characteristic</a:t>
            </a:r>
          </a:p>
        </p:txBody>
      </p:sp>
      <p:sp>
        <p:nvSpPr>
          <p:cNvPr id="23" name="Rounded Rectangle 22">
            <a:extLst>
              <a:ext uri="{FF2B5EF4-FFF2-40B4-BE49-F238E27FC236}">
                <a16:creationId xmlns:a16="http://schemas.microsoft.com/office/drawing/2014/main" id="{83A7D929-ACE7-2646-9AA8-685B26CEC5C0}"/>
              </a:ext>
            </a:extLst>
          </p:cNvPr>
          <p:cNvSpPr/>
          <p:nvPr/>
        </p:nvSpPr>
        <p:spPr>
          <a:xfrm>
            <a:off x="5484127" y="2105955"/>
            <a:ext cx="1030096" cy="246513"/>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objectPropery</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err="1">
                <a:solidFill>
                  <a:schemeClr val="tx1">
                    <a:lumMod val="65000"/>
                    <a:lumOff val="35000"/>
                  </a:schemeClr>
                </a:solidFill>
                <a:latin typeface="Consolas" panose="020B0609020204030204" pitchFamily="49" charset="0"/>
                <a:cs typeface="Consolas" panose="020B0609020204030204" pitchFamily="49" charset="0"/>
              </a:rPr>
              <a:t>observedCharacteristic</a:t>
            </a:r>
            <a:endParaRPr lang="en-GB" sz="500" b="1" dirty="0">
              <a:solidFill>
                <a:schemeClr val="tx1">
                  <a:lumMod val="65000"/>
                  <a:lumOff val="35000"/>
                </a:schemeClr>
              </a:solidFill>
              <a:latin typeface="Consolas" panose="020B0609020204030204" pitchFamily="49" charset="0"/>
              <a:cs typeface="Consolas" panose="020B0609020204030204" pitchFamily="49" charset="0"/>
            </a:endParaRPr>
          </a:p>
        </p:txBody>
      </p:sp>
      <p:sp>
        <p:nvSpPr>
          <p:cNvPr id="24" name="Rounded Rectangle 23">
            <a:extLst>
              <a:ext uri="{FF2B5EF4-FFF2-40B4-BE49-F238E27FC236}">
                <a16:creationId xmlns:a16="http://schemas.microsoft.com/office/drawing/2014/main" id="{1DDE78C0-803E-4D44-AB07-87DEBEBC33A9}"/>
              </a:ext>
            </a:extLst>
          </p:cNvPr>
          <p:cNvSpPr/>
          <p:nvPr/>
        </p:nvSpPr>
        <p:spPr>
          <a:xfrm>
            <a:off x="7229825" y="2726403"/>
            <a:ext cx="789927" cy="246513"/>
          </a:xfrm>
          <a:prstGeom prst="round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&lt;&lt;</a:t>
            </a:r>
            <a:r>
              <a:rPr lang="en-GB" sz="500" b="1" dirty="0" err="1">
                <a:solidFill>
                  <a:schemeClr val="tx1">
                    <a:lumMod val="65000"/>
                    <a:lumOff val="35000"/>
                  </a:schemeClr>
                </a:solidFill>
                <a:latin typeface="Consolas" panose="020B0609020204030204" pitchFamily="49" charset="0"/>
                <a:cs typeface="Consolas" panose="020B0609020204030204" pitchFamily="49" charset="0"/>
              </a:rPr>
              <a:t>rdfsClass</a:t>
            </a:r>
            <a:r>
              <a:rPr lang="en-GB" sz="500" b="1" dirty="0">
                <a:solidFill>
                  <a:schemeClr val="tx1">
                    <a:lumMod val="65000"/>
                    <a:lumOff val="35000"/>
                  </a:schemeClr>
                </a:solidFill>
                <a:latin typeface="Consolas" panose="020B0609020204030204" pitchFamily="49" charset="0"/>
                <a:cs typeface="Consolas" panose="020B0609020204030204" pitchFamily="49" charset="0"/>
              </a:rPr>
              <a:t>&gt;&gt;</a:t>
            </a:r>
          </a:p>
          <a:p>
            <a:pPr algn="ctr"/>
            <a:r>
              <a:rPr lang="en-GB" sz="500" b="1" dirty="0">
                <a:solidFill>
                  <a:schemeClr val="tx1">
                    <a:lumMod val="65000"/>
                    <a:lumOff val="35000"/>
                  </a:schemeClr>
                </a:solidFill>
                <a:latin typeface="Consolas" panose="020B0609020204030204" pitchFamily="49" charset="0"/>
                <a:cs typeface="Consolas" panose="020B0609020204030204" pitchFamily="49" charset="0"/>
              </a:rPr>
              <a:t>Measure</a:t>
            </a:r>
          </a:p>
        </p:txBody>
      </p:sp>
      <p:sp>
        <p:nvSpPr>
          <p:cNvPr id="25" name="Triangle 24">
            <a:extLst>
              <a:ext uri="{FF2B5EF4-FFF2-40B4-BE49-F238E27FC236}">
                <a16:creationId xmlns:a16="http://schemas.microsoft.com/office/drawing/2014/main" id="{714253E1-4696-554B-A4AE-58F503C69A72}"/>
              </a:ext>
            </a:extLst>
          </p:cNvPr>
          <p:cNvSpPr/>
          <p:nvPr/>
        </p:nvSpPr>
        <p:spPr>
          <a:xfrm>
            <a:off x="7587998" y="2352469"/>
            <a:ext cx="71101" cy="108272"/>
          </a:xfrm>
          <a:prstGeom prst="triangle">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6" name="Elbow Connector 25">
            <a:extLst>
              <a:ext uri="{FF2B5EF4-FFF2-40B4-BE49-F238E27FC236}">
                <a16:creationId xmlns:a16="http://schemas.microsoft.com/office/drawing/2014/main" id="{1B1A7B02-FA47-504D-977C-A9AD5942E3FC}"/>
              </a:ext>
            </a:extLst>
          </p:cNvPr>
          <p:cNvCxnSpPr>
            <a:cxnSpLocks/>
            <a:stCxn id="25" idx="3"/>
            <a:endCxn id="24" idx="0"/>
          </p:cNvCxnSpPr>
          <p:nvPr/>
        </p:nvCxnSpPr>
        <p:spPr>
          <a:xfrm rot="16200000" flipH="1">
            <a:off x="7491338" y="2592952"/>
            <a:ext cx="265662" cy="1240"/>
          </a:xfrm>
          <a:prstGeom prst="bentConnector3">
            <a:avLst>
              <a:gd name="adj1" fmla="val 50000"/>
            </a:avLst>
          </a:prstGeom>
          <a:solidFill>
            <a:schemeClr val="bg1">
              <a:lumMod val="75000"/>
            </a:schemeClr>
          </a:solid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Arrow Connector 27">
            <a:extLst>
              <a:ext uri="{FF2B5EF4-FFF2-40B4-BE49-F238E27FC236}">
                <a16:creationId xmlns:a16="http://schemas.microsoft.com/office/drawing/2014/main" id="{DC8A4FF2-64D1-6E40-B87D-F33E93D8E611}"/>
              </a:ext>
            </a:extLst>
          </p:cNvPr>
          <p:cNvCxnSpPr>
            <a:cxnSpLocks/>
            <a:stCxn id="23" idx="1"/>
          </p:cNvCxnSpPr>
          <p:nvPr/>
        </p:nvCxnSpPr>
        <p:spPr>
          <a:xfrm flipH="1" flipV="1">
            <a:off x="5012444" y="2229211"/>
            <a:ext cx="471683" cy="1"/>
          </a:xfrm>
          <a:prstGeom prst="straightConnector1">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8D9B922-55D3-4540-895C-AAFB8AEE0845}"/>
              </a:ext>
            </a:extLst>
          </p:cNvPr>
          <p:cNvSpPr txBox="1"/>
          <p:nvPr/>
        </p:nvSpPr>
        <p:spPr>
          <a:xfrm>
            <a:off x="4974145" y="2245710"/>
            <a:ext cx="593641"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rdfsRange</a:t>
            </a:r>
            <a:r>
              <a:rPr lang="en-GB" sz="400" dirty="0">
                <a:latin typeface="Roboto Mono" pitchFamily="2" charset="0"/>
                <a:ea typeface="Roboto Mono" pitchFamily="2" charset="0"/>
              </a:rPr>
              <a:t>&gt;&gt;</a:t>
            </a:r>
          </a:p>
        </p:txBody>
      </p:sp>
      <p:cxnSp>
        <p:nvCxnSpPr>
          <p:cNvPr id="32" name="Straight Arrow Connector 31">
            <a:extLst>
              <a:ext uri="{FF2B5EF4-FFF2-40B4-BE49-F238E27FC236}">
                <a16:creationId xmlns:a16="http://schemas.microsoft.com/office/drawing/2014/main" id="{662A030E-BCBE-9B44-B16C-AAE80C0DC721}"/>
              </a:ext>
            </a:extLst>
          </p:cNvPr>
          <p:cNvCxnSpPr>
            <a:cxnSpLocks/>
            <a:stCxn id="23" idx="3"/>
            <a:endCxn id="21" idx="1"/>
          </p:cNvCxnSpPr>
          <p:nvPr/>
        </p:nvCxnSpPr>
        <p:spPr>
          <a:xfrm>
            <a:off x="6514223" y="2229212"/>
            <a:ext cx="715602" cy="0"/>
          </a:xfrm>
          <a:prstGeom prst="straightConnector1">
            <a:avLst/>
          </a:prstGeom>
          <a:ln>
            <a:solidFill>
              <a:schemeClr val="tx1">
                <a:lumMod val="75000"/>
                <a:lumOff val="2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D6A0455-EC22-5840-9A0E-53E2FC972EBA}"/>
              </a:ext>
            </a:extLst>
          </p:cNvPr>
          <p:cNvSpPr txBox="1"/>
          <p:nvPr/>
        </p:nvSpPr>
        <p:spPr>
          <a:xfrm>
            <a:off x="3788448" y="3169721"/>
            <a:ext cx="6439100" cy="1107996"/>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All this does is add a Measurement event class and an </a:t>
            </a:r>
            <a:r>
              <a:rPr lang="en-GB" dirty="0" err="1">
                <a:latin typeface="Roboto" panose="02000000000000000000" pitchFamily="2" charset="0"/>
                <a:ea typeface="Roboto" panose="02000000000000000000" pitchFamily="2" charset="0"/>
              </a:rPr>
              <a:t>observedCharacteristic</a:t>
            </a:r>
            <a:r>
              <a:rPr lang="en-GB" dirty="0">
                <a:latin typeface="Roboto" panose="02000000000000000000" pitchFamily="2" charset="0"/>
                <a:ea typeface="Roboto" panose="02000000000000000000" pitchFamily="2" charset="0"/>
              </a:rPr>
              <a:t> predicate to link a characteristic or Measure to an Observed state</a:t>
            </a:r>
          </a:p>
          <a:p>
            <a:endParaRPr lang="en-GB" sz="1200" dirty="0"/>
          </a:p>
        </p:txBody>
      </p:sp>
    </p:spTree>
    <p:extLst>
      <p:ext uri="{BB962C8B-B14F-4D97-AF65-F5344CB8AC3E}">
        <p14:creationId xmlns:p14="http://schemas.microsoft.com/office/powerpoint/2010/main" val="51651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5519460"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Course over Ground, Speed over Ground</a:t>
            </a:r>
          </a:p>
        </p:txBody>
      </p:sp>
      <p:sp>
        <p:nvSpPr>
          <p:cNvPr id="3" name="TextBox 2">
            <a:extLst>
              <a:ext uri="{FF2B5EF4-FFF2-40B4-BE49-F238E27FC236}">
                <a16:creationId xmlns:a16="http://schemas.microsoft.com/office/drawing/2014/main" id="{3FDC0FDE-935F-C448-8E45-9B1D467519F6}"/>
              </a:ext>
            </a:extLst>
          </p:cNvPr>
          <p:cNvSpPr txBox="1"/>
          <p:nvPr/>
        </p:nvSpPr>
        <p:spPr>
          <a:xfrm>
            <a:off x="7007998" y="170639"/>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pic>
        <p:nvPicPr>
          <p:cNvPr id="1026" name="Picture 2" descr="Characteristics and Measures Diagram">
            <a:extLst>
              <a:ext uri="{FF2B5EF4-FFF2-40B4-BE49-F238E27FC236}">
                <a16:creationId xmlns:a16="http://schemas.microsoft.com/office/drawing/2014/main" id="{BA88BC26-6FB1-7A4D-9550-9E5B492BC3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407"/>
          <a:stretch/>
        </p:blipFill>
        <p:spPr bwMode="auto">
          <a:xfrm>
            <a:off x="762363" y="762041"/>
            <a:ext cx="4534415" cy="4807299"/>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CDA3E1FC-52C4-FF4B-B868-5BA67CDD348E}"/>
              </a:ext>
            </a:extLst>
          </p:cNvPr>
          <p:cNvSpPr/>
          <p:nvPr/>
        </p:nvSpPr>
        <p:spPr>
          <a:xfrm>
            <a:off x="132264" y="915240"/>
            <a:ext cx="974116" cy="264202"/>
          </a:xfrm>
          <a:prstGeom prst="roundRect">
            <a:avLst/>
          </a:prstGeom>
          <a:solidFill>
            <a:srgbClr val="00FD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ClassOfMeasure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6" name="Straight Arrow Connector 5">
            <a:extLst>
              <a:ext uri="{FF2B5EF4-FFF2-40B4-BE49-F238E27FC236}">
                <a16:creationId xmlns:a16="http://schemas.microsoft.com/office/drawing/2014/main" id="{7623ED71-5314-C44C-8461-E49B15248346}"/>
              </a:ext>
            </a:extLst>
          </p:cNvPr>
          <p:cNvCxnSpPr>
            <a:cxnSpLocks/>
            <a:stCxn id="9" idx="3"/>
            <a:endCxn id="5" idx="2"/>
          </p:cNvCxnSpPr>
          <p:nvPr/>
        </p:nvCxnSpPr>
        <p:spPr>
          <a:xfrm flipH="1" flipV="1">
            <a:off x="619322" y="1179442"/>
            <a:ext cx="361825" cy="1630783"/>
          </a:xfrm>
          <a:prstGeom prst="bentConnector4">
            <a:avLst>
              <a:gd name="adj1" fmla="val 99059"/>
              <a:gd name="adj2" fmla="val 52359"/>
            </a:avLst>
          </a:prstGeom>
          <a:ln>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FC014C3-E593-2845-9D22-C4139C410192}"/>
              </a:ext>
            </a:extLst>
          </p:cNvPr>
          <p:cNvSpPr/>
          <p:nvPr/>
        </p:nvSpPr>
        <p:spPr>
          <a:xfrm>
            <a:off x="4066408" y="178092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13FF4B7-1882-1445-9AC4-F3FA4EE0D2F6}"/>
              </a:ext>
            </a:extLst>
          </p:cNvPr>
          <p:cNvSpPr txBox="1"/>
          <p:nvPr/>
        </p:nvSpPr>
        <p:spPr>
          <a:xfrm>
            <a:off x="400539" y="2733281"/>
            <a:ext cx="580608"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powertype</a:t>
            </a:r>
            <a:r>
              <a:rPr lang="en-GB" sz="400" dirty="0">
                <a:latin typeface="Roboto Mono" pitchFamily="2" charset="0"/>
                <a:ea typeface="Roboto Mono" pitchFamily="2" charset="0"/>
              </a:rPr>
              <a:t>&gt;&gt;</a:t>
            </a:r>
          </a:p>
        </p:txBody>
      </p:sp>
      <p:sp>
        <p:nvSpPr>
          <p:cNvPr id="10" name="TextBox 9">
            <a:extLst>
              <a:ext uri="{FF2B5EF4-FFF2-40B4-BE49-F238E27FC236}">
                <a16:creationId xmlns:a16="http://schemas.microsoft.com/office/drawing/2014/main" id="{32DEAF3C-A034-A44B-887D-E8E0CD8D4BE3}"/>
              </a:ext>
            </a:extLst>
          </p:cNvPr>
          <p:cNvSpPr txBox="1"/>
          <p:nvPr/>
        </p:nvSpPr>
        <p:spPr>
          <a:xfrm>
            <a:off x="5409187" y="1148232"/>
            <a:ext cx="6663918" cy="1661993"/>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Addition of </a:t>
            </a:r>
            <a:r>
              <a:rPr lang="en-GB" dirty="0" err="1">
                <a:latin typeface="Roboto" panose="02000000000000000000" pitchFamily="2" charset="0"/>
                <a:ea typeface="Roboto" panose="02000000000000000000" pitchFamily="2" charset="0"/>
              </a:rPr>
              <a:t>ClassOfMeasure</a:t>
            </a:r>
            <a:r>
              <a:rPr lang="en-GB" dirty="0">
                <a:latin typeface="Roboto" panose="02000000000000000000" pitchFamily="2" charset="0"/>
                <a:ea typeface="Roboto" panose="02000000000000000000" pitchFamily="2" charset="0"/>
              </a:rPr>
              <a:t> </a:t>
            </a:r>
            <a:r>
              <a:rPr lang="en-GB" dirty="0" err="1">
                <a:latin typeface="Roboto" panose="02000000000000000000" pitchFamily="2" charset="0"/>
                <a:ea typeface="Roboto" panose="02000000000000000000" pitchFamily="2" charset="0"/>
              </a:rPr>
              <a:t>powertype</a:t>
            </a:r>
            <a:r>
              <a:rPr lang="en-GB" dirty="0">
                <a:latin typeface="Roboto" panose="02000000000000000000" pitchFamily="2" charset="0"/>
                <a:ea typeface="Roboto" panose="02000000000000000000" pitchFamily="2" charset="0"/>
              </a:rPr>
              <a:t> allows for new measures to be added without having to use subtype in your data. In the case of course and speed, there is no need to add them to the model (unless someone decides they need to be standard measures). Example would be:</a:t>
            </a:r>
            <a:endParaRPr lang="en-GB" dirty="0"/>
          </a:p>
          <a:p>
            <a:endParaRPr lang="en-GB" sz="1200" dirty="0"/>
          </a:p>
        </p:txBody>
      </p:sp>
      <p:sp>
        <p:nvSpPr>
          <p:cNvPr id="12" name="TextBox 11">
            <a:extLst>
              <a:ext uri="{FF2B5EF4-FFF2-40B4-BE49-F238E27FC236}">
                <a16:creationId xmlns:a16="http://schemas.microsoft.com/office/drawing/2014/main" id="{EB2A2273-0C26-E242-8C47-B7C35B2D1A96}"/>
              </a:ext>
            </a:extLst>
          </p:cNvPr>
          <p:cNvSpPr txBox="1"/>
          <p:nvPr/>
        </p:nvSpPr>
        <p:spPr>
          <a:xfrm>
            <a:off x="5399953" y="2667318"/>
            <a:ext cx="6782813" cy="2377574"/>
          </a:xfrm>
          <a:prstGeom prst="rect">
            <a:avLst/>
          </a:prstGeom>
          <a:noFill/>
        </p:spPr>
        <p:txBody>
          <a:bodyPr wrap="square" rtlCol="0">
            <a:spAutoFit/>
          </a:bodyPr>
          <a:lstStyle/>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degreesNorth</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ies:UnitOfMeasure</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&lt;course&gt;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ies:ClassOfMeasure</a:t>
            </a:r>
            <a:r>
              <a:rPr lang="en-GB" sz="1050" dirty="0">
                <a:latin typeface="Roboto Mono" pitchFamily="2" charset="0"/>
                <a:ea typeface="Roboto Mono" pitchFamily="2" charset="0"/>
              </a:rPr>
              <a:t> .</a:t>
            </a:r>
          </a:p>
          <a:p>
            <a:endParaRPr lang="en-GB" sz="1050" dirty="0">
              <a:latin typeface="Roboto Mono" pitchFamily="2" charset="0"/>
              <a:ea typeface="Roboto Mono" pitchFamily="2" charset="0"/>
            </a:endParaRPr>
          </a:p>
          <a:p>
            <a:r>
              <a:rPr lang="en-GB" sz="1050" dirty="0">
                <a:latin typeface="Roboto Mono" pitchFamily="2" charset="0"/>
                <a:ea typeface="Roboto Mono" pitchFamily="2" charset="0"/>
              </a:rPr>
              <a:t>&lt;x&gt;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ies:LocationTransponder</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ies:ObservedTarget</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ies:isParticipationOf</a:t>
            </a:r>
            <a:r>
              <a:rPr lang="en-GB" sz="1050" dirty="0">
                <a:latin typeface="Roboto Mono" pitchFamily="2" charset="0"/>
                <a:ea typeface="Roboto Mono" pitchFamily="2" charset="0"/>
              </a:rPr>
              <a:t>		&lt;x&gt;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ies:isParticipationIn</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xObservation</a:t>
            </a:r>
            <a:r>
              <a:rPr lang="en-GB" sz="1050" dirty="0">
                <a:latin typeface="Roboto Mono" pitchFamily="2" charset="0"/>
                <a:ea typeface="Roboto Mono" pitchFamily="2" charset="0"/>
              </a:rPr>
              <a:t>&gt;</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xObserved</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ies:observedCharacteristic</a:t>
            </a:r>
            <a:r>
              <a:rPr lang="en-GB" sz="1050" dirty="0">
                <a:latin typeface="Roboto Mono" pitchFamily="2" charset="0"/>
                <a:ea typeface="Roboto Mono" pitchFamily="2" charset="0"/>
              </a:rPr>
              <a:t>	&lt;y&gt; .</a:t>
            </a:r>
          </a:p>
          <a:p>
            <a:r>
              <a:rPr lang="en-GB" sz="1050" dirty="0">
                <a:latin typeface="Roboto Mono" pitchFamily="2" charset="0"/>
                <a:ea typeface="Roboto Mono" pitchFamily="2" charset="0"/>
              </a:rPr>
              <a:t>&lt;y&gt;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&lt;course&gt; .</a:t>
            </a:r>
          </a:p>
          <a:p>
            <a:r>
              <a:rPr lang="en-GB" sz="1050" dirty="0">
                <a:latin typeface="Roboto Mono" pitchFamily="2" charset="0"/>
                <a:ea typeface="Roboto Mono" pitchFamily="2" charset="0"/>
              </a:rPr>
              <a:t>&lt;y&gt;		</a:t>
            </a:r>
            <a:r>
              <a:rPr lang="en-GB" sz="1050" dirty="0" err="1">
                <a:latin typeface="Roboto Mono" pitchFamily="2" charset="0"/>
                <a:ea typeface="Roboto Mono" pitchFamily="2" charset="0"/>
              </a:rPr>
              <a:t>ies:hasValue</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rdf:type</a:t>
            </a:r>
            <a:r>
              <a:rPr lang="en-GB" sz="1050" dirty="0">
                <a:latin typeface="Roboto Mono" pitchFamily="2" charset="0"/>
                <a:ea typeface="Roboto Mono" pitchFamily="2" charset="0"/>
              </a:rPr>
              <a:t>			</a:t>
            </a:r>
            <a:r>
              <a:rPr lang="en-GB" sz="1050" dirty="0" err="1">
                <a:latin typeface="Roboto Mono" pitchFamily="2" charset="0"/>
                <a:ea typeface="Roboto Mono" pitchFamily="2" charset="0"/>
              </a:rPr>
              <a:t>ies:MeasureValue</a:t>
            </a:r>
            <a:r>
              <a:rPr lang="en-GB" sz="1050" dirty="0">
                <a:latin typeface="Roboto Mono" pitchFamily="2" charset="0"/>
                <a:ea typeface="Roboto Mono" pitchFamily="2" charset="0"/>
              </a:rPr>
              <a:t>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ies:representationValue</a:t>
            </a:r>
            <a:r>
              <a:rPr lang="en-GB" sz="1050" dirty="0">
                <a:latin typeface="Roboto Mono" pitchFamily="2" charset="0"/>
                <a:ea typeface="Roboto Mono" pitchFamily="2" charset="0"/>
              </a:rPr>
              <a:t>		“90” .</a:t>
            </a:r>
          </a:p>
          <a:p>
            <a:r>
              <a:rPr lang="en-GB" sz="1050" dirty="0">
                <a:latin typeface="Roboto Mono" pitchFamily="2" charset="0"/>
                <a:ea typeface="Roboto Mono" pitchFamily="2" charset="0"/>
              </a:rPr>
              <a:t>&lt;</a:t>
            </a:r>
            <a:r>
              <a:rPr lang="en-GB" sz="1050" dirty="0" err="1">
                <a:latin typeface="Roboto Mono" pitchFamily="2" charset="0"/>
                <a:ea typeface="Roboto Mono" pitchFamily="2" charset="0"/>
              </a:rPr>
              <a:t>yVal</a:t>
            </a:r>
            <a:r>
              <a:rPr lang="en-GB" sz="1050" dirty="0">
                <a:latin typeface="Roboto Mono" pitchFamily="2" charset="0"/>
                <a:ea typeface="Roboto Mono" pitchFamily="2" charset="0"/>
              </a:rPr>
              <a:t>&gt;		</a:t>
            </a:r>
            <a:r>
              <a:rPr lang="en-GB" sz="1050" dirty="0" err="1">
                <a:latin typeface="Roboto Mono" pitchFamily="2" charset="0"/>
                <a:ea typeface="Roboto Mono" pitchFamily="2" charset="0"/>
              </a:rPr>
              <a:t>ies:measureUnit</a:t>
            </a:r>
            <a:r>
              <a:rPr lang="en-GB" sz="1050" dirty="0">
                <a:latin typeface="Roboto Mono" pitchFamily="2" charset="0"/>
                <a:ea typeface="Roboto Mono" pitchFamily="2" charset="0"/>
              </a:rPr>
              <a:t>		&lt;</a:t>
            </a:r>
            <a:r>
              <a:rPr lang="en-GB" sz="1050" dirty="0" err="1">
                <a:latin typeface="Roboto Mono" pitchFamily="2" charset="0"/>
                <a:ea typeface="Roboto Mono" pitchFamily="2" charset="0"/>
              </a:rPr>
              <a:t>degNorth</a:t>
            </a:r>
            <a:r>
              <a:rPr lang="en-GB" sz="1050" dirty="0">
                <a:latin typeface="Roboto Mono" pitchFamily="2" charset="0"/>
                <a:ea typeface="Roboto Mono" pitchFamily="2" charset="0"/>
              </a:rPr>
              <a:t>&gt;.</a:t>
            </a:r>
          </a:p>
          <a:p>
            <a:endParaRPr lang="en-GB" sz="1200" dirty="0"/>
          </a:p>
        </p:txBody>
      </p:sp>
      <p:sp>
        <p:nvSpPr>
          <p:cNvPr id="19" name="Oval 18">
            <a:extLst>
              <a:ext uri="{FF2B5EF4-FFF2-40B4-BE49-F238E27FC236}">
                <a16:creationId xmlns:a16="http://schemas.microsoft.com/office/drawing/2014/main" id="{43661425-1F9D-8C4A-82F9-6D4E20B046C8}"/>
              </a:ext>
            </a:extLst>
          </p:cNvPr>
          <p:cNvSpPr/>
          <p:nvPr/>
        </p:nvSpPr>
        <p:spPr>
          <a:xfrm>
            <a:off x="4817924" y="5183017"/>
            <a:ext cx="487680" cy="473612"/>
          </a:xfrm>
          <a:prstGeom prst="ellipse">
            <a:avLst/>
          </a:prstGeom>
          <a:solidFill>
            <a:schemeClr val="tx1">
              <a:lumMod val="85000"/>
              <a:lumOff val="15000"/>
            </a:schemeClr>
          </a:solidFill>
          <a:ln w="38100">
            <a:solidFill>
              <a:srgbClr val="ECEC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ECEC00"/>
                </a:solidFill>
                <a:latin typeface="Consolas" panose="020B0609020204030204" pitchFamily="49" charset="0"/>
                <a:cs typeface="Consolas" panose="020B0609020204030204" pitchFamily="49" charset="0"/>
              </a:rPr>
              <a:t>LT</a:t>
            </a:r>
          </a:p>
        </p:txBody>
      </p:sp>
      <p:sp>
        <p:nvSpPr>
          <p:cNvPr id="20" name="TextBox 19">
            <a:extLst>
              <a:ext uri="{FF2B5EF4-FFF2-40B4-BE49-F238E27FC236}">
                <a16:creationId xmlns:a16="http://schemas.microsoft.com/office/drawing/2014/main" id="{2FB9C00F-3617-114B-B03F-AD5F8116F4BF}"/>
              </a:ext>
            </a:extLst>
          </p:cNvPr>
          <p:cNvSpPr txBox="1"/>
          <p:nvPr/>
        </p:nvSpPr>
        <p:spPr>
          <a:xfrm>
            <a:off x="4483366" y="5332273"/>
            <a:ext cx="352982"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&lt;x&gt;</a:t>
            </a:r>
          </a:p>
        </p:txBody>
      </p:sp>
      <p:sp>
        <p:nvSpPr>
          <p:cNvPr id="21" name="Oval 20">
            <a:extLst>
              <a:ext uri="{FF2B5EF4-FFF2-40B4-BE49-F238E27FC236}">
                <a16:creationId xmlns:a16="http://schemas.microsoft.com/office/drawing/2014/main" id="{3024F117-47F6-C94B-A17B-45753252568C}"/>
              </a:ext>
            </a:extLst>
          </p:cNvPr>
          <p:cNvSpPr/>
          <p:nvPr/>
        </p:nvSpPr>
        <p:spPr>
          <a:xfrm>
            <a:off x="6827260" y="5183017"/>
            <a:ext cx="487680" cy="473612"/>
          </a:xfrm>
          <a:prstGeom prst="ellipse">
            <a:avLst/>
          </a:prstGeom>
          <a:solidFill>
            <a:schemeClr val="tx1">
              <a:lumMod val="85000"/>
              <a:lumOff val="15000"/>
            </a:schemeClr>
          </a:solidFill>
          <a:ln w="38100">
            <a:solidFill>
              <a:srgbClr val="7B35B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7B35B1"/>
                </a:solidFill>
                <a:latin typeface="Consolas" panose="020B0609020204030204" pitchFamily="49" charset="0"/>
                <a:cs typeface="Consolas" panose="020B0609020204030204" pitchFamily="49" charset="0"/>
              </a:rPr>
              <a:t>OT</a:t>
            </a:r>
          </a:p>
        </p:txBody>
      </p:sp>
      <p:sp>
        <p:nvSpPr>
          <p:cNvPr id="22" name="TextBox 21">
            <a:extLst>
              <a:ext uri="{FF2B5EF4-FFF2-40B4-BE49-F238E27FC236}">
                <a16:creationId xmlns:a16="http://schemas.microsoft.com/office/drawing/2014/main" id="{6777364E-7E40-0E49-9F42-5250A0AA112C}"/>
              </a:ext>
            </a:extLst>
          </p:cNvPr>
          <p:cNvSpPr txBox="1"/>
          <p:nvPr/>
        </p:nvSpPr>
        <p:spPr>
          <a:xfrm>
            <a:off x="6715844" y="5655259"/>
            <a:ext cx="801823"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xObserved</a:t>
            </a:r>
            <a:r>
              <a:rPr lang="en-GB" sz="800" u="sng" dirty="0">
                <a:solidFill>
                  <a:srgbClr val="0432FF"/>
                </a:solidFill>
                <a:latin typeface="Consolas" panose="020B0609020204030204" pitchFamily="49" charset="0"/>
                <a:cs typeface="Consolas" panose="020B0609020204030204" pitchFamily="49" charset="0"/>
              </a:rPr>
              <a:t>&gt;</a:t>
            </a:r>
          </a:p>
        </p:txBody>
      </p:sp>
      <p:cxnSp>
        <p:nvCxnSpPr>
          <p:cNvPr id="23" name="Straight Arrow Connector 22">
            <a:extLst>
              <a:ext uri="{FF2B5EF4-FFF2-40B4-BE49-F238E27FC236}">
                <a16:creationId xmlns:a16="http://schemas.microsoft.com/office/drawing/2014/main" id="{FB9368C9-A308-6B41-AA9D-20E44C6F5B11}"/>
              </a:ext>
            </a:extLst>
          </p:cNvPr>
          <p:cNvCxnSpPr>
            <a:stCxn id="21" idx="2"/>
            <a:endCxn id="19" idx="6"/>
          </p:cNvCxnSpPr>
          <p:nvPr/>
        </p:nvCxnSpPr>
        <p:spPr>
          <a:xfrm flipH="1">
            <a:off x="5305604" y="5419823"/>
            <a:ext cx="1521656"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CE71B99-72CB-1048-9237-94F9AEDD85FD}"/>
              </a:ext>
            </a:extLst>
          </p:cNvPr>
          <p:cNvSpPr txBox="1"/>
          <p:nvPr/>
        </p:nvSpPr>
        <p:spPr>
          <a:xfrm>
            <a:off x="5464386" y="5224551"/>
            <a:ext cx="1362874"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ies:isParticipationOf</a:t>
            </a:r>
            <a:endParaRPr lang="en-GB" sz="800" dirty="0">
              <a:latin typeface="Consolas" panose="020B0609020204030204" pitchFamily="49" charset="0"/>
              <a:cs typeface="Consolas" panose="020B0609020204030204" pitchFamily="49" charset="0"/>
            </a:endParaRPr>
          </a:p>
        </p:txBody>
      </p:sp>
      <p:sp>
        <p:nvSpPr>
          <p:cNvPr id="25" name="Oval 24">
            <a:extLst>
              <a:ext uri="{FF2B5EF4-FFF2-40B4-BE49-F238E27FC236}">
                <a16:creationId xmlns:a16="http://schemas.microsoft.com/office/drawing/2014/main" id="{786E7140-D077-E745-A3DE-48DEE208AF2E}"/>
              </a:ext>
            </a:extLst>
          </p:cNvPr>
          <p:cNvSpPr/>
          <p:nvPr/>
        </p:nvSpPr>
        <p:spPr>
          <a:xfrm>
            <a:off x="4809098" y="5893435"/>
            <a:ext cx="487680" cy="473612"/>
          </a:xfrm>
          <a:prstGeom prst="ellipse">
            <a:avLst/>
          </a:prstGeom>
          <a:solidFill>
            <a:schemeClr val="tx1">
              <a:lumMod val="85000"/>
              <a:lumOff val="15000"/>
            </a:schemeClr>
          </a:solidFill>
          <a:ln w="38100">
            <a:solidFill>
              <a:srgbClr val="FEB1B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rgbClr val="FEB1BF"/>
                </a:solidFill>
                <a:latin typeface="Consolas" panose="020B0609020204030204" pitchFamily="49" charset="0"/>
                <a:cs typeface="Consolas" panose="020B0609020204030204" pitchFamily="49" charset="0"/>
              </a:rPr>
              <a:t>LO</a:t>
            </a:r>
          </a:p>
        </p:txBody>
      </p:sp>
      <p:sp>
        <p:nvSpPr>
          <p:cNvPr id="26" name="TextBox 25">
            <a:extLst>
              <a:ext uri="{FF2B5EF4-FFF2-40B4-BE49-F238E27FC236}">
                <a16:creationId xmlns:a16="http://schemas.microsoft.com/office/drawing/2014/main" id="{1D56F932-F4D3-DE47-B3F9-8AE8AEF4B6E7}"/>
              </a:ext>
            </a:extLst>
          </p:cNvPr>
          <p:cNvSpPr txBox="1"/>
          <p:nvPr/>
        </p:nvSpPr>
        <p:spPr>
          <a:xfrm rot="20956015">
            <a:off x="5409075" y="5552530"/>
            <a:ext cx="1250663"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ies:isParticipantIn</a:t>
            </a:r>
            <a:endParaRPr lang="en-GB" sz="800" dirty="0">
              <a:latin typeface="Consolas" panose="020B0609020204030204" pitchFamily="49" charset="0"/>
              <a:cs typeface="Consolas" panose="020B0609020204030204" pitchFamily="49" charset="0"/>
            </a:endParaRPr>
          </a:p>
        </p:txBody>
      </p:sp>
      <p:cxnSp>
        <p:nvCxnSpPr>
          <p:cNvPr id="27" name="Straight Arrow Connector 26">
            <a:extLst>
              <a:ext uri="{FF2B5EF4-FFF2-40B4-BE49-F238E27FC236}">
                <a16:creationId xmlns:a16="http://schemas.microsoft.com/office/drawing/2014/main" id="{9AFCCC02-B1F0-A64A-8A34-DF700FAC2621}"/>
              </a:ext>
            </a:extLst>
          </p:cNvPr>
          <p:cNvCxnSpPr>
            <a:cxnSpLocks/>
            <a:stCxn id="21" idx="3"/>
            <a:endCxn id="25" idx="7"/>
          </p:cNvCxnSpPr>
          <p:nvPr/>
        </p:nvCxnSpPr>
        <p:spPr>
          <a:xfrm flipH="1">
            <a:off x="5225359" y="5587270"/>
            <a:ext cx="1673320" cy="375524"/>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5240832-01CC-B64B-BE6A-FB90F63EB063}"/>
              </a:ext>
            </a:extLst>
          </p:cNvPr>
          <p:cNvSpPr txBox="1"/>
          <p:nvPr/>
        </p:nvSpPr>
        <p:spPr>
          <a:xfrm>
            <a:off x="4498916" y="6367047"/>
            <a:ext cx="97013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xObservation</a:t>
            </a:r>
            <a:r>
              <a:rPr lang="en-GB" sz="800" u="sng" dirty="0">
                <a:solidFill>
                  <a:srgbClr val="0432FF"/>
                </a:solidFill>
                <a:latin typeface="Consolas" panose="020B0609020204030204" pitchFamily="49" charset="0"/>
                <a:cs typeface="Consolas" panose="020B0609020204030204" pitchFamily="49" charset="0"/>
              </a:rPr>
              <a:t>&gt;</a:t>
            </a:r>
          </a:p>
        </p:txBody>
      </p:sp>
      <p:sp>
        <p:nvSpPr>
          <p:cNvPr id="41" name="Oval 40">
            <a:extLst>
              <a:ext uri="{FF2B5EF4-FFF2-40B4-BE49-F238E27FC236}">
                <a16:creationId xmlns:a16="http://schemas.microsoft.com/office/drawing/2014/main" id="{F7011AB8-41DD-EE4A-9CD7-BACC77C2ACE5}"/>
              </a:ext>
            </a:extLst>
          </p:cNvPr>
          <p:cNvSpPr/>
          <p:nvPr/>
        </p:nvSpPr>
        <p:spPr>
          <a:xfrm>
            <a:off x="8868219" y="6077939"/>
            <a:ext cx="487680" cy="473612"/>
          </a:xfrm>
          <a:prstGeom prst="ellipse">
            <a:avLst/>
          </a:prstGeom>
          <a:solidFill>
            <a:srgbClr val="ECEC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lumMod val="85000"/>
                    <a:lumOff val="15000"/>
                  </a:schemeClr>
                </a:solidFill>
                <a:latin typeface="Consolas" panose="020B0609020204030204" pitchFamily="49" charset="0"/>
                <a:cs typeface="Consolas" panose="020B0609020204030204" pitchFamily="49" charset="0"/>
              </a:rPr>
              <a:t>Me</a:t>
            </a:r>
          </a:p>
        </p:txBody>
      </p:sp>
      <p:cxnSp>
        <p:nvCxnSpPr>
          <p:cNvPr id="42" name="Straight Arrow Connector 41">
            <a:extLst>
              <a:ext uri="{FF2B5EF4-FFF2-40B4-BE49-F238E27FC236}">
                <a16:creationId xmlns:a16="http://schemas.microsoft.com/office/drawing/2014/main" id="{25855590-1F78-184F-9BF6-93DF4D99785A}"/>
              </a:ext>
            </a:extLst>
          </p:cNvPr>
          <p:cNvCxnSpPr>
            <a:cxnSpLocks/>
            <a:stCxn id="21" idx="5"/>
            <a:endCxn id="41" idx="1"/>
          </p:cNvCxnSpPr>
          <p:nvPr/>
        </p:nvCxnSpPr>
        <p:spPr>
          <a:xfrm>
            <a:off x="7243521" y="5587270"/>
            <a:ext cx="1696117" cy="56002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811BA23-6F5A-3341-98AA-D35E0770171C}"/>
              </a:ext>
            </a:extLst>
          </p:cNvPr>
          <p:cNvSpPr txBox="1"/>
          <p:nvPr/>
        </p:nvSpPr>
        <p:spPr>
          <a:xfrm rot="1159564">
            <a:off x="7343348" y="5693878"/>
            <a:ext cx="1643399"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ies:observedCharacteristic</a:t>
            </a:r>
            <a:endParaRPr lang="en-GB" sz="800" dirty="0">
              <a:latin typeface="Consolas" panose="020B0609020204030204" pitchFamily="49" charset="0"/>
              <a:cs typeface="Consolas" panose="020B0609020204030204" pitchFamily="49" charset="0"/>
            </a:endParaRPr>
          </a:p>
        </p:txBody>
      </p:sp>
      <p:sp>
        <p:nvSpPr>
          <p:cNvPr id="46" name="Oval 45">
            <a:extLst>
              <a:ext uri="{FF2B5EF4-FFF2-40B4-BE49-F238E27FC236}">
                <a16:creationId xmlns:a16="http://schemas.microsoft.com/office/drawing/2014/main" id="{C9A784AF-64AB-8746-9F9C-62BAE891C52F}"/>
              </a:ext>
            </a:extLst>
          </p:cNvPr>
          <p:cNvSpPr/>
          <p:nvPr/>
        </p:nvSpPr>
        <p:spPr>
          <a:xfrm>
            <a:off x="10492917" y="6097233"/>
            <a:ext cx="487680" cy="473612"/>
          </a:xfrm>
          <a:prstGeom prst="ellipse">
            <a:avLst/>
          </a:prstGeom>
          <a:solidFill>
            <a:srgbClr val="00CC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err="1">
                <a:solidFill>
                  <a:schemeClr val="tx1">
                    <a:lumMod val="85000"/>
                    <a:lumOff val="15000"/>
                  </a:schemeClr>
                </a:solidFill>
                <a:latin typeface="Consolas" panose="020B0609020204030204" pitchFamily="49" charset="0"/>
                <a:cs typeface="Consolas" panose="020B0609020204030204" pitchFamily="49" charset="0"/>
              </a:rPr>
              <a:t>CoM</a:t>
            </a:r>
            <a:endParaRPr lang="en-GB" sz="1600"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47" name="Straight Arrow Connector 46">
            <a:extLst>
              <a:ext uri="{FF2B5EF4-FFF2-40B4-BE49-F238E27FC236}">
                <a16:creationId xmlns:a16="http://schemas.microsoft.com/office/drawing/2014/main" id="{50380CFD-578F-E24F-8707-B844F942BBCB}"/>
              </a:ext>
            </a:extLst>
          </p:cNvPr>
          <p:cNvCxnSpPr>
            <a:cxnSpLocks/>
            <a:stCxn id="41" idx="6"/>
            <a:endCxn id="46" idx="2"/>
          </p:cNvCxnSpPr>
          <p:nvPr/>
        </p:nvCxnSpPr>
        <p:spPr>
          <a:xfrm>
            <a:off x="9355899" y="6314745"/>
            <a:ext cx="1137018" cy="19294"/>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41AF96-CC67-3741-8722-B19E52A867F8}"/>
              </a:ext>
            </a:extLst>
          </p:cNvPr>
          <p:cNvSpPr txBox="1"/>
          <p:nvPr/>
        </p:nvSpPr>
        <p:spPr>
          <a:xfrm>
            <a:off x="9252857" y="6421353"/>
            <a:ext cx="352982"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&lt;y&gt;</a:t>
            </a:r>
          </a:p>
        </p:txBody>
      </p:sp>
      <p:sp>
        <p:nvSpPr>
          <p:cNvPr id="51" name="TextBox 50">
            <a:extLst>
              <a:ext uri="{FF2B5EF4-FFF2-40B4-BE49-F238E27FC236}">
                <a16:creationId xmlns:a16="http://schemas.microsoft.com/office/drawing/2014/main" id="{7A0D9002-52D2-1A4D-BAB9-CB641847310B}"/>
              </a:ext>
            </a:extLst>
          </p:cNvPr>
          <p:cNvSpPr txBox="1"/>
          <p:nvPr/>
        </p:nvSpPr>
        <p:spPr>
          <a:xfrm>
            <a:off x="10420003" y="6529075"/>
            <a:ext cx="63350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&lt;Course&gt;</a:t>
            </a:r>
          </a:p>
        </p:txBody>
      </p:sp>
      <p:sp>
        <p:nvSpPr>
          <p:cNvPr id="58" name="Oval 57">
            <a:extLst>
              <a:ext uri="{FF2B5EF4-FFF2-40B4-BE49-F238E27FC236}">
                <a16:creationId xmlns:a16="http://schemas.microsoft.com/office/drawing/2014/main" id="{0112EE92-6FA5-714B-869F-D5C901B78AD6}"/>
              </a:ext>
            </a:extLst>
          </p:cNvPr>
          <p:cNvSpPr/>
          <p:nvPr/>
        </p:nvSpPr>
        <p:spPr>
          <a:xfrm>
            <a:off x="8836596" y="5168460"/>
            <a:ext cx="487680" cy="473612"/>
          </a:xfrm>
          <a:prstGeom prst="ellipse">
            <a:avLst/>
          </a:prstGeom>
          <a:solidFill>
            <a:srgbClr val="ECEC00"/>
          </a:solid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lumMod val="85000"/>
                    <a:lumOff val="15000"/>
                  </a:schemeClr>
                </a:solidFill>
                <a:latin typeface="Consolas" panose="020B0609020204030204" pitchFamily="49" charset="0"/>
                <a:cs typeface="Consolas" panose="020B0609020204030204" pitchFamily="49" charset="0"/>
              </a:rPr>
              <a:t>MV</a:t>
            </a:r>
          </a:p>
        </p:txBody>
      </p:sp>
      <p:cxnSp>
        <p:nvCxnSpPr>
          <p:cNvPr id="59" name="Straight Arrow Connector 58">
            <a:extLst>
              <a:ext uri="{FF2B5EF4-FFF2-40B4-BE49-F238E27FC236}">
                <a16:creationId xmlns:a16="http://schemas.microsoft.com/office/drawing/2014/main" id="{1FE0E0B6-6BFF-5648-91DA-43DA63241132}"/>
              </a:ext>
            </a:extLst>
          </p:cNvPr>
          <p:cNvCxnSpPr>
            <a:cxnSpLocks/>
            <a:stCxn id="41" idx="0"/>
            <a:endCxn id="58" idx="4"/>
          </p:cNvCxnSpPr>
          <p:nvPr/>
        </p:nvCxnSpPr>
        <p:spPr>
          <a:xfrm flipH="1" flipV="1">
            <a:off x="9080436" y="5642072"/>
            <a:ext cx="31623" cy="435867"/>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F5B665C-9FA8-DE4E-BEC3-4F865917E76B}"/>
              </a:ext>
            </a:extLst>
          </p:cNvPr>
          <p:cNvSpPr txBox="1"/>
          <p:nvPr/>
        </p:nvSpPr>
        <p:spPr>
          <a:xfrm>
            <a:off x="9042656" y="5756856"/>
            <a:ext cx="857927" cy="215444"/>
          </a:xfrm>
          <a:prstGeom prst="rect">
            <a:avLst/>
          </a:prstGeom>
          <a:noFill/>
        </p:spPr>
        <p:txBody>
          <a:bodyPr wrap="none" rtlCol="0">
            <a:spAutoFit/>
          </a:bodyPr>
          <a:lstStyle/>
          <a:p>
            <a:r>
              <a:rPr lang="en-GB" sz="800" dirty="0" err="1">
                <a:latin typeface="Consolas" panose="020B0609020204030204" pitchFamily="49" charset="0"/>
                <a:cs typeface="Consolas" panose="020B0609020204030204" pitchFamily="49" charset="0"/>
              </a:rPr>
              <a:t>ies:hasValue</a:t>
            </a:r>
            <a:endParaRPr lang="en-GB" sz="800" dirty="0">
              <a:latin typeface="Consolas" panose="020B0609020204030204" pitchFamily="49" charset="0"/>
              <a:cs typeface="Consolas" panose="020B0609020204030204" pitchFamily="49" charset="0"/>
            </a:endParaRPr>
          </a:p>
        </p:txBody>
      </p:sp>
      <p:cxnSp>
        <p:nvCxnSpPr>
          <p:cNvPr id="63" name="Straight Arrow Connector 62">
            <a:extLst>
              <a:ext uri="{FF2B5EF4-FFF2-40B4-BE49-F238E27FC236}">
                <a16:creationId xmlns:a16="http://schemas.microsoft.com/office/drawing/2014/main" id="{01772042-F125-4A42-9215-E81C8A3DF37B}"/>
              </a:ext>
            </a:extLst>
          </p:cNvPr>
          <p:cNvCxnSpPr>
            <a:cxnSpLocks/>
            <a:stCxn id="58" idx="7"/>
          </p:cNvCxnSpPr>
          <p:nvPr/>
        </p:nvCxnSpPr>
        <p:spPr>
          <a:xfrm flipV="1">
            <a:off x="9252857" y="5150531"/>
            <a:ext cx="647726" cy="872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8" name="Rectangle 1027">
            <a:extLst>
              <a:ext uri="{FF2B5EF4-FFF2-40B4-BE49-F238E27FC236}">
                <a16:creationId xmlns:a16="http://schemas.microsoft.com/office/drawing/2014/main" id="{3056FB07-C9D2-754E-8503-2365F83BF598}"/>
              </a:ext>
            </a:extLst>
          </p:cNvPr>
          <p:cNvSpPr/>
          <p:nvPr/>
        </p:nvSpPr>
        <p:spPr>
          <a:xfrm>
            <a:off x="9740537" y="4922010"/>
            <a:ext cx="736099" cy="369332"/>
          </a:xfrm>
          <a:prstGeom prst="rect">
            <a:avLst/>
          </a:prstGeom>
        </p:spPr>
        <p:txBody>
          <a:bodyPr wrap="none">
            <a:spAutoFit/>
          </a:bodyPr>
          <a:lstStyle/>
          <a:p>
            <a:r>
              <a:rPr lang="en-GB" dirty="0">
                <a:latin typeface="Roboto Mono" pitchFamily="2" charset="0"/>
                <a:ea typeface="Roboto Mono" pitchFamily="2" charset="0"/>
              </a:rPr>
              <a:t>“90”</a:t>
            </a:r>
            <a:endParaRPr lang="en-GB" dirty="0"/>
          </a:p>
        </p:txBody>
      </p:sp>
      <p:cxnSp>
        <p:nvCxnSpPr>
          <p:cNvPr id="69" name="Straight Arrow Connector 68">
            <a:extLst>
              <a:ext uri="{FF2B5EF4-FFF2-40B4-BE49-F238E27FC236}">
                <a16:creationId xmlns:a16="http://schemas.microsoft.com/office/drawing/2014/main" id="{C3E72268-1743-1C44-9E3F-0400BACFD06C}"/>
              </a:ext>
            </a:extLst>
          </p:cNvPr>
          <p:cNvCxnSpPr>
            <a:cxnSpLocks/>
            <a:stCxn id="58" idx="6"/>
          </p:cNvCxnSpPr>
          <p:nvPr/>
        </p:nvCxnSpPr>
        <p:spPr>
          <a:xfrm>
            <a:off x="9324276" y="5405266"/>
            <a:ext cx="1168641" cy="223385"/>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F8E257E7-ECE8-D84C-A2E5-9B9279FD1BAF}"/>
              </a:ext>
            </a:extLst>
          </p:cNvPr>
          <p:cNvSpPr/>
          <p:nvPr/>
        </p:nvSpPr>
        <p:spPr>
          <a:xfrm>
            <a:off x="10509180" y="5408936"/>
            <a:ext cx="487680" cy="473612"/>
          </a:xfrm>
          <a:prstGeom prst="ellipse">
            <a:avLst/>
          </a:prstGeom>
          <a:solidFill>
            <a:srgbClr val="00CCFF"/>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solidFill>
                  <a:schemeClr val="tx1">
                    <a:lumMod val="85000"/>
                    <a:lumOff val="15000"/>
                  </a:schemeClr>
                </a:solidFill>
                <a:latin typeface="Consolas" panose="020B0609020204030204" pitchFamily="49" charset="0"/>
                <a:cs typeface="Consolas" panose="020B0609020204030204" pitchFamily="49" charset="0"/>
              </a:rPr>
              <a:t>UoM</a:t>
            </a:r>
          </a:p>
        </p:txBody>
      </p:sp>
      <p:sp>
        <p:nvSpPr>
          <p:cNvPr id="73" name="TextBox 72">
            <a:extLst>
              <a:ext uri="{FF2B5EF4-FFF2-40B4-BE49-F238E27FC236}">
                <a16:creationId xmlns:a16="http://schemas.microsoft.com/office/drawing/2014/main" id="{633D1B0B-AA79-2140-95AA-6B077F886DF2}"/>
              </a:ext>
            </a:extLst>
          </p:cNvPr>
          <p:cNvSpPr txBox="1"/>
          <p:nvPr/>
        </p:nvSpPr>
        <p:spPr>
          <a:xfrm>
            <a:off x="10970621" y="5595315"/>
            <a:ext cx="97013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DegreesNorth</a:t>
            </a:r>
            <a:r>
              <a:rPr lang="en-GB" sz="800" u="sng" dirty="0">
                <a:solidFill>
                  <a:srgbClr val="0432FF"/>
                </a:solidFill>
                <a:latin typeface="Consolas" panose="020B0609020204030204" pitchFamily="49" charset="0"/>
                <a:cs typeface="Consolas" panose="020B0609020204030204" pitchFamily="49" charset="0"/>
              </a:rPr>
              <a:t>&gt;</a:t>
            </a:r>
          </a:p>
        </p:txBody>
      </p:sp>
      <p:sp>
        <p:nvSpPr>
          <p:cNvPr id="74" name="TextBox 73">
            <a:extLst>
              <a:ext uri="{FF2B5EF4-FFF2-40B4-BE49-F238E27FC236}">
                <a16:creationId xmlns:a16="http://schemas.microsoft.com/office/drawing/2014/main" id="{08869C99-9E82-6145-AB15-85F7FD1DB4FB}"/>
              </a:ext>
            </a:extLst>
          </p:cNvPr>
          <p:cNvSpPr txBox="1"/>
          <p:nvPr/>
        </p:nvSpPr>
        <p:spPr>
          <a:xfrm>
            <a:off x="8487720" y="5075295"/>
            <a:ext cx="521297" cy="215444"/>
          </a:xfrm>
          <a:prstGeom prst="rect">
            <a:avLst/>
          </a:prstGeom>
          <a:noFill/>
        </p:spPr>
        <p:txBody>
          <a:bodyPr wrap="none" rtlCol="0">
            <a:spAutoFit/>
          </a:bodyPr>
          <a:lstStyle/>
          <a:p>
            <a:r>
              <a:rPr lang="en-GB" sz="800" u="sng" dirty="0">
                <a:solidFill>
                  <a:srgbClr val="0432FF"/>
                </a:solidFill>
                <a:latin typeface="Consolas" panose="020B0609020204030204" pitchFamily="49" charset="0"/>
                <a:cs typeface="Consolas" panose="020B0609020204030204" pitchFamily="49" charset="0"/>
              </a:rPr>
              <a:t>&lt;</a:t>
            </a:r>
            <a:r>
              <a:rPr lang="en-GB" sz="800" u="sng" dirty="0" err="1">
                <a:solidFill>
                  <a:srgbClr val="0432FF"/>
                </a:solidFill>
                <a:latin typeface="Consolas" panose="020B0609020204030204" pitchFamily="49" charset="0"/>
                <a:cs typeface="Consolas" panose="020B0609020204030204" pitchFamily="49" charset="0"/>
              </a:rPr>
              <a:t>yVal</a:t>
            </a:r>
            <a:r>
              <a:rPr lang="en-GB" sz="800" u="sng" dirty="0">
                <a:solidFill>
                  <a:srgbClr val="0432FF"/>
                </a:solidFill>
                <a:latin typeface="Consolas" panose="020B0609020204030204" pitchFamily="49" charset="0"/>
                <a:cs typeface="Consolas" panose="020B0609020204030204" pitchFamily="49" charset="0"/>
              </a:rPr>
              <a:t>&gt;</a:t>
            </a:r>
          </a:p>
        </p:txBody>
      </p:sp>
      <p:sp>
        <p:nvSpPr>
          <p:cNvPr id="39" name="Rounded Rectangle 38">
            <a:extLst>
              <a:ext uri="{FF2B5EF4-FFF2-40B4-BE49-F238E27FC236}">
                <a16:creationId xmlns:a16="http://schemas.microsoft.com/office/drawing/2014/main" id="{DF8B4F46-DA45-2E4C-8E10-840945DA0BF8}"/>
              </a:ext>
            </a:extLst>
          </p:cNvPr>
          <p:cNvSpPr/>
          <p:nvPr/>
        </p:nvSpPr>
        <p:spPr>
          <a:xfrm>
            <a:off x="94393" y="3489106"/>
            <a:ext cx="974116" cy="264202"/>
          </a:xfrm>
          <a:prstGeom prst="roundRect">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b="1" dirty="0">
                <a:solidFill>
                  <a:schemeClr val="bg1"/>
                </a:solidFill>
                <a:latin typeface="Consolas" panose="020B0609020204030204" pitchFamily="49" charset="0"/>
                <a:cs typeface="Consolas" panose="020B0609020204030204" pitchFamily="49" charset="0"/>
              </a:rPr>
              <a:t>&lt;&lt;</a:t>
            </a:r>
            <a:r>
              <a:rPr lang="en-GB" sz="600" b="1" dirty="0" err="1">
                <a:solidFill>
                  <a:schemeClr val="bg1"/>
                </a:solidFill>
                <a:latin typeface="Consolas" panose="020B0609020204030204" pitchFamily="49" charset="0"/>
                <a:cs typeface="Consolas" panose="020B0609020204030204" pitchFamily="49" charset="0"/>
              </a:rPr>
              <a:t>objectProperty</a:t>
            </a:r>
            <a:r>
              <a:rPr lang="en-GB" sz="600" b="1" dirty="0">
                <a:solidFill>
                  <a:schemeClr val="bg1"/>
                </a:solidFill>
                <a:latin typeface="Consolas" panose="020B0609020204030204" pitchFamily="49" charset="0"/>
                <a:cs typeface="Consolas" panose="020B0609020204030204" pitchFamily="49" charset="0"/>
              </a:rPr>
              <a:t>&gt;&gt;</a:t>
            </a:r>
          </a:p>
          <a:p>
            <a:pPr algn="ctr"/>
            <a:r>
              <a:rPr lang="en-GB" sz="600" b="1" dirty="0" err="1">
                <a:solidFill>
                  <a:schemeClr val="bg1"/>
                </a:solidFill>
                <a:latin typeface="Consolas" panose="020B0609020204030204" pitchFamily="49" charset="0"/>
                <a:cs typeface="Consolas" panose="020B0609020204030204" pitchFamily="49" charset="0"/>
              </a:rPr>
              <a:t>measureClass</a:t>
            </a:r>
            <a:endParaRPr lang="en-GB" sz="600" b="1" dirty="0">
              <a:solidFill>
                <a:schemeClr val="bg1"/>
              </a:solidFill>
              <a:latin typeface="Consolas" panose="020B0609020204030204" pitchFamily="49" charset="0"/>
              <a:cs typeface="Consolas" panose="020B0609020204030204" pitchFamily="49" charset="0"/>
            </a:endParaRPr>
          </a:p>
        </p:txBody>
      </p:sp>
      <p:cxnSp>
        <p:nvCxnSpPr>
          <p:cNvPr id="40" name="Straight Arrow Connector 5">
            <a:extLst>
              <a:ext uri="{FF2B5EF4-FFF2-40B4-BE49-F238E27FC236}">
                <a16:creationId xmlns:a16="http://schemas.microsoft.com/office/drawing/2014/main" id="{A99551CB-A2EB-4D45-A956-3D3AD2DD7820}"/>
              </a:ext>
            </a:extLst>
          </p:cNvPr>
          <p:cNvCxnSpPr>
            <a:cxnSpLocks/>
          </p:cNvCxnSpPr>
          <p:nvPr/>
        </p:nvCxnSpPr>
        <p:spPr>
          <a:xfrm flipV="1">
            <a:off x="990382" y="3073530"/>
            <a:ext cx="0" cy="415578"/>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5">
            <a:extLst>
              <a:ext uri="{FF2B5EF4-FFF2-40B4-BE49-F238E27FC236}">
                <a16:creationId xmlns:a16="http://schemas.microsoft.com/office/drawing/2014/main" id="{C0793C86-B05E-0D48-BBFA-6B770952E1C4}"/>
              </a:ext>
            </a:extLst>
          </p:cNvPr>
          <p:cNvCxnSpPr>
            <a:cxnSpLocks/>
          </p:cNvCxnSpPr>
          <p:nvPr/>
        </p:nvCxnSpPr>
        <p:spPr>
          <a:xfrm flipV="1">
            <a:off x="334153" y="1179442"/>
            <a:ext cx="0" cy="2309664"/>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8566CD5-1468-6D4B-BB24-3B2B0C61B336}"/>
              </a:ext>
            </a:extLst>
          </p:cNvPr>
          <p:cNvSpPr txBox="1"/>
          <p:nvPr/>
        </p:nvSpPr>
        <p:spPr>
          <a:xfrm>
            <a:off x="219626" y="3168193"/>
            <a:ext cx="580608"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rdfsRange</a:t>
            </a:r>
            <a:r>
              <a:rPr lang="en-GB" sz="400" dirty="0">
                <a:latin typeface="Roboto Mono" pitchFamily="2" charset="0"/>
                <a:ea typeface="Roboto Mono" pitchFamily="2" charset="0"/>
              </a:rPr>
              <a:t>&gt;&gt;</a:t>
            </a:r>
          </a:p>
        </p:txBody>
      </p:sp>
      <p:sp>
        <p:nvSpPr>
          <p:cNvPr id="49" name="TextBox 48">
            <a:extLst>
              <a:ext uri="{FF2B5EF4-FFF2-40B4-BE49-F238E27FC236}">
                <a16:creationId xmlns:a16="http://schemas.microsoft.com/office/drawing/2014/main" id="{5E1879BC-1E1F-B442-A648-0651BD0F52ED}"/>
              </a:ext>
            </a:extLst>
          </p:cNvPr>
          <p:cNvSpPr txBox="1"/>
          <p:nvPr/>
        </p:nvSpPr>
        <p:spPr>
          <a:xfrm>
            <a:off x="536043" y="3330598"/>
            <a:ext cx="611065"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rdfsDomain</a:t>
            </a:r>
            <a:r>
              <a:rPr lang="en-GB" sz="400" dirty="0">
                <a:latin typeface="Roboto Mono" pitchFamily="2" charset="0"/>
                <a:ea typeface="Roboto Mono" pitchFamily="2" charset="0"/>
              </a:rPr>
              <a:t>&gt;&gt;</a:t>
            </a:r>
          </a:p>
        </p:txBody>
      </p:sp>
    </p:spTree>
    <p:extLst>
      <p:ext uri="{BB962C8B-B14F-4D97-AF65-F5344CB8AC3E}">
        <p14:creationId xmlns:p14="http://schemas.microsoft.com/office/powerpoint/2010/main" val="197577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883D-F76C-B547-B767-16DBED10C0F3}"/>
              </a:ext>
            </a:extLst>
          </p:cNvPr>
          <p:cNvSpPr txBox="1"/>
          <p:nvPr/>
        </p:nvSpPr>
        <p:spPr>
          <a:xfrm>
            <a:off x="263309" y="239371"/>
            <a:ext cx="6917278" cy="461665"/>
          </a:xfrm>
          <a:prstGeom prst="rect">
            <a:avLst/>
          </a:prstGeom>
          <a:noFill/>
        </p:spPr>
        <p:txBody>
          <a:bodyPr wrap="none" rtlCol="0">
            <a:spAutoFit/>
          </a:bodyPr>
          <a:lstStyle/>
          <a:p>
            <a:r>
              <a:rPr lang="en-GB" sz="2400" dirty="0">
                <a:solidFill>
                  <a:srgbClr val="0070C0"/>
                </a:solidFill>
                <a:latin typeface="Roboto Thin" panose="02000000000000000000" pitchFamily="2" charset="0"/>
                <a:ea typeface="Roboto Thin" panose="02000000000000000000" pitchFamily="2" charset="0"/>
              </a:rPr>
              <a:t>Alternate Coordinate Systems – using EPSG codes</a:t>
            </a:r>
          </a:p>
        </p:txBody>
      </p:sp>
      <p:sp>
        <p:nvSpPr>
          <p:cNvPr id="3" name="TextBox 2">
            <a:extLst>
              <a:ext uri="{FF2B5EF4-FFF2-40B4-BE49-F238E27FC236}">
                <a16:creationId xmlns:a16="http://schemas.microsoft.com/office/drawing/2014/main" id="{3FDC0FDE-935F-C448-8E45-9B1D467519F6}"/>
              </a:ext>
            </a:extLst>
          </p:cNvPr>
          <p:cNvSpPr txBox="1"/>
          <p:nvPr/>
        </p:nvSpPr>
        <p:spPr>
          <a:xfrm>
            <a:off x="6573040" y="686983"/>
            <a:ext cx="4596130" cy="369332"/>
          </a:xfrm>
          <a:prstGeom prst="rect">
            <a:avLst/>
          </a:prstGeom>
          <a:noFill/>
        </p:spPr>
        <p:txBody>
          <a:bodyPr wrap="none" rtlCol="0">
            <a:spAutoFit/>
          </a:bodyPr>
          <a:lstStyle/>
          <a:p>
            <a:r>
              <a:rPr lang="en-GB" dirty="0">
                <a:solidFill>
                  <a:srgbClr val="FF0000"/>
                </a:solidFill>
                <a:latin typeface="Roboto Mono" pitchFamily="2" charset="0"/>
                <a:ea typeface="Roboto Mono" pitchFamily="2" charset="0"/>
              </a:rPr>
              <a:t>DRAFT – Not Approved by Dstl Yet</a:t>
            </a:r>
          </a:p>
        </p:txBody>
      </p:sp>
      <p:sp>
        <p:nvSpPr>
          <p:cNvPr id="5" name="Rounded Rectangle 4">
            <a:extLst>
              <a:ext uri="{FF2B5EF4-FFF2-40B4-BE49-F238E27FC236}">
                <a16:creationId xmlns:a16="http://schemas.microsoft.com/office/drawing/2014/main" id="{CDA3E1FC-52C4-FF4B-B868-5BA67CDD348E}"/>
              </a:ext>
            </a:extLst>
          </p:cNvPr>
          <p:cNvSpPr/>
          <p:nvPr/>
        </p:nvSpPr>
        <p:spPr>
          <a:xfrm>
            <a:off x="3201009" y="4300735"/>
            <a:ext cx="1126831" cy="1190452"/>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EpsgGeoPoint</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Representation</a:t>
            </a:r>
          </a:p>
        </p:txBody>
      </p:sp>
      <p:sp>
        <p:nvSpPr>
          <p:cNvPr id="8" name="Rectangle 7">
            <a:extLst>
              <a:ext uri="{FF2B5EF4-FFF2-40B4-BE49-F238E27FC236}">
                <a16:creationId xmlns:a16="http://schemas.microsoft.com/office/drawing/2014/main" id="{CFC014C3-E593-2845-9D22-C4139C410192}"/>
              </a:ext>
            </a:extLst>
          </p:cNvPr>
          <p:cNvSpPr/>
          <p:nvPr/>
        </p:nvSpPr>
        <p:spPr>
          <a:xfrm>
            <a:off x="4066408" y="1780926"/>
            <a:ext cx="71812" cy="119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32DEAF3C-A034-A44B-887D-E8E0CD8D4BE3}"/>
              </a:ext>
            </a:extLst>
          </p:cNvPr>
          <p:cNvSpPr txBox="1"/>
          <p:nvPr/>
        </p:nvSpPr>
        <p:spPr>
          <a:xfrm>
            <a:off x="5409187" y="1148232"/>
            <a:ext cx="6663918" cy="1384995"/>
          </a:xfrm>
          <a:prstGeom prst="rect">
            <a:avLst/>
          </a:prstGeom>
          <a:noFill/>
        </p:spPr>
        <p:txBody>
          <a:bodyPr wrap="square" rtlCol="0">
            <a:spAutoFit/>
          </a:bodyPr>
          <a:lstStyle/>
          <a:p>
            <a:r>
              <a:rPr lang="en-GB" dirty="0">
                <a:latin typeface="Roboto" panose="02000000000000000000" pitchFamily="2" charset="0"/>
                <a:ea typeface="Roboto" panose="02000000000000000000" pitchFamily="2" charset="0"/>
              </a:rPr>
              <a:t>Some of the track analytics apps use varying coordinate systems. EPSG has categorised a huge number of these coordinate systems and mapped them onto between 2 and 4 parameters, so we are proposing to capture this in IES.</a:t>
            </a:r>
            <a:endParaRPr lang="en-GB" dirty="0"/>
          </a:p>
          <a:p>
            <a:endParaRPr lang="en-GB" sz="1200" dirty="0"/>
          </a:p>
        </p:txBody>
      </p:sp>
      <p:pic>
        <p:nvPicPr>
          <p:cNvPr id="4" name="Picture 2" descr="Location Diagram">
            <a:extLst>
              <a:ext uri="{FF2B5EF4-FFF2-40B4-BE49-F238E27FC236}">
                <a16:creationId xmlns:a16="http://schemas.microsoft.com/office/drawing/2014/main" id="{959D5FF5-71C7-D947-B4E0-571232AB00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47512"/>
          <a:stretch/>
        </p:blipFill>
        <p:spPr bwMode="auto">
          <a:xfrm>
            <a:off x="267880" y="701036"/>
            <a:ext cx="4645025" cy="359969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Elbow Connector 10">
            <a:extLst>
              <a:ext uri="{FF2B5EF4-FFF2-40B4-BE49-F238E27FC236}">
                <a16:creationId xmlns:a16="http://schemas.microsoft.com/office/drawing/2014/main" id="{9E0E67A3-55C9-CB42-9243-EE0CF3C22B1F}"/>
              </a:ext>
            </a:extLst>
          </p:cNvPr>
          <p:cNvCxnSpPr>
            <a:cxnSpLocks/>
            <a:stCxn id="14" idx="1"/>
          </p:cNvCxnSpPr>
          <p:nvPr/>
        </p:nvCxnSpPr>
        <p:spPr>
          <a:xfrm rot="10800000" flipH="1" flipV="1">
            <a:off x="2070991" y="3702083"/>
            <a:ext cx="1130017" cy="760285"/>
          </a:xfrm>
          <a:prstGeom prst="bentConnector3">
            <a:avLst>
              <a:gd name="adj1" fmla="val -2023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39FCEC-6115-7D48-95C0-B018C21323B2}"/>
              </a:ext>
            </a:extLst>
          </p:cNvPr>
          <p:cNvSpPr/>
          <p:nvPr/>
        </p:nvSpPr>
        <p:spPr>
          <a:xfrm>
            <a:off x="2070992" y="3667485"/>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F9D111DB-0E10-0442-8E78-B14B51473B5C}"/>
              </a:ext>
            </a:extLst>
          </p:cNvPr>
          <p:cNvSpPr txBox="1"/>
          <p:nvPr/>
        </p:nvSpPr>
        <p:spPr>
          <a:xfrm>
            <a:off x="2160358" y="4335333"/>
            <a:ext cx="732893" cy="153888"/>
          </a:xfrm>
          <a:prstGeom prst="rect">
            <a:avLst/>
          </a:prstGeom>
          <a:noFill/>
        </p:spPr>
        <p:txBody>
          <a:bodyPr wrap="non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isIdentifiedBy</a:t>
            </a:r>
            <a:r>
              <a:rPr lang="en-GB" sz="400" dirty="0">
                <a:latin typeface="Roboto Mono" pitchFamily="2" charset="0"/>
                <a:ea typeface="Roboto Mono" pitchFamily="2" charset="0"/>
              </a:rPr>
              <a:t>&gt;&gt;</a:t>
            </a:r>
          </a:p>
        </p:txBody>
      </p:sp>
      <p:sp>
        <p:nvSpPr>
          <p:cNvPr id="52" name="Rectangle 51">
            <a:extLst>
              <a:ext uri="{FF2B5EF4-FFF2-40B4-BE49-F238E27FC236}">
                <a16:creationId xmlns:a16="http://schemas.microsoft.com/office/drawing/2014/main" id="{719A958E-72AC-A64B-A662-8C4BCC538465}"/>
              </a:ext>
            </a:extLst>
          </p:cNvPr>
          <p:cNvSpPr/>
          <p:nvPr/>
        </p:nvSpPr>
        <p:spPr>
          <a:xfrm>
            <a:off x="3210192" y="4427770"/>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ounded Rectangle 52">
            <a:extLst>
              <a:ext uri="{FF2B5EF4-FFF2-40B4-BE49-F238E27FC236}">
                <a16:creationId xmlns:a16="http://schemas.microsoft.com/office/drawing/2014/main" id="{385765AA-684E-BB4B-ABFE-B9DC9156886B}"/>
              </a:ext>
            </a:extLst>
          </p:cNvPr>
          <p:cNvSpPr/>
          <p:nvPr/>
        </p:nvSpPr>
        <p:spPr>
          <a:xfrm>
            <a:off x="3201008" y="5829630"/>
            <a:ext cx="1126831" cy="317333"/>
          </a:xfrm>
          <a:prstGeom prst="roundRect">
            <a:avLst>
              <a:gd name="adj" fmla="val 3508"/>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datatypeProperty</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err="1">
                <a:solidFill>
                  <a:schemeClr val="tx1">
                    <a:lumMod val="85000"/>
                    <a:lumOff val="15000"/>
                  </a:schemeClr>
                </a:solidFill>
                <a:latin typeface="Consolas" panose="020B0609020204030204" pitchFamily="49" charset="0"/>
                <a:cs typeface="Consolas" panose="020B0609020204030204" pitchFamily="49" charset="0"/>
              </a:rPr>
              <a:t>epsgCode</a:t>
            </a:r>
            <a:endParaRPr lang="en-GB" sz="600" b="1" dirty="0">
              <a:solidFill>
                <a:schemeClr val="tx1">
                  <a:lumMod val="85000"/>
                  <a:lumOff val="15000"/>
                </a:schemeClr>
              </a:solidFill>
              <a:latin typeface="Consolas" panose="020B0609020204030204" pitchFamily="49" charset="0"/>
              <a:cs typeface="Consolas" panose="020B0609020204030204" pitchFamily="49" charset="0"/>
            </a:endParaRPr>
          </a:p>
        </p:txBody>
      </p:sp>
      <p:cxnSp>
        <p:nvCxnSpPr>
          <p:cNvPr id="54" name="Elbow Connector 53">
            <a:extLst>
              <a:ext uri="{FF2B5EF4-FFF2-40B4-BE49-F238E27FC236}">
                <a16:creationId xmlns:a16="http://schemas.microsoft.com/office/drawing/2014/main" id="{185E2DE3-76A8-F440-9864-CEE641F58634}"/>
              </a:ext>
            </a:extLst>
          </p:cNvPr>
          <p:cNvCxnSpPr>
            <a:cxnSpLocks/>
            <a:stCxn id="53" idx="0"/>
            <a:endCxn id="5" idx="2"/>
          </p:cNvCxnSpPr>
          <p:nvPr/>
        </p:nvCxnSpPr>
        <p:spPr>
          <a:xfrm rot="5400000" flipH="1" flipV="1">
            <a:off x="3595203" y="5660409"/>
            <a:ext cx="338443" cy="1"/>
          </a:xfrm>
          <a:prstGeom prst="bentConnector3">
            <a:avLst>
              <a:gd name="adj1" fmla="val 50000"/>
            </a:avLst>
          </a:prstGeom>
          <a:ln>
            <a:solidFill>
              <a:schemeClr val="tx1">
                <a:lumMod val="85000"/>
                <a:lumOff val="15000"/>
              </a:schemeClr>
            </a:solidFill>
            <a:prstDash val="solid"/>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7AC0D1F6-A0AD-4541-BD35-54F0B76C69FF}"/>
              </a:ext>
            </a:extLst>
          </p:cNvPr>
          <p:cNvSpPr/>
          <p:nvPr/>
        </p:nvSpPr>
        <p:spPr>
          <a:xfrm>
            <a:off x="1794360" y="4569849"/>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EpsgParameter1</a:t>
            </a:r>
          </a:p>
        </p:txBody>
      </p:sp>
      <p:sp>
        <p:nvSpPr>
          <p:cNvPr id="57" name="Rounded Rectangle 56">
            <a:extLst>
              <a:ext uri="{FF2B5EF4-FFF2-40B4-BE49-F238E27FC236}">
                <a16:creationId xmlns:a16="http://schemas.microsoft.com/office/drawing/2014/main" id="{5FE3A45B-8C36-5342-9EAD-0310307CAEA6}"/>
              </a:ext>
            </a:extLst>
          </p:cNvPr>
          <p:cNvSpPr/>
          <p:nvPr/>
        </p:nvSpPr>
        <p:spPr>
          <a:xfrm>
            <a:off x="1019686" y="4768197"/>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EpsgParameter2</a:t>
            </a:r>
          </a:p>
        </p:txBody>
      </p:sp>
      <p:sp>
        <p:nvSpPr>
          <p:cNvPr id="60" name="Rounded Rectangle 59">
            <a:extLst>
              <a:ext uri="{FF2B5EF4-FFF2-40B4-BE49-F238E27FC236}">
                <a16:creationId xmlns:a16="http://schemas.microsoft.com/office/drawing/2014/main" id="{5C1446F3-D73F-894C-8BF1-2628591762A6}"/>
              </a:ext>
            </a:extLst>
          </p:cNvPr>
          <p:cNvSpPr/>
          <p:nvPr/>
        </p:nvSpPr>
        <p:spPr>
          <a:xfrm>
            <a:off x="1794360" y="4965119"/>
            <a:ext cx="732893" cy="252314"/>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EpsgParameter3</a:t>
            </a:r>
          </a:p>
        </p:txBody>
      </p:sp>
      <p:sp>
        <p:nvSpPr>
          <p:cNvPr id="61" name="Rounded Rectangle 60">
            <a:extLst>
              <a:ext uri="{FF2B5EF4-FFF2-40B4-BE49-F238E27FC236}">
                <a16:creationId xmlns:a16="http://schemas.microsoft.com/office/drawing/2014/main" id="{83210FE0-5274-114F-95F8-69C2C07E3E4C}"/>
              </a:ext>
            </a:extLst>
          </p:cNvPr>
          <p:cNvSpPr/>
          <p:nvPr/>
        </p:nvSpPr>
        <p:spPr>
          <a:xfrm>
            <a:off x="1019686" y="5142912"/>
            <a:ext cx="732893" cy="252313"/>
          </a:xfrm>
          <a:prstGeom prst="roundRect">
            <a:avLst>
              <a:gd name="adj" fmla="val 3508"/>
            </a:avLst>
          </a:prstGeom>
          <a:solidFill>
            <a:srgbClr val="00CCFF"/>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&lt;&lt;</a:t>
            </a:r>
            <a:r>
              <a:rPr lang="en-GB" sz="600" b="1" dirty="0" err="1">
                <a:solidFill>
                  <a:schemeClr val="tx1">
                    <a:lumMod val="85000"/>
                    <a:lumOff val="15000"/>
                  </a:schemeClr>
                </a:solidFill>
                <a:latin typeface="Consolas" panose="020B0609020204030204" pitchFamily="49" charset="0"/>
                <a:cs typeface="Consolas" panose="020B0609020204030204" pitchFamily="49" charset="0"/>
              </a:rPr>
              <a:t>rdfsClass</a:t>
            </a:r>
            <a:r>
              <a:rPr lang="en-GB" sz="600" b="1" dirty="0">
                <a:solidFill>
                  <a:schemeClr val="tx1">
                    <a:lumMod val="85000"/>
                    <a:lumOff val="15000"/>
                  </a:schemeClr>
                </a:solidFill>
                <a:latin typeface="Consolas" panose="020B0609020204030204" pitchFamily="49" charset="0"/>
                <a:cs typeface="Consolas" panose="020B0609020204030204" pitchFamily="49" charset="0"/>
              </a:rPr>
              <a:t>&gt;&gt;</a:t>
            </a:r>
          </a:p>
          <a:p>
            <a:pPr algn="ctr"/>
            <a:r>
              <a:rPr lang="en-GB" sz="600" b="1" dirty="0">
                <a:solidFill>
                  <a:schemeClr val="tx1">
                    <a:lumMod val="85000"/>
                    <a:lumOff val="15000"/>
                  </a:schemeClr>
                </a:solidFill>
                <a:latin typeface="Consolas" panose="020B0609020204030204" pitchFamily="49" charset="0"/>
                <a:cs typeface="Consolas" panose="020B0609020204030204" pitchFamily="49" charset="0"/>
              </a:rPr>
              <a:t>EpsgParameter4</a:t>
            </a:r>
          </a:p>
        </p:txBody>
      </p:sp>
      <p:cxnSp>
        <p:nvCxnSpPr>
          <p:cNvPr id="64" name="Elbow Connector 63">
            <a:extLst>
              <a:ext uri="{FF2B5EF4-FFF2-40B4-BE49-F238E27FC236}">
                <a16:creationId xmlns:a16="http://schemas.microsoft.com/office/drawing/2014/main" id="{C977A3B8-ADF5-CF4E-8516-CAFC24631BDB}"/>
              </a:ext>
            </a:extLst>
          </p:cNvPr>
          <p:cNvCxnSpPr>
            <a:cxnSpLocks/>
            <a:stCxn id="57" idx="3"/>
            <a:endCxn id="5" idx="1"/>
          </p:cNvCxnSpPr>
          <p:nvPr/>
        </p:nvCxnSpPr>
        <p:spPr>
          <a:xfrm>
            <a:off x="1752579" y="4894354"/>
            <a:ext cx="1448430" cy="1607"/>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54F430F5-F282-1E48-B40B-110DEC9D18B9}"/>
              </a:ext>
            </a:extLst>
          </p:cNvPr>
          <p:cNvSpPr/>
          <p:nvPr/>
        </p:nvSpPr>
        <p:spPr>
          <a:xfrm>
            <a:off x="3195953" y="4660479"/>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E937FB92-7C11-8043-AFCD-D9C157C253E2}"/>
              </a:ext>
            </a:extLst>
          </p:cNvPr>
          <p:cNvSpPr/>
          <p:nvPr/>
        </p:nvSpPr>
        <p:spPr>
          <a:xfrm>
            <a:off x="3205013" y="5055076"/>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E924FE3A-A301-E148-A185-1AF6F7DFE649}"/>
              </a:ext>
            </a:extLst>
          </p:cNvPr>
          <p:cNvSpPr/>
          <p:nvPr/>
        </p:nvSpPr>
        <p:spPr>
          <a:xfrm>
            <a:off x="3204190" y="5232186"/>
            <a:ext cx="45719" cy="69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0" name="Elbow Connector 69">
            <a:extLst>
              <a:ext uri="{FF2B5EF4-FFF2-40B4-BE49-F238E27FC236}">
                <a16:creationId xmlns:a16="http://schemas.microsoft.com/office/drawing/2014/main" id="{588012FD-2707-8546-BF6E-8ABE6EDEA103}"/>
              </a:ext>
            </a:extLst>
          </p:cNvPr>
          <p:cNvCxnSpPr>
            <a:cxnSpLocks/>
            <a:stCxn id="56" idx="3"/>
            <a:endCxn id="65" idx="1"/>
          </p:cNvCxnSpPr>
          <p:nvPr/>
        </p:nvCxnSpPr>
        <p:spPr>
          <a:xfrm flipV="1">
            <a:off x="2527253" y="4695078"/>
            <a:ext cx="668700" cy="928"/>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DCF17204-7240-A742-A5CB-C53BF09AC7EE}"/>
              </a:ext>
            </a:extLst>
          </p:cNvPr>
          <p:cNvCxnSpPr>
            <a:cxnSpLocks/>
            <a:stCxn id="60" idx="3"/>
            <a:endCxn id="66" idx="1"/>
          </p:cNvCxnSpPr>
          <p:nvPr/>
        </p:nvCxnSpPr>
        <p:spPr>
          <a:xfrm flipV="1">
            <a:off x="2527253" y="5089675"/>
            <a:ext cx="677760" cy="1601"/>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5DEFED07-4980-D449-A459-36EE1E24674E}"/>
              </a:ext>
            </a:extLst>
          </p:cNvPr>
          <p:cNvCxnSpPr>
            <a:cxnSpLocks/>
            <a:stCxn id="61" idx="3"/>
            <a:endCxn id="67" idx="1"/>
          </p:cNvCxnSpPr>
          <p:nvPr/>
        </p:nvCxnSpPr>
        <p:spPr>
          <a:xfrm flipV="1">
            <a:off x="1752579" y="5266785"/>
            <a:ext cx="1451611" cy="2284"/>
          </a:xfrm>
          <a:prstGeom prst="bentConnector3">
            <a:avLst>
              <a:gd name="adj1" fmla="val 50000"/>
            </a:avLst>
          </a:prstGeom>
          <a:ln>
            <a:solidFill>
              <a:schemeClr val="tx1">
                <a:lumMod val="85000"/>
                <a:lumOff val="15000"/>
              </a:schemeClr>
            </a:solidFill>
            <a:prstDash val="dash"/>
            <a:headEnd type="none" w="med" len="med"/>
            <a:tailEnd type="arrow" w="sm" len="lg"/>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B1FEF45-D5A5-4146-BDFB-80E1BACAE897}"/>
              </a:ext>
            </a:extLst>
          </p:cNvPr>
          <p:cNvSpPr txBox="1"/>
          <p:nvPr/>
        </p:nvSpPr>
        <p:spPr>
          <a:xfrm>
            <a:off x="2452857" y="4556328"/>
            <a:ext cx="82002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79" name="TextBox 78">
            <a:extLst>
              <a:ext uri="{FF2B5EF4-FFF2-40B4-BE49-F238E27FC236}">
                <a16:creationId xmlns:a16="http://schemas.microsoft.com/office/drawing/2014/main" id="{E45B52C7-3AEB-F945-B99B-5700AA83751F}"/>
              </a:ext>
            </a:extLst>
          </p:cNvPr>
          <p:cNvSpPr txBox="1"/>
          <p:nvPr/>
        </p:nvSpPr>
        <p:spPr>
          <a:xfrm>
            <a:off x="2450439" y="4747991"/>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0" name="TextBox 79">
            <a:extLst>
              <a:ext uri="{FF2B5EF4-FFF2-40B4-BE49-F238E27FC236}">
                <a16:creationId xmlns:a16="http://schemas.microsoft.com/office/drawing/2014/main" id="{C2B0A33F-33C9-1443-8FE6-47F8EF4A9FCE}"/>
              </a:ext>
            </a:extLst>
          </p:cNvPr>
          <p:cNvSpPr txBox="1"/>
          <p:nvPr/>
        </p:nvSpPr>
        <p:spPr>
          <a:xfrm>
            <a:off x="2460265" y="4955161"/>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1" name="TextBox 80">
            <a:extLst>
              <a:ext uri="{FF2B5EF4-FFF2-40B4-BE49-F238E27FC236}">
                <a16:creationId xmlns:a16="http://schemas.microsoft.com/office/drawing/2014/main" id="{615DD83A-DB61-1A48-A3AE-2571582F6B19}"/>
              </a:ext>
            </a:extLst>
          </p:cNvPr>
          <p:cNvSpPr txBox="1"/>
          <p:nvPr/>
        </p:nvSpPr>
        <p:spPr>
          <a:xfrm>
            <a:off x="2460205" y="5132673"/>
            <a:ext cx="834863" cy="153888"/>
          </a:xfrm>
          <a:prstGeom prst="rect">
            <a:avLst/>
          </a:prstGeom>
          <a:noFill/>
        </p:spPr>
        <p:txBody>
          <a:bodyPr wrap="square" rtlCol="0">
            <a:spAutoFit/>
          </a:bodyPr>
          <a:lstStyle/>
          <a:p>
            <a:r>
              <a:rPr lang="en-GB" sz="400" dirty="0">
                <a:latin typeface="Roboto Mono" pitchFamily="2" charset="0"/>
                <a:ea typeface="Roboto Mono" pitchFamily="2" charset="0"/>
              </a:rPr>
              <a:t>&lt;&lt;</a:t>
            </a:r>
            <a:r>
              <a:rPr lang="en-GB" sz="400" dirty="0" err="1">
                <a:latin typeface="Roboto Mono" pitchFamily="2" charset="0"/>
                <a:ea typeface="Roboto Mono" pitchFamily="2" charset="0"/>
              </a:rPr>
              <a:t>inRepresentation</a:t>
            </a:r>
            <a:r>
              <a:rPr lang="en-GB" sz="400" dirty="0">
                <a:latin typeface="Roboto Mono" pitchFamily="2" charset="0"/>
                <a:ea typeface="Roboto Mono" pitchFamily="2" charset="0"/>
              </a:rPr>
              <a:t>&gt;&gt;</a:t>
            </a:r>
          </a:p>
        </p:txBody>
      </p:sp>
      <p:sp>
        <p:nvSpPr>
          <p:cNvPr id="82" name="TextBox 81">
            <a:extLst>
              <a:ext uri="{FF2B5EF4-FFF2-40B4-BE49-F238E27FC236}">
                <a16:creationId xmlns:a16="http://schemas.microsoft.com/office/drawing/2014/main" id="{CDBF797B-53E1-F74E-AA8B-94152A907949}"/>
              </a:ext>
            </a:extLst>
          </p:cNvPr>
          <p:cNvSpPr txBox="1"/>
          <p:nvPr/>
        </p:nvSpPr>
        <p:spPr>
          <a:xfrm>
            <a:off x="5129651" y="2581814"/>
            <a:ext cx="7007046" cy="3139321"/>
          </a:xfrm>
          <a:prstGeom prst="rect">
            <a:avLst/>
          </a:prstGeom>
          <a:noFill/>
        </p:spPr>
        <p:txBody>
          <a:bodyPr wrap="none" rtlCol="0">
            <a:spAutoFit/>
          </a:bodyPr>
          <a:lstStyle/>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ies</a:t>
            </a:r>
            <a:r>
              <a:rPr lang="en-GB" sz="900" dirty="0">
                <a:latin typeface="Roboto Mono" pitchFamily="2" charset="0"/>
                <a:ea typeface="Roboto Mono" pitchFamily="2" charset="0"/>
              </a:rPr>
              <a:t>: 		&lt;http://</a:t>
            </a:r>
            <a:r>
              <a:rPr lang="en-GB" sz="900" dirty="0" err="1">
                <a:latin typeface="Roboto Mono" pitchFamily="2" charset="0"/>
                <a:ea typeface="Roboto Mono" pitchFamily="2" charset="0"/>
              </a:rPr>
              <a:t>ies.data.gov.uk</a:t>
            </a:r>
            <a:r>
              <a:rPr lang="en-GB" sz="900" dirty="0">
                <a:latin typeface="Roboto Mono" pitchFamily="2" charset="0"/>
                <a:ea typeface="Roboto Mono" pitchFamily="2" charset="0"/>
              </a:rPr>
              <a:t>/ontology/ies4#&gt; .</a:t>
            </a:r>
          </a:p>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rdf</a:t>
            </a:r>
            <a:r>
              <a:rPr lang="en-GB" sz="900" dirty="0">
                <a:latin typeface="Roboto Mono" pitchFamily="2" charset="0"/>
                <a:ea typeface="Roboto Mono" pitchFamily="2" charset="0"/>
              </a:rPr>
              <a:t>: 		&lt;http://www.w3.org/1999/02/22-rdf-syntax-ns#&gt; .</a:t>
            </a:r>
          </a:p>
          <a:p>
            <a:r>
              <a:rPr lang="en-GB" sz="900" dirty="0">
                <a:latin typeface="Roboto Mono" pitchFamily="2" charset="0"/>
                <a:ea typeface="Roboto Mono" pitchFamily="2" charset="0"/>
              </a:rPr>
              <a:t>@prefix 	</a:t>
            </a:r>
            <a:r>
              <a:rPr lang="en-GB" sz="900" dirty="0" err="1">
                <a:latin typeface="Roboto Mono" pitchFamily="2" charset="0"/>
                <a:ea typeface="Roboto Mono" pitchFamily="2" charset="0"/>
              </a:rPr>
              <a:t>rdfs</a:t>
            </a:r>
            <a:r>
              <a:rPr lang="en-GB" sz="900" dirty="0">
                <a:latin typeface="Roboto Mono" pitchFamily="2" charset="0"/>
                <a:ea typeface="Roboto Mono" pitchFamily="2" charset="0"/>
              </a:rPr>
              <a:t>: 		&lt;http://www.w3.org/2000/01/</a:t>
            </a:r>
            <a:r>
              <a:rPr lang="en-GB" sz="900" dirty="0" err="1">
                <a:latin typeface="Roboto Mono" pitchFamily="2" charset="0"/>
                <a:ea typeface="Roboto Mono" pitchFamily="2" charset="0"/>
              </a:rPr>
              <a:t>rdf</a:t>
            </a:r>
            <a:r>
              <a:rPr lang="en-GB" sz="900" dirty="0">
                <a:latin typeface="Roboto Mono" pitchFamily="2" charset="0"/>
                <a:ea typeface="Roboto Mono" pitchFamily="2" charset="0"/>
              </a:rPr>
              <a:t>-schema#&gt; .</a:t>
            </a:r>
          </a:p>
          <a:p>
            <a:endParaRPr lang="en-GB" sz="900" dirty="0">
              <a:latin typeface="Roboto Mono" pitchFamily="2" charset="0"/>
              <a:ea typeface="Roboto Mono" pitchFamily="2" charset="0"/>
            </a:endParaRPr>
          </a:p>
          <a:p>
            <a:r>
              <a:rPr lang="en-GB" sz="900" dirty="0" err="1">
                <a:latin typeface="Roboto Mono" pitchFamily="2" charset="0"/>
                <a:ea typeface="Roboto Mono" pitchFamily="2" charset="0"/>
              </a:rPr>
              <a:t>ies:EpsgGeoPointRepresentation</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ies:LocationTransponder</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ies:GeoIdentity</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owl:datatypeProperty</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rdfs:subPropertyOf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ies:attribute</a:t>
            </a:r>
            <a:r>
              <a:rPr lang="en-GB" sz="900" dirty="0">
                <a:latin typeface="Roboto Mono" pitchFamily="2" charset="0"/>
                <a:ea typeface="Roboto Mono" pitchFamily="2" charset="0"/>
              </a:rPr>
              <a:t> .</a:t>
            </a:r>
          </a:p>
          <a:p>
            <a:r>
              <a:rPr lang="en-GB" sz="900" dirty="0" err="1">
                <a:latin typeface="Roboto Mono" pitchFamily="2" charset="0"/>
                <a:ea typeface="Roboto Mono" pitchFamily="2" charset="0"/>
              </a:rPr>
              <a:t>ies:epsgCode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rdfs:domain</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ies:EpsgGeoPointRepresentation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ies:EpsgParameter1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ies:EpsgParameter1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ies:EpsgParameter2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ies:EpsgParameter2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ies:EpsgParameter3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ies:EpsgParameter3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ies:EpsgParameter4	 	</a:t>
            </a:r>
            <a:r>
              <a:rPr lang="en-GB" sz="900" dirty="0" err="1">
                <a:latin typeface="Roboto Mono" pitchFamily="2" charset="0"/>
                <a:ea typeface="Roboto Mono" pitchFamily="2" charset="0"/>
              </a:rPr>
              <a:t>rdf:type</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rdfs:Class</a:t>
            </a:r>
            <a:r>
              <a:rPr lang="en-GB" sz="900" dirty="0">
                <a:latin typeface="Roboto Mono" pitchFamily="2" charset="0"/>
                <a:ea typeface="Roboto Mono" pitchFamily="2" charset="0"/>
              </a:rPr>
              <a:t> .</a:t>
            </a:r>
          </a:p>
          <a:p>
            <a:r>
              <a:rPr lang="en-GB" sz="900" dirty="0">
                <a:latin typeface="Roboto Mono" pitchFamily="2" charset="0"/>
                <a:ea typeface="Roboto Mono" pitchFamily="2" charset="0"/>
              </a:rPr>
              <a:t>ies:EpsgParameter4 		</a:t>
            </a:r>
            <a:r>
              <a:rPr lang="en-GB" sz="900" dirty="0" err="1">
                <a:latin typeface="Roboto Mono" pitchFamily="2" charset="0"/>
                <a:ea typeface="Roboto Mono" pitchFamily="2" charset="0"/>
              </a:rPr>
              <a:t>rdfs:subClassOf</a:t>
            </a:r>
            <a:r>
              <a:rPr lang="en-GB" sz="900" dirty="0">
                <a:latin typeface="Roboto Mono" pitchFamily="2" charset="0"/>
                <a:ea typeface="Roboto Mono" pitchFamily="2" charset="0"/>
              </a:rPr>
              <a:t> 	</a:t>
            </a:r>
            <a:r>
              <a:rPr lang="en-GB" sz="900" dirty="0" err="1">
                <a:latin typeface="Roboto Mono" pitchFamily="2" charset="0"/>
                <a:ea typeface="Roboto Mono" pitchFamily="2" charset="0"/>
              </a:rPr>
              <a:t>ies:Representation</a:t>
            </a:r>
            <a:r>
              <a:rPr lang="en-GB" sz="900" dirty="0">
                <a:latin typeface="Roboto Mono" pitchFamily="2" charset="0"/>
                <a:ea typeface="Roboto Mono" pitchFamily="2" charset="0"/>
              </a:rPr>
              <a:t> .</a:t>
            </a: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a:p>
            <a:endParaRPr lang="en-GB" sz="900" dirty="0">
              <a:latin typeface="Roboto Mono" pitchFamily="2" charset="0"/>
              <a:ea typeface="Roboto Mono" pitchFamily="2" charset="0"/>
            </a:endParaRPr>
          </a:p>
        </p:txBody>
      </p:sp>
    </p:spTree>
    <p:extLst>
      <p:ext uri="{BB962C8B-B14F-4D97-AF65-F5344CB8AC3E}">
        <p14:creationId xmlns:p14="http://schemas.microsoft.com/office/powerpoint/2010/main" val="1207906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20664</TotalTime>
  <Words>6065</Words>
  <Application>Microsoft Macintosh PowerPoint</Application>
  <PresentationFormat>Widescreen</PresentationFormat>
  <Paragraphs>761</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Consolas</vt:lpstr>
      <vt:lpstr>Roboto Thin</vt:lpstr>
      <vt:lpstr>Calibri Light</vt:lpstr>
      <vt:lpstr>Roboto Light</vt:lpstr>
      <vt:lpstr>Roboto Mono</vt:lpstr>
      <vt:lpstr>Calibri</vt: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IES Extensions: GeoLocation Observation</dc:title>
  <dc:creator>Ian Bailey</dc:creator>
  <cp:lastModifiedBy>Ian Bailey</cp:lastModifiedBy>
  <cp:revision>88</cp:revision>
  <dcterms:created xsi:type="dcterms:W3CDTF">2021-01-06T13:24:30Z</dcterms:created>
  <dcterms:modified xsi:type="dcterms:W3CDTF">2021-08-03T16:33:43Z</dcterms:modified>
</cp:coreProperties>
</file>