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61" r:id="rId3"/>
    <p:sldId id="257" r:id="rId4"/>
    <p:sldId id="268" r:id="rId5"/>
    <p:sldId id="258" r:id="rId6"/>
    <p:sldId id="262" r:id="rId7"/>
    <p:sldId id="275" r:id="rId8"/>
    <p:sldId id="274" r:id="rId9"/>
    <p:sldId id="276" r:id="rId10"/>
    <p:sldId id="265" r:id="rId11"/>
    <p:sldId id="270" r:id="rId12"/>
    <p:sldId id="266" r:id="rId13"/>
    <p:sldId id="273" r:id="rId14"/>
    <p:sldId id="271" r:id="rId15"/>
    <p:sldId id="272" r:id="rId16"/>
    <p:sldId id="267" r:id="rId17"/>
    <p:sldId id="269" r:id="rId18"/>
    <p:sldId id="277" r:id="rId19"/>
    <p:sldId id="279" r:id="rId20"/>
    <p:sldId id="280" r:id="rId21"/>
    <p:sldId id="281" r:id="rId22"/>
    <p:sldId id="282" r:id="rId23"/>
    <p:sldId id="283" r:id="rId24"/>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
      <p:font typeface="Consolas" panose="020B0609020204030204" pitchFamily="49" charset="0"/>
      <p:regular r:id="rId31"/>
      <p:bold r:id="rId32"/>
      <p:italic r:id="rId33"/>
      <p:boldItalic r:id="rId34"/>
    </p:embeddedFont>
    <p:embeddedFont>
      <p:font typeface="Libre Barcode 39 Text" pitchFamily="2" charset="0"/>
      <p:regular r:id="rId35"/>
    </p:embeddedFont>
    <p:embeddedFont>
      <p:font typeface="Roboto" panose="02000000000000000000" pitchFamily="2" charset="0"/>
      <p:regular r:id="rId36"/>
      <p:bold r:id="rId37"/>
      <p:italic r:id="rId38"/>
      <p:boldItalic r:id="rId39"/>
    </p:embeddedFont>
    <p:embeddedFont>
      <p:font typeface="Roboto Light" panose="02000000000000000000" pitchFamily="2" charset="0"/>
      <p:regular r:id="rId40"/>
      <p:italic r:id="rId41"/>
    </p:embeddedFont>
    <p:embeddedFont>
      <p:font typeface="Roboto Mono" pitchFamily="2" charset="0"/>
      <p:regular r:id="rId42"/>
      <p:bold r:id="rId43"/>
      <p:italic r:id="rId44"/>
      <p:boldItalic r:id="rId45"/>
    </p:embeddedFont>
    <p:embeddedFont>
      <p:font typeface="Roboto Thin" panose="02000000000000000000" pitchFamily="2" charset="0"/>
      <p:regular r:id="rId46"/>
      <p: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00"/>
    <a:srgbClr val="00CCFF"/>
    <a:srgbClr val="00FDFF"/>
    <a:srgbClr val="0432FF"/>
    <a:srgbClr val="FEB1BF"/>
    <a:srgbClr val="FF9300"/>
    <a:srgbClr val="00FA00"/>
    <a:srgbClr val="FFFFFF"/>
    <a:srgbClr val="8E60B1"/>
    <a:srgbClr val="7B35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83"/>
    <p:restoredTop sz="96327"/>
  </p:normalViewPr>
  <p:slideViewPr>
    <p:cSldViewPr snapToGrid="0" snapToObjects="1">
      <p:cViewPr varScale="1">
        <p:scale>
          <a:sx n="266" d="100"/>
          <a:sy n="266" d="100"/>
        </p:scale>
        <p:origin x="7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E54B-8F6A-D54D-8CD5-15251C3324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D4A0B5C-40B6-9846-AA00-29FE19D2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8321520-F764-B94B-870F-A300674F5874}"/>
              </a:ext>
            </a:extLst>
          </p:cNvPr>
          <p:cNvSpPr>
            <a:spLocks noGrp="1"/>
          </p:cNvSpPr>
          <p:nvPr>
            <p:ph type="dt" sz="half" idx="10"/>
          </p:nvPr>
        </p:nvSpPr>
        <p:spPr/>
        <p:txBody>
          <a:bodyPr/>
          <a:lstStyle/>
          <a:p>
            <a:fld id="{9C217E9C-8F4D-924D-9E3C-AB228D9DE283}" type="datetimeFigureOut">
              <a:rPr lang="en-GB" smtClean="0"/>
              <a:t>05/05/2021</a:t>
            </a:fld>
            <a:endParaRPr lang="en-GB"/>
          </a:p>
        </p:txBody>
      </p:sp>
      <p:sp>
        <p:nvSpPr>
          <p:cNvPr id="5" name="Footer Placeholder 4">
            <a:extLst>
              <a:ext uri="{FF2B5EF4-FFF2-40B4-BE49-F238E27FC236}">
                <a16:creationId xmlns:a16="http://schemas.microsoft.com/office/drawing/2014/main" id="{E705E868-44A0-6F4B-B685-6CE7498937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C225F2-FE38-1943-9891-029230D4513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73034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6DA4-1B8B-EA4C-9C33-5E9DA781199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5FFD52E-884C-D841-8E64-3D7B14FDE9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9EAE0A6-8020-8A47-8363-90AC2EAC4CA9}"/>
              </a:ext>
            </a:extLst>
          </p:cNvPr>
          <p:cNvSpPr>
            <a:spLocks noGrp="1"/>
          </p:cNvSpPr>
          <p:nvPr>
            <p:ph type="dt" sz="half" idx="10"/>
          </p:nvPr>
        </p:nvSpPr>
        <p:spPr/>
        <p:txBody>
          <a:bodyPr/>
          <a:lstStyle/>
          <a:p>
            <a:fld id="{9C217E9C-8F4D-924D-9E3C-AB228D9DE283}" type="datetimeFigureOut">
              <a:rPr lang="en-GB" smtClean="0"/>
              <a:t>05/05/2021</a:t>
            </a:fld>
            <a:endParaRPr lang="en-GB"/>
          </a:p>
        </p:txBody>
      </p:sp>
      <p:sp>
        <p:nvSpPr>
          <p:cNvPr id="5" name="Footer Placeholder 4">
            <a:extLst>
              <a:ext uri="{FF2B5EF4-FFF2-40B4-BE49-F238E27FC236}">
                <a16:creationId xmlns:a16="http://schemas.microsoft.com/office/drawing/2014/main" id="{9A6B2858-B1AC-F44A-8B17-24005109B2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9784EF-4FC5-BF45-985F-45A5FCFEBA11}"/>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95154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2628B-40B3-0845-938A-4359E2BF067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E79C8B7-33ED-9A4D-A585-14316EBD1FE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44826A-BEF4-FA41-A0D8-0B769266C9F8}"/>
              </a:ext>
            </a:extLst>
          </p:cNvPr>
          <p:cNvSpPr>
            <a:spLocks noGrp="1"/>
          </p:cNvSpPr>
          <p:nvPr>
            <p:ph type="dt" sz="half" idx="10"/>
          </p:nvPr>
        </p:nvSpPr>
        <p:spPr/>
        <p:txBody>
          <a:bodyPr/>
          <a:lstStyle/>
          <a:p>
            <a:fld id="{9C217E9C-8F4D-924D-9E3C-AB228D9DE283}" type="datetimeFigureOut">
              <a:rPr lang="en-GB" smtClean="0"/>
              <a:t>05/05/2021</a:t>
            </a:fld>
            <a:endParaRPr lang="en-GB"/>
          </a:p>
        </p:txBody>
      </p:sp>
      <p:sp>
        <p:nvSpPr>
          <p:cNvPr id="5" name="Footer Placeholder 4">
            <a:extLst>
              <a:ext uri="{FF2B5EF4-FFF2-40B4-BE49-F238E27FC236}">
                <a16:creationId xmlns:a16="http://schemas.microsoft.com/office/drawing/2014/main" id="{C06EB88E-92DC-7F4F-8BC9-323739FF4F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BEECE0-DB99-0241-9479-3E76D6543A6A}"/>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14826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1C85-7747-5740-94B1-28913C317CE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524138-D1F2-D34A-88FC-CB8BC57DA9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E86FFF6-61C7-A545-8D8F-00B42A9E988D}"/>
              </a:ext>
            </a:extLst>
          </p:cNvPr>
          <p:cNvSpPr>
            <a:spLocks noGrp="1"/>
          </p:cNvSpPr>
          <p:nvPr>
            <p:ph type="dt" sz="half" idx="10"/>
          </p:nvPr>
        </p:nvSpPr>
        <p:spPr/>
        <p:txBody>
          <a:bodyPr/>
          <a:lstStyle/>
          <a:p>
            <a:fld id="{9C217E9C-8F4D-924D-9E3C-AB228D9DE283}" type="datetimeFigureOut">
              <a:rPr lang="en-GB" smtClean="0"/>
              <a:t>05/05/2021</a:t>
            </a:fld>
            <a:endParaRPr lang="en-GB"/>
          </a:p>
        </p:txBody>
      </p:sp>
      <p:sp>
        <p:nvSpPr>
          <p:cNvPr id="5" name="Footer Placeholder 4">
            <a:extLst>
              <a:ext uri="{FF2B5EF4-FFF2-40B4-BE49-F238E27FC236}">
                <a16:creationId xmlns:a16="http://schemas.microsoft.com/office/drawing/2014/main" id="{2666242A-BF72-CC44-9AF2-D0350FEB7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AA6B68-1538-334F-9B09-13236075C2D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62259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486B-8C68-E74A-8C75-8F7A597C8EC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CA3B864-DB67-424A-BCA8-C4432C57D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0E99DCA-A99C-9942-96C1-DC764BA85269}"/>
              </a:ext>
            </a:extLst>
          </p:cNvPr>
          <p:cNvSpPr>
            <a:spLocks noGrp="1"/>
          </p:cNvSpPr>
          <p:nvPr>
            <p:ph type="dt" sz="half" idx="10"/>
          </p:nvPr>
        </p:nvSpPr>
        <p:spPr/>
        <p:txBody>
          <a:bodyPr/>
          <a:lstStyle/>
          <a:p>
            <a:fld id="{9C217E9C-8F4D-924D-9E3C-AB228D9DE283}" type="datetimeFigureOut">
              <a:rPr lang="en-GB" smtClean="0"/>
              <a:t>05/05/2021</a:t>
            </a:fld>
            <a:endParaRPr lang="en-GB"/>
          </a:p>
        </p:txBody>
      </p:sp>
      <p:sp>
        <p:nvSpPr>
          <p:cNvPr id="5" name="Footer Placeholder 4">
            <a:extLst>
              <a:ext uri="{FF2B5EF4-FFF2-40B4-BE49-F238E27FC236}">
                <a16:creationId xmlns:a16="http://schemas.microsoft.com/office/drawing/2014/main" id="{E6AC9A63-0444-384F-AF90-63CF366168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1FA111-7C6A-A84E-B915-4D48B7E3938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84616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33A0-E289-F04F-99AA-8834F688F07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113E873-B08B-E44D-904E-A569E5D84E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9532A17-031F-D049-9414-2DABE80F58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55261DF-6599-6842-A1FE-83A45FB34B8C}"/>
              </a:ext>
            </a:extLst>
          </p:cNvPr>
          <p:cNvSpPr>
            <a:spLocks noGrp="1"/>
          </p:cNvSpPr>
          <p:nvPr>
            <p:ph type="dt" sz="half" idx="10"/>
          </p:nvPr>
        </p:nvSpPr>
        <p:spPr/>
        <p:txBody>
          <a:bodyPr/>
          <a:lstStyle/>
          <a:p>
            <a:fld id="{9C217E9C-8F4D-924D-9E3C-AB228D9DE283}" type="datetimeFigureOut">
              <a:rPr lang="en-GB" smtClean="0"/>
              <a:t>05/05/2021</a:t>
            </a:fld>
            <a:endParaRPr lang="en-GB"/>
          </a:p>
        </p:txBody>
      </p:sp>
      <p:sp>
        <p:nvSpPr>
          <p:cNvPr id="6" name="Footer Placeholder 5">
            <a:extLst>
              <a:ext uri="{FF2B5EF4-FFF2-40B4-BE49-F238E27FC236}">
                <a16:creationId xmlns:a16="http://schemas.microsoft.com/office/drawing/2014/main" id="{345C8524-EF68-AC4A-8186-DFD169FBF0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589A8D-87BD-584A-9341-59FD188DA20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207138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BA89-15F8-B948-AFB1-3B63ADD4B78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846584C-4AB5-AC43-BDD1-0A6668DDE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C1F8E1-DF48-0D47-9EBF-9B5E395103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0424FD3-AFA9-D94B-AF97-FD88DD1750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F5ECF5-2C8F-7045-9E84-5030B9EEDA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B927EC9-2948-4444-A70A-4535EFF2C661}"/>
              </a:ext>
            </a:extLst>
          </p:cNvPr>
          <p:cNvSpPr>
            <a:spLocks noGrp="1"/>
          </p:cNvSpPr>
          <p:nvPr>
            <p:ph type="dt" sz="half" idx="10"/>
          </p:nvPr>
        </p:nvSpPr>
        <p:spPr/>
        <p:txBody>
          <a:bodyPr/>
          <a:lstStyle/>
          <a:p>
            <a:fld id="{9C217E9C-8F4D-924D-9E3C-AB228D9DE283}" type="datetimeFigureOut">
              <a:rPr lang="en-GB" smtClean="0"/>
              <a:t>05/05/2021</a:t>
            </a:fld>
            <a:endParaRPr lang="en-GB"/>
          </a:p>
        </p:txBody>
      </p:sp>
      <p:sp>
        <p:nvSpPr>
          <p:cNvPr id="8" name="Footer Placeholder 7">
            <a:extLst>
              <a:ext uri="{FF2B5EF4-FFF2-40B4-BE49-F238E27FC236}">
                <a16:creationId xmlns:a16="http://schemas.microsoft.com/office/drawing/2014/main" id="{A30C909C-9539-024E-830D-78E594DB8C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41258-66B1-F642-91CE-3C09AA1B8AC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40793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46C5-0B64-4146-BA0D-DB3BE2E37AA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53A4BFF-A23C-204A-A6C1-30AA6109D42F}"/>
              </a:ext>
            </a:extLst>
          </p:cNvPr>
          <p:cNvSpPr>
            <a:spLocks noGrp="1"/>
          </p:cNvSpPr>
          <p:nvPr>
            <p:ph type="dt" sz="half" idx="10"/>
          </p:nvPr>
        </p:nvSpPr>
        <p:spPr/>
        <p:txBody>
          <a:bodyPr/>
          <a:lstStyle/>
          <a:p>
            <a:fld id="{9C217E9C-8F4D-924D-9E3C-AB228D9DE283}" type="datetimeFigureOut">
              <a:rPr lang="en-GB" smtClean="0"/>
              <a:t>05/05/2021</a:t>
            </a:fld>
            <a:endParaRPr lang="en-GB"/>
          </a:p>
        </p:txBody>
      </p:sp>
      <p:sp>
        <p:nvSpPr>
          <p:cNvPr id="4" name="Footer Placeholder 3">
            <a:extLst>
              <a:ext uri="{FF2B5EF4-FFF2-40B4-BE49-F238E27FC236}">
                <a16:creationId xmlns:a16="http://schemas.microsoft.com/office/drawing/2014/main" id="{F17B3085-D5F3-A443-8DA1-794C87379BA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D92D2E-860D-7343-B482-EE69A8F9EA1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35136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A5D38-EE6C-8544-9453-7A572E4AA8E3}"/>
              </a:ext>
            </a:extLst>
          </p:cNvPr>
          <p:cNvSpPr>
            <a:spLocks noGrp="1"/>
          </p:cNvSpPr>
          <p:nvPr>
            <p:ph type="dt" sz="half" idx="10"/>
          </p:nvPr>
        </p:nvSpPr>
        <p:spPr/>
        <p:txBody>
          <a:bodyPr/>
          <a:lstStyle/>
          <a:p>
            <a:fld id="{9C217E9C-8F4D-924D-9E3C-AB228D9DE283}" type="datetimeFigureOut">
              <a:rPr lang="en-GB" smtClean="0"/>
              <a:t>05/05/2021</a:t>
            </a:fld>
            <a:endParaRPr lang="en-GB"/>
          </a:p>
        </p:txBody>
      </p:sp>
      <p:sp>
        <p:nvSpPr>
          <p:cNvPr id="3" name="Footer Placeholder 2">
            <a:extLst>
              <a:ext uri="{FF2B5EF4-FFF2-40B4-BE49-F238E27FC236}">
                <a16:creationId xmlns:a16="http://schemas.microsoft.com/office/drawing/2014/main" id="{AED0DA8D-7B84-7B4C-BE2E-17C8C74F6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CBA2125-3F0B-C447-9A0E-470C0B14F1E5}"/>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78863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E3BD-A56D-4844-84EF-FEE9277D1F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741FE49-2B80-DF4B-BE24-1FB48EB1C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58C6693-CD49-0543-9144-C02DCBDFF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3E38C3-882B-1949-9A9D-63D9ED073290}"/>
              </a:ext>
            </a:extLst>
          </p:cNvPr>
          <p:cNvSpPr>
            <a:spLocks noGrp="1"/>
          </p:cNvSpPr>
          <p:nvPr>
            <p:ph type="dt" sz="half" idx="10"/>
          </p:nvPr>
        </p:nvSpPr>
        <p:spPr/>
        <p:txBody>
          <a:bodyPr/>
          <a:lstStyle/>
          <a:p>
            <a:fld id="{9C217E9C-8F4D-924D-9E3C-AB228D9DE283}" type="datetimeFigureOut">
              <a:rPr lang="en-GB" smtClean="0"/>
              <a:t>05/05/2021</a:t>
            </a:fld>
            <a:endParaRPr lang="en-GB"/>
          </a:p>
        </p:txBody>
      </p:sp>
      <p:sp>
        <p:nvSpPr>
          <p:cNvPr id="6" name="Footer Placeholder 5">
            <a:extLst>
              <a:ext uri="{FF2B5EF4-FFF2-40B4-BE49-F238E27FC236}">
                <a16:creationId xmlns:a16="http://schemas.microsoft.com/office/drawing/2014/main" id="{0705A384-A988-A04A-9559-778F2C3616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FA2190-7203-6342-AFD1-CD2F7A68158D}"/>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51947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97A1-4AB9-2140-A9C3-BCE34D7CAD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6643FF1-1872-9F45-804B-0E1A60317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0B0DB7-47B4-C043-B908-9782B1C4F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805EBE-84E0-504E-AAD8-E0EA4B660C5C}"/>
              </a:ext>
            </a:extLst>
          </p:cNvPr>
          <p:cNvSpPr>
            <a:spLocks noGrp="1"/>
          </p:cNvSpPr>
          <p:nvPr>
            <p:ph type="dt" sz="half" idx="10"/>
          </p:nvPr>
        </p:nvSpPr>
        <p:spPr/>
        <p:txBody>
          <a:bodyPr/>
          <a:lstStyle/>
          <a:p>
            <a:fld id="{9C217E9C-8F4D-924D-9E3C-AB228D9DE283}" type="datetimeFigureOut">
              <a:rPr lang="en-GB" smtClean="0"/>
              <a:t>05/05/2021</a:t>
            </a:fld>
            <a:endParaRPr lang="en-GB"/>
          </a:p>
        </p:txBody>
      </p:sp>
      <p:sp>
        <p:nvSpPr>
          <p:cNvPr id="6" name="Footer Placeholder 5">
            <a:extLst>
              <a:ext uri="{FF2B5EF4-FFF2-40B4-BE49-F238E27FC236}">
                <a16:creationId xmlns:a16="http://schemas.microsoft.com/office/drawing/2014/main" id="{DF8F409A-492C-D549-B495-AB8DC2FA4D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2E25EC-8E70-064D-AA38-656FBBE81CD0}"/>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3411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90A1D-8396-FD44-872F-BF11AAC61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F9DCC62-5E92-CB41-900A-C146A84E9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D167C4B-6132-4B42-BE20-3CFF7709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17E9C-8F4D-924D-9E3C-AB228D9DE283}" type="datetimeFigureOut">
              <a:rPr lang="en-GB" smtClean="0"/>
              <a:t>05/05/2021</a:t>
            </a:fld>
            <a:endParaRPr lang="en-GB"/>
          </a:p>
        </p:txBody>
      </p:sp>
      <p:sp>
        <p:nvSpPr>
          <p:cNvPr id="5" name="Footer Placeholder 4">
            <a:extLst>
              <a:ext uri="{FF2B5EF4-FFF2-40B4-BE49-F238E27FC236}">
                <a16:creationId xmlns:a16="http://schemas.microsoft.com/office/drawing/2014/main" id="{0534CF15-8C37-8D4D-BD66-3DD467E57E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2DCB4-E79A-2D49-A6A7-A9D056F85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A42F8-898E-0B41-8BA3-AFBD9ACA2A9D}" type="slidenum">
              <a:rPr lang="en-GB" smtClean="0"/>
              <a:t>‹#›</a:t>
            </a:fld>
            <a:endParaRPr lang="en-GB"/>
          </a:p>
        </p:txBody>
      </p:sp>
    </p:spTree>
    <p:extLst>
      <p:ext uri="{BB962C8B-B14F-4D97-AF65-F5344CB8AC3E}">
        <p14:creationId xmlns:p14="http://schemas.microsoft.com/office/powerpoint/2010/main" val="2031641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s://www.app.college.police.uk/app-content/intelligence-management/analysis/delivering-effective-analys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9">
            <a:extLst>
              <a:ext uri="{FF2B5EF4-FFF2-40B4-BE49-F238E27FC236}">
                <a16:creationId xmlns:a16="http://schemas.microsoft.com/office/drawing/2014/main" id="{036CC784-E263-7D4F-B058-EF1D6DC847FC}"/>
              </a:ext>
            </a:extLst>
          </p:cNvPr>
          <p:cNvSpPr/>
          <p:nvPr/>
        </p:nvSpPr>
        <p:spPr>
          <a:xfrm>
            <a:off x="3101620" y="5143205"/>
            <a:ext cx="5988819" cy="9797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000"/>
            </a:lvl1pPr>
          </a:lstStyle>
          <a:p>
            <a:pPr algn="ctr"/>
            <a:r>
              <a:rPr lang="en-GB" sz="24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Extensions to IES, Mappings and Use Cases</a:t>
            </a:r>
          </a:p>
          <a:p>
            <a:pPr algn="ctr"/>
            <a:endParaRPr lang="en-GB" sz="900" dirty="0">
              <a:solidFill>
                <a:srgbClr val="2C3548"/>
              </a:solidFill>
              <a:latin typeface="Roboto Light" panose="02000000000000000000" pitchFamily="2" charset="0"/>
              <a:ea typeface="Roboto Light" panose="02000000000000000000" pitchFamily="2" charset="0"/>
              <a:cs typeface="Helvetica Neue" panose="02000503000000020004" pitchFamily="2" charset="0"/>
            </a:endParaRP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Ian Bailey, CTO @ Telicent</a:t>
            </a: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March 2021</a:t>
            </a:r>
          </a:p>
        </p:txBody>
      </p:sp>
      <p:pic>
        <p:nvPicPr>
          <p:cNvPr id="5" name="Picture 4">
            <a:extLst>
              <a:ext uri="{FF2B5EF4-FFF2-40B4-BE49-F238E27FC236}">
                <a16:creationId xmlns:a16="http://schemas.microsoft.com/office/drawing/2014/main" id="{382D4174-1E17-6640-A423-BA0A0A0BF764}"/>
              </a:ext>
            </a:extLst>
          </p:cNvPr>
          <p:cNvPicPr>
            <a:picLocks noChangeAspect="1"/>
          </p:cNvPicPr>
          <p:nvPr/>
        </p:nvPicPr>
        <p:blipFill>
          <a:blip r:embed="rId2"/>
          <a:stretch>
            <a:fillRect/>
          </a:stretch>
        </p:blipFill>
        <p:spPr>
          <a:xfrm>
            <a:off x="3977883" y="2829211"/>
            <a:ext cx="4236234" cy="970262"/>
          </a:xfrm>
          <a:prstGeom prst="rect">
            <a:avLst/>
          </a:prstGeom>
        </p:spPr>
      </p:pic>
      <p:sp>
        <p:nvSpPr>
          <p:cNvPr id="6" name="TextBox 5">
            <a:extLst>
              <a:ext uri="{FF2B5EF4-FFF2-40B4-BE49-F238E27FC236}">
                <a16:creationId xmlns:a16="http://schemas.microsoft.com/office/drawing/2014/main" id="{4FD3BE26-F3C5-A645-AE29-9CAE7678DB64}"/>
              </a:ext>
            </a:extLst>
          </p:cNvPr>
          <p:cNvSpPr txBox="1"/>
          <p:nvPr/>
        </p:nvSpPr>
        <p:spPr>
          <a:xfrm>
            <a:off x="9277420" y="6030627"/>
            <a:ext cx="2914580" cy="584775"/>
          </a:xfrm>
          <a:prstGeom prst="rect">
            <a:avLst/>
          </a:prstGeom>
          <a:noFill/>
        </p:spPr>
        <p:txBody>
          <a:bodyPr wrap="none" rtlCol="0">
            <a:spAutoFit/>
          </a:bodyPr>
          <a:lstStyle/>
          <a:p>
            <a:r>
              <a:rPr lang="en-US" sz="3200" dirty="0">
                <a:latin typeface="Libre Barcode 39 Text" pitchFamily="2" charset="0"/>
              </a:rPr>
              <a:t>MODEL FUTURES</a:t>
            </a:r>
          </a:p>
        </p:txBody>
      </p:sp>
      <p:pic>
        <p:nvPicPr>
          <p:cNvPr id="7" name="Picture 6" descr="A picture containing drawing&#10;&#10;Description automatically generated">
            <a:extLst>
              <a:ext uri="{FF2B5EF4-FFF2-40B4-BE49-F238E27FC236}">
                <a16:creationId xmlns:a16="http://schemas.microsoft.com/office/drawing/2014/main" id="{06238C6F-993D-0340-973E-31B212994E66}"/>
              </a:ext>
            </a:extLst>
          </p:cNvPr>
          <p:cNvPicPr>
            <a:picLocks noChangeAspect="1"/>
          </p:cNvPicPr>
          <p:nvPr/>
        </p:nvPicPr>
        <p:blipFill>
          <a:blip r:embed="rId3"/>
          <a:stretch>
            <a:fillRect/>
          </a:stretch>
        </p:blipFill>
        <p:spPr>
          <a:xfrm>
            <a:off x="9745579" y="191500"/>
            <a:ext cx="2264275" cy="1129001"/>
          </a:xfrm>
          <a:prstGeom prst="rect">
            <a:avLst/>
          </a:prstGeom>
        </p:spPr>
      </p:pic>
    </p:spTree>
    <p:extLst>
      <p:ext uri="{BB962C8B-B14F-4D97-AF65-F5344CB8AC3E}">
        <p14:creationId xmlns:p14="http://schemas.microsoft.com/office/powerpoint/2010/main" val="392897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713749" y="6356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3588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“following”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1169551"/>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In this approach, we simply use what’s already in IES, with the only required extensions are to create a Following event, and the necessary </a:t>
            </a:r>
            <a:r>
              <a:rPr lang="en-GB" sz="1400" dirty="0" err="1">
                <a:latin typeface="Roboto" panose="02000000000000000000" pitchFamily="2" charset="0"/>
                <a:ea typeface="Roboto" panose="02000000000000000000" pitchFamily="2" charset="0"/>
              </a:rPr>
              <a:t>EventParticipant</a:t>
            </a:r>
            <a:r>
              <a:rPr lang="en-GB" sz="1400" dirty="0">
                <a:latin typeface="Roboto" panose="02000000000000000000" pitchFamily="2" charset="0"/>
                <a:ea typeface="Roboto" panose="02000000000000000000" pitchFamily="2" charset="0"/>
              </a:rPr>
              <a:t> roles for the follower and the followed. </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ActiveFollower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Follower</a:t>
            </a: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6FC38F2F-8463-8A4C-824F-DC1F2DF3A1F1}"/>
              </a:ext>
            </a:extLst>
          </p:cNvPr>
          <p:cNvSpPr txBox="1"/>
          <p:nvPr/>
        </p:nvSpPr>
        <p:spPr>
          <a:xfrm>
            <a:off x="2789500" y="4812065"/>
            <a:ext cx="2804476" cy="1384995"/>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Here we have two types of follower participant – those who are just following (we don’t know if they’re actively choosing to follow) and active follower.</a:t>
            </a:r>
          </a:p>
          <a:p>
            <a:endParaRPr lang="en-GB" sz="1400" dirty="0">
              <a:latin typeface="Roboto" panose="02000000000000000000" pitchFamily="2" charset="0"/>
              <a:ea typeface="Roboto" panose="02000000000000000000" pitchFamily="2" charset="0"/>
            </a:endParaRPr>
          </a:p>
        </p:txBody>
      </p:sp>
      <p:sp>
        <p:nvSpPr>
          <p:cNvPr id="41" name="TextBox 40">
            <a:extLst>
              <a:ext uri="{FF2B5EF4-FFF2-40B4-BE49-F238E27FC236}">
                <a16:creationId xmlns:a16="http://schemas.microsoft.com/office/drawing/2014/main" id="{5FC636AE-FB5A-D04F-A692-5231BCA8613F}"/>
              </a:ext>
            </a:extLst>
          </p:cNvPr>
          <p:cNvSpPr txBox="1"/>
          <p:nvPr/>
        </p:nvSpPr>
        <p:spPr>
          <a:xfrm>
            <a:off x="6997889" y="3853194"/>
            <a:ext cx="4249742" cy="273151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possible worlds model does not need to change, and we can use it in the usual IES fashion with </a:t>
            </a:r>
            <a:r>
              <a:rPr lang="en-GB" sz="1400" dirty="0" err="1">
                <a:latin typeface="Roboto" panose="02000000000000000000" pitchFamily="2" charset="0"/>
                <a:ea typeface="Roboto" panose="02000000000000000000" pitchFamily="2" charset="0"/>
              </a:rPr>
              <a:t>AssessToBeTrue</a:t>
            </a:r>
            <a:r>
              <a:rPr lang="en-GB" sz="1400" dirty="0">
                <a:latin typeface="Roboto" panose="02000000000000000000" pitchFamily="2" charset="0"/>
                <a:ea typeface="Roboto" panose="02000000000000000000" pitchFamily="2" charset="0"/>
              </a:rPr>
              <a:t>. The Assessor could then be a System (e.g. Odysseus, Wisdom)</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confidence could be expressed using the UK Govt PHIA Probability Yardstick - </a:t>
            </a:r>
            <a:r>
              <a:rPr lang="en-GB" sz="1050" dirty="0">
                <a:latin typeface="Roboto" panose="02000000000000000000" pitchFamily="2" charset="0"/>
                <a:ea typeface="Roboto" panose="02000000000000000000" pitchFamily="2" charset="0"/>
                <a:hlinkClick r:id="rId4"/>
              </a:rPr>
              <a:t>https://www.app.college.police.uk/app-content/intelligence-management/analysis/delivering-effective-analysis/</a:t>
            </a:r>
            <a:r>
              <a:rPr lang="en-GB" sz="1050" dirty="0">
                <a:latin typeface="Roboto" panose="02000000000000000000" pitchFamily="2" charset="0"/>
                <a:ea typeface="Roboto" panose="02000000000000000000" pitchFamily="2" charset="0"/>
              </a:rPr>
              <a:t> </a:t>
            </a:r>
          </a:p>
          <a:p>
            <a:endParaRPr lang="en-GB" sz="105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Probably also need to add </a:t>
            </a:r>
            <a:r>
              <a:rPr lang="en-GB" sz="1400" dirty="0" err="1">
                <a:latin typeface="Roboto" panose="02000000000000000000" pitchFamily="2" charset="0"/>
                <a:ea typeface="Roboto" panose="02000000000000000000" pitchFamily="2" charset="0"/>
              </a:rPr>
              <a:t>AssessToBeFalse</a:t>
            </a:r>
            <a:r>
              <a:rPr lang="en-GB" sz="1400" dirty="0">
                <a:latin typeface="Roboto" panose="02000000000000000000" pitchFamily="2" charset="0"/>
                <a:ea typeface="Roboto" panose="02000000000000000000" pitchFamily="2" charset="0"/>
              </a:rPr>
              <a:t> (again with the same confidence criteria).</a:t>
            </a:r>
          </a:p>
          <a:p>
            <a:endParaRPr lang="en-GB"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3473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676339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“Following”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225221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29" name="Oval 28">
            <a:extLst>
              <a:ext uri="{FF2B5EF4-FFF2-40B4-BE49-F238E27FC236}">
                <a16:creationId xmlns:a16="http://schemas.microsoft.com/office/drawing/2014/main" id="{BEA92E98-517D-B046-A318-C533AC2D10CE}"/>
              </a:ext>
            </a:extLst>
          </p:cNvPr>
          <p:cNvSpPr/>
          <p:nvPr/>
        </p:nvSpPr>
        <p:spPr>
          <a:xfrm>
            <a:off x="4216460" y="3192194"/>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4" name="TextBox 33">
            <a:extLst>
              <a:ext uri="{FF2B5EF4-FFF2-40B4-BE49-F238E27FC236}">
                <a16:creationId xmlns:a16="http://schemas.microsoft.com/office/drawing/2014/main" id="{F65F1B1E-B3A0-004B-83A9-BBCC477444DC}"/>
              </a:ext>
            </a:extLst>
          </p:cNvPr>
          <p:cNvSpPr txBox="1"/>
          <p:nvPr/>
        </p:nvSpPr>
        <p:spPr>
          <a:xfrm>
            <a:off x="4391840" y="274862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3685211" y="3639937"/>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4147289" cy="400110"/>
          </a:xfrm>
          <a:prstGeom prst="rect">
            <a:avLst/>
          </a:prstGeom>
          <a:noFill/>
        </p:spPr>
        <p:txBody>
          <a:bodyPr wrap="none" rtlCol="0">
            <a:spAutoFit/>
          </a:bodyPr>
          <a:lstStyle/>
          <a:p>
            <a:r>
              <a:rPr lang="en-GB" sz="2000" dirty="0">
                <a:solidFill>
                  <a:srgbClr val="0070C0"/>
                </a:solidFill>
                <a:latin typeface="Roboto Thin" panose="02000000000000000000" pitchFamily="2" charset="0"/>
                <a:ea typeface="Roboto Thin" panose="02000000000000000000" pitchFamily="2" charset="0"/>
              </a:rPr>
              <a:t>Option One Example – A following B</a:t>
            </a:r>
          </a:p>
        </p:txBody>
      </p:sp>
      <p:sp>
        <p:nvSpPr>
          <p:cNvPr id="75" name="TextBox 74">
            <a:extLst>
              <a:ext uri="{FF2B5EF4-FFF2-40B4-BE49-F238E27FC236}">
                <a16:creationId xmlns:a16="http://schemas.microsoft.com/office/drawing/2014/main" id="{92F26FED-EBBD-A14C-A929-E5D29E0FF182}"/>
              </a:ext>
            </a:extLst>
          </p:cNvPr>
          <p:cNvSpPr txBox="1"/>
          <p:nvPr/>
        </p:nvSpPr>
        <p:spPr>
          <a:xfrm>
            <a:off x="6405639" y="2278242"/>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ies:assessed</a:t>
            </a:r>
            <a:endParaRPr lang="en-GB" sz="700" dirty="0">
              <a:latin typeface="Consolas" panose="020B0609020204030204" pitchFamily="49" charset="0"/>
              <a:cs typeface="Consolas" panose="020B0609020204030204" pitchFamily="49" charset="0"/>
            </a:endParaRPr>
          </a:p>
        </p:txBody>
      </p:sp>
      <p:sp>
        <p:nvSpPr>
          <p:cNvPr id="68" name="Oval 67">
            <a:extLst>
              <a:ext uri="{FF2B5EF4-FFF2-40B4-BE49-F238E27FC236}">
                <a16:creationId xmlns:a16="http://schemas.microsoft.com/office/drawing/2014/main" id="{6EE2C5A0-48A2-1845-B945-2AF61C94C7E9}"/>
              </a:ext>
            </a:extLst>
          </p:cNvPr>
          <p:cNvSpPr/>
          <p:nvPr/>
        </p:nvSpPr>
        <p:spPr>
          <a:xfrm>
            <a:off x="2594864" y="168277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err="1">
                <a:solidFill>
                  <a:srgbClr val="7B35B1"/>
                </a:solidFill>
                <a:latin typeface="Consolas" panose="020B0609020204030204" pitchFamily="49" charset="0"/>
                <a:cs typeface="Consolas" panose="020B0609020204030204" pitchFamily="49" charset="0"/>
              </a:rPr>
              <a:t>Fd</a:t>
            </a:r>
            <a:endParaRPr lang="en-GB" dirty="0">
              <a:solidFill>
                <a:srgbClr val="7B35B1"/>
              </a:solidFill>
              <a:latin typeface="Consolas" panose="020B0609020204030204" pitchFamily="49" charset="0"/>
              <a:cs typeface="Consolas" panose="020B0609020204030204" pitchFamily="49" charset="0"/>
            </a:endParaRPr>
          </a:p>
        </p:txBody>
      </p:sp>
      <p:sp>
        <p:nvSpPr>
          <p:cNvPr id="69" name="Oval 68">
            <a:extLst>
              <a:ext uri="{FF2B5EF4-FFF2-40B4-BE49-F238E27FC236}">
                <a16:creationId xmlns:a16="http://schemas.microsoft.com/office/drawing/2014/main" id="{20A01E12-FC0E-9846-95AB-AE4250E97815}"/>
              </a:ext>
            </a:extLst>
          </p:cNvPr>
          <p:cNvSpPr/>
          <p:nvPr/>
        </p:nvSpPr>
        <p:spPr>
          <a:xfrm>
            <a:off x="2594864" y="2945688"/>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Fr</a:t>
            </a:r>
          </a:p>
        </p:txBody>
      </p:sp>
      <p:sp>
        <p:nvSpPr>
          <p:cNvPr id="70" name="Oval 69">
            <a:extLst>
              <a:ext uri="{FF2B5EF4-FFF2-40B4-BE49-F238E27FC236}">
                <a16:creationId xmlns:a16="http://schemas.microsoft.com/office/drawing/2014/main" id="{AF63DAFF-2A2D-644E-AA47-A52F5BA09FC4}"/>
              </a:ext>
            </a:extLst>
          </p:cNvPr>
          <p:cNvSpPr/>
          <p:nvPr/>
        </p:nvSpPr>
        <p:spPr>
          <a:xfrm>
            <a:off x="5705022" y="2240196"/>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cxnSp>
        <p:nvCxnSpPr>
          <p:cNvPr id="73" name="Straight Arrow Connector 72">
            <a:extLst>
              <a:ext uri="{FF2B5EF4-FFF2-40B4-BE49-F238E27FC236}">
                <a16:creationId xmlns:a16="http://schemas.microsoft.com/office/drawing/2014/main" id="{69689B6D-0004-C64F-9790-4536E46D4A9B}"/>
              </a:ext>
            </a:extLst>
          </p:cNvPr>
          <p:cNvCxnSpPr>
            <a:cxnSpLocks/>
            <a:stCxn id="67" idx="6"/>
            <a:endCxn id="70" idx="2"/>
          </p:cNvCxnSpPr>
          <p:nvPr/>
        </p:nvCxnSpPr>
        <p:spPr>
          <a:xfrm>
            <a:off x="4704140" y="2477002"/>
            <a:ext cx="1000882"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D8407C9D-ABF0-3348-8E82-3F431A28920C}"/>
              </a:ext>
            </a:extLst>
          </p:cNvPr>
          <p:cNvSpPr txBox="1"/>
          <p:nvPr/>
        </p:nvSpPr>
        <p:spPr>
          <a:xfrm>
            <a:off x="4790298" y="2286457"/>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cxnSp>
        <p:nvCxnSpPr>
          <p:cNvPr id="80" name="Straight Arrow Connector 79">
            <a:extLst>
              <a:ext uri="{FF2B5EF4-FFF2-40B4-BE49-F238E27FC236}">
                <a16:creationId xmlns:a16="http://schemas.microsoft.com/office/drawing/2014/main" id="{3FC6427D-56C9-B74E-9DA2-F42F58B7BA59}"/>
              </a:ext>
            </a:extLst>
          </p:cNvPr>
          <p:cNvCxnSpPr>
            <a:cxnSpLocks/>
            <a:stCxn id="69" idx="6"/>
            <a:endCxn id="67" idx="3"/>
          </p:cNvCxnSpPr>
          <p:nvPr/>
        </p:nvCxnSpPr>
        <p:spPr>
          <a:xfrm flipV="1">
            <a:off x="3082544" y="2644449"/>
            <a:ext cx="1205335" cy="53804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2625D6F-0512-354A-B13E-8ABBD2B7CE7E}"/>
              </a:ext>
            </a:extLst>
          </p:cNvPr>
          <p:cNvCxnSpPr>
            <a:cxnSpLocks/>
            <a:stCxn id="69" idx="2"/>
            <a:endCxn id="85" idx="6"/>
          </p:cNvCxnSpPr>
          <p:nvPr/>
        </p:nvCxnSpPr>
        <p:spPr>
          <a:xfrm flipH="1">
            <a:off x="1471548" y="3182494"/>
            <a:ext cx="1123316" cy="527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BCA60C71-BFC3-FE44-AF6B-390A21C63881}"/>
              </a:ext>
            </a:extLst>
          </p:cNvPr>
          <p:cNvSpPr txBox="1"/>
          <p:nvPr/>
        </p:nvSpPr>
        <p:spPr>
          <a:xfrm>
            <a:off x="1412980" y="1687425"/>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3" name="TextBox 82">
            <a:extLst>
              <a:ext uri="{FF2B5EF4-FFF2-40B4-BE49-F238E27FC236}">
                <a16:creationId xmlns:a16="http://schemas.microsoft.com/office/drawing/2014/main" id="{10C9B73A-3DC4-FA4B-983E-E277E6281F83}"/>
              </a:ext>
            </a:extLst>
          </p:cNvPr>
          <p:cNvSpPr txBox="1"/>
          <p:nvPr/>
        </p:nvSpPr>
        <p:spPr>
          <a:xfrm>
            <a:off x="1412980" y="2939448"/>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4" name="Rectangle 83">
            <a:extLst>
              <a:ext uri="{FF2B5EF4-FFF2-40B4-BE49-F238E27FC236}">
                <a16:creationId xmlns:a16="http://schemas.microsoft.com/office/drawing/2014/main" id="{373388FA-D982-F543-ACD7-CA0266A224F4}"/>
              </a:ext>
            </a:extLst>
          </p:cNvPr>
          <p:cNvSpPr/>
          <p:nvPr/>
        </p:nvSpPr>
        <p:spPr>
          <a:xfrm>
            <a:off x="8857513" y="4538228"/>
            <a:ext cx="3014806" cy="1800493"/>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As	</a:t>
            </a:r>
            <a:r>
              <a:rPr lang="en-GB" sz="1100" dirty="0" err="1">
                <a:solidFill>
                  <a:srgbClr val="000000"/>
                </a:solidFill>
                <a:latin typeface="Consolas" panose="020B0609020204030204" pitchFamily="49" charset="0"/>
              </a:rPr>
              <a:t>ies:Assessor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AT	</a:t>
            </a:r>
            <a:r>
              <a:rPr lang="en-GB" sz="1100" dirty="0" err="1">
                <a:solidFill>
                  <a:srgbClr val="000000"/>
                </a:solidFill>
                <a:latin typeface="Consolas" panose="020B0609020204030204" pitchFamily="49" charset="0"/>
              </a:rPr>
              <a:t>ies:AssessToBeTrue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	</a:t>
            </a:r>
            <a:r>
              <a:rPr lang="en-GB" sz="1100" dirty="0" err="1">
                <a:solidFill>
                  <a:srgbClr val="000000"/>
                </a:solidFill>
                <a:latin typeface="Consolas" panose="020B0609020204030204" pitchFamily="49" charset="0"/>
              </a:rPr>
              <a:t>ies:Follow</a:t>
            </a:r>
            <a:endParaRPr lang="en-GB" sz="1100" dirty="0">
              <a:solidFill>
                <a:srgbClr val="000000"/>
              </a:solidFill>
              <a:latin typeface="Consolas" panose="020B0609020204030204" pitchFamily="49" charset="0"/>
            </a:endParaRPr>
          </a:p>
          <a:p>
            <a:r>
              <a:rPr lang="en-GB" sz="1100" dirty="0" err="1">
                <a:solidFill>
                  <a:srgbClr val="000000"/>
                </a:solidFill>
                <a:latin typeface="Consolas" panose="020B0609020204030204" pitchFamily="49" charset="0"/>
              </a:rPr>
              <a:t>Fd</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ies:Followed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Fr	</a:t>
            </a:r>
            <a:r>
              <a:rPr lang="en-GB" sz="1100" dirty="0" err="1">
                <a:solidFill>
                  <a:srgbClr val="000000"/>
                </a:solidFill>
                <a:latin typeface="Consolas" panose="020B0609020204030204" pitchFamily="49" charset="0"/>
              </a:rPr>
              <a:t>ies:Follower</a:t>
            </a:r>
            <a:endParaRPr lang="en-GB" sz="1100" dirty="0">
              <a:solidFill>
                <a:srgbClr val="000000"/>
              </a:solidFill>
              <a:latin typeface="Consolas" panose="020B0609020204030204" pitchFamily="49" charset="0"/>
            </a:endParaRPr>
          </a:p>
          <a:p>
            <a:r>
              <a:rPr lang="en-GB" sz="1100" dirty="0">
                <a:solidFill>
                  <a:srgbClr val="C00000"/>
                </a:solidFill>
                <a:latin typeface="Consolas" panose="020B0609020204030204" pitchFamily="49" charset="0"/>
              </a:rPr>
              <a:t>LT	</a:t>
            </a:r>
            <a:r>
              <a:rPr lang="en-GB" sz="1100" dirty="0" err="1">
                <a:solidFill>
                  <a:srgbClr val="C00000"/>
                </a:solidFill>
                <a:latin typeface="Consolas" panose="020B0609020204030204" pitchFamily="49" charset="0"/>
              </a:rPr>
              <a:t>ies:LocationTransponder</a:t>
            </a:r>
            <a:endParaRPr lang="en-GB" sz="1100" dirty="0">
              <a:solidFill>
                <a:srgbClr val="C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PW	</a:t>
            </a:r>
            <a:r>
              <a:rPr lang="en-GB" sz="1100" dirty="0" err="1">
                <a:solidFill>
                  <a:srgbClr val="000000"/>
                </a:solidFill>
                <a:latin typeface="Consolas" panose="020B0609020204030204" pitchFamily="49" charset="0"/>
              </a:rPr>
              <a:t>ies:PossibleWorld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S	</a:t>
            </a:r>
            <a:r>
              <a:rPr lang="en-GB" sz="1100" dirty="0" err="1">
                <a:solidFill>
                  <a:srgbClr val="000000"/>
                </a:solidFill>
                <a:latin typeface="Consolas" panose="020B0609020204030204" pitchFamily="49" charset="0"/>
              </a:rPr>
              <a:t>ies:System</a:t>
            </a:r>
            <a:endParaRPr lang="en-GB" sz="1100" dirty="0">
              <a:solidFill>
                <a:srgbClr val="000000"/>
              </a:solidFill>
              <a:latin typeface="Consolas" panose="020B0609020204030204" pitchFamily="49" charset="0"/>
            </a:endParaRPr>
          </a:p>
        </p:txBody>
      </p:sp>
      <p:sp>
        <p:nvSpPr>
          <p:cNvPr id="85" name="Oval 84">
            <a:extLst>
              <a:ext uri="{FF2B5EF4-FFF2-40B4-BE49-F238E27FC236}">
                <a16:creationId xmlns:a16="http://schemas.microsoft.com/office/drawing/2014/main" id="{0B5812E4-B7FA-954E-9FE6-2679B54A5570}"/>
              </a:ext>
            </a:extLst>
          </p:cNvPr>
          <p:cNvSpPr/>
          <p:nvPr/>
        </p:nvSpPr>
        <p:spPr>
          <a:xfrm>
            <a:off x="983868" y="2950961"/>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86" name="Oval 85">
            <a:extLst>
              <a:ext uri="{FF2B5EF4-FFF2-40B4-BE49-F238E27FC236}">
                <a16:creationId xmlns:a16="http://schemas.microsoft.com/office/drawing/2014/main" id="{E1C1B390-9409-ED4A-9E47-E0B9BF687DE3}"/>
              </a:ext>
            </a:extLst>
          </p:cNvPr>
          <p:cNvSpPr/>
          <p:nvPr/>
        </p:nvSpPr>
        <p:spPr>
          <a:xfrm>
            <a:off x="983868" y="168277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cxnSp>
        <p:nvCxnSpPr>
          <p:cNvPr id="88" name="Straight Arrow Connector 87">
            <a:extLst>
              <a:ext uri="{FF2B5EF4-FFF2-40B4-BE49-F238E27FC236}">
                <a16:creationId xmlns:a16="http://schemas.microsoft.com/office/drawing/2014/main" id="{E871058F-5407-D641-953B-C55B04DE241E}"/>
              </a:ext>
            </a:extLst>
          </p:cNvPr>
          <p:cNvCxnSpPr>
            <a:cxnSpLocks/>
            <a:stCxn id="68" idx="2"/>
            <a:endCxn id="86" idx="6"/>
          </p:cNvCxnSpPr>
          <p:nvPr/>
        </p:nvCxnSpPr>
        <p:spPr>
          <a:xfrm flipH="1">
            <a:off x="1471548" y="1919583"/>
            <a:ext cx="112331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1BBF89C-4A67-FD45-ACC8-BA7A105EC898}"/>
              </a:ext>
            </a:extLst>
          </p:cNvPr>
          <p:cNvCxnSpPr>
            <a:cxnSpLocks/>
            <a:stCxn id="68" idx="6"/>
            <a:endCxn id="67" idx="1"/>
          </p:cNvCxnSpPr>
          <p:nvPr/>
        </p:nvCxnSpPr>
        <p:spPr>
          <a:xfrm>
            <a:off x="3082544" y="1919583"/>
            <a:ext cx="1205335" cy="3899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B4FFCB7-955D-114D-AF6B-23DB0EA4B892}"/>
              </a:ext>
            </a:extLst>
          </p:cNvPr>
          <p:cNvSpPr txBox="1"/>
          <p:nvPr/>
        </p:nvSpPr>
        <p:spPr>
          <a:xfrm>
            <a:off x="2988239" y="2180963"/>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67F1A083-97CD-254B-A996-9310DC49B3DF}"/>
              </a:ext>
            </a:extLst>
          </p:cNvPr>
          <p:cNvSpPr txBox="1"/>
          <p:nvPr/>
        </p:nvSpPr>
        <p:spPr>
          <a:xfrm>
            <a:off x="3000752" y="2592481"/>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cxnSp>
        <p:nvCxnSpPr>
          <p:cNvPr id="99" name="Straight Arrow Connector 98">
            <a:extLst>
              <a:ext uri="{FF2B5EF4-FFF2-40B4-BE49-F238E27FC236}">
                <a16:creationId xmlns:a16="http://schemas.microsoft.com/office/drawing/2014/main" id="{C6B6ABAE-C95F-8147-94AF-3692966F06F9}"/>
              </a:ext>
            </a:extLst>
          </p:cNvPr>
          <p:cNvCxnSpPr>
            <a:cxnSpLocks/>
            <a:stCxn id="67" idx="4"/>
            <a:endCxn id="29" idx="0"/>
          </p:cNvCxnSpPr>
          <p:nvPr/>
        </p:nvCxnSpPr>
        <p:spPr>
          <a:xfrm>
            <a:off x="4460300" y="2713808"/>
            <a:ext cx="0" cy="47838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81A2F60C-DCE5-5D4A-A0B4-40D5B65BCD73}"/>
              </a:ext>
            </a:extLst>
          </p:cNvPr>
          <p:cNvSpPr/>
          <p:nvPr/>
        </p:nvSpPr>
        <p:spPr>
          <a:xfrm>
            <a:off x="4216460"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F</a:t>
            </a:r>
          </a:p>
        </p:txBody>
      </p:sp>
      <p:sp>
        <p:nvSpPr>
          <p:cNvPr id="106" name="Oval 105">
            <a:extLst>
              <a:ext uri="{FF2B5EF4-FFF2-40B4-BE49-F238E27FC236}">
                <a16:creationId xmlns:a16="http://schemas.microsoft.com/office/drawing/2014/main" id="{38CB0A75-238A-BB4D-B994-1B75527EA173}"/>
              </a:ext>
            </a:extLst>
          </p:cNvPr>
          <p:cNvSpPr/>
          <p:nvPr/>
        </p:nvSpPr>
        <p:spPr>
          <a:xfrm>
            <a:off x="7208335"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AT</a:t>
            </a:r>
          </a:p>
        </p:txBody>
      </p:sp>
      <p:cxnSp>
        <p:nvCxnSpPr>
          <p:cNvPr id="107" name="Straight Arrow Connector 106">
            <a:extLst>
              <a:ext uri="{FF2B5EF4-FFF2-40B4-BE49-F238E27FC236}">
                <a16:creationId xmlns:a16="http://schemas.microsoft.com/office/drawing/2014/main" id="{0B3D04A5-6923-4146-AB08-5E13D759208E}"/>
              </a:ext>
            </a:extLst>
          </p:cNvPr>
          <p:cNvCxnSpPr>
            <a:cxnSpLocks/>
            <a:stCxn id="106" idx="2"/>
            <a:endCxn id="70" idx="6"/>
          </p:cNvCxnSpPr>
          <p:nvPr/>
        </p:nvCxnSpPr>
        <p:spPr>
          <a:xfrm flipH="1">
            <a:off x="6192702" y="2477002"/>
            <a:ext cx="101563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7DF1A307-7CCA-BF4E-A65D-EDC202AF200D}"/>
              </a:ext>
            </a:extLst>
          </p:cNvPr>
          <p:cNvSpPr/>
          <p:nvPr/>
        </p:nvSpPr>
        <p:spPr>
          <a:xfrm>
            <a:off x="10875162" y="2240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S</a:t>
            </a:r>
          </a:p>
        </p:txBody>
      </p:sp>
      <p:sp>
        <p:nvSpPr>
          <p:cNvPr id="112" name="Oval 111">
            <a:extLst>
              <a:ext uri="{FF2B5EF4-FFF2-40B4-BE49-F238E27FC236}">
                <a16:creationId xmlns:a16="http://schemas.microsoft.com/office/drawing/2014/main" id="{424448EA-EFF4-C048-BEEC-E44062FDED09}"/>
              </a:ext>
            </a:extLst>
          </p:cNvPr>
          <p:cNvSpPr/>
          <p:nvPr/>
        </p:nvSpPr>
        <p:spPr>
          <a:xfrm>
            <a:off x="9098419" y="2240196"/>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As</a:t>
            </a:r>
          </a:p>
        </p:txBody>
      </p:sp>
      <p:sp>
        <p:nvSpPr>
          <p:cNvPr id="113" name="TextBox 112">
            <a:extLst>
              <a:ext uri="{FF2B5EF4-FFF2-40B4-BE49-F238E27FC236}">
                <a16:creationId xmlns:a16="http://schemas.microsoft.com/office/drawing/2014/main" id="{8C4C65EB-4523-C048-BEAF-7FA71E562B23}"/>
              </a:ext>
            </a:extLst>
          </p:cNvPr>
          <p:cNvSpPr txBox="1"/>
          <p:nvPr/>
        </p:nvSpPr>
        <p:spPr>
          <a:xfrm>
            <a:off x="9586099" y="2283821"/>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cxnSp>
        <p:nvCxnSpPr>
          <p:cNvPr id="114" name="Straight Arrow Connector 113">
            <a:extLst>
              <a:ext uri="{FF2B5EF4-FFF2-40B4-BE49-F238E27FC236}">
                <a16:creationId xmlns:a16="http://schemas.microsoft.com/office/drawing/2014/main" id="{725D045C-4396-0E44-AC90-202FEDF6E2CA}"/>
              </a:ext>
            </a:extLst>
          </p:cNvPr>
          <p:cNvCxnSpPr>
            <a:cxnSpLocks/>
            <a:stCxn id="112" idx="2"/>
            <a:endCxn id="106" idx="6"/>
          </p:cNvCxnSpPr>
          <p:nvPr/>
        </p:nvCxnSpPr>
        <p:spPr>
          <a:xfrm flipH="1">
            <a:off x="7696015" y="2477002"/>
            <a:ext cx="140240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732E4A3-6FB6-5641-9B31-338DE30F24FC}"/>
              </a:ext>
            </a:extLst>
          </p:cNvPr>
          <p:cNvCxnSpPr>
            <a:cxnSpLocks/>
            <a:stCxn id="112" idx="6"/>
            <a:endCxn id="111" idx="2"/>
          </p:cNvCxnSpPr>
          <p:nvPr/>
        </p:nvCxnSpPr>
        <p:spPr>
          <a:xfrm>
            <a:off x="9586099" y="2477002"/>
            <a:ext cx="128906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E4207E1-4128-BC4C-AA24-E4D955008493}"/>
              </a:ext>
            </a:extLst>
          </p:cNvPr>
          <p:cNvSpPr txBox="1"/>
          <p:nvPr/>
        </p:nvSpPr>
        <p:spPr>
          <a:xfrm>
            <a:off x="7911267" y="2286457"/>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121" name="Oval 120">
            <a:extLst>
              <a:ext uri="{FF2B5EF4-FFF2-40B4-BE49-F238E27FC236}">
                <a16:creationId xmlns:a16="http://schemas.microsoft.com/office/drawing/2014/main" id="{613E000D-EA08-264D-9252-ACDFBCDA1FC1}"/>
              </a:ext>
            </a:extLst>
          </p:cNvPr>
          <p:cNvSpPr/>
          <p:nvPr/>
        </p:nvSpPr>
        <p:spPr>
          <a:xfrm>
            <a:off x="7205212" y="3192538"/>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cxnSp>
        <p:nvCxnSpPr>
          <p:cNvPr id="122" name="Straight Arrow Connector 121">
            <a:extLst>
              <a:ext uri="{FF2B5EF4-FFF2-40B4-BE49-F238E27FC236}">
                <a16:creationId xmlns:a16="http://schemas.microsoft.com/office/drawing/2014/main" id="{B49A74EA-0E63-DB4F-99C7-484CED9F602E}"/>
              </a:ext>
            </a:extLst>
          </p:cNvPr>
          <p:cNvCxnSpPr>
            <a:cxnSpLocks/>
            <a:stCxn id="106" idx="4"/>
            <a:endCxn id="121" idx="0"/>
          </p:cNvCxnSpPr>
          <p:nvPr/>
        </p:nvCxnSpPr>
        <p:spPr>
          <a:xfrm flipH="1">
            <a:off x="7449052" y="2713808"/>
            <a:ext cx="3123" cy="4787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E589DCB-CFC3-6E44-9E17-79C1AE46A341}"/>
              </a:ext>
            </a:extLst>
          </p:cNvPr>
          <p:cNvSpPr txBox="1"/>
          <p:nvPr/>
        </p:nvSpPr>
        <p:spPr>
          <a:xfrm>
            <a:off x="7383767" y="279774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126" name="TextBox 125">
            <a:extLst>
              <a:ext uri="{FF2B5EF4-FFF2-40B4-BE49-F238E27FC236}">
                <a16:creationId xmlns:a16="http://schemas.microsoft.com/office/drawing/2014/main" id="{8E44089A-61FA-ED42-A7AE-3B4386218921}"/>
              </a:ext>
            </a:extLst>
          </p:cNvPr>
          <p:cNvSpPr txBox="1"/>
          <p:nvPr/>
        </p:nvSpPr>
        <p:spPr>
          <a:xfrm>
            <a:off x="6767615" y="3667668"/>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data:2020-04-01T18:00</a:t>
            </a:r>
          </a:p>
        </p:txBody>
      </p:sp>
      <p:sp>
        <p:nvSpPr>
          <p:cNvPr id="127" name="TextBox 126">
            <a:extLst>
              <a:ext uri="{FF2B5EF4-FFF2-40B4-BE49-F238E27FC236}">
                <a16:creationId xmlns:a16="http://schemas.microsoft.com/office/drawing/2014/main" id="{942E9A54-F384-AF4C-ADB1-100783BF9937}"/>
              </a:ext>
            </a:extLst>
          </p:cNvPr>
          <p:cNvSpPr txBox="1"/>
          <p:nvPr/>
        </p:nvSpPr>
        <p:spPr>
          <a:xfrm>
            <a:off x="760143" y="2147702"/>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128" name="TextBox 127">
            <a:extLst>
              <a:ext uri="{FF2B5EF4-FFF2-40B4-BE49-F238E27FC236}">
                <a16:creationId xmlns:a16="http://schemas.microsoft.com/office/drawing/2014/main" id="{9CD5FDAF-AEFB-E94A-8BD2-1B1AF2DFCC88}"/>
              </a:ext>
            </a:extLst>
          </p:cNvPr>
          <p:cNvSpPr txBox="1"/>
          <p:nvPr/>
        </p:nvSpPr>
        <p:spPr>
          <a:xfrm>
            <a:off x="726438" y="3413462"/>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data:MMSI_239750961</a:t>
            </a:r>
          </a:p>
        </p:txBody>
      </p:sp>
      <p:sp>
        <p:nvSpPr>
          <p:cNvPr id="129" name="TextBox 128">
            <a:extLst>
              <a:ext uri="{FF2B5EF4-FFF2-40B4-BE49-F238E27FC236}">
                <a16:creationId xmlns:a16="http://schemas.microsoft.com/office/drawing/2014/main" id="{D9EDA49E-135C-0949-9043-DAD53B06252A}"/>
              </a:ext>
            </a:extLst>
          </p:cNvPr>
          <p:cNvSpPr txBox="1"/>
          <p:nvPr/>
        </p:nvSpPr>
        <p:spPr>
          <a:xfrm>
            <a:off x="4644576" y="3898735"/>
            <a:ext cx="2804476" cy="461665"/>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Note time of following event and time of assessment may be different</a:t>
            </a:r>
          </a:p>
        </p:txBody>
      </p:sp>
      <p:sp>
        <p:nvSpPr>
          <p:cNvPr id="130" name="TextBox 129">
            <a:extLst>
              <a:ext uri="{FF2B5EF4-FFF2-40B4-BE49-F238E27FC236}">
                <a16:creationId xmlns:a16="http://schemas.microsoft.com/office/drawing/2014/main" id="{4F828244-6715-784D-8BC8-D7C081E395A7}"/>
              </a:ext>
            </a:extLst>
          </p:cNvPr>
          <p:cNvSpPr txBox="1"/>
          <p:nvPr/>
        </p:nvSpPr>
        <p:spPr>
          <a:xfrm>
            <a:off x="10499706" y="2590305"/>
            <a:ext cx="1416852" cy="646331"/>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e.g. </a:t>
            </a:r>
          </a:p>
          <a:p>
            <a:r>
              <a:rPr lang="en-GB" sz="1200" dirty="0">
                <a:solidFill>
                  <a:srgbClr val="FF0000"/>
                </a:solidFill>
                <a:latin typeface="Roboto" panose="02000000000000000000" pitchFamily="2" charset="0"/>
                <a:ea typeface="Roboto" panose="02000000000000000000" pitchFamily="2" charset="0"/>
              </a:rPr>
              <a:t>Odysseus, Wisdom</a:t>
            </a:r>
          </a:p>
        </p:txBody>
      </p:sp>
    </p:spTree>
    <p:extLst>
      <p:ext uri="{BB962C8B-B14F-4D97-AF65-F5344CB8AC3E}">
        <p14:creationId xmlns:p14="http://schemas.microsoft.com/office/powerpoint/2010/main" val="35857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738DD7-40F4-D643-9A03-8CBE57A97294}"/>
              </a:ext>
            </a:extLst>
          </p:cNvPr>
          <p:cNvSpPr txBox="1"/>
          <p:nvPr/>
        </p:nvSpPr>
        <p:spPr>
          <a:xfrm>
            <a:off x="47874" y="0"/>
            <a:ext cx="35862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“Following” Data:</a:t>
            </a:r>
          </a:p>
        </p:txBody>
      </p:sp>
      <p:sp>
        <p:nvSpPr>
          <p:cNvPr id="5" name="Rectangle 4">
            <a:extLst>
              <a:ext uri="{FF2B5EF4-FFF2-40B4-BE49-F238E27FC236}">
                <a16:creationId xmlns:a16="http://schemas.microsoft.com/office/drawing/2014/main" id="{3F3D38BA-29C7-DE4F-9269-12A38623760B}"/>
              </a:ext>
            </a:extLst>
          </p:cNvPr>
          <p:cNvSpPr/>
          <p:nvPr/>
        </p:nvSpPr>
        <p:spPr>
          <a:xfrm>
            <a:off x="90791" y="461665"/>
            <a:ext cx="6096000" cy="6093976"/>
          </a:xfrm>
          <a:prstGeom prst="rect">
            <a:avLst/>
          </a:prstGeom>
          <a:solidFill>
            <a:schemeClr val="tx1">
              <a:lumMod val="85000"/>
              <a:lumOff val="15000"/>
            </a:schemeClr>
          </a:solidFill>
        </p:spPr>
        <p:txBody>
          <a:bodyPr>
            <a:spAutoFit/>
          </a:bodyPr>
          <a:lstStyle/>
          <a:p>
            <a:r>
              <a:rPr lang="en-GB" sz="600" dirty="0">
                <a:solidFill>
                  <a:srgbClr val="D4D4D4"/>
                </a:solidFill>
                <a:latin typeface="Menlo" panose="020B0609030804020204" pitchFamily="49" charset="0"/>
              </a:rPr>
              <a:t>@prefix </a:t>
            </a:r>
            <a:r>
              <a:rPr lang="en-GB" sz="600" dirty="0">
                <a:solidFill>
                  <a:srgbClr val="569CD6"/>
                </a:solidFill>
                <a:latin typeface="Menlo" panose="020B0609030804020204" pitchFamily="49" charset="0"/>
              </a:rPr>
              <a:t>data:</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ais.data.gov.uk</a:t>
            </a:r>
            <a:r>
              <a:rPr lang="en-GB" sz="600" dirty="0">
                <a:solidFill>
                  <a:srgbClr val="4EC9B0"/>
                </a:solidFill>
                <a:latin typeface="Menlo" panose="020B0609030804020204" pitchFamily="49" charset="0"/>
              </a:rPr>
              <a:t>/ais-</a:t>
            </a:r>
            <a:r>
              <a:rPr lang="en-GB" sz="600" dirty="0" err="1">
                <a:solidFill>
                  <a:srgbClr val="4EC9B0"/>
                </a:solidFill>
                <a:latin typeface="Menlo" panose="020B0609030804020204" pitchFamily="49" charset="0"/>
              </a:rPr>
              <a:t>ies</a:t>
            </a:r>
            <a:r>
              <a:rPr lang="en-GB" sz="600" dirty="0">
                <a:solidFill>
                  <a:srgbClr val="4EC9B0"/>
                </a:solidFill>
                <a:latin typeface="Menlo" panose="020B0609030804020204" pitchFamily="49" charset="0"/>
              </a:rPr>
              <a:t>-test#&gt;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err="1">
                <a:solidFill>
                  <a:srgbClr val="569CD6"/>
                </a:solidFill>
                <a:latin typeface="Menlo" panose="020B0609030804020204" pitchFamily="49" charset="0"/>
              </a:rPr>
              <a:t>ies</a:t>
            </a:r>
            <a:r>
              <a:rPr lang="en-GB" sz="600" dirty="0">
                <a:solidFill>
                  <a:srgbClr val="569CD6"/>
                </a:solidFill>
                <a:latin typeface="Menlo" panose="020B0609030804020204" pitchFamily="49" charset="0"/>
              </a:rPr>
              <a:t>:</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ies.data.gov.uk</a:t>
            </a:r>
            <a:r>
              <a:rPr lang="en-GB" sz="600" dirty="0">
                <a:solidFill>
                  <a:srgbClr val="4EC9B0"/>
                </a:solidFill>
                <a:latin typeface="Menlo" panose="020B0609030804020204" pitchFamily="49" charset="0"/>
              </a:rPr>
              <a:t>/ontology/ies4#&gt;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a:solidFill>
                  <a:srgbClr val="569CD6"/>
                </a:solidFill>
                <a:latin typeface="Menlo" panose="020B0609030804020204" pitchFamily="49" charset="0"/>
              </a:rPr>
              <a:t>iso8601:</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iso.org</a:t>
            </a:r>
            <a:r>
              <a:rPr lang="en-GB" sz="600" dirty="0">
                <a:solidFill>
                  <a:srgbClr val="4EC9B0"/>
                </a:solidFill>
                <a:latin typeface="Menlo" panose="020B0609030804020204" pitchFamily="49" charset="0"/>
              </a:rPr>
              <a:t>/iso8601#&gt;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err="1">
                <a:solidFill>
                  <a:srgbClr val="569CD6"/>
                </a:solidFill>
                <a:latin typeface="Menlo" panose="020B0609030804020204" pitchFamily="49" charset="0"/>
              </a:rPr>
              <a:t>xsd</a:t>
            </a:r>
            <a:r>
              <a:rPr lang="en-GB" sz="600" dirty="0">
                <a:solidFill>
                  <a:srgbClr val="569CD6"/>
                </a:solidFill>
                <a:latin typeface="Menlo" panose="020B0609030804020204" pitchFamily="49" charset="0"/>
              </a:rPr>
              <a:t>:</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&lt;http://www.w3.org/2001/</a:t>
            </a:r>
            <a:r>
              <a:rPr lang="en-GB" sz="600" dirty="0" err="1">
                <a:solidFill>
                  <a:srgbClr val="4EC9B0"/>
                </a:solidFill>
                <a:latin typeface="Menlo" panose="020B0609030804020204" pitchFamily="49" charset="0"/>
              </a:rPr>
              <a:t>XMLSchema</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0edbd5f1</a:t>
            </a:r>
            <a:r>
              <a:rPr lang="en-GB" sz="600" dirty="0">
                <a:solidFill>
                  <a:srgbClr val="B5CEA8"/>
                </a:solidFill>
                <a:latin typeface="Menlo" panose="020B0609030804020204" pitchFamily="49" charset="0"/>
              </a:rPr>
              <a:t>-1</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296</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4781313</a:t>
            </a:r>
            <a:r>
              <a:rPr lang="en-GB" sz="600" dirty="0">
                <a:solidFill>
                  <a:srgbClr val="D4D4D4"/>
                </a:solidFill>
                <a:latin typeface="Menlo" panose="020B0609030804020204" pitchFamily="49" charset="0"/>
              </a:rPr>
              <a:t>edff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Assessor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528acb27</a:t>
            </a:r>
            <a:r>
              <a:rPr lang="en-GB" sz="600" dirty="0">
                <a:solidFill>
                  <a:srgbClr val="B5CEA8"/>
                </a:solidFill>
                <a:latin typeface="Menlo" panose="020B0609030804020204" pitchFamily="49" charset="0"/>
              </a:rPr>
              <a:t>-8877-4965-995</a:t>
            </a:r>
            <a:r>
              <a:rPr lang="en-GB" sz="600" dirty="0">
                <a:solidFill>
                  <a:srgbClr val="D4D4D4"/>
                </a:solidFill>
                <a:latin typeface="Menlo" panose="020B0609030804020204" pitchFamily="49" charset="0"/>
              </a:rPr>
              <a:t>d-ba</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72</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3363</a:t>
            </a:r>
            <a:r>
              <a:rPr lang="en-GB" sz="600" dirty="0">
                <a:solidFill>
                  <a:srgbClr val="D4D4D4"/>
                </a:solidFill>
                <a:latin typeface="Menlo" panose="020B0609030804020204" pitchFamily="49" charset="0"/>
              </a:rPr>
              <a:t>a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a4da7459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746-4</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85</a:t>
            </a:r>
            <a:r>
              <a:rPr lang="en-GB" sz="600" dirty="0">
                <a:solidFill>
                  <a:srgbClr val="D4D4D4"/>
                </a:solidFill>
                <a:latin typeface="Menlo" panose="020B0609030804020204" pitchFamily="49" charset="0"/>
              </a:rPr>
              <a:t>-aedf</a:t>
            </a:r>
            <a:r>
              <a:rPr lang="en-GB" sz="600" dirty="0">
                <a:solidFill>
                  <a:srgbClr val="B5CEA8"/>
                </a:solidFill>
                <a:latin typeface="Menlo" panose="020B0609030804020204" pitchFamily="49" charset="0"/>
              </a:rPr>
              <a:t>-27</a:t>
            </a:r>
            <a:r>
              <a:rPr lang="en-GB" sz="600" dirty="0">
                <a:solidFill>
                  <a:srgbClr val="D4D4D4"/>
                </a:solidFill>
                <a:latin typeface="Menlo" panose="020B0609030804020204" pitchFamily="49" charset="0"/>
              </a:rPr>
              <a:t>fc</a:t>
            </a:r>
            <a:r>
              <a:rPr lang="en-GB" sz="600" dirty="0">
                <a:solidFill>
                  <a:srgbClr val="B5CEA8"/>
                </a:solidFill>
                <a:latin typeface="Menlo" panose="020B0609030804020204" pitchFamily="49" charset="0"/>
              </a:rPr>
              <a:t>21649013</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196be3f6</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dd</a:t>
            </a:r>
            <a:r>
              <a:rPr lang="en-GB" sz="600" dirty="0">
                <a:solidFill>
                  <a:srgbClr val="B5CEA8"/>
                </a:solidFill>
                <a:latin typeface="Menlo" panose="020B0609030804020204" pitchFamily="49" charset="0"/>
              </a:rPr>
              <a:t>6-4</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31-8807-9802714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94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BoundingState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inPeriod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00</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09</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isStartOf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d9e26359</a:t>
            </a:r>
            <a:r>
              <a:rPr lang="en-GB" sz="600" dirty="0">
                <a:solidFill>
                  <a:srgbClr val="B5CEA8"/>
                </a:solidFill>
                <a:latin typeface="Menlo" panose="020B0609030804020204" pitchFamily="49" charset="0"/>
              </a:rPr>
              <a:t>-258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-46</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3-9383-4</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ae</a:t>
            </a:r>
            <a:r>
              <a:rPr lang="en-GB" sz="600" dirty="0">
                <a:solidFill>
                  <a:srgbClr val="B5CEA8"/>
                </a:solidFill>
                <a:latin typeface="Menlo" panose="020B0609030804020204" pitchFamily="49" charset="0"/>
              </a:rPr>
              <a:t>959160</a:t>
            </a:r>
            <a:r>
              <a:rPr lang="en-GB" sz="600" dirty="0">
                <a:solidFill>
                  <a:srgbClr val="D4D4D4"/>
                </a:solidFill>
                <a:latin typeface="Menlo" panose="020B0609030804020204" pitchFamily="49" charset="0"/>
              </a:rPr>
              <a:t>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da95c036</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980-4</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98-934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-16373</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38</a:t>
            </a:r>
            <a:r>
              <a:rPr lang="en-GB" sz="600" dirty="0">
                <a:solidFill>
                  <a:srgbClr val="D4D4D4"/>
                </a:solidFill>
                <a:latin typeface="Menlo" panose="020B0609030804020204" pitchFamily="49" charset="0"/>
              </a:rPr>
              <a:t>eabe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BoundingState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inPeriod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05</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40</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isEndOf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dac815eb</a:t>
            </a:r>
            <a:r>
              <a:rPr lang="en-GB" sz="600" dirty="0">
                <a:solidFill>
                  <a:srgbClr val="B5CEA8"/>
                </a:solidFill>
                <a:latin typeface="Menlo" panose="020B0609030804020204" pitchFamily="49" charset="0"/>
              </a:rPr>
              <a:t>-06</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7-45</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7</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208</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38</a:t>
            </a:r>
            <a:r>
              <a:rPr lang="en-GB" sz="600" dirty="0">
                <a:solidFill>
                  <a:srgbClr val="D4D4D4"/>
                </a:solidFill>
                <a:latin typeface="Menlo" panose="020B0609030804020204" pitchFamily="49" charset="0"/>
              </a:rPr>
              <a:t>fbfe</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7</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Followed</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05560c92</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9</a:t>
            </a:r>
            <a:r>
              <a:rPr lang="en-GB" sz="600" dirty="0">
                <a:solidFill>
                  <a:srgbClr val="D4D4D4"/>
                </a:solidFill>
                <a:latin typeface="Menlo" panose="020B0609030804020204" pitchFamily="49" charset="0"/>
              </a:rPr>
              <a:t>fb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d-a</a:t>
            </a:r>
            <a:r>
              <a:rPr lang="en-GB" sz="600" dirty="0">
                <a:solidFill>
                  <a:srgbClr val="B5CEA8"/>
                </a:solidFill>
                <a:latin typeface="Menlo" panose="020B0609030804020204" pitchFamily="49" charset="0"/>
              </a:rPr>
              <a:t>342</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ff</a:t>
            </a:r>
            <a:r>
              <a:rPr lang="en-GB" sz="600" dirty="0">
                <a:solidFill>
                  <a:srgbClr val="B5CEA8"/>
                </a:solidFill>
                <a:latin typeface="Menlo" panose="020B0609030804020204" pitchFamily="49" charset="0"/>
              </a:rPr>
              <a:t>127</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ea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"HAL"</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528acb27</a:t>
            </a:r>
            <a:r>
              <a:rPr lang="en-GB" sz="600" dirty="0">
                <a:solidFill>
                  <a:srgbClr val="B5CEA8"/>
                </a:solidFill>
                <a:latin typeface="Menlo" panose="020B0609030804020204" pitchFamily="49" charset="0"/>
              </a:rPr>
              <a:t>-8877-4965-995</a:t>
            </a:r>
            <a:r>
              <a:rPr lang="en-GB" sz="600" dirty="0">
                <a:solidFill>
                  <a:srgbClr val="D4D4D4"/>
                </a:solidFill>
                <a:latin typeface="Menlo" panose="020B0609030804020204" pitchFamily="49" charset="0"/>
              </a:rPr>
              <a:t>d-ba</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72</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3363</a:t>
            </a:r>
            <a:r>
              <a:rPr lang="en-GB" sz="600" dirty="0">
                <a:solidFill>
                  <a:srgbClr val="D4D4D4"/>
                </a:solidFill>
                <a:latin typeface="Menlo" panose="020B0609030804020204" pitchFamily="49" charset="0"/>
              </a:rPr>
              <a:t>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assessed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7989b8b8</a:t>
            </a:r>
            <a:r>
              <a:rPr lang="en-GB" sz="600" dirty="0">
                <a:solidFill>
                  <a:srgbClr val="B5CEA8"/>
                </a:solidFill>
                <a:latin typeface="Menlo" panose="020B0609030804020204" pitchFamily="49" charset="0"/>
              </a:rPr>
              <a:t>-0847-4799-88</a:t>
            </a:r>
            <a:r>
              <a:rPr lang="en-GB" sz="600" dirty="0">
                <a:solidFill>
                  <a:srgbClr val="D4D4D4"/>
                </a:solidFill>
                <a:latin typeface="Menlo" panose="020B0609030804020204" pitchFamily="49" charset="0"/>
              </a:rPr>
              <a:t>fd-d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ba</a:t>
            </a:r>
            <a:r>
              <a:rPr lang="en-GB" sz="600" dirty="0">
                <a:solidFill>
                  <a:srgbClr val="B5CEA8"/>
                </a:solidFill>
                <a:latin typeface="Menlo" panose="020B0609030804020204" pitchFamily="49" charset="0"/>
              </a:rPr>
              <a:t>50</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08</a:t>
            </a:r>
            <a:r>
              <a:rPr lang="en-GB" sz="600" dirty="0">
                <a:solidFill>
                  <a:srgbClr val="D4D4D4"/>
                </a:solidFill>
                <a:latin typeface="Menlo" panose="020B0609030804020204" pitchFamily="49" charset="0"/>
              </a:rPr>
              <a:t>cc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"International Telecommunications Union"</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LocationTransponder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isIdentifiedBy</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MMSI_366952890_idObj</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MMSI_366952890_idObj</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CommunicationsIdentifier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inScheme</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"366952890"</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LocationTransponder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isIdentifiedBy</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MMSI_367000150_idObj</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MMSI_367000150_idObj</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CommunicationsIdentifier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inScheme</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"367000150"</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a4da7459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746-4</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85</a:t>
            </a:r>
            <a:r>
              <a:rPr lang="en-GB" sz="600" dirty="0">
                <a:solidFill>
                  <a:srgbClr val="D4D4D4"/>
                </a:solidFill>
                <a:latin typeface="Menlo" panose="020B0609030804020204" pitchFamily="49" charset="0"/>
              </a:rPr>
              <a:t>-aedf</a:t>
            </a:r>
            <a:r>
              <a:rPr lang="en-GB" sz="600" dirty="0">
                <a:solidFill>
                  <a:srgbClr val="B5CEA8"/>
                </a:solidFill>
                <a:latin typeface="Menlo" panose="020B0609030804020204" pitchFamily="49" charset="0"/>
              </a:rPr>
              <a:t>-27</a:t>
            </a:r>
            <a:r>
              <a:rPr lang="en-GB" sz="600" dirty="0">
                <a:solidFill>
                  <a:srgbClr val="D4D4D4"/>
                </a:solidFill>
                <a:latin typeface="Menlo" panose="020B0609030804020204" pitchFamily="49" charset="0"/>
              </a:rPr>
              <a:t>fc</a:t>
            </a:r>
            <a:r>
              <a:rPr lang="en-GB" sz="600" dirty="0">
                <a:solidFill>
                  <a:srgbClr val="B5CEA8"/>
                </a:solidFill>
                <a:latin typeface="Menlo" panose="020B0609030804020204" pitchFamily="49" charset="0"/>
              </a:rPr>
              <a:t>21649013</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System</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hasName</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05560c92</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9</a:t>
            </a:r>
            <a:r>
              <a:rPr lang="en-GB" sz="600" dirty="0">
                <a:solidFill>
                  <a:srgbClr val="D4D4D4"/>
                </a:solidFill>
                <a:latin typeface="Menlo" panose="020B0609030804020204" pitchFamily="49" charset="0"/>
              </a:rPr>
              <a:t>fb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d-a</a:t>
            </a:r>
            <a:r>
              <a:rPr lang="en-GB" sz="600" dirty="0">
                <a:solidFill>
                  <a:srgbClr val="B5CEA8"/>
                </a:solidFill>
                <a:latin typeface="Menlo" panose="020B0609030804020204" pitchFamily="49" charset="0"/>
              </a:rPr>
              <a:t>342</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ff</a:t>
            </a:r>
            <a:r>
              <a:rPr lang="en-GB" sz="600" dirty="0">
                <a:solidFill>
                  <a:srgbClr val="B5CEA8"/>
                </a:solidFill>
                <a:latin typeface="Menlo" panose="020B0609030804020204" pitchFamily="49" charset="0"/>
              </a:rPr>
              <a:t>127</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ea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00</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09</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ParticularPeriod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05</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40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ParticularPeriod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Organisation</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hasName</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7989b8b8</a:t>
            </a:r>
            <a:r>
              <a:rPr lang="en-GB" sz="600" dirty="0">
                <a:solidFill>
                  <a:srgbClr val="B5CEA8"/>
                </a:solidFill>
                <a:latin typeface="Menlo" panose="020B0609030804020204" pitchFamily="49" charset="0"/>
              </a:rPr>
              <a:t>-0847-4799-88</a:t>
            </a:r>
            <a:r>
              <a:rPr lang="en-GB" sz="600" dirty="0">
                <a:solidFill>
                  <a:srgbClr val="D4D4D4"/>
                </a:solidFill>
                <a:latin typeface="Menlo" panose="020B0609030804020204" pitchFamily="49" charset="0"/>
              </a:rPr>
              <a:t>fd-d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ba</a:t>
            </a:r>
            <a:r>
              <a:rPr lang="en-GB" sz="600" dirty="0">
                <a:solidFill>
                  <a:srgbClr val="B5CEA8"/>
                </a:solidFill>
                <a:latin typeface="Menlo" panose="020B0609030804020204" pitchFamily="49" charset="0"/>
              </a:rPr>
              <a:t>50</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08</a:t>
            </a:r>
            <a:r>
              <a:rPr lang="en-GB" sz="600" dirty="0">
                <a:solidFill>
                  <a:srgbClr val="D4D4D4"/>
                </a:solidFill>
                <a:latin typeface="Menlo" panose="020B0609030804020204" pitchFamily="49" charset="0"/>
              </a:rPr>
              <a:t>cc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PossibleWorld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NamingScheme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schemeOwner</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p>
        </p:txBody>
      </p:sp>
      <p:pic>
        <p:nvPicPr>
          <p:cNvPr id="6" name="Picture 5">
            <a:extLst>
              <a:ext uri="{FF2B5EF4-FFF2-40B4-BE49-F238E27FC236}">
                <a16:creationId xmlns:a16="http://schemas.microsoft.com/office/drawing/2014/main" id="{2966EB60-3F5B-2F45-9728-A4297008F3BA}"/>
              </a:ext>
            </a:extLst>
          </p:cNvPr>
          <p:cNvPicPr>
            <a:picLocks noChangeAspect="1"/>
          </p:cNvPicPr>
          <p:nvPr/>
        </p:nvPicPr>
        <p:blipFill>
          <a:blip r:embed="rId2"/>
          <a:stretch>
            <a:fillRect/>
          </a:stretch>
        </p:blipFill>
        <p:spPr>
          <a:xfrm>
            <a:off x="6229708" y="905180"/>
            <a:ext cx="5926410" cy="4953794"/>
          </a:xfrm>
          <a:prstGeom prst="rect">
            <a:avLst/>
          </a:prstGeom>
        </p:spPr>
      </p:pic>
    </p:spTree>
    <p:extLst>
      <p:ext uri="{BB962C8B-B14F-4D97-AF65-F5344CB8AC3E}">
        <p14:creationId xmlns:p14="http://schemas.microsoft.com/office/powerpoint/2010/main" val="196584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237687" y="168332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815742"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“approaching”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95410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This extension follows exactly the same pattern as the “following” use-case. It even includes the idea of deliberate / active approaching</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364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71625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“Approaching”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3680168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7976CB4C-9458-424A-A4D1-CCB5783FC161}"/>
              </a:ext>
            </a:extLst>
          </p:cNvPr>
          <p:cNvSpPr/>
          <p:nvPr/>
        </p:nvSpPr>
        <p:spPr>
          <a:xfrm>
            <a:off x="4058734" y="2038735"/>
            <a:ext cx="1451894" cy="5631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C257604D-F5B1-2D4F-95FC-42670029D5B8}"/>
              </a:ext>
            </a:extLst>
          </p:cNvPr>
          <p:cNvSpPr/>
          <p:nvPr/>
        </p:nvSpPr>
        <p:spPr>
          <a:xfrm>
            <a:off x="2595880" y="2468180"/>
            <a:ext cx="2032000" cy="37954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solidFill>
                  <a:srgbClr val="C00000"/>
                </a:solidFill>
                <a:latin typeface="Roboto" panose="02000000000000000000" pitchFamily="2" charset="0"/>
                <a:ea typeface="Roboto" panose="02000000000000000000" pitchFamily="2" charset="0"/>
              </a:rPr>
              <a:t>new stuff</a:t>
            </a:r>
          </a:p>
        </p:txBody>
      </p:sp>
      <p:sp>
        <p:nvSpPr>
          <p:cNvPr id="2058" name="Rectangle 2057">
            <a:extLst>
              <a:ext uri="{FF2B5EF4-FFF2-40B4-BE49-F238E27FC236}">
                <a16:creationId xmlns:a16="http://schemas.microsoft.com/office/drawing/2014/main" id="{D8B70B1B-1EFC-394D-92F3-EC298217A6F2}"/>
              </a:ext>
            </a:extLst>
          </p:cNvPr>
          <p:cNvSpPr/>
          <p:nvPr/>
        </p:nvSpPr>
        <p:spPr>
          <a:xfrm>
            <a:off x="1954596" y="1996440"/>
            <a:ext cx="1128964" cy="57972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8DBC6E6-81EE-FF45-A817-F368946D703C}"/>
              </a:ext>
            </a:extLst>
          </p:cNvPr>
          <p:cNvSpPr txBox="1"/>
          <p:nvPr/>
        </p:nvSpPr>
        <p:spPr>
          <a:xfrm>
            <a:off x="263309" y="239371"/>
            <a:ext cx="6163867"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Proposed IES Modifications for Assessments</a:t>
            </a:r>
          </a:p>
        </p:txBody>
      </p:sp>
      <p:cxnSp>
        <p:nvCxnSpPr>
          <p:cNvPr id="3" name="Elbow Connector 14">
            <a:extLst>
              <a:ext uri="{FF2B5EF4-FFF2-40B4-BE49-F238E27FC236}">
                <a16:creationId xmlns:a16="http://schemas.microsoft.com/office/drawing/2014/main" id="{F2F98AC3-707B-1148-9FEA-EBAD21CB8755}"/>
              </a:ext>
            </a:extLst>
          </p:cNvPr>
          <p:cNvCxnSpPr>
            <a:cxnSpLocks/>
            <a:stCxn id="4" idx="0"/>
            <a:endCxn id="6" idx="2"/>
          </p:cNvCxnSpPr>
          <p:nvPr/>
        </p:nvCxnSpPr>
        <p:spPr>
          <a:xfrm flipV="1">
            <a:off x="2530113" y="1741064"/>
            <a:ext cx="0" cy="39828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 name="Rounded Rectangle 3">
            <a:extLst>
              <a:ext uri="{FF2B5EF4-FFF2-40B4-BE49-F238E27FC236}">
                <a16:creationId xmlns:a16="http://schemas.microsoft.com/office/drawing/2014/main" id="{5E38AC59-EF07-8044-8DCF-6356A439CFC2}"/>
              </a:ext>
            </a:extLst>
          </p:cNvPr>
          <p:cNvSpPr/>
          <p:nvPr/>
        </p:nvSpPr>
        <p:spPr>
          <a:xfrm>
            <a:off x="2146260" y="213935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a:solidFill>
                  <a:srgbClr val="C00000"/>
                </a:solidFill>
                <a:latin typeface="Consolas" panose="020B0609020204030204" pitchFamily="49" charset="0"/>
                <a:cs typeface="Consolas" panose="020B0609020204030204" pitchFamily="49" charset="0"/>
              </a:rPr>
              <a:t>Assess</a:t>
            </a:r>
          </a:p>
        </p:txBody>
      </p:sp>
      <p:sp>
        <p:nvSpPr>
          <p:cNvPr id="5" name="Triangle 4">
            <a:extLst>
              <a:ext uri="{FF2B5EF4-FFF2-40B4-BE49-F238E27FC236}">
                <a16:creationId xmlns:a16="http://schemas.microsoft.com/office/drawing/2014/main" id="{6B1A3BC9-3978-6840-8DE0-772C7831F321}"/>
              </a:ext>
            </a:extLst>
          </p:cNvPr>
          <p:cNvSpPr/>
          <p:nvPr/>
        </p:nvSpPr>
        <p:spPr>
          <a:xfrm>
            <a:off x="2475164" y="1755981"/>
            <a:ext cx="120716" cy="134771"/>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ounded Rectangle 5">
            <a:extLst>
              <a:ext uri="{FF2B5EF4-FFF2-40B4-BE49-F238E27FC236}">
                <a16:creationId xmlns:a16="http://schemas.microsoft.com/office/drawing/2014/main" id="{84E0D57A-3B80-D642-A769-61BA14699301}"/>
              </a:ext>
            </a:extLst>
          </p:cNvPr>
          <p:cNvSpPr/>
          <p:nvPr/>
        </p:nvSpPr>
        <p:spPr>
          <a:xfrm>
            <a:off x="2146260" y="143831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Event</a:t>
            </a:r>
          </a:p>
        </p:txBody>
      </p:sp>
      <p:sp>
        <p:nvSpPr>
          <p:cNvPr id="7" name="Rounded Rectangle 6">
            <a:extLst>
              <a:ext uri="{FF2B5EF4-FFF2-40B4-BE49-F238E27FC236}">
                <a16:creationId xmlns:a16="http://schemas.microsoft.com/office/drawing/2014/main" id="{2116BEAB-F994-3A48-BF88-B44BD52D14EC}"/>
              </a:ext>
            </a:extLst>
          </p:cNvPr>
          <p:cNvSpPr/>
          <p:nvPr/>
        </p:nvSpPr>
        <p:spPr>
          <a:xfrm>
            <a:off x="1424900" y="28278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AssessToBeTrue</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0" name="Rounded Rectangle 9">
            <a:extLst>
              <a:ext uri="{FF2B5EF4-FFF2-40B4-BE49-F238E27FC236}">
                <a16:creationId xmlns:a16="http://schemas.microsoft.com/office/drawing/2014/main" id="{1D6D135B-6EE8-C642-B4A3-CF6810B04A20}"/>
              </a:ext>
            </a:extLst>
          </p:cNvPr>
          <p:cNvSpPr/>
          <p:nvPr/>
        </p:nvSpPr>
        <p:spPr>
          <a:xfrm>
            <a:off x="2706916" y="2827872"/>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AssessToBeRemoteChance</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1" name="Elbow Connector 14">
            <a:extLst>
              <a:ext uri="{FF2B5EF4-FFF2-40B4-BE49-F238E27FC236}">
                <a16:creationId xmlns:a16="http://schemas.microsoft.com/office/drawing/2014/main" id="{10EB73DD-1A77-1D46-82AA-6E9E5B12EB2E}"/>
              </a:ext>
            </a:extLst>
          </p:cNvPr>
          <p:cNvCxnSpPr>
            <a:cxnSpLocks/>
            <a:stCxn id="10" idx="1"/>
            <a:endCxn id="7" idx="3"/>
          </p:cNvCxnSpPr>
          <p:nvPr/>
        </p:nvCxnSpPr>
        <p:spPr>
          <a:xfrm flipH="1">
            <a:off x="2192605" y="2979248"/>
            <a:ext cx="514311"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pic>
        <p:nvPicPr>
          <p:cNvPr id="2050" name="Picture 2">
            <a:extLst>
              <a:ext uri="{FF2B5EF4-FFF2-40B4-BE49-F238E27FC236}">
                <a16:creationId xmlns:a16="http://schemas.microsoft.com/office/drawing/2014/main" id="{ADEAA875-1DFA-464D-8573-002014CDC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148" y="1107440"/>
            <a:ext cx="3882292" cy="252349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593EDFF5-009D-B744-B6E3-3AC41573FA53}"/>
              </a:ext>
            </a:extLst>
          </p:cNvPr>
          <p:cNvSpPr/>
          <p:nvPr/>
        </p:nvSpPr>
        <p:spPr>
          <a:xfrm>
            <a:off x="2706916" y="324308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AssessToBeHighlyUnlikely</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7" name="Elbow Connector 14">
            <a:extLst>
              <a:ext uri="{FF2B5EF4-FFF2-40B4-BE49-F238E27FC236}">
                <a16:creationId xmlns:a16="http://schemas.microsoft.com/office/drawing/2014/main" id="{AAA9D69D-F32D-1A47-836F-03F6A10FEEFC}"/>
              </a:ext>
            </a:extLst>
          </p:cNvPr>
          <p:cNvCxnSpPr>
            <a:cxnSpLocks/>
            <a:endCxn id="4" idx="2"/>
          </p:cNvCxnSpPr>
          <p:nvPr/>
        </p:nvCxnSpPr>
        <p:spPr>
          <a:xfrm flipV="1">
            <a:off x="2530112" y="2442104"/>
            <a:ext cx="1" cy="537144"/>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Rounded Rectangle 19">
            <a:extLst>
              <a:ext uri="{FF2B5EF4-FFF2-40B4-BE49-F238E27FC236}">
                <a16:creationId xmlns:a16="http://schemas.microsoft.com/office/drawing/2014/main" id="{B53B05E1-246C-A046-96DF-30BFD182E409}"/>
              </a:ext>
            </a:extLst>
          </p:cNvPr>
          <p:cNvSpPr/>
          <p:nvPr/>
        </p:nvSpPr>
        <p:spPr>
          <a:xfrm>
            <a:off x="2706916" y="36677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AssessToBeUnlikely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1" name="Rounded Rectangle 20">
            <a:extLst>
              <a:ext uri="{FF2B5EF4-FFF2-40B4-BE49-F238E27FC236}">
                <a16:creationId xmlns:a16="http://schemas.microsoft.com/office/drawing/2014/main" id="{2B46C694-2EE6-154E-AB25-00E530EF9116}"/>
              </a:ext>
            </a:extLst>
          </p:cNvPr>
          <p:cNvSpPr/>
          <p:nvPr/>
        </p:nvSpPr>
        <p:spPr>
          <a:xfrm>
            <a:off x="2706916" y="409244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AssessToBeRealisticPossibility</a:t>
            </a:r>
            <a:endParaRPr lang="en-GB" sz="600" b="1" dirty="0">
              <a:solidFill>
                <a:srgbClr val="C00000"/>
              </a:solidFill>
              <a:latin typeface="Consolas" panose="020B0609020204030204" pitchFamily="49" charset="0"/>
              <a:cs typeface="Consolas" panose="020B0609020204030204" pitchFamily="49" charset="0"/>
            </a:endParaRPr>
          </a:p>
        </p:txBody>
      </p:sp>
      <p:sp>
        <p:nvSpPr>
          <p:cNvPr id="22" name="Rounded Rectangle 21">
            <a:extLst>
              <a:ext uri="{FF2B5EF4-FFF2-40B4-BE49-F238E27FC236}">
                <a16:creationId xmlns:a16="http://schemas.microsoft.com/office/drawing/2014/main" id="{84DFC390-ED8C-0142-849B-8C182EF61E32}"/>
              </a:ext>
            </a:extLst>
          </p:cNvPr>
          <p:cNvSpPr/>
          <p:nvPr/>
        </p:nvSpPr>
        <p:spPr>
          <a:xfrm>
            <a:off x="2706916" y="45699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AssessToBeLikelyOrProbably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3" name="Rounded Rectangle 22">
            <a:extLst>
              <a:ext uri="{FF2B5EF4-FFF2-40B4-BE49-F238E27FC236}">
                <a16:creationId xmlns:a16="http://schemas.microsoft.com/office/drawing/2014/main" id="{7DC4B09B-B634-AF45-AF6D-B1B2CA51B593}"/>
              </a:ext>
            </a:extLst>
          </p:cNvPr>
          <p:cNvSpPr/>
          <p:nvPr/>
        </p:nvSpPr>
        <p:spPr>
          <a:xfrm>
            <a:off x="2706916" y="4989244"/>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50623517-F5C8-D94A-A14F-4D346C284099}"/>
              </a:ext>
            </a:extLst>
          </p:cNvPr>
          <p:cNvSpPr/>
          <p:nvPr/>
        </p:nvSpPr>
        <p:spPr>
          <a:xfrm>
            <a:off x="2706916" y="5408520"/>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AssessToBeAlmostCertain</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25" name="Elbow Connector 14">
            <a:extLst>
              <a:ext uri="{FF2B5EF4-FFF2-40B4-BE49-F238E27FC236}">
                <a16:creationId xmlns:a16="http://schemas.microsoft.com/office/drawing/2014/main" id="{B9BE8048-7E40-604E-89A2-7CFED55F1D5F}"/>
              </a:ext>
            </a:extLst>
          </p:cNvPr>
          <p:cNvCxnSpPr>
            <a:cxnSpLocks/>
            <a:stCxn id="16" idx="1"/>
            <a:endCxn id="4" idx="2"/>
          </p:cNvCxnSpPr>
          <p:nvPr/>
        </p:nvCxnSpPr>
        <p:spPr>
          <a:xfrm rot="10800000">
            <a:off x="2530114" y="2442104"/>
            <a:ext cx="176803" cy="95236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Elbow Connector 14">
            <a:extLst>
              <a:ext uri="{FF2B5EF4-FFF2-40B4-BE49-F238E27FC236}">
                <a16:creationId xmlns:a16="http://schemas.microsoft.com/office/drawing/2014/main" id="{2027927C-9D67-F84E-9659-77EA49B7E2A6}"/>
              </a:ext>
            </a:extLst>
          </p:cNvPr>
          <p:cNvCxnSpPr>
            <a:cxnSpLocks/>
            <a:stCxn id="20" idx="1"/>
            <a:endCxn id="4" idx="2"/>
          </p:cNvCxnSpPr>
          <p:nvPr/>
        </p:nvCxnSpPr>
        <p:spPr>
          <a:xfrm rot="10800000">
            <a:off x="2530114" y="2442104"/>
            <a:ext cx="176803" cy="13770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Elbow Connector 14">
            <a:extLst>
              <a:ext uri="{FF2B5EF4-FFF2-40B4-BE49-F238E27FC236}">
                <a16:creationId xmlns:a16="http://schemas.microsoft.com/office/drawing/2014/main" id="{173CC1E2-65F9-6740-8F24-5E171114D3FD}"/>
              </a:ext>
            </a:extLst>
          </p:cNvPr>
          <p:cNvCxnSpPr>
            <a:cxnSpLocks/>
            <a:stCxn id="21" idx="1"/>
          </p:cNvCxnSpPr>
          <p:nvPr/>
        </p:nvCxnSpPr>
        <p:spPr>
          <a:xfrm rot="10800000">
            <a:off x="2530118" y="2442104"/>
            <a:ext cx="176799" cy="180172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Elbow Connector 14">
            <a:extLst>
              <a:ext uri="{FF2B5EF4-FFF2-40B4-BE49-F238E27FC236}">
                <a16:creationId xmlns:a16="http://schemas.microsoft.com/office/drawing/2014/main" id="{7C8E66B3-C2E0-B943-9635-4E0D4C9F51CA}"/>
              </a:ext>
            </a:extLst>
          </p:cNvPr>
          <p:cNvCxnSpPr>
            <a:cxnSpLocks/>
            <a:stCxn id="22" idx="1"/>
          </p:cNvCxnSpPr>
          <p:nvPr/>
        </p:nvCxnSpPr>
        <p:spPr>
          <a:xfrm rot="10800000">
            <a:off x="2530126" y="2442104"/>
            <a:ext cx="176791" cy="22792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Elbow Connector 14">
            <a:extLst>
              <a:ext uri="{FF2B5EF4-FFF2-40B4-BE49-F238E27FC236}">
                <a16:creationId xmlns:a16="http://schemas.microsoft.com/office/drawing/2014/main" id="{B424FDA9-F875-3C40-80F8-B02EA54CC1EF}"/>
              </a:ext>
            </a:extLst>
          </p:cNvPr>
          <p:cNvCxnSpPr>
            <a:cxnSpLocks/>
            <a:stCxn id="23" idx="1"/>
          </p:cNvCxnSpPr>
          <p:nvPr/>
        </p:nvCxnSpPr>
        <p:spPr>
          <a:xfrm rot="10800000">
            <a:off x="2530138" y="2442104"/>
            <a:ext cx="176779" cy="26985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Elbow Connector 14">
            <a:extLst>
              <a:ext uri="{FF2B5EF4-FFF2-40B4-BE49-F238E27FC236}">
                <a16:creationId xmlns:a16="http://schemas.microsoft.com/office/drawing/2014/main" id="{DFE2E774-9BE8-3E48-9B07-44B52701F528}"/>
              </a:ext>
            </a:extLst>
          </p:cNvPr>
          <p:cNvCxnSpPr>
            <a:cxnSpLocks/>
            <a:stCxn id="24" idx="1"/>
          </p:cNvCxnSpPr>
          <p:nvPr/>
        </p:nvCxnSpPr>
        <p:spPr>
          <a:xfrm rot="10800000">
            <a:off x="2530154" y="2442104"/>
            <a:ext cx="176763" cy="3117792"/>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9" name="Rounded Rectangle 38">
            <a:extLst>
              <a:ext uri="{FF2B5EF4-FFF2-40B4-BE49-F238E27FC236}">
                <a16:creationId xmlns:a16="http://schemas.microsoft.com/office/drawing/2014/main" id="{9D08B2D6-85E5-694C-A91C-23E059212DC2}"/>
              </a:ext>
            </a:extLst>
          </p:cNvPr>
          <p:cNvSpPr/>
          <p:nvPr/>
        </p:nvSpPr>
        <p:spPr>
          <a:xfrm>
            <a:off x="4263849" y="143323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ClassOfEvent</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40" name="Rounded Rectangle 39">
            <a:extLst>
              <a:ext uri="{FF2B5EF4-FFF2-40B4-BE49-F238E27FC236}">
                <a16:creationId xmlns:a16="http://schemas.microsoft.com/office/drawing/2014/main" id="{5A16DB1B-C717-9744-9863-2D9911D9F5A9}"/>
              </a:ext>
            </a:extLst>
          </p:cNvPr>
          <p:cNvSpPr/>
          <p:nvPr/>
        </p:nvSpPr>
        <p:spPr>
          <a:xfrm>
            <a:off x="4263849" y="213935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FF0000"/>
                </a:solidFill>
                <a:latin typeface="Consolas" panose="020B0609020204030204" pitchFamily="49" charset="0"/>
                <a:cs typeface="Consolas" panose="020B0609020204030204" pitchFamily="49" charset="0"/>
              </a:rPr>
              <a:t>&lt;&lt;</a:t>
            </a:r>
            <a:r>
              <a:rPr lang="en-GB" sz="600" b="1" dirty="0" err="1">
                <a:solidFill>
                  <a:srgbClr val="FF0000"/>
                </a:solidFill>
                <a:latin typeface="Consolas" panose="020B0609020204030204" pitchFamily="49" charset="0"/>
                <a:cs typeface="Consolas" panose="020B0609020204030204" pitchFamily="49" charset="0"/>
              </a:rPr>
              <a:t>rdfsClass</a:t>
            </a:r>
            <a:r>
              <a:rPr lang="en-GB" sz="600" b="1" dirty="0">
                <a:solidFill>
                  <a:srgbClr val="FF0000"/>
                </a:solidFill>
                <a:latin typeface="Consolas" panose="020B0609020204030204" pitchFamily="49" charset="0"/>
                <a:cs typeface="Consolas" panose="020B0609020204030204" pitchFamily="49" charset="0"/>
              </a:rPr>
              <a:t>&gt;&gt;</a:t>
            </a:r>
          </a:p>
          <a:p>
            <a:pPr algn="ctr"/>
            <a:r>
              <a:rPr lang="en-GB" sz="600" b="1" dirty="0" err="1">
                <a:solidFill>
                  <a:srgbClr val="FF0000"/>
                </a:solidFill>
                <a:latin typeface="Consolas" panose="020B0609020204030204" pitchFamily="49" charset="0"/>
                <a:cs typeface="Consolas" panose="020B0609020204030204" pitchFamily="49" charset="0"/>
              </a:rPr>
              <a:t>PhiaAssessmentYardstick</a:t>
            </a:r>
            <a:endParaRPr lang="en-GB" sz="600" b="1" dirty="0">
              <a:solidFill>
                <a:srgbClr val="FF0000"/>
              </a:solidFill>
              <a:latin typeface="Consolas" panose="020B0609020204030204" pitchFamily="49" charset="0"/>
              <a:cs typeface="Consolas" panose="020B0609020204030204" pitchFamily="49" charset="0"/>
            </a:endParaRPr>
          </a:p>
        </p:txBody>
      </p:sp>
      <p:sp>
        <p:nvSpPr>
          <p:cNvPr id="41" name="Triangle 40">
            <a:extLst>
              <a:ext uri="{FF2B5EF4-FFF2-40B4-BE49-F238E27FC236}">
                <a16:creationId xmlns:a16="http://schemas.microsoft.com/office/drawing/2014/main" id="{AC224461-67A3-1D4A-8E7D-BB5991628FA5}"/>
              </a:ext>
            </a:extLst>
          </p:cNvPr>
          <p:cNvSpPr/>
          <p:nvPr/>
        </p:nvSpPr>
        <p:spPr>
          <a:xfrm>
            <a:off x="2475164" y="2458709"/>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Elbow Connector 14">
            <a:extLst>
              <a:ext uri="{FF2B5EF4-FFF2-40B4-BE49-F238E27FC236}">
                <a16:creationId xmlns:a16="http://schemas.microsoft.com/office/drawing/2014/main" id="{243C83A4-31AF-2148-9F06-D6E5DA87E674}"/>
              </a:ext>
            </a:extLst>
          </p:cNvPr>
          <p:cNvCxnSpPr>
            <a:cxnSpLocks/>
            <a:stCxn id="40" idx="0"/>
            <a:endCxn id="39" idx="2"/>
          </p:cNvCxnSpPr>
          <p:nvPr/>
        </p:nvCxnSpPr>
        <p:spPr>
          <a:xfrm flipV="1">
            <a:off x="4828331" y="1735984"/>
            <a:ext cx="0" cy="40336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5" name="Triangle 44">
            <a:extLst>
              <a:ext uri="{FF2B5EF4-FFF2-40B4-BE49-F238E27FC236}">
                <a16:creationId xmlns:a16="http://schemas.microsoft.com/office/drawing/2014/main" id="{2DF307B5-2B8F-544F-8A23-91769C18E86D}"/>
              </a:ext>
            </a:extLst>
          </p:cNvPr>
          <p:cNvSpPr/>
          <p:nvPr/>
        </p:nvSpPr>
        <p:spPr>
          <a:xfrm>
            <a:off x="4767972" y="1755981"/>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6" name="Elbow Connector 14">
            <a:extLst>
              <a:ext uri="{FF2B5EF4-FFF2-40B4-BE49-F238E27FC236}">
                <a16:creationId xmlns:a16="http://schemas.microsoft.com/office/drawing/2014/main" id="{16304156-791F-CF43-800C-E470496405B9}"/>
              </a:ext>
            </a:extLst>
          </p:cNvPr>
          <p:cNvCxnSpPr>
            <a:cxnSpLocks/>
            <a:stCxn id="40" idx="2"/>
            <a:endCxn id="10" idx="3"/>
          </p:cNvCxnSpPr>
          <p:nvPr/>
        </p:nvCxnSpPr>
        <p:spPr>
          <a:xfrm rot="5400000">
            <a:off x="4406194" y="2557111"/>
            <a:ext cx="537144"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4" name="Elbow Connector 14">
            <a:extLst>
              <a:ext uri="{FF2B5EF4-FFF2-40B4-BE49-F238E27FC236}">
                <a16:creationId xmlns:a16="http://schemas.microsoft.com/office/drawing/2014/main" id="{82DD68CB-2DCA-A540-890E-FECAA5978DF4}"/>
              </a:ext>
            </a:extLst>
          </p:cNvPr>
          <p:cNvCxnSpPr>
            <a:cxnSpLocks/>
            <a:stCxn id="40" idx="2"/>
            <a:endCxn id="16" idx="3"/>
          </p:cNvCxnSpPr>
          <p:nvPr/>
        </p:nvCxnSpPr>
        <p:spPr>
          <a:xfrm rot="5400000">
            <a:off x="4198586" y="2764719"/>
            <a:ext cx="95236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7" name="Elbow Connector 14">
            <a:extLst>
              <a:ext uri="{FF2B5EF4-FFF2-40B4-BE49-F238E27FC236}">
                <a16:creationId xmlns:a16="http://schemas.microsoft.com/office/drawing/2014/main" id="{0F2AF481-4A26-4641-B5B3-9A94AA440080}"/>
              </a:ext>
            </a:extLst>
          </p:cNvPr>
          <p:cNvCxnSpPr>
            <a:cxnSpLocks/>
            <a:stCxn id="40" idx="2"/>
            <a:endCxn id="20" idx="3"/>
          </p:cNvCxnSpPr>
          <p:nvPr/>
        </p:nvCxnSpPr>
        <p:spPr>
          <a:xfrm rot="5400000">
            <a:off x="3986246" y="2977059"/>
            <a:ext cx="13770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0" name="Elbow Connector 14">
            <a:extLst>
              <a:ext uri="{FF2B5EF4-FFF2-40B4-BE49-F238E27FC236}">
                <a16:creationId xmlns:a16="http://schemas.microsoft.com/office/drawing/2014/main" id="{221FE280-A10D-104D-A32E-8490DD001FA2}"/>
              </a:ext>
            </a:extLst>
          </p:cNvPr>
          <p:cNvCxnSpPr>
            <a:cxnSpLocks/>
            <a:stCxn id="40" idx="2"/>
            <a:endCxn id="21" idx="3"/>
          </p:cNvCxnSpPr>
          <p:nvPr/>
        </p:nvCxnSpPr>
        <p:spPr>
          <a:xfrm rot="5400000">
            <a:off x="3773906" y="3189399"/>
            <a:ext cx="180172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3" name="Elbow Connector 14">
            <a:extLst>
              <a:ext uri="{FF2B5EF4-FFF2-40B4-BE49-F238E27FC236}">
                <a16:creationId xmlns:a16="http://schemas.microsoft.com/office/drawing/2014/main" id="{5CCECD65-5E40-6848-B84A-D58240B41344}"/>
              </a:ext>
            </a:extLst>
          </p:cNvPr>
          <p:cNvCxnSpPr>
            <a:cxnSpLocks/>
            <a:stCxn id="40" idx="2"/>
            <a:endCxn id="22" idx="3"/>
          </p:cNvCxnSpPr>
          <p:nvPr/>
        </p:nvCxnSpPr>
        <p:spPr>
          <a:xfrm rot="5400000">
            <a:off x="3535146" y="3428159"/>
            <a:ext cx="22792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6" name="Elbow Connector 14">
            <a:extLst>
              <a:ext uri="{FF2B5EF4-FFF2-40B4-BE49-F238E27FC236}">
                <a16:creationId xmlns:a16="http://schemas.microsoft.com/office/drawing/2014/main" id="{AD7B4A1D-28F1-0D40-A53E-8225AED5A027}"/>
              </a:ext>
            </a:extLst>
          </p:cNvPr>
          <p:cNvCxnSpPr>
            <a:cxnSpLocks/>
            <a:stCxn id="40" idx="2"/>
            <a:endCxn id="23" idx="3"/>
          </p:cNvCxnSpPr>
          <p:nvPr/>
        </p:nvCxnSpPr>
        <p:spPr>
          <a:xfrm rot="5400000">
            <a:off x="3325508" y="3637797"/>
            <a:ext cx="2698516"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9" name="Elbow Connector 14">
            <a:extLst>
              <a:ext uri="{FF2B5EF4-FFF2-40B4-BE49-F238E27FC236}">
                <a16:creationId xmlns:a16="http://schemas.microsoft.com/office/drawing/2014/main" id="{BD066AB7-FF6B-7046-A96D-D88389A63BEB}"/>
              </a:ext>
            </a:extLst>
          </p:cNvPr>
          <p:cNvCxnSpPr>
            <a:cxnSpLocks/>
            <a:stCxn id="40" idx="2"/>
            <a:endCxn id="24" idx="3"/>
          </p:cNvCxnSpPr>
          <p:nvPr/>
        </p:nvCxnSpPr>
        <p:spPr>
          <a:xfrm rot="5400000">
            <a:off x="3115870" y="3847435"/>
            <a:ext cx="3117792"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72" name="Elbow Connector 14">
            <a:extLst>
              <a:ext uri="{FF2B5EF4-FFF2-40B4-BE49-F238E27FC236}">
                <a16:creationId xmlns:a16="http://schemas.microsoft.com/office/drawing/2014/main" id="{79338109-E5C7-3840-A470-D69759D9592B}"/>
              </a:ext>
            </a:extLst>
          </p:cNvPr>
          <p:cNvCxnSpPr>
            <a:cxnSpLocks/>
            <a:stCxn id="39" idx="1"/>
            <a:endCxn id="6" idx="3"/>
          </p:cNvCxnSpPr>
          <p:nvPr/>
        </p:nvCxnSpPr>
        <p:spPr>
          <a:xfrm flipH="1">
            <a:off x="2913965" y="1584608"/>
            <a:ext cx="1349884" cy="5080"/>
          </a:xfrm>
          <a:prstGeom prst="straightConnector1">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056" name="Rectangle 2055">
            <a:extLst>
              <a:ext uri="{FF2B5EF4-FFF2-40B4-BE49-F238E27FC236}">
                <a16:creationId xmlns:a16="http://schemas.microsoft.com/office/drawing/2014/main" id="{CE4C1081-9CFA-9F4F-A3A1-0930462DC401}"/>
              </a:ext>
            </a:extLst>
          </p:cNvPr>
          <p:cNvSpPr/>
          <p:nvPr/>
        </p:nvSpPr>
        <p:spPr>
          <a:xfrm>
            <a:off x="4793819" y="2576168"/>
            <a:ext cx="582211"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rdf:type</a:t>
            </a:r>
            <a:endParaRPr lang="en-GB" sz="1600" dirty="0"/>
          </a:p>
        </p:txBody>
      </p:sp>
      <p:sp>
        <p:nvSpPr>
          <p:cNvPr id="76" name="Rectangle 75">
            <a:extLst>
              <a:ext uri="{FF2B5EF4-FFF2-40B4-BE49-F238E27FC236}">
                <a16:creationId xmlns:a16="http://schemas.microsoft.com/office/drawing/2014/main" id="{A76267A1-3230-ED42-BDEF-572A66461560}"/>
              </a:ext>
            </a:extLst>
          </p:cNvPr>
          <p:cNvSpPr/>
          <p:nvPr/>
        </p:nvSpPr>
        <p:spPr>
          <a:xfrm>
            <a:off x="1670470" y="2625372"/>
            <a:ext cx="930063" cy="200055"/>
          </a:xfrm>
          <a:prstGeom prst="rect">
            <a:avLst/>
          </a:prstGeom>
        </p:spPr>
        <p:txBody>
          <a:bodyPr wrap="none">
            <a:spAutoFit/>
          </a:bodyPr>
          <a:lstStyle/>
          <a:p>
            <a:r>
              <a:rPr lang="en-GB" sz="700" dirty="0" err="1">
                <a:solidFill>
                  <a:srgbClr val="0432FF"/>
                </a:solidFill>
                <a:latin typeface="Consolas" panose="020B0609020204030204" pitchFamily="49" charset="0"/>
                <a:cs typeface="Consolas" panose="020B0609020204030204" pitchFamily="49" charset="0"/>
              </a:rPr>
              <a:t>rdfs:subClassOf</a:t>
            </a:r>
            <a:endParaRPr lang="en-GB" sz="1600" dirty="0">
              <a:solidFill>
                <a:srgbClr val="0432FF"/>
              </a:solidFill>
            </a:endParaRPr>
          </a:p>
        </p:txBody>
      </p:sp>
      <p:sp>
        <p:nvSpPr>
          <p:cNvPr id="77" name="Rectangle 76">
            <a:extLst>
              <a:ext uri="{FF2B5EF4-FFF2-40B4-BE49-F238E27FC236}">
                <a16:creationId xmlns:a16="http://schemas.microsoft.com/office/drawing/2014/main" id="{057719C9-0B97-9747-A966-C11B03C7ACA6}"/>
              </a:ext>
            </a:extLst>
          </p:cNvPr>
          <p:cNvSpPr/>
          <p:nvPr/>
        </p:nvSpPr>
        <p:spPr>
          <a:xfrm>
            <a:off x="3134886" y="1384553"/>
            <a:ext cx="830677"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ies:powertype</a:t>
            </a:r>
            <a:endParaRPr lang="en-GB" sz="1600" dirty="0"/>
          </a:p>
        </p:txBody>
      </p:sp>
      <p:sp>
        <p:nvSpPr>
          <p:cNvPr id="2057" name="TextBox 2056">
            <a:extLst>
              <a:ext uri="{FF2B5EF4-FFF2-40B4-BE49-F238E27FC236}">
                <a16:creationId xmlns:a16="http://schemas.microsoft.com/office/drawing/2014/main" id="{20FFDECB-69D0-494F-8797-4888056BFDA7}"/>
              </a:ext>
            </a:extLst>
          </p:cNvPr>
          <p:cNvSpPr txBox="1"/>
          <p:nvPr/>
        </p:nvSpPr>
        <p:spPr>
          <a:xfrm>
            <a:off x="5740400" y="3594924"/>
            <a:ext cx="6316153" cy="246221"/>
          </a:xfrm>
          <a:prstGeom prst="rect">
            <a:avLst/>
          </a:prstGeom>
          <a:noFill/>
        </p:spPr>
        <p:txBody>
          <a:bodyPr wrap="none" rtlCol="0">
            <a:spAutoFit/>
          </a:bodyPr>
          <a:lstStyle/>
          <a:p>
            <a:r>
              <a:rPr lang="en-GB" sz="1000" dirty="0"/>
              <a:t>See: https://</a:t>
            </a:r>
            <a:r>
              <a:rPr lang="en-GB" sz="1000" dirty="0" err="1"/>
              <a:t>www.app.college.police.uk</a:t>
            </a:r>
            <a:r>
              <a:rPr lang="en-GB" sz="1000" dirty="0"/>
              <a:t>/app-content/intelligence-management/analysis/delivering-effective-analysis/</a:t>
            </a:r>
          </a:p>
        </p:txBody>
      </p:sp>
    </p:spTree>
    <p:extLst>
      <p:ext uri="{BB962C8B-B14F-4D97-AF65-F5344CB8AC3E}">
        <p14:creationId xmlns:p14="http://schemas.microsoft.com/office/powerpoint/2010/main" val="8339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563487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Assessment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10549683" cy="5786199"/>
          </a:xfrm>
          <a:prstGeom prst="rect">
            <a:avLst/>
          </a:prstGeom>
          <a:noFill/>
        </p:spPr>
        <p:txBody>
          <a:bodyPr wrap="none" rtlCol="0">
            <a:spAutoFit/>
          </a:bodyPr>
          <a:lstStyle/>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ies</a:t>
            </a:r>
            <a:r>
              <a:rPr lang="en-GB" sz="1000" dirty="0">
                <a:latin typeface="Roboto Mono" pitchFamily="2" charset="0"/>
                <a:ea typeface="Roboto Mono" pitchFamily="2" charset="0"/>
              </a:rPr>
              <a:t>: 		&lt;http://</a:t>
            </a:r>
            <a:r>
              <a:rPr lang="en-GB" sz="1000" dirty="0" err="1">
                <a:latin typeface="Roboto Mono" pitchFamily="2" charset="0"/>
                <a:ea typeface="Roboto Mono" pitchFamily="2" charset="0"/>
              </a:rPr>
              <a:t>ies.data.gov.uk</a:t>
            </a:r>
            <a:r>
              <a:rPr lang="en-GB" sz="1000" dirty="0">
                <a:latin typeface="Roboto Mono" pitchFamily="2" charset="0"/>
                <a:ea typeface="Roboto Mono" pitchFamily="2" charset="0"/>
              </a:rPr>
              <a:t>/ontology/ies4#&gt;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 		&lt;http://www.w3.org/1999/02/22-rdf-syntax-ns#&gt;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rdfs</a:t>
            </a:r>
            <a:r>
              <a:rPr lang="en-GB" sz="1000" dirty="0">
                <a:latin typeface="Roboto Mono" pitchFamily="2" charset="0"/>
                <a:ea typeface="Roboto Mono" pitchFamily="2" charset="0"/>
              </a:rPr>
              <a:t>: 		&lt;http://www.w3.org/2000/01/</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-schema#&gt; .</a:t>
            </a:r>
          </a:p>
          <a:p>
            <a:endParaRPr lang="en-GB" sz="1000" dirty="0">
              <a:latin typeface="Roboto Mono" pitchFamily="2" charset="0"/>
              <a:ea typeface="Roboto Mono" pitchFamily="2" charset="0"/>
            </a:endParaRP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ies:AssessToBeTrue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ies:ClassOfEventEvent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This triple also needs to be removed from IES Schema:</a:t>
            </a:r>
          </a:p>
          <a:p>
            <a:endParaRPr lang="en-GB" sz="1000" dirty="0">
              <a:latin typeface="Roboto Mono" pitchFamily="2" charset="0"/>
              <a:ea typeface="Roboto Mono" pitchFamily="2" charset="0"/>
            </a:endParaRPr>
          </a:p>
          <a:p>
            <a:r>
              <a:rPr lang="en-GB" sz="1000" dirty="0" err="1">
                <a:solidFill>
                  <a:srgbClr val="FF0000"/>
                </a:solidFill>
                <a:latin typeface="Roboto Mono" pitchFamily="2" charset="0"/>
                <a:ea typeface="Roboto Mono" pitchFamily="2" charset="0"/>
              </a:rPr>
              <a:t>ies:AssessToBeTrue</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rdfs:subClassOf</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ies:Event</a:t>
            </a:r>
            <a:r>
              <a:rPr lang="en-GB" sz="1000" dirty="0">
                <a:solidFill>
                  <a:srgbClr val="FF0000"/>
                </a:solidFill>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(Note: this is not a breaking change, as the class itself has not been removed)</a:t>
            </a:r>
          </a:p>
          <a:p>
            <a:r>
              <a:rPr lang="en-GB" sz="1000" dirty="0">
                <a:latin typeface="Roboto Thin" panose="02000000000000000000" pitchFamily="2" charset="0"/>
                <a:ea typeface="Roboto Thin" panose="02000000000000000000" pitchFamily="2" charset="0"/>
              </a:rPr>
              <a:t>(Note: the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triples aren’t strictly needed given that </a:t>
            </a:r>
            <a:r>
              <a:rPr lang="en-GB" sz="1000" dirty="0" err="1">
                <a:latin typeface="Roboto Mono" pitchFamily="2" charset="0"/>
                <a:ea typeface="Roboto Mono" pitchFamily="2" charset="0"/>
              </a:rPr>
              <a:t>ies:ClassOfEvent</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is a subclass of </a:t>
            </a:r>
            <a:r>
              <a:rPr lang="en-GB" sz="1000" dirty="0" err="1">
                <a:latin typeface="Roboto Mono" pitchFamily="2" charset="0"/>
                <a:ea typeface="Roboto Mono" pitchFamily="2" charset="0"/>
              </a:rPr>
              <a:t>rdfs:Class</a:t>
            </a:r>
            <a:r>
              <a:rPr lang="en-GB" sz="1000" dirty="0">
                <a:latin typeface="Roboto Thin" panose="02000000000000000000" pitchFamily="2" charset="0"/>
                <a:ea typeface="Roboto Thin" panose="02000000000000000000" pitchFamily="2" charset="0"/>
              </a:rPr>
              <a:t>, but not all ontology editors are smart enough to spot this.</a:t>
            </a:r>
          </a:p>
        </p:txBody>
      </p:sp>
    </p:spTree>
    <p:extLst>
      <p:ext uri="{BB962C8B-B14F-4D97-AF65-F5344CB8AC3E}">
        <p14:creationId xmlns:p14="http://schemas.microsoft.com/office/powerpoint/2010/main" val="2069298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C7D74-78E2-3A40-B1C1-D0AB0732B7C9}"/>
              </a:ext>
            </a:extLst>
          </p:cNvPr>
          <p:cNvSpPr txBox="1"/>
          <p:nvPr/>
        </p:nvSpPr>
        <p:spPr>
          <a:xfrm>
            <a:off x="263309" y="239371"/>
            <a:ext cx="3009157"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a:t>
            </a:r>
          </a:p>
        </p:txBody>
      </p:sp>
      <p:sp>
        <p:nvSpPr>
          <p:cNvPr id="3" name="TextBox 2">
            <a:extLst>
              <a:ext uri="{FF2B5EF4-FFF2-40B4-BE49-F238E27FC236}">
                <a16:creationId xmlns:a16="http://schemas.microsoft.com/office/drawing/2014/main" id="{D8483B95-D7B0-3C45-A31F-91B019F56972}"/>
              </a:ext>
            </a:extLst>
          </p:cNvPr>
          <p:cNvSpPr txBox="1"/>
          <p:nvPr/>
        </p:nvSpPr>
        <p:spPr>
          <a:xfrm>
            <a:off x="387782" y="871313"/>
            <a:ext cx="9608381" cy="646331"/>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In the case of ADSS, we know we have a vessel (whereas with AIS all we know is that we have a </a:t>
            </a:r>
            <a:r>
              <a:rPr lang="en-GB" dirty="0" err="1">
                <a:latin typeface="Roboto" panose="02000000000000000000" pitchFamily="2" charset="0"/>
                <a:ea typeface="Roboto" panose="02000000000000000000" pitchFamily="2" charset="0"/>
              </a:rPr>
              <a:t>LocationTransponder</a:t>
            </a:r>
            <a:r>
              <a:rPr lang="en-GB" dirty="0">
                <a:latin typeface="Roboto" panose="02000000000000000000" pitchFamily="2" charset="0"/>
                <a:ea typeface="Roboto" panose="02000000000000000000" pitchFamily="2" charset="0"/>
              </a:rPr>
              <a:t>). ADSS fields we’re working with are:</a:t>
            </a:r>
          </a:p>
        </p:txBody>
      </p:sp>
      <p:sp>
        <p:nvSpPr>
          <p:cNvPr id="4" name="TextBox 3">
            <a:extLst>
              <a:ext uri="{FF2B5EF4-FFF2-40B4-BE49-F238E27FC236}">
                <a16:creationId xmlns:a16="http://schemas.microsoft.com/office/drawing/2014/main" id="{C80D1798-CD96-B049-BD0D-8062DC5C53F2}"/>
              </a:ext>
            </a:extLst>
          </p:cNvPr>
          <p:cNvSpPr txBox="1"/>
          <p:nvPr/>
        </p:nvSpPr>
        <p:spPr>
          <a:xfrm>
            <a:off x="325270" y="1606534"/>
            <a:ext cx="11269895" cy="577081"/>
          </a:xfrm>
          <a:prstGeom prst="rect">
            <a:avLst/>
          </a:prstGeom>
          <a:noFill/>
        </p:spPr>
        <p:txBody>
          <a:bodyPr wrap="square" rtlCol="0">
            <a:spAutoFit/>
          </a:bodyPr>
          <a:lstStyle/>
          <a:p>
            <a:r>
              <a:rPr lang="en-GB" sz="1050" dirty="0" err="1">
                <a:latin typeface="Roboto Mono" pitchFamily="2" charset="0"/>
                <a:ea typeface="Roboto Mono" pitchFamily="2" charset="0"/>
              </a:rPr>
              <a:t>detid</a:t>
            </a:r>
            <a:r>
              <a:rPr lang="en-GB" sz="1050" dirty="0">
                <a:latin typeface="Roboto Mono" pitchFamily="2" charset="0"/>
                <a:ea typeface="Roboto Mono" pitchFamily="2" charset="0"/>
              </a:rPr>
              <a:t>, 	timestamp, 		</a:t>
            </a:r>
            <a:r>
              <a:rPr lang="en-GB" sz="1050" dirty="0" err="1">
                <a:latin typeface="Roboto Mono" pitchFamily="2" charset="0"/>
                <a:ea typeface="Roboto Mono" pitchFamily="2" charset="0"/>
              </a:rPr>
              <a:t>geolocationX</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geolocationY</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chipURL</a:t>
            </a:r>
            <a:endParaRPr lang="en-GB" sz="1050" dirty="0">
              <a:latin typeface="Roboto Mono" pitchFamily="2" charset="0"/>
              <a:ea typeface="Roboto Mono" pitchFamily="2" charset="0"/>
            </a:endParaRPr>
          </a:p>
          <a:p>
            <a:endParaRPr lang="en-GB" sz="1050" dirty="0">
              <a:latin typeface="Roboto Mono" pitchFamily="2" charset="0"/>
              <a:ea typeface="Roboto Mono" pitchFamily="2" charset="0"/>
            </a:endParaRPr>
          </a:p>
          <a:p>
            <a:r>
              <a:rPr lang="en-GB" sz="1050" dirty="0">
                <a:latin typeface="Roboto Mono" pitchFamily="2" charset="0"/>
                <a:ea typeface="Roboto Mono" pitchFamily="2" charset="0"/>
              </a:rPr>
              <a:t>“1352445”	"2015-11-02T11:52:25”	"153.19219482305”	"-27.721276080022”	"/v2/</a:t>
            </a:r>
            <a:r>
              <a:rPr lang="en-GB" sz="1050" dirty="0" err="1">
                <a:latin typeface="Roboto Mono" pitchFamily="2" charset="0"/>
                <a:ea typeface="Roboto Mono" pitchFamily="2" charset="0"/>
              </a:rPr>
              <a:t>car_detect</a:t>
            </a:r>
            <a:r>
              <a:rPr lang="en-GB" sz="1050" dirty="0">
                <a:latin typeface="Roboto Mono" pitchFamily="2" charset="0"/>
                <a:ea typeface="Roboto Mono" pitchFamily="2" charset="0"/>
              </a:rPr>
              <a:t>/detections/1352445/chips/chip-image"]</a:t>
            </a:r>
            <a:endParaRPr lang="en-GB" sz="1200" dirty="0"/>
          </a:p>
        </p:txBody>
      </p:sp>
      <p:sp>
        <p:nvSpPr>
          <p:cNvPr id="5" name="TextBox 4">
            <a:extLst>
              <a:ext uri="{FF2B5EF4-FFF2-40B4-BE49-F238E27FC236}">
                <a16:creationId xmlns:a16="http://schemas.microsoft.com/office/drawing/2014/main" id="{9F57F9AA-6697-184F-8C38-312BDD1B61F1}"/>
              </a:ext>
            </a:extLst>
          </p:cNvPr>
          <p:cNvSpPr txBox="1"/>
          <p:nvPr/>
        </p:nvSpPr>
        <p:spPr>
          <a:xfrm>
            <a:off x="325270" y="2195934"/>
            <a:ext cx="10915626" cy="646331"/>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The </a:t>
            </a:r>
            <a:r>
              <a:rPr lang="en-GB" dirty="0" err="1">
                <a:latin typeface="Roboto" panose="02000000000000000000" pitchFamily="2" charset="0"/>
                <a:ea typeface="Roboto" panose="02000000000000000000" pitchFamily="2" charset="0"/>
              </a:rPr>
              <a:t>detid</a:t>
            </a:r>
            <a:r>
              <a:rPr lang="en-GB" dirty="0">
                <a:latin typeface="Roboto" panose="02000000000000000000" pitchFamily="2" charset="0"/>
                <a:ea typeface="Roboto" panose="02000000000000000000" pitchFamily="2" charset="0"/>
              </a:rPr>
              <a:t> is a unique identifier for the observation, and this data follows a very similar pattern to the AIS observations pattern, except with a vessel…</a:t>
            </a:r>
          </a:p>
        </p:txBody>
      </p:sp>
      <p:sp>
        <p:nvSpPr>
          <p:cNvPr id="6" name="Rectangle 5">
            <a:extLst>
              <a:ext uri="{FF2B5EF4-FFF2-40B4-BE49-F238E27FC236}">
                <a16:creationId xmlns:a16="http://schemas.microsoft.com/office/drawing/2014/main" id="{F02AF50B-AC81-EB41-B05A-8A4874CD3005}"/>
              </a:ext>
            </a:extLst>
          </p:cNvPr>
          <p:cNvSpPr/>
          <p:nvPr/>
        </p:nvSpPr>
        <p:spPr>
          <a:xfrm>
            <a:off x="8184683" y="4164992"/>
            <a:ext cx="3740019" cy="2477601"/>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D	</a:t>
            </a:r>
            <a:r>
              <a:rPr lang="en-GB" sz="1100" dirty="0" err="1">
                <a:solidFill>
                  <a:srgbClr val="000000"/>
                </a:solidFill>
                <a:latin typeface="Consolas" panose="020B0609020204030204" pitchFamily="49" charset="0"/>
              </a:rPr>
              <a:t>ies:Device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Id	</a:t>
            </a:r>
            <a:r>
              <a:rPr lang="en-GB" sz="1100" dirty="0" err="1">
                <a:solidFill>
                  <a:srgbClr val="000000"/>
                </a:solidFill>
                <a:latin typeface="Consolas" panose="020B0609020204030204" pitchFamily="49" charset="0"/>
              </a:rPr>
              <a:t>ies:Identifier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Lat	</a:t>
            </a:r>
            <a:r>
              <a:rPr lang="en-GB" sz="1100" dirty="0" err="1">
                <a:solidFill>
                  <a:srgbClr val="000000"/>
                </a:solidFill>
                <a:latin typeface="Consolas" panose="020B0609020204030204" pitchFamily="49" charset="0"/>
              </a:rPr>
              <a:t>ies:Latitude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Lon	</a:t>
            </a:r>
            <a:r>
              <a:rPr lang="en-GB" sz="1100" dirty="0" err="1">
                <a:solidFill>
                  <a:srgbClr val="000000"/>
                </a:solidFill>
                <a:latin typeface="Consolas" panose="020B0609020204030204" pitchFamily="49" charset="0"/>
              </a:rPr>
              <a:t>ies:Longitude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	</a:t>
            </a:r>
            <a:r>
              <a:rPr lang="en-GB" sz="1100" dirty="0" err="1">
                <a:solidFill>
                  <a:srgbClr val="000000"/>
                </a:solidFill>
                <a:latin typeface="Consolas" panose="020B0609020204030204" pitchFamily="49" charset="0"/>
              </a:rPr>
              <a:t>ies:Name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NS	</a:t>
            </a:r>
            <a:r>
              <a:rPr lang="en-GB" sz="1100" dirty="0" err="1">
                <a:solidFill>
                  <a:srgbClr val="000000"/>
                </a:solidFill>
                <a:latin typeface="Consolas" panose="020B0609020204030204" pitchFamily="49" charset="0"/>
              </a:rPr>
              <a:t>ies:NamingScheme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ies:Organisation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r>
              <a:rPr lang="en-GB" sz="1100" dirty="0">
                <a:solidFill>
                  <a:srgbClr val="000000"/>
                </a:solidFill>
                <a:latin typeface="Consolas" panose="020B0609020204030204" pitchFamily="49" charset="0"/>
              </a:rPr>
              <a:t> (addition to IES)</a:t>
            </a:r>
          </a:p>
        </p:txBody>
      </p:sp>
      <p:sp>
        <p:nvSpPr>
          <p:cNvPr id="7" name="Rectangle 6">
            <a:extLst>
              <a:ext uri="{FF2B5EF4-FFF2-40B4-BE49-F238E27FC236}">
                <a16:creationId xmlns:a16="http://schemas.microsoft.com/office/drawing/2014/main" id="{CF3C258F-DE70-5147-B702-A0C4E717E12A}"/>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0" name="Oval 9">
            <a:extLst>
              <a:ext uri="{FF2B5EF4-FFF2-40B4-BE49-F238E27FC236}">
                <a16:creationId xmlns:a16="http://schemas.microsoft.com/office/drawing/2014/main" id="{51DD2750-D134-5642-881F-2918A19AC250}"/>
              </a:ext>
            </a:extLst>
          </p:cNvPr>
          <p:cNvSpPr/>
          <p:nvPr/>
        </p:nvSpPr>
        <p:spPr>
          <a:xfrm>
            <a:off x="4400030" y="3307321"/>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dirty="0">
                <a:solidFill>
                  <a:srgbClr val="7B35B1"/>
                </a:solidFill>
                <a:latin typeface="Consolas" panose="020B0609020204030204" pitchFamily="49" charset="0"/>
                <a:cs typeface="Consolas" panose="020B0609020204030204" pitchFamily="49" charset="0"/>
              </a:rPr>
              <a:t>OT/VS</a:t>
            </a:r>
          </a:p>
        </p:txBody>
      </p:sp>
      <p:sp>
        <p:nvSpPr>
          <p:cNvPr id="11" name="TextBox 10">
            <a:extLst>
              <a:ext uri="{FF2B5EF4-FFF2-40B4-BE49-F238E27FC236}">
                <a16:creationId xmlns:a16="http://schemas.microsoft.com/office/drawing/2014/main" id="{07C00742-C1A5-9C41-BA8B-ED026AD1A86B}"/>
              </a:ext>
            </a:extLst>
          </p:cNvPr>
          <p:cNvSpPr txBox="1"/>
          <p:nvPr/>
        </p:nvSpPr>
        <p:spPr>
          <a:xfrm>
            <a:off x="3778934" y="3735576"/>
            <a:ext cx="164339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data:ADSS1352445_Observed</a:t>
            </a:r>
          </a:p>
        </p:txBody>
      </p:sp>
      <p:sp>
        <p:nvSpPr>
          <p:cNvPr id="14" name="Oval 13">
            <a:extLst>
              <a:ext uri="{FF2B5EF4-FFF2-40B4-BE49-F238E27FC236}">
                <a16:creationId xmlns:a16="http://schemas.microsoft.com/office/drawing/2014/main" id="{77E3F34B-E1C6-944C-9BD8-D6D5DCE79B34}"/>
              </a:ext>
            </a:extLst>
          </p:cNvPr>
          <p:cNvSpPr/>
          <p:nvPr/>
        </p:nvSpPr>
        <p:spPr>
          <a:xfrm>
            <a:off x="6409366" y="3307321"/>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5" name="TextBox 14">
            <a:extLst>
              <a:ext uri="{FF2B5EF4-FFF2-40B4-BE49-F238E27FC236}">
                <a16:creationId xmlns:a16="http://schemas.microsoft.com/office/drawing/2014/main" id="{A4D51DBD-01ED-F24F-8FFF-B006A6E5B59D}"/>
              </a:ext>
            </a:extLst>
          </p:cNvPr>
          <p:cNvSpPr txBox="1"/>
          <p:nvPr/>
        </p:nvSpPr>
        <p:spPr>
          <a:xfrm>
            <a:off x="4914863" y="3362460"/>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C694A14F-5D86-B844-BE63-FF8A05E65697}"/>
              </a:ext>
            </a:extLst>
          </p:cNvPr>
          <p:cNvCxnSpPr>
            <a:cxnSpLocks/>
            <a:stCxn id="10" idx="6"/>
            <a:endCxn id="14" idx="2"/>
          </p:cNvCxnSpPr>
          <p:nvPr/>
        </p:nvCxnSpPr>
        <p:spPr>
          <a:xfrm>
            <a:off x="4887710" y="3544127"/>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B36661D-52CB-4347-8FF4-C88FB82C3F42}"/>
              </a:ext>
            </a:extLst>
          </p:cNvPr>
          <p:cNvSpPr/>
          <p:nvPr/>
        </p:nvSpPr>
        <p:spPr>
          <a:xfrm>
            <a:off x="2390694" y="402967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93990BB3-A4D1-AE46-B323-E45A1229245F}"/>
              </a:ext>
            </a:extLst>
          </p:cNvPr>
          <p:cNvSpPr/>
          <p:nvPr/>
        </p:nvSpPr>
        <p:spPr>
          <a:xfrm>
            <a:off x="4400030" y="4015736"/>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459A990A-E0E6-824E-BCF6-79B4961B3F9F}"/>
              </a:ext>
            </a:extLst>
          </p:cNvPr>
          <p:cNvCxnSpPr>
            <a:cxnSpLocks/>
            <a:stCxn id="18" idx="6"/>
            <a:endCxn id="14" idx="3"/>
          </p:cNvCxnSpPr>
          <p:nvPr/>
        </p:nvCxnSpPr>
        <p:spPr>
          <a:xfrm flipV="1">
            <a:off x="4887710" y="3711574"/>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18B54F-15CD-4C40-9E7D-22653F94F5CA}"/>
              </a:ext>
            </a:extLst>
          </p:cNvPr>
          <p:cNvSpPr txBox="1"/>
          <p:nvPr/>
        </p:nvSpPr>
        <p:spPr>
          <a:xfrm rot="20423488">
            <a:off x="5023206" y="3786359"/>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2046A0DF-20F0-0E47-8402-1BC62F213E89}"/>
              </a:ext>
            </a:extLst>
          </p:cNvPr>
          <p:cNvSpPr txBox="1"/>
          <p:nvPr/>
        </p:nvSpPr>
        <p:spPr>
          <a:xfrm>
            <a:off x="3006188" y="4057270"/>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2" name="Straight Arrow Connector 21">
            <a:extLst>
              <a:ext uri="{FF2B5EF4-FFF2-40B4-BE49-F238E27FC236}">
                <a16:creationId xmlns:a16="http://schemas.microsoft.com/office/drawing/2014/main" id="{1BD0A63F-6368-AE4A-B2DF-8419AC3F517E}"/>
              </a:ext>
            </a:extLst>
          </p:cNvPr>
          <p:cNvCxnSpPr>
            <a:cxnSpLocks/>
            <a:stCxn id="18" idx="2"/>
            <a:endCxn id="17" idx="6"/>
          </p:cNvCxnSpPr>
          <p:nvPr/>
        </p:nvCxnSpPr>
        <p:spPr>
          <a:xfrm flipH="1">
            <a:off x="2878374" y="4252542"/>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F96C3C-CE00-9548-95BF-04FF238C4F79}"/>
              </a:ext>
            </a:extLst>
          </p:cNvPr>
          <p:cNvSpPr txBox="1"/>
          <p:nvPr/>
        </p:nvSpPr>
        <p:spPr>
          <a:xfrm>
            <a:off x="2319182" y="4485560"/>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64C57AA1-3A09-384B-8179-F1E69ECB644D}"/>
              </a:ext>
            </a:extLst>
          </p:cNvPr>
          <p:cNvSpPr txBox="1"/>
          <p:nvPr/>
        </p:nvSpPr>
        <p:spPr>
          <a:xfrm>
            <a:off x="3794118" y="4492076"/>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5" name="Oval 24">
            <a:extLst>
              <a:ext uri="{FF2B5EF4-FFF2-40B4-BE49-F238E27FC236}">
                <a16:creationId xmlns:a16="http://schemas.microsoft.com/office/drawing/2014/main" id="{BC22846A-8779-8F47-870D-F0D23B69C4C6}"/>
              </a:ext>
            </a:extLst>
          </p:cNvPr>
          <p:cNvSpPr/>
          <p:nvPr/>
        </p:nvSpPr>
        <p:spPr>
          <a:xfrm>
            <a:off x="8596742" y="3307321"/>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26" name="TextBox 25">
            <a:extLst>
              <a:ext uri="{FF2B5EF4-FFF2-40B4-BE49-F238E27FC236}">
                <a16:creationId xmlns:a16="http://schemas.microsoft.com/office/drawing/2014/main" id="{27CB5F6F-3278-A647-BEBF-DED439FDDA64}"/>
              </a:ext>
            </a:extLst>
          </p:cNvPr>
          <p:cNvSpPr txBox="1"/>
          <p:nvPr/>
        </p:nvSpPr>
        <p:spPr>
          <a:xfrm>
            <a:off x="6024911" y="3089149"/>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cxnSp>
        <p:nvCxnSpPr>
          <p:cNvPr id="27" name="Straight Arrow Connector 26">
            <a:extLst>
              <a:ext uri="{FF2B5EF4-FFF2-40B4-BE49-F238E27FC236}">
                <a16:creationId xmlns:a16="http://schemas.microsoft.com/office/drawing/2014/main" id="{5FE4C884-752D-6641-BB60-C67B318C49AE}"/>
              </a:ext>
            </a:extLst>
          </p:cNvPr>
          <p:cNvCxnSpPr>
            <a:cxnSpLocks/>
            <a:stCxn id="14" idx="6"/>
            <a:endCxn id="25" idx="2"/>
          </p:cNvCxnSpPr>
          <p:nvPr/>
        </p:nvCxnSpPr>
        <p:spPr>
          <a:xfrm>
            <a:off x="6897046" y="3544127"/>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ED1A4A-876B-D745-969E-7B3A961B125D}"/>
              </a:ext>
            </a:extLst>
          </p:cNvPr>
          <p:cNvSpPr txBox="1"/>
          <p:nvPr/>
        </p:nvSpPr>
        <p:spPr>
          <a:xfrm>
            <a:off x="7258218" y="3349562"/>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29" name="TextBox 28">
            <a:extLst>
              <a:ext uri="{FF2B5EF4-FFF2-40B4-BE49-F238E27FC236}">
                <a16:creationId xmlns:a16="http://schemas.microsoft.com/office/drawing/2014/main" id="{244F1752-DBD1-CB48-852E-F9436D8E91E6}"/>
              </a:ext>
            </a:extLst>
          </p:cNvPr>
          <p:cNvSpPr txBox="1"/>
          <p:nvPr/>
        </p:nvSpPr>
        <p:spPr>
          <a:xfrm>
            <a:off x="8167508" y="3800292"/>
            <a:ext cx="153118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data:2015-11-02T11:52:25</a:t>
            </a:r>
          </a:p>
        </p:txBody>
      </p:sp>
      <p:sp>
        <p:nvSpPr>
          <p:cNvPr id="30" name="Oval 29">
            <a:extLst>
              <a:ext uri="{FF2B5EF4-FFF2-40B4-BE49-F238E27FC236}">
                <a16:creationId xmlns:a16="http://schemas.microsoft.com/office/drawing/2014/main" id="{9F2438FA-1651-094F-AE24-8981DD692FF7}"/>
              </a:ext>
            </a:extLst>
          </p:cNvPr>
          <p:cNvSpPr/>
          <p:nvPr/>
        </p:nvSpPr>
        <p:spPr>
          <a:xfrm>
            <a:off x="735107" y="3307321"/>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Lat</a:t>
            </a:r>
          </a:p>
        </p:txBody>
      </p:sp>
      <p:sp>
        <p:nvSpPr>
          <p:cNvPr id="31" name="Oval 30">
            <a:extLst>
              <a:ext uri="{FF2B5EF4-FFF2-40B4-BE49-F238E27FC236}">
                <a16:creationId xmlns:a16="http://schemas.microsoft.com/office/drawing/2014/main" id="{A673236A-3778-344D-9AF9-0090A6E716AA}"/>
              </a:ext>
            </a:extLst>
          </p:cNvPr>
          <p:cNvSpPr/>
          <p:nvPr/>
        </p:nvSpPr>
        <p:spPr>
          <a:xfrm>
            <a:off x="701996" y="4015736"/>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Lon</a:t>
            </a:r>
          </a:p>
        </p:txBody>
      </p:sp>
      <p:cxnSp>
        <p:nvCxnSpPr>
          <p:cNvPr id="32" name="Straight Arrow Connector 31">
            <a:extLst>
              <a:ext uri="{FF2B5EF4-FFF2-40B4-BE49-F238E27FC236}">
                <a16:creationId xmlns:a16="http://schemas.microsoft.com/office/drawing/2014/main" id="{ACF7D3B4-5C51-7C43-96AA-F3AC17A1F778}"/>
              </a:ext>
            </a:extLst>
          </p:cNvPr>
          <p:cNvCxnSpPr>
            <a:cxnSpLocks/>
            <a:stCxn id="17" idx="2"/>
            <a:endCxn id="31" idx="6"/>
          </p:cNvCxnSpPr>
          <p:nvPr/>
        </p:nvCxnSpPr>
        <p:spPr>
          <a:xfrm flipH="1" flipV="1">
            <a:off x="1189676" y="4252542"/>
            <a:ext cx="1201018"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D1CB6E-A1E9-8140-8F44-85280227248C}"/>
              </a:ext>
            </a:extLst>
          </p:cNvPr>
          <p:cNvCxnSpPr>
            <a:cxnSpLocks/>
            <a:stCxn id="17" idx="1"/>
            <a:endCxn id="30" idx="6"/>
          </p:cNvCxnSpPr>
          <p:nvPr/>
        </p:nvCxnSpPr>
        <p:spPr>
          <a:xfrm flipH="1" flipV="1">
            <a:off x="1222787" y="3544127"/>
            <a:ext cx="1239326" cy="55490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21DA21D-DE65-7049-B30C-014E9AB87F92}"/>
              </a:ext>
            </a:extLst>
          </p:cNvPr>
          <p:cNvSpPr txBox="1"/>
          <p:nvPr/>
        </p:nvSpPr>
        <p:spPr>
          <a:xfrm rot="1493436">
            <a:off x="1334090" y="3631995"/>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sp>
        <p:nvSpPr>
          <p:cNvPr id="39" name="TextBox 38">
            <a:extLst>
              <a:ext uri="{FF2B5EF4-FFF2-40B4-BE49-F238E27FC236}">
                <a16:creationId xmlns:a16="http://schemas.microsoft.com/office/drawing/2014/main" id="{2AA6E9D9-97D4-EA45-8108-26CE33916E2F}"/>
              </a:ext>
            </a:extLst>
          </p:cNvPr>
          <p:cNvSpPr txBox="1"/>
          <p:nvPr/>
        </p:nvSpPr>
        <p:spPr>
          <a:xfrm>
            <a:off x="1220644" y="4061088"/>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sp>
        <p:nvSpPr>
          <p:cNvPr id="43" name="Oval 42">
            <a:extLst>
              <a:ext uri="{FF2B5EF4-FFF2-40B4-BE49-F238E27FC236}">
                <a16:creationId xmlns:a16="http://schemas.microsoft.com/office/drawing/2014/main" id="{1CCB9532-7B10-564B-8F0A-41061A0333F0}"/>
              </a:ext>
            </a:extLst>
          </p:cNvPr>
          <p:cNvSpPr/>
          <p:nvPr/>
        </p:nvSpPr>
        <p:spPr>
          <a:xfrm>
            <a:off x="6407624" y="4384192"/>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Id</a:t>
            </a:r>
          </a:p>
        </p:txBody>
      </p:sp>
      <p:sp>
        <p:nvSpPr>
          <p:cNvPr id="44" name="TextBox 43">
            <a:extLst>
              <a:ext uri="{FF2B5EF4-FFF2-40B4-BE49-F238E27FC236}">
                <a16:creationId xmlns:a16="http://schemas.microsoft.com/office/drawing/2014/main" id="{AC809296-4C52-5946-9731-DAB25420912A}"/>
              </a:ext>
            </a:extLst>
          </p:cNvPr>
          <p:cNvSpPr txBox="1"/>
          <p:nvPr/>
        </p:nvSpPr>
        <p:spPr>
          <a:xfrm>
            <a:off x="6593500" y="3911718"/>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cxnSp>
        <p:nvCxnSpPr>
          <p:cNvPr id="45" name="Straight Arrow Connector 44">
            <a:extLst>
              <a:ext uri="{FF2B5EF4-FFF2-40B4-BE49-F238E27FC236}">
                <a16:creationId xmlns:a16="http://schemas.microsoft.com/office/drawing/2014/main" id="{50180B95-31E9-4C48-ACF5-86BDE2A3EA15}"/>
              </a:ext>
            </a:extLst>
          </p:cNvPr>
          <p:cNvCxnSpPr>
            <a:cxnSpLocks/>
            <a:stCxn id="14" idx="4"/>
            <a:endCxn id="43" idx="0"/>
          </p:cNvCxnSpPr>
          <p:nvPr/>
        </p:nvCxnSpPr>
        <p:spPr>
          <a:xfrm flipH="1">
            <a:off x="6651464" y="3780933"/>
            <a:ext cx="1742" cy="60325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A5FF1499-5DA5-1143-9678-CB1170EFB456}"/>
              </a:ext>
            </a:extLst>
          </p:cNvPr>
          <p:cNvSpPr/>
          <p:nvPr/>
        </p:nvSpPr>
        <p:spPr>
          <a:xfrm>
            <a:off x="6407624" y="5296845"/>
            <a:ext cx="487680" cy="473612"/>
          </a:xfrm>
          <a:prstGeom prst="ellipse">
            <a:avLst/>
          </a:prstGeom>
          <a:solidFill>
            <a:srgbClr val="00CCFF"/>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NS</a:t>
            </a:r>
          </a:p>
        </p:txBody>
      </p:sp>
      <p:cxnSp>
        <p:nvCxnSpPr>
          <p:cNvPr id="49" name="Straight Arrow Connector 48">
            <a:extLst>
              <a:ext uri="{FF2B5EF4-FFF2-40B4-BE49-F238E27FC236}">
                <a16:creationId xmlns:a16="http://schemas.microsoft.com/office/drawing/2014/main" id="{AB374350-3E6A-6747-9736-A6B5C2096F30}"/>
              </a:ext>
            </a:extLst>
          </p:cNvPr>
          <p:cNvCxnSpPr>
            <a:cxnSpLocks/>
            <a:stCxn id="43" idx="4"/>
            <a:endCxn id="48" idx="0"/>
          </p:cNvCxnSpPr>
          <p:nvPr/>
        </p:nvCxnSpPr>
        <p:spPr>
          <a:xfrm>
            <a:off x="6651464" y="4857804"/>
            <a:ext cx="0" cy="4390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4BC7C64-8622-2043-9BE8-038FA85DB968}"/>
              </a:ext>
            </a:extLst>
          </p:cNvPr>
          <p:cNvSpPr txBox="1"/>
          <p:nvPr/>
        </p:nvSpPr>
        <p:spPr>
          <a:xfrm>
            <a:off x="6635952" y="4912109"/>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ies:inScheme</a:t>
            </a:r>
            <a:endParaRPr lang="en-GB" sz="800" dirty="0">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58343E75-233E-2440-A872-358EA82A94FE}"/>
              </a:ext>
            </a:extLst>
          </p:cNvPr>
          <p:cNvSpPr txBox="1"/>
          <p:nvPr/>
        </p:nvSpPr>
        <p:spPr>
          <a:xfrm>
            <a:off x="6635952" y="4233003"/>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data:ADSS1352445_ID</a:t>
            </a:r>
          </a:p>
        </p:txBody>
      </p:sp>
      <p:sp>
        <p:nvSpPr>
          <p:cNvPr id="54" name="TextBox 53">
            <a:extLst>
              <a:ext uri="{FF2B5EF4-FFF2-40B4-BE49-F238E27FC236}">
                <a16:creationId xmlns:a16="http://schemas.microsoft.com/office/drawing/2014/main" id="{DCE4396A-E8FE-1F4D-B423-C149592D3DD9}"/>
              </a:ext>
            </a:extLst>
          </p:cNvPr>
          <p:cNvSpPr txBox="1"/>
          <p:nvPr/>
        </p:nvSpPr>
        <p:spPr>
          <a:xfrm>
            <a:off x="6888967" y="5403824"/>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data:ADSS_DETID</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55" name="Straight Arrow Connector 54">
            <a:extLst>
              <a:ext uri="{FF2B5EF4-FFF2-40B4-BE49-F238E27FC236}">
                <a16:creationId xmlns:a16="http://schemas.microsoft.com/office/drawing/2014/main" id="{6EBA0D74-5428-1143-B01E-6D293F225183}"/>
              </a:ext>
            </a:extLst>
          </p:cNvPr>
          <p:cNvCxnSpPr>
            <a:cxnSpLocks/>
            <a:stCxn id="30" idx="0"/>
          </p:cNvCxnSpPr>
          <p:nvPr/>
        </p:nvCxnSpPr>
        <p:spPr>
          <a:xfrm flipV="1">
            <a:off x="978947" y="3023680"/>
            <a:ext cx="9449" cy="2836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A83658A-07A2-FB4D-8B7A-1C24980B0526}"/>
              </a:ext>
            </a:extLst>
          </p:cNvPr>
          <p:cNvSpPr txBox="1"/>
          <p:nvPr/>
        </p:nvSpPr>
        <p:spPr>
          <a:xfrm>
            <a:off x="1008108" y="3088828"/>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BB0256C3-9688-F84B-B6E3-900AA6F44D98}"/>
              </a:ext>
            </a:extLst>
          </p:cNvPr>
          <p:cNvSpPr txBox="1"/>
          <p:nvPr/>
        </p:nvSpPr>
        <p:spPr>
          <a:xfrm>
            <a:off x="893195" y="4492076"/>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cxnSp>
        <p:nvCxnSpPr>
          <p:cNvPr id="60" name="Straight Arrow Connector 59">
            <a:extLst>
              <a:ext uri="{FF2B5EF4-FFF2-40B4-BE49-F238E27FC236}">
                <a16:creationId xmlns:a16="http://schemas.microsoft.com/office/drawing/2014/main" id="{7C5AE518-4266-CA4A-AD57-DCBB19D660E5}"/>
              </a:ext>
            </a:extLst>
          </p:cNvPr>
          <p:cNvCxnSpPr>
            <a:cxnSpLocks/>
            <a:stCxn id="31" idx="4"/>
          </p:cNvCxnSpPr>
          <p:nvPr/>
        </p:nvCxnSpPr>
        <p:spPr>
          <a:xfrm>
            <a:off x="945836" y="4489348"/>
            <a:ext cx="0" cy="31745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2E7DFA82-F380-3F45-BCA9-FAFA7383EB75}"/>
              </a:ext>
            </a:extLst>
          </p:cNvPr>
          <p:cNvSpPr/>
          <p:nvPr/>
        </p:nvSpPr>
        <p:spPr>
          <a:xfrm>
            <a:off x="357692" y="2879800"/>
            <a:ext cx="1281120" cy="215444"/>
          </a:xfrm>
          <a:prstGeom prst="rect">
            <a:avLst/>
          </a:prstGeom>
        </p:spPr>
        <p:txBody>
          <a:bodyPr wrap="none">
            <a:spAutoFit/>
          </a:bodyPr>
          <a:lstStyle/>
          <a:p>
            <a:r>
              <a:rPr lang="en-GB" sz="800" dirty="0">
                <a:latin typeface="Roboto Mono" pitchFamily="2" charset="0"/>
                <a:ea typeface="Roboto Mono" pitchFamily="2" charset="0"/>
              </a:rPr>
              <a:t>"-27.721276080022”</a:t>
            </a:r>
            <a:endParaRPr lang="en-GB" sz="800" dirty="0"/>
          </a:p>
        </p:txBody>
      </p:sp>
      <p:sp>
        <p:nvSpPr>
          <p:cNvPr id="65" name="Rectangle 64">
            <a:extLst>
              <a:ext uri="{FF2B5EF4-FFF2-40B4-BE49-F238E27FC236}">
                <a16:creationId xmlns:a16="http://schemas.microsoft.com/office/drawing/2014/main" id="{540A5778-41BC-7F45-933A-085C15A5294D}"/>
              </a:ext>
            </a:extLst>
          </p:cNvPr>
          <p:cNvSpPr/>
          <p:nvPr/>
        </p:nvSpPr>
        <p:spPr>
          <a:xfrm>
            <a:off x="357692" y="4793508"/>
            <a:ext cx="1220206" cy="215444"/>
          </a:xfrm>
          <a:prstGeom prst="rect">
            <a:avLst/>
          </a:prstGeom>
        </p:spPr>
        <p:txBody>
          <a:bodyPr wrap="none">
            <a:spAutoFit/>
          </a:bodyPr>
          <a:lstStyle/>
          <a:p>
            <a:r>
              <a:rPr lang="en-GB" sz="800" dirty="0">
                <a:latin typeface="Roboto Mono" pitchFamily="2" charset="0"/>
                <a:ea typeface="Roboto Mono" pitchFamily="2" charset="0"/>
              </a:rPr>
              <a:t>"153.19219482305”</a:t>
            </a:r>
          </a:p>
        </p:txBody>
      </p:sp>
      <p:cxnSp>
        <p:nvCxnSpPr>
          <p:cNvPr id="66" name="Straight Arrow Connector 65">
            <a:extLst>
              <a:ext uri="{FF2B5EF4-FFF2-40B4-BE49-F238E27FC236}">
                <a16:creationId xmlns:a16="http://schemas.microsoft.com/office/drawing/2014/main" id="{DFF128A6-39BB-D741-B28D-679A70D1EC2E}"/>
              </a:ext>
            </a:extLst>
          </p:cNvPr>
          <p:cNvCxnSpPr>
            <a:cxnSpLocks/>
            <a:stCxn id="43" idx="3"/>
          </p:cNvCxnSpPr>
          <p:nvPr/>
        </p:nvCxnSpPr>
        <p:spPr>
          <a:xfrm flipH="1">
            <a:off x="5997209" y="4788445"/>
            <a:ext cx="481834" cy="31067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DD4B5CB-CECE-2C45-A1A1-63C382F4A589}"/>
              </a:ext>
            </a:extLst>
          </p:cNvPr>
          <p:cNvSpPr txBox="1"/>
          <p:nvPr/>
        </p:nvSpPr>
        <p:spPr>
          <a:xfrm>
            <a:off x="4827668" y="4793508"/>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70" name="Rectangle 69">
            <a:extLst>
              <a:ext uri="{FF2B5EF4-FFF2-40B4-BE49-F238E27FC236}">
                <a16:creationId xmlns:a16="http://schemas.microsoft.com/office/drawing/2014/main" id="{016856FE-2751-A246-BF59-8081FF225EA1}"/>
              </a:ext>
            </a:extLst>
          </p:cNvPr>
          <p:cNvSpPr/>
          <p:nvPr/>
        </p:nvSpPr>
        <p:spPr>
          <a:xfrm>
            <a:off x="5508843" y="5081401"/>
            <a:ext cx="732893" cy="215444"/>
          </a:xfrm>
          <a:prstGeom prst="rect">
            <a:avLst/>
          </a:prstGeom>
        </p:spPr>
        <p:txBody>
          <a:bodyPr wrap="none">
            <a:spAutoFit/>
          </a:bodyPr>
          <a:lstStyle/>
          <a:p>
            <a:r>
              <a:rPr lang="en-GB" sz="800" dirty="0">
                <a:latin typeface="Roboto Mono" pitchFamily="2" charset="0"/>
                <a:ea typeface="Roboto Mono" pitchFamily="2" charset="0"/>
              </a:rPr>
              <a:t>”1352445”</a:t>
            </a:r>
          </a:p>
        </p:txBody>
      </p:sp>
      <p:sp>
        <p:nvSpPr>
          <p:cNvPr id="71" name="Oval 70">
            <a:extLst>
              <a:ext uri="{FF2B5EF4-FFF2-40B4-BE49-F238E27FC236}">
                <a16:creationId xmlns:a16="http://schemas.microsoft.com/office/drawing/2014/main" id="{98888A52-4001-D145-929A-BE370D93A919}"/>
              </a:ext>
            </a:extLst>
          </p:cNvPr>
          <p:cNvSpPr/>
          <p:nvPr/>
        </p:nvSpPr>
        <p:spPr>
          <a:xfrm>
            <a:off x="5867470" y="6306370"/>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a:t>
            </a:r>
          </a:p>
        </p:txBody>
      </p:sp>
      <p:cxnSp>
        <p:nvCxnSpPr>
          <p:cNvPr id="72" name="Straight Arrow Connector 71">
            <a:extLst>
              <a:ext uri="{FF2B5EF4-FFF2-40B4-BE49-F238E27FC236}">
                <a16:creationId xmlns:a16="http://schemas.microsoft.com/office/drawing/2014/main" id="{5A111C2D-FAF5-5C46-AB74-1718D6019F0A}"/>
              </a:ext>
            </a:extLst>
          </p:cNvPr>
          <p:cNvCxnSpPr>
            <a:cxnSpLocks/>
            <a:stCxn id="48" idx="3"/>
            <a:endCxn id="71" idx="0"/>
          </p:cNvCxnSpPr>
          <p:nvPr/>
        </p:nvCxnSpPr>
        <p:spPr>
          <a:xfrm flipH="1">
            <a:off x="6111310" y="5701098"/>
            <a:ext cx="367733" cy="6052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7BC8109-7B15-C64B-A1CD-20F5083B0DC0}"/>
              </a:ext>
            </a:extLst>
          </p:cNvPr>
          <p:cNvSpPr txBox="1"/>
          <p:nvPr/>
        </p:nvSpPr>
        <p:spPr>
          <a:xfrm>
            <a:off x="5582331" y="5822970"/>
            <a:ext cx="80182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ies:hasName</a:t>
            </a:r>
            <a:endParaRPr lang="en-GB" sz="800" dirty="0">
              <a:latin typeface="Consolas" panose="020B0609020204030204" pitchFamily="49" charset="0"/>
              <a:cs typeface="Consolas" panose="020B0609020204030204" pitchFamily="49" charset="0"/>
            </a:endParaRPr>
          </a:p>
        </p:txBody>
      </p:sp>
      <p:cxnSp>
        <p:nvCxnSpPr>
          <p:cNvPr id="76" name="Straight Arrow Connector 75">
            <a:extLst>
              <a:ext uri="{FF2B5EF4-FFF2-40B4-BE49-F238E27FC236}">
                <a16:creationId xmlns:a16="http://schemas.microsoft.com/office/drawing/2014/main" id="{C931D43F-F330-1C4A-80D3-CCBF300637EB}"/>
              </a:ext>
            </a:extLst>
          </p:cNvPr>
          <p:cNvCxnSpPr>
            <a:cxnSpLocks/>
            <a:stCxn id="71" idx="2"/>
          </p:cNvCxnSpPr>
          <p:nvPr/>
        </p:nvCxnSpPr>
        <p:spPr>
          <a:xfrm flipH="1">
            <a:off x="4632205" y="6543176"/>
            <a:ext cx="123526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F983E78-9E72-914E-BB4B-C7EB35B98D0F}"/>
              </a:ext>
            </a:extLst>
          </p:cNvPr>
          <p:cNvSpPr txBox="1"/>
          <p:nvPr/>
        </p:nvSpPr>
        <p:spPr>
          <a:xfrm>
            <a:off x="4468985" y="6275597"/>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80" name="Rectangle 79">
            <a:extLst>
              <a:ext uri="{FF2B5EF4-FFF2-40B4-BE49-F238E27FC236}">
                <a16:creationId xmlns:a16="http://schemas.microsoft.com/office/drawing/2014/main" id="{83C8FBBF-12A7-5D42-B278-8B505386B917}"/>
              </a:ext>
            </a:extLst>
          </p:cNvPr>
          <p:cNvSpPr/>
          <p:nvPr/>
        </p:nvSpPr>
        <p:spPr>
          <a:xfrm>
            <a:off x="3386887" y="6453316"/>
            <a:ext cx="1342034" cy="215444"/>
          </a:xfrm>
          <a:prstGeom prst="rect">
            <a:avLst/>
          </a:prstGeom>
        </p:spPr>
        <p:txBody>
          <a:bodyPr wrap="none">
            <a:spAutoFit/>
          </a:bodyPr>
          <a:lstStyle/>
          <a:p>
            <a:r>
              <a:rPr lang="en-GB" sz="800" dirty="0">
                <a:latin typeface="Roboto Mono" pitchFamily="2" charset="0"/>
                <a:ea typeface="Roboto Mono" pitchFamily="2" charset="0"/>
              </a:rPr>
              <a:t>”ADSS Detection ID”</a:t>
            </a:r>
          </a:p>
        </p:txBody>
      </p:sp>
      <p:sp>
        <p:nvSpPr>
          <p:cNvPr id="83" name="Oval 82">
            <a:extLst>
              <a:ext uri="{FF2B5EF4-FFF2-40B4-BE49-F238E27FC236}">
                <a16:creationId xmlns:a16="http://schemas.microsoft.com/office/drawing/2014/main" id="{51B9824F-D81F-DD4F-B846-3B9A6AF52BEB}"/>
              </a:ext>
            </a:extLst>
          </p:cNvPr>
          <p:cNvSpPr/>
          <p:nvPr/>
        </p:nvSpPr>
        <p:spPr>
          <a:xfrm>
            <a:off x="6854874" y="6324232"/>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Or</a:t>
            </a:r>
          </a:p>
        </p:txBody>
      </p:sp>
      <p:cxnSp>
        <p:nvCxnSpPr>
          <p:cNvPr id="84" name="Straight Arrow Connector 83">
            <a:extLst>
              <a:ext uri="{FF2B5EF4-FFF2-40B4-BE49-F238E27FC236}">
                <a16:creationId xmlns:a16="http://schemas.microsoft.com/office/drawing/2014/main" id="{4C59C119-9F37-F147-BEDB-4F7461820797}"/>
              </a:ext>
            </a:extLst>
          </p:cNvPr>
          <p:cNvCxnSpPr>
            <a:cxnSpLocks/>
            <a:stCxn id="48" idx="5"/>
            <a:endCxn id="83" idx="0"/>
          </p:cNvCxnSpPr>
          <p:nvPr/>
        </p:nvCxnSpPr>
        <p:spPr>
          <a:xfrm>
            <a:off x="6823885" y="5701098"/>
            <a:ext cx="274829" cy="6231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DB0071B-9C5A-434C-87CE-3E16CFBE6768}"/>
              </a:ext>
            </a:extLst>
          </p:cNvPr>
          <p:cNvSpPr txBox="1"/>
          <p:nvPr/>
        </p:nvSpPr>
        <p:spPr>
          <a:xfrm>
            <a:off x="6897046" y="5850620"/>
            <a:ext cx="102624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ies:schemeOwner</a:t>
            </a:r>
            <a:endParaRPr lang="en-GB" sz="800" dirty="0">
              <a:latin typeface="Consolas" panose="020B0609020204030204" pitchFamily="49" charset="0"/>
              <a:cs typeface="Consolas" panose="020B0609020204030204" pitchFamily="49" charset="0"/>
            </a:endParaRPr>
          </a:p>
        </p:txBody>
      </p:sp>
      <p:sp>
        <p:nvSpPr>
          <p:cNvPr id="88" name="TextBox 87">
            <a:extLst>
              <a:ext uri="{FF2B5EF4-FFF2-40B4-BE49-F238E27FC236}">
                <a16:creationId xmlns:a16="http://schemas.microsoft.com/office/drawing/2014/main" id="{BE1F4137-3120-3640-89B1-3E7EFED74217}"/>
              </a:ext>
            </a:extLst>
          </p:cNvPr>
          <p:cNvSpPr txBox="1"/>
          <p:nvPr/>
        </p:nvSpPr>
        <p:spPr>
          <a:xfrm>
            <a:off x="7233772" y="6637341"/>
            <a:ext cx="80182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data:AUSDoD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89" name="TextBox 88">
            <a:extLst>
              <a:ext uri="{FF2B5EF4-FFF2-40B4-BE49-F238E27FC236}">
                <a16:creationId xmlns:a16="http://schemas.microsoft.com/office/drawing/2014/main" id="{E8E4A0A1-E193-4C49-A2B6-8A47B8384108}"/>
              </a:ext>
            </a:extLst>
          </p:cNvPr>
          <p:cNvSpPr txBox="1"/>
          <p:nvPr/>
        </p:nvSpPr>
        <p:spPr>
          <a:xfrm>
            <a:off x="4927799" y="6639763"/>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data:ADSSNSName</a:t>
            </a:r>
            <a:endParaRPr lang="en-GB" sz="800" u="sng" dirty="0">
              <a:solidFill>
                <a:srgbClr val="0432FF"/>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2135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C7D74-78E2-3A40-B1C1-D0AB0732B7C9}"/>
              </a:ext>
            </a:extLst>
          </p:cNvPr>
          <p:cNvSpPr txBox="1"/>
          <p:nvPr/>
        </p:nvSpPr>
        <p:spPr>
          <a:xfrm>
            <a:off x="263309" y="239371"/>
            <a:ext cx="595227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 step by step (when)</a:t>
            </a:r>
          </a:p>
        </p:txBody>
      </p:sp>
      <p:sp>
        <p:nvSpPr>
          <p:cNvPr id="6" name="Rectangle 5">
            <a:extLst>
              <a:ext uri="{FF2B5EF4-FFF2-40B4-BE49-F238E27FC236}">
                <a16:creationId xmlns:a16="http://schemas.microsoft.com/office/drawing/2014/main" id="{F02AF50B-AC81-EB41-B05A-8A4874CD3005}"/>
              </a:ext>
            </a:extLst>
          </p:cNvPr>
          <p:cNvSpPr/>
          <p:nvPr/>
        </p:nvSpPr>
        <p:spPr>
          <a:xfrm>
            <a:off x="1037043" y="5399585"/>
            <a:ext cx="3740019" cy="615553"/>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CF3C258F-DE70-5147-B702-A0C4E717E12A}"/>
              </a:ext>
            </a:extLst>
          </p:cNvPr>
          <p:cNvSpPr/>
          <p:nvPr/>
        </p:nvSpPr>
        <p:spPr>
          <a:xfrm>
            <a:off x="5950248" y="528128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4" name="Oval 13">
            <a:extLst>
              <a:ext uri="{FF2B5EF4-FFF2-40B4-BE49-F238E27FC236}">
                <a16:creationId xmlns:a16="http://schemas.microsoft.com/office/drawing/2014/main" id="{77E3F34B-E1C6-944C-9BD8-D6D5DCE79B34}"/>
              </a:ext>
            </a:extLst>
          </p:cNvPr>
          <p:cNvSpPr/>
          <p:nvPr/>
        </p:nvSpPr>
        <p:spPr>
          <a:xfrm>
            <a:off x="4379494" y="2722002"/>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5" name="Oval 24">
            <a:extLst>
              <a:ext uri="{FF2B5EF4-FFF2-40B4-BE49-F238E27FC236}">
                <a16:creationId xmlns:a16="http://schemas.microsoft.com/office/drawing/2014/main" id="{BC22846A-8779-8F47-870D-F0D23B69C4C6}"/>
              </a:ext>
            </a:extLst>
          </p:cNvPr>
          <p:cNvSpPr/>
          <p:nvPr/>
        </p:nvSpPr>
        <p:spPr>
          <a:xfrm>
            <a:off x="6566870" y="2722002"/>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26" name="TextBox 25">
            <a:extLst>
              <a:ext uri="{FF2B5EF4-FFF2-40B4-BE49-F238E27FC236}">
                <a16:creationId xmlns:a16="http://schemas.microsoft.com/office/drawing/2014/main" id="{27CB5F6F-3278-A647-BEBF-DED439FDDA64}"/>
              </a:ext>
            </a:extLst>
          </p:cNvPr>
          <p:cNvSpPr txBox="1"/>
          <p:nvPr/>
        </p:nvSpPr>
        <p:spPr>
          <a:xfrm>
            <a:off x="3995039" y="2503830"/>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cxnSp>
        <p:nvCxnSpPr>
          <p:cNvPr id="27" name="Straight Arrow Connector 26">
            <a:extLst>
              <a:ext uri="{FF2B5EF4-FFF2-40B4-BE49-F238E27FC236}">
                <a16:creationId xmlns:a16="http://schemas.microsoft.com/office/drawing/2014/main" id="{5FE4C884-752D-6641-BB60-C67B318C49AE}"/>
              </a:ext>
            </a:extLst>
          </p:cNvPr>
          <p:cNvCxnSpPr>
            <a:cxnSpLocks/>
            <a:stCxn id="14" idx="6"/>
            <a:endCxn id="25" idx="2"/>
          </p:cNvCxnSpPr>
          <p:nvPr/>
        </p:nvCxnSpPr>
        <p:spPr>
          <a:xfrm>
            <a:off x="4867174" y="2958808"/>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ED1A4A-876B-D745-969E-7B3A961B125D}"/>
              </a:ext>
            </a:extLst>
          </p:cNvPr>
          <p:cNvSpPr txBox="1"/>
          <p:nvPr/>
        </p:nvSpPr>
        <p:spPr>
          <a:xfrm>
            <a:off x="5228346" y="2764243"/>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29" name="TextBox 28">
            <a:extLst>
              <a:ext uri="{FF2B5EF4-FFF2-40B4-BE49-F238E27FC236}">
                <a16:creationId xmlns:a16="http://schemas.microsoft.com/office/drawing/2014/main" id="{244F1752-DBD1-CB48-852E-F9436D8E91E6}"/>
              </a:ext>
            </a:extLst>
          </p:cNvPr>
          <p:cNvSpPr txBox="1"/>
          <p:nvPr/>
        </p:nvSpPr>
        <p:spPr>
          <a:xfrm>
            <a:off x="6137636" y="3214973"/>
            <a:ext cx="153118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data:2015-11-02T11:52:25</a:t>
            </a:r>
          </a:p>
        </p:txBody>
      </p:sp>
      <p:sp>
        <p:nvSpPr>
          <p:cNvPr id="63" name="TextBox 62">
            <a:extLst>
              <a:ext uri="{FF2B5EF4-FFF2-40B4-BE49-F238E27FC236}">
                <a16:creationId xmlns:a16="http://schemas.microsoft.com/office/drawing/2014/main" id="{A3B317CC-E049-7445-8C27-D7051DA41C00}"/>
              </a:ext>
            </a:extLst>
          </p:cNvPr>
          <p:cNvSpPr txBox="1"/>
          <p:nvPr/>
        </p:nvSpPr>
        <p:spPr>
          <a:xfrm>
            <a:off x="163290" y="930222"/>
            <a:ext cx="8774850" cy="30777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is linked to the timestamp by putting it “</a:t>
            </a:r>
            <a:r>
              <a:rPr lang="en-GB" sz="1400" dirty="0" err="1">
                <a:latin typeface="Roboto" panose="02000000000000000000" pitchFamily="2" charset="0"/>
                <a:ea typeface="Roboto" panose="02000000000000000000" pitchFamily="2" charset="0"/>
              </a:rPr>
              <a:t>inPeriod</a:t>
            </a:r>
            <a:r>
              <a:rPr lang="en-GB" sz="1400" dirty="0">
                <a:latin typeface="Roboto" panose="02000000000000000000" pitchFamily="2" charset="0"/>
                <a:ea typeface="Roboto" panose="02000000000000000000" pitchFamily="2" charset="0"/>
              </a:rPr>
              <a:t>” to a </a:t>
            </a:r>
            <a:r>
              <a:rPr lang="en-GB" sz="1400" dirty="0" err="1">
                <a:latin typeface="Roboto" panose="02000000000000000000" pitchFamily="2" charset="0"/>
                <a:ea typeface="Roboto" panose="02000000000000000000" pitchFamily="2" charset="0"/>
              </a:rPr>
              <a:t>ParticularPeriod</a:t>
            </a:r>
            <a:endParaRPr lang="en-GB"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4929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3840-87AB-D84D-B093-91B84A630C2A}"/>
              </a:ext>
            </a:extLst>
          </p:cNvPr>
          <p:cNvSpPr txBox="1"/>
          <p:nvPr/>
        </p:nvSpPr>
        <p:spPr>
          <a:xfrm>
            <a:off x="263309" y="239371"/>
            <a:ext cx="2986715"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Stage 1 – Track Data</a:t>
            </a:r>
          </a:p>
        </p:txBody>
      </p:sp>
      <p:sp>
        <p:nvSpPr>
          <p:cNvPr id="3" name="TextBox 2">
            <a:extLst>
              <a:ext uri="{FF2B5EF4-FFF2-40B4-BE49-F238E27FC236}">
                <a16:creationId xmlns:a16="http://schemas.microsoft.com/office/drawing/2014/main" id="{FAA9A40F-2E9E-7C48-B636-B5394F0F2BAF}"/>
              </a:ext>
            </a:extLst>
          </p:cNvPr>
          <p:cNvSpPr txBox="1"/>
          <p:nvPr/>
        </p:nvSpPr>
        <p:spPr>
          <a:xfrm>
            <a:off x="630789" y="1017087"/>
            <a:ext cx="11305309" cy="1815882"/>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We have built a simple track provider that accumulates AIS data until it hits a user-defined threshold of data points per vessel then it pushes out an IES message containing the track information for that vessel onto the Kafka log. Users can set the throughput rate and track size as environment variables that are provided to the container (Docker).</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Data is in n-triples format, zipped before being put onto Kafka. At the request of Canada, heading, course and vessel / activity type data has not been mapped (they plan to calculate it).</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slides that follow show the necessary additions to IES that were needed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and </a:t>
            </a:r>
            <a:r>
              <a:rPr lang="en-GB" sz="1400" dirty="0" err="1">
                <a:latin typeface="Roboto" panose="02000000000000000000" pitchFamily="2" charset="0"/>
                <a:ea typeface="Roboto" panose="02000000000000000000" pitchFamily="2" charset="0"/>
              </a:rPr>
              <a:t>LocationTransponder</a:t>
            </a:r>
            <a:r>
              <a:rPr lang="en-GB" sz="14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343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02AF50B-AC81-EB41-B05A-8A4874CD3005}"/>
              </a:ext>
            </a:extLst>
          </p:cNvPr>
          <p:cNvSpPr/>
          <p:nvPr/>
        </p:nvSpPr>
        <p:spPr>
          <a:xfrm>
            <a:off x="4207524" y="5419300"/>
            <a:ext cx="3740019" cy="1123384"/>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Id	</a:t>
            </a:r>
            <a:r>
              <a:rPr lang="en-GB" sz="1100" dirty="0" err="1">
                <a:solidFill>
                  <a:srgbClr val="000000"/>
                </a:solidFill>
                <a:latin typeface="Consolas" panose="020B0609020204030204" pitchFamily="49" charset="0"/>
              </a:rPr>
              <a:t>ies:Identifier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	</a:t>
            </a:r>
            <a:r>
              <a:rPr lang="en-GB" sz="1100" dirty="0" err="1">
                <a:solidFill>
                  <a:srgbClr val="000000"/>
                </a:solidFill>
                <a:latin typeface="Consolas" panose="020B0609020204030204" pitchFamily="49" charset="0"/>
              </a:rPr>
              <a:t>ies:Name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NS	</a:t>
            </a:r>
            <a:r>
              <a:rPr lang="en-GB" sz="1100" dirty="0" err="1">
                <a:solidFill>
                  <a:srgbClr val="000000"/>
                </a:solidFill>
                <a:latin typeface="Consolas" panose="020B0609020204030204" pitchFamily="49" charset="0"/>
              </a:rPr>
              <a:t>ies:NamingScheme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ies:Organisation</a:t>
            </a:r>
            <a:endParaRPr lang="en-GB" sz="11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CF3C258F-DE70-5147-B702-A0C4E717E12A}"/>
              </a:ext>
            </a:extLst>
          </p:cNvPr>
          <p:cNvSpPr/>
          <p:nvPr/>
        </p:nvSpPr>
        <p:spPr>
          <a:xfrm>
            <a:off x="3398535" y="4208895"/>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4" name="Oval 13">
            <a:extLst>
              <a:ext uri="{FF2B5EF4-FFF2-40B4-BE49-F238E27FC236}">
                <a16:creationId xmlns:a16="http://schemas.microsoft.com/office/drawing/2014/main" id="{77E3F34B-E1C6-944C-9BD8-D6D5DCE79B34}"/>
              </a:ext>
            </a:extLst>
          </p:cNvPr>
          <p:cNvSpPr/>
          <p:nvPr/>
        </p:nvSpPr>
        <p:spPr>
          <a:xfrm>
            <a:off x="4451305" y="540184"/>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6" name="TextBox 25">
            <a:extLst>
              <a:ext uri="{FF2B5EF4-FFF2-40B4-BE49-F238E27FC236}">
                <a16:creationId xmlns:a16="http://schemas.microsoft.com/office/drawing/2014/main" id="{27CB5F6F-3278-A647-BEBF-DED439FDDA64}"/>
              </a:ext>
            </a:extLst>
          </p:cNvPr>
          <p:cNvSpPr txBox="1"/>
          <p:nvPr/>
        </p:nvSpPr>
        <p:spPr>
          <a:xfrm>
            <a:off x="4066850" y="322012"/>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sp>
        <p:nvSpPr>
          <p:cNvPr id="43" name="Oval 42">
            <a:extLst>
              <a:ext uri="{FF2B5EF4-FFF2-40B4-BE49-F238E27FC236}">
                <a16:creationId xmlns:a16="http://schemas.microsoft.com/office/drawing/2014/main" id="{1CCB9532-7B10-564B-8F0A-41061A0333F0}"/>
              </a:ext>
            </a:extLst>
          </p:cNvPr>
          <p:cNvSpPr/>
          <p:nvPr/>
        </p:nvSpPr>
        <p:spPr>
          <a:xfrm>
            <a:off x="4449563" y="1617055"/>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Id</a:t>
            </a:r>
          </a:p>
        </p:txBody>
      </p:sp>
      <p:sp>
        <p:nvSpPr>
          <p:cNvPr id="44" name="TextBox 43">
            <a:extLst>
              <a:ext uri="{FF2B5EF4-FFF2-40B4-BE49-F238E27FC236}">
                <a16:creationId xmlns:a16="http://schemas.microsoft.com/office/drawing/2014/main" id="{AC809296-4C52-5946-9731-DAB25420912A}"/>
              </a:ext>
            </a:extLst>
          </p:cNvPr>
          <p:cNvSpPr txBox="1"/>
          <p:nvPr/>
        </p:nvSpPr>
        <p:spPr>
          <a:xfrm>
            <a:off x="4635439" y="1144581"/>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cxnSp>
        <p:nvCxnSpPr>
          <p:cNvPr id="45" name="Straight Arrow Connector 44">
            <a:extLst>
              <a:ext uri="{FF2B5EF4-FFF2-40B4-BE49-F238E27FC236}">
                <a16:creationId xmlns:a16="http://schemas.microsoft.com/office/drawing/2014/main" id="{50180B95-31E9-4C48-ACF5-86BDE2A3EA15}"/>
              </a:ext>
            </a:extLst>
          </p:cNvPr>
          <p:cNvCxnSpPr>
            <a:cxnSpLocks/>
            <a:stCxn id="14" idx="4"/>
            <a:endCxn id="43" idx="0"/>
          </p:cNvCxnSpPr>
          <p:nvPr/>
        </p:nvCxnSpPr>
        <p:spPr>
          <a:xfrm flipH="1">
            <a:off x="4693403" y="1013796"/>
            <a:ext cx="1742" cy="60325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A5FF1499-5DA5-1143-9678-CB1170EFB456}"/>
              </a:ext>
            </a:extLst>
          </p:cNvPr>
          <p:cNvSpPr/>
          <p:nvPr/>
        </p:nvSpPr>
        <p:spPr>
          <a:xfrm>
            <a:off x="4449563" y="2529708"/>
            <a:ext cx="487680" cy="473612"/>
          </a:xfrm>
          <a:prstGeom prst="ellipse">
            <a:avLst/>
          </a:prstGeom>
          <a:solidFill>
            <a:srgbClr val="00CCFF"/>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NS</a:t>
            </a:r>
          </a:p>
        </p:txBody>
      </p:sp>
      <p:cxnSp>
        <p:nvCxnSpPr>
          <p:cNvPr id="49" name="Straight Arrow Connector 48">
            <a:extLst>
              <a:ext uri="{FF2B5EF4-FFF2-40B4-BE49-F238E27FC236}">
                <a16:creationId xmlns:a16="http://schemas.microsoft.com/office/drawing/2014/main" id="{AB374350-3E6A-6747-9736-A6B5C2096F30}"/>
              </a:ext>
            </a:extLst>
          </p:cNvPr>
          <p:cNvCxnSpPr>
            <a:cxnSpLocks/>
            <a:stCxn id="43" idx="4"/>
            <a:endCxn id="48" idx="0"/>
          </p:cNvCxnSpPr>
          <p:nvPr/>
        </p:nvCxnSpPr>
        <p:spPr>
          <a:xfrm>
            <a:off x="4693403" y="2090667"/>
            <a:ext cx="0" cy="4390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4BC7C64-8622-2043-9BE8-038FA85DB968}"/>
              </a:ext>
            </a:extLst>
          </p:cNvPr>
          <p:cNvSpPr txBox="1"/>
          <p:nvPr/>
        </p:nvSpPr>
        <p:spPr>
          <a:xfrm>
            <a:off x="4677891" y="2144972"/>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ies:inScheme</a:t>
            </a:r>
            <a:endParaRPr lang="en-GB" sz="800" dirty="0">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58343E75-233E-2440-A872-358EA82A94FE}"/>
              </a:ext>
            </a:extLst>
          </p:cNvPr>
          <p:cNvSpPr txBox="1"/>
          <p:nvPr/>
        </p:nvSpPr>
        <p:spPr>
          <a:xfrm>
            <a:off x="4677891" y="1465866"/>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data:ADSS1352445_ID</a:t>
            </a:r>
          </a:p>
        </p:txBody>
      </p:sp>
      <p:sp>
        <p:nvSpPr>
          <p:cNvPr id="54" name="TextBox 53">
            <a:extLst>
              <a:ext uri="{FF2B5EF4-FFF2-40B4-BE49-F238E27FC236}">
                <a16:creationId xmlns:a16="http://schemas.microsoft.com/office/drawing/2014/main" id="{DCE4396A-E8FE-1F4D-B423-C149592D3DD9}"/>
              </a:ext>
            </a:extLst>
          </p:cNvPr>
          <p:cNvSpPr txBox="1"/>
          <p:nvPr/>
        </p:nvSpPr>
        <p:spPr>
          <a:xfrm>
            <a:off x="4930906" y="2636687"/>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data:ADSS_DETID</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66" name="Straight Arrow Connector 65">
            <a:extLst>
              <a:ext uri="{FF2B5EF4-FFF2-40B4-BE49-F238E27FC236}">
                <a16:creationId xmlns:a16="http://schemas.microsoft.com/office/drawing/2014/main" id="{DFF128A6-39BB-D741-B28D-679A70D1EC2E}"/>
              </a:ext>
            </a:extLst>
          </p:cNvPr>
          <p:cNvCxnSpPr>
            <a:cxnSpLocks/>
            <a:stCxn id="43" idx="3"/>
          </p:cNvCxnSpPr>
          <p:nvPr/>
        </p:nvCxnSpPr>
        <p:spPr>
          <a:xfrm flipH="1">
            <a:off x="4039148" y="2021308"/>
            <a:ext cx="481834" cy="31067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DD4B5CB-CECE-2C45-A1A1-63C382F4A589}"/>
              </a:ext>
            </a:extLst>
          </p:cNvPr>
          <p:cNvSpPr txBox="1"/>
          <p:nvPr/>
        </p:nvSpPr>
        <p:spPr>
          <a:xfrm>
            <a:off x="2869607" y="2026371"/>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70" name="Rectangle 69">
            <a:extLst>
              <a:ext uri="{FF2B5EF4-FFF2-40B4-BE49-F238E27FC236}">
                <a16:creationId xmlns:a16="http://schemas.microsoft.com/office/drawing/2014/main" id="{016856FE-2751-A246-BF59-8081FF225EA1}"/>
              </a:ext>
            </a:extLst>
          </p:cNvPr>
          <p:cNvSpPr/>
          <p:nvPr/>
        </p:nvSpPr>
        <p:spPr>
          <a:xfrm>
            <a:off x="3550782" y="2314264"/>
            <a:ext cx="732893" cy="215444"/>
          </a:xfrm>
          <a:prstGeom prst="rect">
            <a:avLst/>
          </a:prstGeom>
        </p:spPr>
        <p:txBody>
          <a:bodyPr wrap="none">
            <a:spAutoFit/>
          </a:bodyPr>
          <a:lstStyle/>
          <a:p>
            <a:r>
              <a:rPr lang="en-GB" sz="800" dirty="0">
                <a:latin typeface="Roboto Mono" pitchFamily="2" charset="0"/>
                <a:ea typeface="Roboto Mono" pitchFamily="2" charset="0"/>
              </a:rPr>
              <a:t>”1352445”</a:t>
            </a:r>
          </a:p>
        </p:txBody>
      </p:sp>
      <p:sp>
        <p:nvSpPr>
          <p:cNvPr id="71" name="Oval 70">
            <a:extLst>
              <a:ext uri="{FF2B5EF4-FFF2-40B4-BE49-F238E27FC236}">
                <a16:creationId xmlns:a16="http://schemas.microsoft.com/office/drawing/2014/main" id="{98888A52-4001-D145-929A-BE370D93A919}"/>
              </a:ext>
            </a:extLst>
          </p:cNvPr>
          <p:cNvSpPr/>
          <p:nvPr/>
        </p:nvSpPr>
        <p:spPr>
          <a:xfrm>
            <a:off x="3909409" y="3539233"/>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a:t>
            </a:r>
          </a:p>
        </p:txBody>
      </p:sp>
      <p:cxnSp>
        <p:nvCxnSpPr>
          <p:cNvPr id="72" name="Straight Arrow Connector 71">
            <a:extLst>
              <a:ext uri="{FF2B5EF4-FFF2-40B4-BE49-F238E27FC236}">
                <a16:creationId xmlns:a16="http://schemas.microsoft.com/office/drawing/2014/main" id="{5A111C2D-FAF5-5C46-AB74-1718D6019F0A}"/>
              </a:ext>
            </a:extLst>
          </p:cNvPr>
          <p:cNvCxnSpPr>
            <a:cxnSpLocks/>
            <a:stCxn id="48" idx="3"/>
            <a:endCxn id="71" idx="0"/>
          </p:cNvCxnSpPr>
          <p:nvPr/>
        </p:nvCxnSpPr>
        <p:spPr>
          <a:xfrm flipH="1">
            <a:off x="4153249" y="2933961"/>
            <a:ext cx="367733" cy="6052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7BC8109-7B15-C64B-A1CD-20F5083B0DC0}"/>
              </a:ext>
            </a:extLst>
          </p:cNvPr>
          <p:cNvSpPr txBox="1"/>
          <p:nvPr/>
        </p:nvSpPr>
        <p:spPr>
          <a:xfrm>
            <a:off x="3624270" y="3055833"/>
            <a:ext cx="80182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ies:hasName</a:t>
            </a:r>
            <a:endParaRPr lang="en-GB" sz="800" dirty="0">
              <a:latin typeface="Consolas" panose="020B0609020204030204" pitchFamily="49" charset="0"/>
              <a:cs typeface="Consolas" panose="020B0609020204030204" pitchFamily="49" charset="0"/>
            </a:endParaRPr>
          </a:p>
        </p:txBody>
      </p:sp>
      <p:cxnSp>
        <p:nvCxnSpPr>
          <p:cNvPr id="76" name="Straight Arrow Connector 75">
            <a:extLst>
              <a:ext uri="{FF2B5EF4-FFF2-40B4-BE49-F238E27FC236}">
                <a16:creationId xmlns:a16="http://schemas.microsoft.com/office/drawing/2014/main" id="{C931D43F-F330-1C4A-80D3-CCBF300637EB}"/>
              </a:ext>
            </a:extLst>
          </p:cNvPr>
          <p:cNvCxnSpPr>
            <a:cxnSpLocks/>
            <a:stCxn id="71" idx="2"/>
          </p:cNvCxnSpPr>
          <p:nvPr/>
        </p:nvCxnSpPr>
        <p:spPr>
          <a:xfrm flipH="1">
            <a:off x="2674144" y="3776039"/>
            <a:ext cx="123526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F983E78-9E72-914E-BB4B-C7EB35B98D0F}"/>
              </a:ext>
            </a:extLst>
          </p:cNvPr>
          <p:cNvSpPr txBox="1"/>
          <p:nvPr/>
        </p:nvSpPr>
        <p:spPr>
          <a:xfrm>
            <a:off x="2510924" y="3508460"/>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80" name="Rectangle 79">
            <a:extLst>
              <a:ext uri="{FF2B5EF4-FFF2-40B4-BE49-F238E27FC236}">
                <a16:creationId xmlns:a16="http://schemas.microsoft.com/office/drawing/2014/main" id="{83C8FBBF-12A7-5D42-B278-8B505386B917}"/>
              </a:ext>
            </a:extLst>
          </p:cNvPr>
          <p:cNvSpPr/>
          <p:nvPr/>
        </p:nvSpPr>
        <p:spPr>
          <a:xfrm>
            <a:off x="1428826" y="3686179"/>
            <a:ext cx="1342034" cy="215444"/>
          </a:xfrm>
          <a:prstGeom prst="rect">
            <a:avLst/>
          </a:prstGeom>
        </p:spPr>
        <p:txBody>
          <a:bodyPr wrap="none">
            <a:spAutoFit/>
          </a:bodyPr>
          <a:lstStyle/>
          <a:p>
            <a:r>
              <a:rPr lang="en-GB" sz="800" dirty="0">
                <a:latin typeface="Roboto Mono" pitchFamily="2" charset="0"/>
                <a:ea typeface="Roboto Mono" pitchFamily="2" charset="0"/>
              </a:rPr>
              <a:t>”ADSS Detection ID”</a:t>
            </a:r>
          </a:p>
        </p:txBody>
      </p:sp>
      <p:sp>
        <p:nvSpPr>
          <p:cNvPr id="83" name="Oval 82">
            <a:extLst>
              <a:ext uri="{FF2B5EF4-FFF2-40B4-BE49-F238E27FC236}">
                <a16:creationId xmlns:a16="http://schemas.microsoft.com/office/drawing/2014/main" id="{51B9824F-D81F-DD4F-B846-3B9A6AF52BEB}"/>
              </a:ext>
            </a:extLst>
          </p:cNvPr>
          <p:cNvSpPr/>
          <p:nvPr/>
        </p:nvSpPr>
        <p:spPr>
          <a:xfrm>
            <a:off x="4896813" y="3557095"/>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Or</a:t>
            </a:r>
          </a:p>
        </p:txBody>
      </p:sp>
      <p:cxnSp>
        <p:nvCxnSpPr>
          <p:cNvPr id="84" name="Straight Arrow Connector 83">
            <a:extLst>
              <a:ext uri="{FF2B5EF4-FFF2-40B4-BE49-F238E27FC236}">
                <a16:creationId xmlns:a16="http://schemas.microsoft.com/office/drawing/2014/main" id="{4C59C119-9F37-F147-BEDB-4F7461820797}"/>
              </a:ext>
            </a:extLst>
          </p:cNvPr>
          <p:cNvCxnSpPr>
            <a:cxnSpLocks/>
            <a:stCxn id="48" idx="5"/>
            <a:endCxn id="83" idx="0"/>
          </p:cNvCxnSpPr>
          <p:nvPr/>
        </p:nvCxnSpPr>
        <p:spPr>
          <a:xfrm>
            <a:off x="4865824" y="2933961"/>
            <a:ext cx="274829" cy="6231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DB0071B-9C5A-434C-87CE-3E16CFBE6768}"/>
              </a:ext>
            </a:extLst>
          </p:cNvPr>
          <p:cNvSpPr txBox="1"/>
          <p:nvPr/>
        </p:nvSpPr>
        <p:spPr>
          <a:xfrm>
            <a:off x="4938985" y="3083483"/>
            <a:ext cx="102624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ies:schemeOwner</a:t>
            </a:r>
            <a:endParaRPr lang="en-GB" sz="800" dirty="0">
              <a:latin typeface="Consolas" panose="020B0609020204030204" pitchFamily="49" charset="0"/>
              <a:cs typeface="Consolas" panose="020B0609020204030204" pitchFamily="49" charset="0"/>
            </a:endParaRPr>
          </a:p>
        </p:txBody>
      </p:sp>
      <p:sp>
        <p:nvSpPr>
          <p:cNvPr id="88" name="TextBox 87">
            <a:extLst>
              <a:ext uri="{FF2B5EF4-FFF2-40B4-BE49-F238E27FC236}">
                <a16:creationId xmlns:a16="http://schemas.microsoft.com/office/drawing/2014/main" id="{BE1F4137-3120-3640-89B1-3E7EFED74217}"/>
              </a:ext>
            </a:extLst>
          </p:cNvPr>
          <p:cNvSpPr txBox="1"/>
          <p:nvPr/>
        </p:nvSpPr>
        <p:spPr>
          <a:xfrm>
            <a:off x="5275711" y="3870204"/>
            <a:ext cx="80182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data:AUSDoD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89" name="TextBox 88">
            <a:extLst>
              <a:ext uri="{FF2B5EF4-FFF2-40B4-BE49-F238E27FC236}">
                <a16:creationId xmlns:a16="http://schemas.microsoft.com/office/drawing/2014/main" id="{E8E4A0A1-E193-4C49-A2B6-8A47B8384108}"/>
              </a:ext>
            </a:extLst>
          </p:cNvPr>
          <p:cNvSpPr txBox="1"/>
          <p:nvPr/>
        </p:nvSpPr>
        <p:spPr>
          <a:xfrm>
            <a:off x="2969738" y="3872626"/>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data:ADSSNSName</a:t>
            </a:r>
            <a:endParaRPr lang="en-GB" sz="800" u="sng" dirty="0">
              <a:solidFill>
                <a:srgbClr val="0432FF"/>
              </a:solidFill>
              <a:latin typeface="Consolas" panose="020B0609020204030204" pitchFamily="49" charset="0"/>
              <a:cs typeface="Consolas" panose="020B0609020204030204" pitchFamily="49" charset="0"/>
            </a:endParaRPr>
          </a:p>
        </p:txBody>
      </p:sp>
      <p:sp>
        <p:nvSpPr>
          <p:cNvPr id="61" name="TextBox 60">
            <a:extLst>
              <a:ext uri="{FF2B5EF4-FFF2-40B4-BE49-F238E27FC236}">
                <a16:creationId xmlns:a16="http://schemas.microsoft.com/office/drawing/2014/main" id="{01FF84C0-9902-9246-8D13-4FB4340B28E0}"/>
              </a:ext>
            </a:extLst>
          </p:cNvPr>
          <p:cNvSpPr txBox="1"/>
          <p:nvPr/>
        </p:nvSpPr>
        <p:spPr>
          <a:xfrm>
            <a:off x="6361804" y="387427"/>
            <a:ext cx="3509189" cy="2462213"/>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main object here is the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event. It is this event that has the ADSS detection ID. The value of the ID is given by the </a:t>
            </a:r>
            <a:r>
              <a:rPr lang="en-GB" sz="1400" dirty="0" err="1">
                <a:latin typeface="Roboto" panose="02000000000000000000" pitchFamily="2" charset="0"/>
                <a:ea typeface="Roboto" panose="02000000000000000000" pitchFamily="2" charset="0"/>
              </a:rPr>
              <a:t>ies:representationValue</a:t>
            </a:r>
            <a:r>
              <a:rPr lang="en-GB" sz="1400" dirty="0">
                <a:latin typeface="Roboto" panose="02000000000000000000" pitchFamily="2" charset="0"/>
                <a:ea typeface="Roboto" panose="02000000000000000000" pitchFamily="2" charset="0"/>
              </a:rPr>
              <a:t> property.</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We then use a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a:t>
            </a:r>
            <a:r>
              <a:rPr lang="en-GB" sz="1400" dirty="0" err="1">
                <a:latin typeface="Roboto" panose="02000000000000000000" pitchFamily="2" charset="0"/>
                <a:ea typeface="Roboto" panose="02000000000000000000" pitchFamily="2" charset="0"/>
              </a:rPr>
              <a:t>data:ADSS_DETID</a:t>
            </a:r>
            <a:r>
              <a:rPr lang="en-GB" sz="1400" dirty="0">
                <a:latin typeface="Roboto" panose="02000000000000000000" pitchFamily="2" charset="0"/>
                <a:ea typeface="Roboto" panose="02000000000000000000" pitchFamily="2" charset="0"/>
              </a:rPr>
              <a:t>)  to categorise the identifier. The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itself has a name (for user readability purposes) and optionally an owner organisation.</a:t>
            </a:r>
          </a:p>
        </p:txBody>
      </p:sp>
      <p:sp>
        <p:nvSpPr>
          <p:cNvPr id="62" name="TextBox 61">
            <a:extLst>
              <a:ext uri="{FF2B5EF4-FFF2-40B4-BE49-F238E27FC236}">
                <a16:creationId xmlns:a16="http://schemas.microsoft.com/office/drawing/2014/main" id="{CD3CD380-1E27-E747-9576-6EB533362B11}"/>
              </a:ext>
            </a:extLst>
          </p:cNvPr>
          <p:cNvSpPr txBox="1"/>
          <p:nvPr/>
        </p:nvSpPr>
        <p:spPr>
          <a:xfrm>
            <a:off x="6420383" y="2864597"/>
            <a:ext cx="3049543" cy="1384995"/>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same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would be referenced in every translated ADSS message – i.e. if required, the additional info about the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could be kept in a centrally agreed ontology</a:t>
            </a:r>
          </a:p>
        </p:txBody>
      </p:sp>
      <p:sp>
        <p:nvSpPr>
          <p:cNvPr id="36" name="TextBox 35">
            <a:extLst>
              <a:ext uri="{FF2B5EF4-FFF2-40B4-BE49-F238E27FC236}">
                <a16:creationId xmlns:a16="http://schemas.microsoft.com/office/drawing/2014/main" id="{C4473C7B-7182-DF4B-9AAE-89748EE433D6}"/>
              </a:ext>
            </a:extLst>
          </p:cNvPr>
          <p:cNvSpPr txBox="1"/>
          <p:nvPr/>
        </p:nvSpPr>
        <p:spPr>
          <a:xfrm>
            <a:off x="271674" y="146553"/>
            <a:ext cx="3172663" cy="830997"/>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a:t>
            </a:r>
          </a:p>
          <a:p>
            <a:r>
              <a:rPr lang="en-GB" sz="2400" dirty="0">
                <a:solidFill>
                  <a:srgbClr val="0070C0"/>
                </a:solidFill>
                <a:latin typeface="Roboto Thin" panose="02000000000000000000" pitchFamily="2" charset="0"/>
                <a:ea typeface="Roboto Thin" panose="02000000000000000000" pitchFamily="2" charset="0"/>
              </a:rPr>
              <a:t>– step by step (DETID)</a:t>
            </a:r>
          </a:p>
        </p:txBody>
      </p:sp>
    </p:spTree>
    <p:extLst>
      <p:ext uri="{BB962C8B-B14F-4D97-AF65-F5344CB8AC3E}">
        <p14:creationId xmlns:p14="http://schemas.microsoft.com/office/powerpoint/2010/main" val="178101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57F9AA-6697-184F-8C38-312BDD1B61F1}"/>
              </a:ext>
            </a:extLst>
          </p:cNvPr>
          <p:cNvSpPr txBox="1"/>
          <p:nvPr/>
        </p:nvSpPr>
        <p:spPr>
          <a:xfrm>
            <a:off x="377932" y="1079362"/>
            <a:ext cx="10915626" cy="1477328"/>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Just as with AIS, the observation observes to </a:t>
            </a:r>
            <a:r>
              <a:rPr lang="en-GB" dirty="0" err="1">
                <a:latin typeface="Roboto" panose="02000000000000000000" pitchFamily="2" charset="0"/>
                <a:ea typeface="Roboto" panose="02000000000000000000" pitchFamily="2" charset="0"/>
              </a:rPr>
              <a:t>ObservedTarget</a:t>
            </a:r>
            <a:r>
              <a:rPr lang="en-GB" dirty="0">
                <a:latin typeface="Roboto" panose="02000000000000000000" pitchFamily="2" charset="0"/>
                <a:ea typeface="Roboto" panose="02000000000000000000" pitchFamily="2" charset="0"/>
              </a:rPr>
              <a:t> and an </a:t>
            </a:r>
            <a:r>
              <a:rPr lang="en-GB" dirty="0" err="1">
                <a:latin typeface="Roboto" panose="02000000000000000000" pitchFamily="2" charset="0"/>
                <a:ea typeface="Roboto" panose="02000000000000000000" pitchFamily="2" charset="0"/>
              </a:rPr>
              <a:t>ObservedLocation</a:t>
            </a:r>
            <a:r>
              <a:rPr lang="en-GB" dirty="0">
                <a:latin typeface="Roboto" panose="02000000000000000000" pitchFamily="2" charset="0"/>
                <a:ea typeface="Roboto" panose="02000000000000000000" pitchFamily="2" charset="0"/>
              </a:rPr>
              <a:t>. In the case of ADSS though, we know we have a vessel (this isn’t always the case with AIS) so we should also make our data:ADSS1352445_Observed an instance of </a:t>
            </a:r>
            <a:r>
              <a:rPr lang="en-GB" dirty="0" err="1">
                <a:latin typeface="Roboto" panose="02000000000000000000" pitchFamily="2" charset="0"/>
                <a:ea typeface="Roboto" panose="02000000000000000000" pitchFamily="2" charset="0"/>
              </a:rPr>
              <a:t>VesselState</a:t>
            </a:r>
            <a:r>
              <a:rPr lang="en-GB" dirty="0">
                <a:latin typeface="Roboto" panose="02000000000000000000" pitchFamily="2" charset="0"/>
                <a:ea typeface="Roboto" panose="02000000000000000000" pitchFamily="2" charset="0"/>
              </a:rPr>
              <a:t>. </a:t>
            </a:r>
          </a:p>
          <a:p>
            <a:endParaRPr lang="en-GB" dirty="0">
              <a:latin typeface="Roboto" panose="02000000000000000000" pitchFamily="2" charset="0"/>
              <a:ea typeface="Roboto" panose="02000000000000000000" pitchFamily="2" charset="0"/>
            </a:endParaRPr>
          </a:p>
          <a:p>
            <a:r>
              <a:rPr lang="en-GB" dirty="0">
                <a:latin typeface="Roboto" panose="02000000000000000000" pitchFamily="2" charset="0"/>
                <a:ea typeface="Roboto" panose="02000000000000000000" pitchFamily="2" charset="0"/>
              </a:rPr>
              <a:t>The Latitude and Longitude are then handled the same way as previous examples. </a:t>
            </a:r>
          </a:p>
        </p:txBody>
      </p:sp>
      <p:sp>
        <p:nvSpPr>
          <p:cNvPr id="6" name="Rectangle 5">
            <a:extLst>
              <a:ext uri="{FF2B5EF4-FFF2-40B4-BE49-F238E27FC236}">
                <a16:creationId xmlns:a16="http://schemas.microsoft.com/office/drawing/2014/main" id="{F02AF50B-AC81-EB41-B05A-8A4874CD3005}"/>
              </a:ext>
            </a:extLst>
          </p:cNvPr>
          <p:cNvSpPr/>
          <p:nvPr/>
        </p:nvSpPr>
        <p:spPr>
          <a:xfrm>
            <a:off x="7950099" y="5203866"/>
            <a:ext cx="3740019" cy="1461939"/>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Lat	</a:t>
            </a:r>
            <a:r>
              <a:rPr lang="en-GB" sz="1100" dirty="0" err="1">
                <a:solidFill>
                  <a:srgbClr val="000000"/>
                </a:solidFill>
                <a:latin typeface="Consolas" panose="020B0609020204030204" pitchFamily="49" charset="0"/>
              </a:rPr>
              <a:t>ies:Latitude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Lon	</a:t>
            </a:r>
            <a:r>
              <a:rPr lang="en-GB" sz="1100" dirty="0" err="1">
                <a:solidFill>
                  <a:srgbClr val="000000"/>
                </a:solidFill>
                <a:latin typeface="Consolas" panose="020B0609020204030204" pitchFamily="49" charset="0"/>
              </a:rPr>
              <a:t>ies:Longitude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endParaRPr lang="en-GB" sz="11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CF3C258F-DE70-5147-B702-A0C4E717E12A}"/>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0" name="Oval 9">
            <a:extLst>
              <a:ext uri="{FF2B5EF4-FFF2-40B4-BE49-F238E27FC236}">
                <a16:creationId xmlns:a16="http://schemas.microsoft.com/office/drawing/2014/main" id="{51DD2750-D134-5642-881F-2918A19AC250}"/>
              </a:ext>
            </a:extLst>
          </p:cNvPr>
          <p:cNvSpPr/>
          <p:nvPr/>
        </p:nvSpPr>
        <p:spPr>
          <a:xfrm>
            <a:off x="6204892" y="3453233"/>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dirty="0">
                <a:solidFill>
                  <a:srgbClr val="7B35B1"/>
                </a:solidFill>
                <a:latin typeface="Consolas" panose="020B0609020204030204" pitchFamily="49" charset="0"/>
                <a:cs typeface="Consolas" panose="020B0609020204030204" pitchFamily="49" charset="0"/>
              </a:rPr>
              <a:t>OT/VS</a:t>
            </a:r>
          </a:p>
        </p:txBody>
      </p:sp>
      <p:sp>
        <p:nvSpPr>
          <p:cNvPr id="11" name="TextBox 10">
            <a:extLst>
              <a:ext uri="{FF2B5EF4-FFF2-40B4-BE49-F238E27FC236}">
                <a16:creationId xmlns:a16="http://schemas.microsoft.com/office/drawing/2014/main" id="{07C00742-C1A5-9C41-BA8B-ED026AD1A86B}"/>
              </a:ext>
            </a:extLst>
          </p:cNvPr>
          <p:cNvSpPr txBox="1"/>
          <p:nvPr/>
        </p:nvSpPr>
        <p:spPr>
          <a:xfrm>
            <a:off x="5583796" y="3881488"/>
            <a:ext cx="164339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data:ADSS1352445_Observed</a:t>
            </a:r>
          </a:p>
        </p:txBody>
      </p:sp>
      <p:sp>
        <p:nvSpPr>
          <p:cNvPr id="14" name="Oval 13">
            <a:extLst>
              <a:ext uri="{FF2B5EF4-FFF2-40B4-BE49-F238E27FC236}">
                <a16:creationId xmlns:a16="http://schemas.microsoft.com/office/drawing/2014/main" id="{77E3F34B-E1C6-944C-9BD8-D6D5DCE79B34}"/>
              </a:ext>
            </a:extLst>
          </p:cNvPr>
          <p:cNvSpPr/>
          <p:nvPr/>
        </p:nvSpPr>
        <p:spPr>
          <a:xfrm>
            <a:off x="8214228" y="3453233"/>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5" name="TextBox 14">
            <a:extLst>
              <a:ext uri="{FF2B5EF4-FFF2-40B4-BE49-F238E27FC236}">
                <a16:creationId xmlns:a16="http://schemas.microsoft.com/office/drawing/2014/main" id="{A4D51DBD-01ED-F24F-8FFF-B006A6E5B59D}"/>
              </a:ext>
            </a:extLst>
          </p:cNvPr>
          <p:cNvSpPr txBox="1"/>
          <p:nvPr/>
        </p:nvSpPr>
        <p:spPr>
          <a:xfrm>
            <a:off x="6719725" y="3508372"/>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C694A14F-5D86-B844-BE63-FF8A05E65697}"/>
              </a:ext>
            </a:extLst>
          </p:cNvPr>
          <p:cNvCxnSpPr>
            <a:cxnSpLocks/>
            <a:stCxn id="10" idx="6"/>
            <a:endCxn id="14" idx="2"/>
          </p:cNvCxnSpPr>
          <p:nvPr/>
        </p:nvCxnSpPr>
        <p:spPr>
          <a:xfrm>
            <a:off x="6692572" y="3690039"/>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B36661D-52CB-4347-8FF4-C88FB82C3F42}"/>
              </a:ext>
            </a:extLst>
          </p:cNvPr>
          <p:cNvSpPr/>
          <p:nvPr/>
        </p:nvSpPr>
        <p:spPr>
          <a:xfrm>
            <a:off x="4195556" y="4175582"/>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93990BB3-A4D1-AE46-B323-E45A1229245F}"/>
              </a:ext>
            </a:extLst>
          </p:cNvPr>
          <p:cNvSpPr/>
          <p:nvPr/>
        </p:nvSpPr>
        <p:spPr>
          <a:xfrm>
            <a:off x="6204892" y="4161648"/>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459A990A-E0E6-824E-BCF6-79B4961B3F9F}"/>
              </a:ext>
            </a:extLst>
          </p:cNvPr>
          <p:cNvCxnSpPr>
            <a:cxnSpLocks/>
            <a:stCxn id="18" idx="6"/>
            <a:endCxn id="14" idx="3"/>
          </p:cNvCxnSpPr>
          <p:nvPr/>
        </p:nvCxnSpPr>
        <p:spPr>
          <a:xfrm flipV="1">
            <a:off x="6692572" y="3857486"/>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18B54F-15CD-4C40-9E7D-22653F94F5CA}"/>
              </a:ext>
            </a:extLst>
          </p:cNvPr>
          <p:cNvSpPr txBox="1"/>
          <p:nvPr/>
        </p:nvSpPr>
        <p:spPr>
          <a:xfrm rot="20423488">
            <a:off x="6828068" y="3932271"/>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2046A0DF-20F0-0E47-8402-1BC62F213E89}"/>
              </a:ext>
            </a:extLst>
          </p:cNvPr>
          <p:cNvSpPr txBox="1"/>
          <p:nvPr/>
        </p:nvSpPr>
        <p:spPr>
          <a:xfrm>
            <a:off x="4811050" y="4203182"/>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2" name="Straight Arrow Connector 21">
            <a:extLst>
              <a:ext uri="{FF2B5EF4-FFF2-40B4-BE49-F238E27FC236}">
                <a16:creationId xmlns:a16="http://schemas.microsoft.com/office/drawing/2014/main" id="{1BD0A63F-6368-AE4A-B2DF-8419AC3F517E}"/>
              </a:ext>
            </a:extLst>
          </p:cNvPr>
          <p:cNvCxnSpPr>
            <a:cxnSpLocks/>
            <a:stCxn id="18" idx="2"/>
            <a:endCxn id="17" idx="6"/>
          </p:cNvCxnSpPr>
          <p:nvPr/>
        </p:nvCxnSpPr>
        <p:spPr>
          <a:xfrm flipH="1">
            <a:off x="4683236" y="4398454"/>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F96C3C-CE00-9548-95BF-04FF238C4F79}"/>
              </a:ext>
            </a:extLst>
          </p:cNvPr>
          <p:cNvSpPr txBox="1"/>
          <p:nvPr/>
        </p:nvSpPr>
        <p:spPr>
          <a:xfrm>
            <a:off x="4124044" y="4631472"/>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64C57AA1-3A09-384B-8179-F1E69ECB644D}"/>
              </a:ext>
            </a:extLst>
          </p:cNvPr>
          <p:cNvSpPr txBox="1"/>
          <p:nvPr/>
        </p:nvSpPr>
        <p:spPr>
          <a:xfrm>
            <a:off x="5598980" y="4637988"/>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27CB5F6F-3278-A647-BEBF-DED439FDDA64}"/>
              </a:ext>
            </a:extLst>
          </p:cNvPr>
          <p:cNvSpPr txBox="1"/>
          <p:nvPr/>
        </p:nvSpPr>
        <p:spPr>
          <a:xfrm>
            <a:off x="7829773" y="3235061"/>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sp>
        <p:nvSpPr>
          <p:cNvPr id="30" name="Oval 29">
            <a:extLst>
              <a:ext uri="{FF2B5EF4-FFF2-40B4-BE49-F238E27FC236}">
                <a16:creationId xmlns:a16="http://schemas.microsoft.com/office/drawing/2014/main" id="{9F2438FA-1651-094F-AE24-8981DD692FF7}"/>
              </a:ext>
            </a:extLst>
          </p:cNvPr>
          <p:cNvSpPr/>
          <p:nvPr/>
        </p:nvSpPr>
        <p:spPr>
          <a:xfrm>
            <a:off x="2539969" y="3453233"/>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Lat</a:t>
            </a:r>
          </a:p>
        </p:txBody>
      </p:sp>
      <p:sp>
        <p:nvSpPr>
          <p:cNvPr id="31" name="Oval 30">
            <a:extLst>
              <a:ext uri="{FF2B5EF4-FFF2-40B4-BE49-F238E27FC236}">
                <a16:creationId xmlns:a16="http://schemas.microsoft.com/office/drawing/2014/main" id="{A673236A-3778-344D-9AF9-0090A6E716AA}"/>
              </a:ext>
            </a:extLst>
          </p:cNvPr>
          <p:cNvSpPr/>
          <p:nvPr/>
        </p:nvSpPr>
        <p:spPr>
          <a:xfrm>
            <a:off x="2506858" y="4161648"/>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Lon</a:t>
            </a:r>
          </a:p>
        </p:txBody>
      </p:sp>
      <p:cxnSp>
        <p:nvCxnSpPr>
          <p:cNvPr id="32" name="Straight Arrow Connector 31">
            <a:extLst>
              <a:ext uri="{FF2B5EF4-FFF2-40B4-BE49-F238E27FC236}">
                <a16:creationId xmlns:a16="http://schemas.microsoft.com/office/drawing/2014/main" id="{ACF7D3B4-5C51-7C43-96AA-F3AC17A1F778}"/>
              </a:ext>
            </a:extLst>
          </p:cNvPr>
          <p:cNvCxnSpPr>
            <a:cxnSpLocks/>
            <a:stCxn id="17" idx="2"/>
            <a:endCxn id="31" idx="6"/>
          </p:cNvCxnSpPr>
          <p:nvPr/>
        </p:nvCxnSpPr>
        <p:spPr>
          <a:xfrm flipH="1" flipV="1">
            <a:off x="2994538" y="4398454"/>
            <a:ext cx="1201018"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D1CB6E-A1E9-8140-8F44-85280227248C}"/>
              </a:ext>
            </a:extLst>
          </p:cNvPr>
          <p:cNvCxnSpPr>
            <a:cxnSpLocks/>
            <a:stCxn id="17" idx="1"/>
            <a:endCxn id="30" idx="6"/>
          </p:cNvCxnSpPr>
          <p:nvPr/>
        </p:nvCxnSpPr>
        <p:spPr>
          <a:xfrm flipH="1" flipV="1">
            <a:off x="3027649" y="3690039"/>
            <a:ext cx="1239326" cy="55490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21DA21D-DE65-7049-B30C-014E9AB87F92}"/>
              </a:ext>
            </a:extLst>
          </p:cNvPr>
          <p:cNvSpPr txBox="1"/>
          <p:nvPr/>
        </p:nvSpPr>
        <p:spPr>
          <a:xfrm rot="1493436">
            <a:off x="3138952" y="3777907"/>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sp>
        <p:nvSpPr>
          <p:cNvPr id="39" name="TextBox 38">
            <a:extLst>
              <a:ext uri="{FF2B5EF4-FFF2-40B4-BE49-F238E27FC236}">
                <a16:creationId xmlns:a16="http://schemas.microsoft.com/office/drawing/2014/main" id="{2AA6E9D9-97D4-EA45-8108-26CE33916E2F}"/>
              </a:ext>
            </a:extLst>
          </p:cNvPr>
          <p:cNvSpPr txBox="1"/>
          <p:nvPr/>
        </p:nvSpPr>
        <p:spPr>
          <a:xfrm>
            <a:off x="3025506" y="4207000"/>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cxnSp>
        <p:nvCxnSpPr>
          <p:cNvPr id="55" name="Straight Arrow Connector 54">
            <a:extLst>
              <a:ext uri="{FF2B5EF4-FFF2-40B4-BE49-F238E27FC236}">
                <a16:creationId xmlns:a16="http://schemas.microsoft.com/office/drawing/2014/main" id="{6EBA0D74-5428-1143-B01E-6D293F225183}"/>
              </a:ext>
            </a:extLst>
          </p:cNvPr>
          <p:cNvCxnSpPr>
            <a:cxnSpLocks/>
            <a:stCxn id="30" idx="0"/>
          </p:cNvCxnSpPr>
          <p:nvPr/>
        </p:nvCxnSpPr>
        <p:spPr>
          <a:xfrm flipV="1">
            <a:off x="2783809" y="3169592"/>
            <a:ext cx="9449" cy="2836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A83658A-07A2-FB4D-8B7A-1C24980B0526}"/>
              </a:ext>
            </a:extLst>
          </p:cNvPr>
          <p:cNvSpPr txBox="1"/>
          <p:nvPr/>
        </p:nvSpPr>
        <p:spPr>
          <a:xfrm>
            <a:off x="2812970" y="3234740"/>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BB0256C3-9688-F84B-B6E3-900AA6F44D98}"/>
              </a:ext>
            </a:extLst>
          </p:cNvPr>
          <p:cNvSpPr txBox="1"/>
          <p:nvPr/>
        </p:nvSpPr>
        <p:spPr>
          <a:xfrm>
            <a:off x="2698057" y="4637988"/>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cxnSp>
        <p:nvCxnSpPr>
          <p:cNvPr id="60" name="Straight Arrow Connector 59">
            <a:extLst>
              <a:ext uri="{FF2B5EF4-FFF2-40B4-BE49-F238E27FC236}">
                <a16:creationId xmlns:a16="http://schemas.microsoft.com/office/drawing/2014/main" id="{7C5AE518-4266-CA4A-AD57-DCBB19D660E5}"/>
              </a:ext>
            </a:extLst>
          </p:cNvPr>
          <p:cNvCxnSpPr>
            <a:cxnSpLocks/>
            <a:stCxn id="31" idx="4"/>
          </p:cNvCxnSpPr>
          <p:nvPr/>
        </p:nvCxnSpPr>
        <p:spPr>
          <a:xfrm>
            <a:off x="2750698" y="4635260"/>
            <a:ext cx="0" cy="31745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2E7DFA82-F380-3F45-BCA9-FAFA7383EB75}"/>
              </a:ext>
            </a:extLst>
          </p:cNvPr>
          <p:cNvSpPr/>
          <p:nvPr/>
        </p:nvSpPr>
        <p:spPr>
          <a:xfrm>
            <a:off x="2162554" y="3025712"/>
            <a:ext cx="1281120" cy="215444"/>
          </a:xfrm>
          <a:prstGeom prst="rect">
            <a:avLst/>
          </a:prstGeom>
        </p:spPr>
        <p:txBody>
          <a:bodyPr wrap="none">
            <a:spAutoFit/>
          </a:bodyPr>
          <a:lstStyle/>
          <a:p>
            <a:r>
              <a:rPr lang="en-GB" sz="800" dirty="0">
                <a:latin typeface="Roboto Mono" pitchFamily="2" charset="0"/>
                <a:ea typeface="Roboto Mono" pitchFamily="2" charset="0"/>
              </a:rPr>
              <a:t>"-27.721276080022”</a:t>
            </a:r>
            <a:endParaRPr lang="en-GB" sz="800" dirty="0"/>
          </a:p>
        </p:txBody>
      </p:sp>
      <p:sp>
        <p:nvSpPr>
          <p:cNvPr id="65" name="Rectangle 64">
            <a:extLst>
              <a:ext uri="{FF2B5EF4-FFF2-40B4-BE49-F238E27FC236}">
                <a16:creationId xmlns:a16="http://schemas.microsoft.com/office/drawing/2014/main" id="{540A5778-41BC-7F45-933A-085C15A5294D}"/>
              </a:ext>
            </a:extLst>
          </p:cNvPr>
          <p:cNvSpPr/>
          <p:nvPr/>
        </p:nvSpPr>
        <p:spPr>
          <a:xfrm>
            <a:off x="2162554" y="4939420"/>
            <a:ext cx="1220206" cy="215444"/>
          </a:xfrm>
          <a:prstGeom prst="rect">
            <a:avLst/>
          </a:prstGeom>
        </p:spPr>
        <p:txBody>
          <a:bodyPr wrap="none">
            <a:spAutoFit/>
          </a:bodyPr>
          <a:lstStyle/>
          <a:p>
            <a:r>
              <a:rPr lang="en-GB" sz="800" dirty="0">
                <a:latin typeface="Roboto Mono" pitchFamily="2" charset="0"/>
                <a:ea typeface="Roboto Mono" pitchFamily="2" charset="0"/>
              </a:rPr>
              <a:t>"153.19219482305”</a:t>
            </a:r>
          </a:p>
        </p:txBody>
      </p:sp>
      <p:sp>
        <p:nvSpPr>
          <p:cNvPr id="61" name="TextBox 60">
            <a:extLst>
              <a:ext uri="{FF2B5EF4-FFF2-40B4-BE49-F238E27FC236}">
                <a16:creationId xmlns:a16="http://schemas.microsoft.com/office/drawing/2014/main" id="{4C8C8048-45D3-764F-B2EF-9E634EFC1B65}"/>
              </a:ext>
            </a:extLst>
          </p:cNvPr>
          <p:cNvSpPr txBox="1"/>
          <p:nvPr/>
        </p:nvSpPr>
        <p:spPr>
          <a:xfrm>
            <a:off x="263309" y="239371"/>
            <a:ext cx="6042039"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 step by step (where)</a:t>
            </a:r>
          </a:p>
        </p:txBody>
      </p:sp>
    </p:spTree>
    <p:extLst>
      <p:ext uri="{BB962C8B-B14F-4D97-AF65-F5344CB8AC3E}">
        <p14:creationId xmlns:p14="http://schemas.microsoft.com/office/powerpoint/2010/main" val="2651201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26050-3128-7043-AD8B-D2951C404EA3}"/>
              </a:ext>
            </a:extLst>
          </p:cNvPr>
          <p:cNvSpPr txBox="1"/>
          <p:nvPr/>
        </p:nvSpPr>
        <p:spPr>
          <a:xfrm>
            <a:off x="263309" y="239371"/>
            <a:ext cx="357501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Exclusive Economic Zone</a:t>
            </a:r>
          </a:p>
        </p:txBody>
      </p:sp>
      <p:sp>
        <p:nvSpPr>
          <p:cNvPr id="3" name="Rounded Rectangle 2">
            <a:extLst>
              <a:ext uri="{FF2B5EF4-FFF2-40B4-BE49-F238E27FC236}">
                <a16:creationId xmlns:a16="http://schemas.microsoft.com/office/drawing/2014/main" id="{ECB80B5C-69E0-754D-B045-69B7126FB58F}"/>
              </a:ext>
            </a:extLst>
          </p:cNvPr>
          <p:cNvSpPr/>
          <p:nvPr/>
        </p:nvSpPr>
        <p:spPr>
          <a:xfrm>
            <a:off x="1317922" y="2262306"/>
            <a:ext cx="1267290" cy="252313"/>
          </a:xfrm>
          <a:prstGeom prst="roundRect">
            <a:avLst>
              <a:gd name="adj" fmla="val 3508"/>
            </a:avLst>
          </a:prstGeom>
          <a:solidFill>
            <a:srgbClr val="ECEC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ExclusiveEconomicZone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pic>
        <p:nvPicPr>
          <p:cNvPr id="4" name="Picture 2" descr="Location Diagram">
            <a:extLst>
              <a:ext uri="{FF2B5EF4-FFF2-40B4-BE49-F238E27FC236}">
                <a16:creationId xmlns:a16="http://schemas.microsoft.com/office/drawing/2014/main" id="{F92416F3-34A7-9A43-8981-A8E14E3614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22867" r="55741" b="65697"/>
          <a:stretch/>
        </p:blipFill>
        <p:spPr bwMode="auto">
          <a:xfrm>
            <a:off x="325329" y="1158558"/>
            <a:ext cx="2055819" cy="78430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Elbow Connector 14">
            <a:extLst>
              <a:ext uri="{FF2B5EF4-FFF2-40B4-BE49-F238E27FC236}">
                <a16:creationId xmlns:a16="http://schemas.microsoft.com/office/drawing/2014/main" id="{5E0742D6-6484-634A-A269-ACBD7AECB621}"/>
              </a:ext>
            </a:extLst>
          </p:cNvPr>
          <p:cNvCxnSpPr>
            <a:cxnSpLocks/>
            <a:stCxn id="6" idx="3"/>
            <a:endCxn id="3" idx="0"/>
          </p:cNvCxnSpPr>
          <p:nvPr/>
        </p:nvCxnSpPr>
        <p:spPr>
          <a:xfrm rot="5400000">
            <a:off x="1791968" y="2102459"/>
            <a:ext cx="319446" cy="248"/>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6" name="Triangle 5">
            <a:extLst>
              <a:ext uri="{FF2B5EF4-FFF2-40B4-BE49-F238E27FC236}">
                <a16:creationId xmlns:a16="http://schemas.microsoft.com/office/drawing/2014/main" id="{3AA90995-AA8E-1E47-B38C-EF50F411A6FE}"/>
              </a:ext>
            </a:extLst>
          </p:cNvPr>
          <p:cNvSpPr/>
          <p:nvPr/>
        </p:nvSpPr>
        <p:spPr>
          <a:xfrm>
            <a:off x="1918259" y="1833590"/>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ounded Rectangle 7">
            <a:extLst>
              <a:ext uri="{FF2B5EF4-FFF2-40B4-BE49-F238E27FC236}">
                <a16:creationId xmlns:a16="http://schemas.microsoft.com/office/drawing/2014/main" id="{B288FB57-6546-7344-8031-C20A7C523491}"/>
              </a:ext>
            </a:extLst>
          </p:cNvPr>
          <p:cNvSpPr/>
          <p:nvPr/>
        </p:nvSpPr>
        <p:spPr>
          <a:xfrm>
            <a:off x="2983151" y="2266005"/>
            <a:ext cx="813284" cy="252313"/>
          </a:xfrm>
          <a:prstGeom prst="roundRect">
            <a:avLst>
              <a:gd name="adj" fmla="val 3508"/>
            </a:avLst>
          </a:prstGeom>
          <a:solidFill>
            <a:srgbClr val="ECEC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Vessel</a:t>
            </a:r>
          </a:p>
        </p:txBody>
      </p:sp>
      <p:sp>
        <p:nvSpPr>
          <p:cNvPr id="10" name="Rounded Rectangle 9">
            <a:extLst>
              <a:ext uri="{FF2B5EF4-FFF2-40B4-BE49-F238E27FC236}">
                <a16:creationId xmlns:a16="http://schemas.microsoft.com/office/drawing/2014/main" id="{8304BFA2-B4FA-5A4F-9DEA-8F30A0F73ADC}"/>
              </a:ext>
            </a:extLst>
          </p:cNvPr>
          <p:cNvSpPr/>
          <p:nvPr/>
        </p:nvSpPr>
        <p:spPr>
          <a:xfrm>
            <a:off x="2978364" y="1707433"/>
            <a:ext cx="813284" cy="252313"/>
          </a:xfrm>
          <a:prstGeom prst="roundRect">
            <a:avLst>
              <a:gd name="adj" fmla="val 3508"/>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VesselState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sp>
        <p:nvSpPr>
          <p:cNvPr id="11" name="Triangle 10">
            <a:extLst>
              <a:ext uri="{FF2B5EF4-FFF2-40B4-BE49-F238E27FC236}">
                <a16:creationId xmlns:a16="http://schemas.microsoft.com/office/drawing/2014/main" id="{21C7EC0B-15BE-C04D-8347-761CE2261D0C}"/>
              </a:ext>
            </a:extLst>
          </p:cNvPr>
          <p:cNvSpPr/>
          <p:nvPr/>
        </p:nvSpPr>
        <p:spPr>
          <a:xfrm>
            <a:off x="3351450" y="195974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Elbow Connector 14">
            <a:extLst>
              <a:ext uri="{FF2B5EF4-FFF2-40B4-BE49-F238E27FC236}">
                <a16:creationId xmlns:a16="http://schemas.microsoft.com/office/drawing/2014/main" id="{06E85111-0F73-B045-BB09-78B15194D7F0}"/>
              </a:ext>
            </a:extLst>
          </p:cNvPr>
          <p:cNvCxnSpPr>
            <a:cxnSpLocks/>
            <a:stCxn id="11" idx="3"/>
            <a:endCxn id="8" idx="0"/>
          </p:cNvCxnSpPr>
          <p:nvPr/>
        </p:nvCxnSpPr>
        <p:spPr>
          <a:xfrm rot="16200000" flipH="1">
            <a:off x="3288905" y="2165116"/>
            <a:ext cx="196989" cy="4787"/>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a:extLst>
              <a:ext uri="{FF2B5EF4-FFF2-40B4-BE49-F238E27FC236}">
                <a16:creationId xmlns:a16="http://schemas.microsoft.com/office/drawing/2014/main" id="{319EB58D-7118-164F-897E-2846D4087CD7}"/>
              </a:ext>
            </a:extLst>
          </p:cNvPr>
          <p:cNvCxnSpPr>
            <a:cxnSpLocks/>
            <a:stCxn id="16" idx="6"/>
            <a:endCxn id="15" idx="2"/>
          </p:cNvCxnSpPr>
          <p:nvPr/>
        </p:nvCxnSpPr>
        <p:spPr>
          <a:xfrm>
            <a:off x="6850362" y="2866046"/>
            <a:ext cx="123088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A3B8BC-F520-4E42-A348-CA25084FFD93}"/>
              </a:ext>
            </a:extLst>
          </p:cNvPr>
          <p:cNvSpPr txBox="1"/>
          <p:nvPr/>
        </p:nvSpPr>
        <p:spPr>
          <a:xfrm>
            <a:off x="6968258" y="2695452"/>
            <a:ext cx="91403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ies:isStateOf</a:t>
            </a:r>
            <a:endParaRPr lang="en-GB" sz="800" dirty="0">
              <a:latin typeface="Consolas" panose="020B0609020204030204" pitchFamily="49" charset="0"/>
              <a:cs typeface="Consolas" panose="020B0609020204030204" pitchFamily="49" charset="0"/>
            </a:endParaRPr>
          </a:p>
        </p:txBody>
      </p:sp>
      <p:cxnSp>
        <p:nvCxnSpPr>
          <p:cNvPr id="23" name="Straight Arrow Connector 22">
            <a:extLst>
              <a:ext uri="{FF2B5EF4-FFF2-40B4-BE49-F238E27FC236}">
                <a16:creationId xmlns:a16="http://schemas.microsoft.com/office/drawing/2014/main" id="{4E3266C6-BC86-F94E-BCC2-33392A26CEA6}"/>
              </a:ext>
            </a:extLst>
          </p:cNvPr>
          <p:cNvCxnSpPr>
            <a:cxnSpLocks/>
            <a:stCxn id="16" idx="2"/>
            <a:endCxn id="22" idx="6"/>
          </p:cNvCxnSpPr>
          <p:nvPr/>
        </p:nvCxnSpPr>
        <p:spPr>
          <a:xfrm flipH="1">
            <a:off x="5199085" y="2866046"/>
            <a:ext cx="11635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0C97DCA-F6FA-DB45-B008-781BE42E7872}"/>
              </a:ext>
            </a:extLst>
          </p:cNvPr>
          <p:cNvSpPr txBox="1"/>
          <p:nvPr/>
        </p:nvSpPr>
        <p:spPr>
          <a:xfrm>
            <a:off x="5329459" y="2695452"/>
            <a:ext cx="97013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ies:inLocation</a:t>
            </a:r>
            <a:endParaRPr lang="en-GB" sz="800" dirty="0">
              <a:latin typeface="Consolas" panose="020B0609020204030204" pitchFamily="49" charset="0"/>
              <a:cs typeface="Consolas" panose="020B0609020204030204" pitchFamily="49" charset="0"/>
            </a:endParaRPr>
          </a:p>
        </p:txBody>
      </p:sp>
      <p:sp>
        <p:nvSpPr>
          <p:cNvPr id="27" name="Rectangle 26">
            <a:extLst>
              <a:ext uri="{FF2B5EF4-FFF2-40B4-BE49-F238E27FC236}">
                <a16:creationId xmlns:a16="http://schemas.microsoft.com/office/drawing/2014/main" id="{58B36BC8-1D7A-7F4D-834F-B05C59E397F9}"/>
              </a:ext>
            </a:extLst>
          </p:cNvPr>
          <p:cNvSpPr/>
          <p:nvPr/>
        </p:nvSpPr>
        <p:spPr>
          <a:xfrm>
            <a:off x="8189215" y="4769175"/>
            <a:ext cx="3740019" cy="1631216"/>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As	</a:t>
            </a:r>
            <a:r>
              <a:rPr lang="en-GB" sz="1100" dirty="0" err="1">
                <a:solidFill>
                  <a:srgbClr val="000000"/>
                </a:solidFill>
                <a:latin typeface="Consolas" panose="020B0609020204030204" pitchFamily="49" charset="0"/>
              </a:rPr>
              <a:t>ies:Assessor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AT	</a:t>
            </a:r>
            <a:r>
              <a:rPr lang="en-GB" sz="1100" dirty="0" err="1">
                <a:solidFill>
                  <a:srgbClr val="000000"/>
                </a:solidFill>
                <a:latin typeface="Consolas" panose="020B0609020204030204" pitchFamily="49" charset="0"/>
              </a:rPr>
              <a:t>ies:AssessToBeTrue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BS	</a:t>
            </a:r>
            <a:r>
              <a:rPr lang="en-GB" sz="1100" dirty="0" err="1">
                <a:solidFill>
                  <a:srgbClr val="000000"/>
                </a:solidFill>
                <a:latin typeface="Consolas" panose="020B0609020204030204" pitchFamily="49" charset="0"/>
              </a:rPr>
              <a:t>ies:BoundingState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EEZ	</a:t>
            </a:r>
            <a:r>
              <a:rPr lang="en-GB" sz="1100" dirty="0" err="1">
                <a:solidFill>
                  <a:srgbClr val="000000"/>
                </a:solidFill>
                <a:latin typeface="Consolas" panose="020B0609020204030204" pitchFamily="49" charset="0"/>
              </a:rPr>
              <a:t>ies:ExclusiveEconomicZone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S	</a:t>
            </a:r>
            <a:r>
              <a:rPr lang="en-GB" sz="1100" dirty="0" err="1">
                <a:solidFill>
                  <a:srgbClr val="000000"/>
                </a:solidFill>
                <a:latin typeface="Consolas" panose="020B0609020204030204" pitchFamily="49" charset="0"/>
              </a:rPr>
              <a:t>ies:System</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	</a:t>
            </a:r>
            <a:r>
              <a:rPr lang="en-GB" sz="1100" dirty="0" err="1">
                <a:solidFill>
                  <a:srgbClr val="000000"/>
                </a:solidFill>
                <a:latin typeface="Consolas" panose="020B0609020204030204" pitchFamily="49" charset="0"/>
              </a:rPr>
              <a:t>ies:Vessel</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endParaRPr lang="en-GB" sz="1100" dirty="0">
              <a:solidFill>
                <a:srgbClr val="000000"/>
              </a:solidFill>
              <a:latin typeface="Consolas" panose="020B0609020204030204" pitchFamily="49" charset="0"/>
            </a:endParaRPr>
          </a:p>
        </p:txBody>
      </p:sp>
      <p:sp>
        <p:nvSpPr>
          <p:cNvPr id="28" name="Rectangle 27">
            <a:extLst>
              <a:ext uri="{FF2B5EF4-FFF2-40B4-BE49-F238E27FC236}">
                <a16:creationId xmlns:a16="http://schemas.microsoft.com/office/drawing/2014/main" id="{DD275DC3-F43F-5D42-9323-F5513C5AA683}"/>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29" name="TextBox 28">
            <a:extLst>
              <a:ext uri="{FF2B5EF4-FFF2-40B4-BE49-F238E27FC236}">
                <a16:creationId xmlns:a16="http://schemas.microsoft.com/office/drawing/2014/main" id="{AB66CBD9-BF4B-E54A-A241-96208B5A017A}"/>
              </a:ext>
            </a:extLst>
          </p:cNvPr>
          <p:cNvSpPr txBox="1"/>
          <p:nvPr/>
        </p:nvSpPr>
        <p:spPr>
          <a:xfrm>
            <a:off x="7063299" y="569128"/>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ies:assessed</a:t>
            </a:r>
            <a:endParaRPr lang="en-GB" sz="700" dirty="0">
              <a:latin typeface="Consolas" panose="020B0609020204030204" pitchFamily="49" charset="0"/>
              <a:cs typeface="Consolas" panose="020B0609020204030204" pitchFamily="49" charset="0"/>
            </a:endParaRPr>
          </a:p>
        </p:txBody>
      </p:sp>
      <p:sp>
        <p:nvSpPr>
          <p:cNvPr id="30" name="Oval 29">
            <a:extLst>
              <a:ext uri="{FF2B5EF4-FFF2-40B4-BE49-F238E27FC236}">
                <a16:creationId xmlns:a16="http://schemas.microsoft.com/office/drawing/2014/main" id="{338150B3-7886-4044-B156-D31E1C4197AD}"/>
              </a:ext>
            </a:extLst>
          </p:cNvPr>
          <p:cNvSpPr/>
          <p:nvPr/>
        </p:nvSpPr>
        <p:spPr>
          <a:xfrm>
            <a:off x="6362682" y="531082"/>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sp>
        <p:nvSpPr>
          <p:cNvPr id="31" name="Oval 30">
            <a:extLst>
              <a:ext uri="{FF2B5EF4-FFF2-40B4-BE49-F238E27FC236}">
                <a16:creationId xmlns:a16="http://schemas.microsoft.com/office/drawing/2014/main" id="{21481164-67F5-074F-9A76-9347F47554B7}"/>
              </a:ext>
            </a:extLst>
          </p:cNvPr>
          <p:cNvSpPr/>
          <p:nvPr/>
        </p:nvSpPr>
        <p:spPr>
          <a:xfrm>
            <a:off x="7865995" y="531082"/>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AT</a:t>
            </a:r>
          </a:p>
        </p:txBody>
      </p:sp>
      <p:cxnSp>
        <p:nvCxnSpPr>
          <p:cNvPr id="32" name="Straight Arrow Connector 31">
            <a:extLst>
              <a:ext uri="{FF2B5EF4-FFF2-40B4-BE49-F238E27FC236}">
                <a16:creationId xmlns:a16="http://schemas.microsoft.com/office/drawing/2014/main" id="{036F1413-DA13-B740-97CC-85E9BE84EB2B}"/>
              </a:ext>
            </a:extLst>
          </p:cNvPr>
          <p:cNvCxnSpPr>
            <a:cxnSpLocks/>
            <a:stCxn id="31" idx="2"/>
            <a:endCxn id="30" idx="6"/>
          </p:cNvCxnSpPr>
          <p:nvPr/>
        </p:nvCxnSpPr>
        <p:spPr>
          <a:xfrm flipH="1">
            <a:off x="6850362" y="767888"/>
            <a:ext cx="101563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EBE18BAD-960C-F441-ACDE-7850D6D00FB5}"/>
              </a:ext>
            </a:extLst>
          </p:cNvPr>
          <p:cNvSpPr/>
          <p:nvPr/>
        </p:nvSpPr>
        <p:spPr>
          <a:xfrm>
            <a:off x="11532822" y="531082"/>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S</a:t>
            </a:r>
          </a:p>
        </p:txBody>
      </p:sp>
      <p:sp>
        <p:nvSpPr>
          <p:cNvPr id="34" name="Oval 33">
            <a:extLst>
              <a:ext uri="{FF2B5EF4-FFF2-40B4-BE49-F238E27FC236}">
                <a16:creationId xmlns:a16="http://schemas.microsoft.com/office/drawing/2014/main" id="{F55790FA-73B4-1147-9845-3CB389557FF0}"/>
              </a:ext>
            </a:extLst>
          </p:cNvPr>
          <p:cNvSpPr/>
          <p:nvPr/>
        </p:nvSpPr>
        <p:spPr>
          <a:xfrm>
            <a:off x="9756079" y="531082"/>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As</a:t>
            </a:r>
          </a:p>
        </p:txBody>
      </p:sp>
      <p:sp>
        <p:nvSpPr>
          <p:cNvPr id="35" name="TextBox 34">
            <a:extLst>
              <a:ext uri="{FF2B5EF4-FFF2-40B4-BE49-F238E27FC236}">
                <a16:creationId xmlns:a16="http://schemas.microsoft.com/office/drawing/2014/main" id="{F1F4F18F-92A1-2043-8E5A-8BC5A922D414}"/>
              </a:ext>
            </a:extLst>
          </p:cNvPr>
          <p:cNvSpPr txBox="1"/>
          <p:nvPr/>
        </p:nvSpPr>
        <p:spPr>
          <a:xfrm>
            <a:off x="10243759" y="574707"/>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cxnSp>
        <p:nvCxnSpPr>
          <p:cNvPr id="36" name="Straight Arrow Connector 35">
            <a:extLst>
              <a:ext uri="{FF2B5EF4-FFF2-40B4-BE49-F238E27FC236}">
                <a16:creationId xmlns:a16="http://schemas.microsoft.com/office/drawing/2014/main" id="{C56DA479-CBB8-4744-A274-717D94116574}"/>
              </a:ext>
            </a:extLst>
          </p:cNvPr>
          <p:cNvCxnSpPr>
            <a:cxnSpLocks/>
            <a:stCxn id="34" idx="2"/>
            <a:endCxn id="31" idx="6"/>
          </p:cNvCxnSpPr>
          <p:nvPr/>
        </p:nvCxnSpPr>
        <p:spPr>
          <a:xfrm flipH="1">
            <a:off x="8353675" y="767888"/>
            <a:ext cx="140240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0E49CC3-AC6E-F04D-89C0-1343557DB493}"/>
              </a:ext>
            </a:extLst>
          </p:cNvPr>
          <p:cNvCxnSpPr>
            <a:cxnSpLocks/>
            <a:stCxn id="34" idx="6"/>
            <a:endCxn id="33" idx="2"/>
          </p:cNvCxnSpPr>
          <p:nvPr/>
        </p:nvCxnSpPr>
        <p:spPr>
          <a:xfrm>
            <a:off x="10243759" y="767888"/>
            <a:ext cx="128906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FCA7E29-41E2-BC40-A856-6F94DA2B32C3}"/>
              </a:ext>
            </a:extLst>
          </p:cNvPr>
          <p:cNvSpPr txBox="1"/>
          <p:nvPr/>
        </p:nvSpPr>
        <p:spPr>
          <a:xfrm>
            <a:off x="8568927" y="577343"/>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39" name="Oval 38">
            <a:extLst>
              <a:ext uri="{FF2B5EF4-FFF2-40B4-BE49-F238E27FC236}">
                <a16:creationId xmlns:a16="http://schemas.microsoft.com/office/drawing/2014/main" id="{08BCE40C-98EB-E74E-9C61-8AA9439849AB}"/>
              </a:ext>
            </a:extLst>
          </p:cNvPr>
          <p:cNvSpPr/>
          <p:nvPr/>
        </p:nvSpPr>
        <p:spPr>
          <a:xfrm>
            <a:off x="7872446" y="1483424"/>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cxnSp>
        <p:nvCxnSpPr>
          <p:cNvPr id="40" name="Straight Arrow Connector 39">
            <a:extLst>
              <a:ext uri="{FF2B5EF4-FFF2-40B4-BE49-F238E27FC236}">
                <a16:creationId xmlns:a16="http://schemas.microsoft.com/office/drawing/2014/main" id="{9D59AC5F-952D-7A4D-84E4-33688FB1DAA6}"/>
              </a:ext>
            </a:extLst>
          </p:cNvPr>
          <p:cNvCxnSpPr>
            <a:cxnSpLocks/>
            <a:stCxn id="31" idx="4"/>
            <a:endCxn id="39" idx="0"/>
          </p:cNvCxnSpPr>
          <p:nvPr/>
        </p:nvCxnSpPr>
        <p:spPr>
          <a:xfrm>
            <a:off x="8109835" y="1004694"/>
            <a:ext cx="6451" cy="4787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15C0233-0FEB-A24C-AD9C-BB3150A85EA8}"/>
              </a:ext>
            </a:extLst>
          </p:cNvPr>
          <p:cNvSpPr txBox="1"/>
          <p:nvPr/>
        </p:nvSpPr>
        <p:spPr>
          <a:xfrm>
            <a:off x="8060575" y="1088629"/>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42" name="TextBox 41">
            <a:extLst>
              <a:ext uri="{FF2B5EF4-FFF2-40B4-BE49-F238E27FC236}">
                <a16:creationId xmlns:a16="http://schemas.microsoft.com/office/drawing/2014/main" id="{DF4C773B-E4D5-6A43-8BD8-8C284AAF5D36}"/>
              </a:ext>
            </a:extLst>
          </p:cNvPr>
          <p:cNvSpPr txBox="1"/>
          <p:nvPr/>
        </p:nvSpPr>
        <p:spPr>
          <a:xfrm>
            <a:off x="7425275" y="1958554"/>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data:2020-04-01T18:00</a:t>
            </a:r>
          </a:p>
        </p:txBody>
      </p:sp>
      <p:cxnSp>
        <p:nvCxnSpPr>
          <p:cNvPr id="45" name="Straight Arrow Connector 44">
            <a:extLst>
              <a:ext uri="{FF2B5EF4-FFF2-40B4-BE49-F238E27FC236}">
                <a16:creationId xmlns:a16="http://schemas.microsoft.com/office/drawing/2014/main" id="{AF9A4A20-0DBD-1C4F-9274-E8BC9A7D1668}"/>
              </a:ext>
            </a:extLst>
          </p:cNvPr>
          <p:cNvCxnSpPr>
            <a:cxnSpLocks/>
            <a:stCxn id="16" idx="0"/>
            <a:endCxn id="30" idx="4"/>
          </p:cNvCxnSpPr>
          <p:nvPr/>
        </p:nvCxnSpPr>
        <p:spPr>
          <a:xfrm flipV="1">
            <a:off x="6606522" y="1004694"/>
            <a:ext cx="0" cy="162454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8E7924F-8F4C-4D42-8F73-B9FCB6C50E1B}"/>
              </a:ext>
            </a:extLst>
          </p:cNvPr>
          <p:cNvSpPr txBox="1"/>
          <p:nvPr/>
        </p:nvSpPr>
        <p:spPr>
          <a:xfrm>
            <a:off x="5793735" y="1174457"/>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ies:isPartOf</a:t>
            </a:r>
            <a:endParaRPr lang="en-GB" sz="800" dirty="0">
              <a:latin typeface="Consolas" panose="020B0609020204030204" pitchFamily="49" charset="0"/>
              <a:cs typeface="Consolas" panose="020B0609020204030204" pitchFamily="49" charset="0"/>
            </a:endParaRPr>
          </a:p>
        </p:txBody>
      </p:sp>
      <p:cxnSp>
        <p:nvCxnSpPr>
          <p:cNvPr id="53" name="Straight Arrow Connector 52">
            <a:extLst>
              <a:ext uri="{FF2B5EF4-FFF2-40B4-BE49-F238E27FC236}">
                <a16:creationId xmlns:a16="http://schemas.microsoft.com/office/drawing/2014/main" id="{0EE4E86F-7522-F14D-A140-509896ED350B}"/>
              </a:ext>
            </a:extLst>
          </p:cNvPr>
          <p:cNvCxnSpPr>
            <a:cxnSpLocks/>
            <a:stCxn id="51" idx="0"/>
            <a:endCxn id="16" idx="3"/>
          </p:cNvCxnSpPr>
          <p:nvPr/>
        </p:nvCxnSpPr>
        <p:spPr>
          <a:xfrm flipV="1">
            <a:off x="6058367" y="3033493"/>
            <a:ext cx="375734" cy="55165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5915FDA-D69B-9E40-81C5-D22A384B36A0}"/>
              </a:ext>
            </a:extLst>
          </p:cNvPr>
          <p:cNvCxnSpPr>
            <a:cxnSpLocks/>
            <a:stCxn id="52" idx="0"/>
            <a:endCxn id="16" idx="5"/>
          </p:cNvCxnSpPr>
          <p:nvPr/>
        </p:nvCxnSpPr>
        <p:spPr>
          <a:xfrm flipH="1" flipV="1">
            <a:off x="6778943" y="3033493"/>
            <a:ext cx="433155" cy="55165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C2A6794-B138-3C45-B23B-2FCF88AB853D}"/>
              </a:ext>
            </a:extLst>
          </p:cNvPr>
          <p:cNvSpPr txBox="1"/>
          <p:nvPr/>
        </p:nvSpPr>
        <p:spPr>
          <a:xfrm>
            <a:off x="6877002" y="3102852"/>
            <a:ext cx="80182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ies:isEndOf</a:t>
            </a:r>
            <a:endParaRPr lang="en-GB" sz="800" dirty="0">
              <a:latin typeface="Consolas" panose="020B0609020204030204" pitchFamily="49" charset="0"/>
              <a:cs typeface="Consolas" panose="020B0609020204030204" pitchFamily="49" charset="0"/>
            </a:endParaRPr>
          </a:p>
        </p:txBody>
      </p:sp>
      <p:sp>
        <p:nvSpPr>
          <p:cNvPr id="60" name="TextBox 59">
            <a:extLst>
              <a:ext uri="{FF2B5EF4-FFF2-40B4-BE49-F238E27FC236}">
                <a16:creationId xmlns:a16="http://schemas.microsoft.com/office/drawing/2014/main" id="{CE93FF81-0AD7-684D-80A4-915CBFE7A1DB}"/>
              </a:ext>
            </a:extLst>
          </p:cNvPr>
          <p:cNvSpPr txBox="1"/>
          <p:nvPr/>
        </p:nvSpPr>
        <p:spPr>
          <a:xfrm>
            <a:off x="5393206" y="3099527"/>
            <a:ext cx="91403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ies:isStartOf</a:t>
            </a:r>
            <a:endParaRPr lang="en-GB" sz="800" dirty="0">
              <a:latin typeface="Consolas" panose="020B0609020204030204" pitchFamily="49" charset="0"/>
              <a:cs typeface="Consolas" panose="020B0609020204030204" pitchFamily="49" charset="0"/>
            </a:endParaRPr>
          </a:p>
        </p:txBody>
      </p:sp>
      <p:cxnSp>
        <p:nvCxnSpPr>
          <p:cNvPr id="63" name="Straight Arrow Connector 62">
            <a:extLst>
              <a:ext uri="{FF2B5EF4-FFF2-40B4-BE49-F238E27FC236}">
                <a16:creationId xmlns:a16="http://schemas.microsoft.com/office/drawing/2014/main" id="{BCB124C6-61B6-CA40-9FEF-BFF9CFFB0C9A}"/>
              </a:ext>
            </a:extLst>
          </p:cNvPr>
          <p:cNvCxnSpPr>
            <a:cxnSpLocks/>
            <a:stCxn id="52" idx="4"/>
            <a:endCxn id="61" idx="0"/>
          </p:cNvCxnSpPr>
          <p:nvPr/>
        </p:nvCxnSpPr>
        <p:spPr>
          <a:xfrm>
            <a:off x="7212098" y="4058756"/>
            <a:ext cx="3327" cy="47668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568DFE7-E22E-7D49-8ED2-30569C5F114F}"/>
              </a:ext>
            </a:extLst>
          </p:cNvPr>
          <p:cNvCxnSpPr>
            <a:cxnSpLocks/>
            <a:stCxn id="51" idx="4"/>
            <a:endCxn id="62" idx="0"/>
          </p:cNvCxnSpPr>
          <p:nvPr/>
        </p:nvCxnSpPr>
        <p:spPr>
          <a:xfrm>
            <a:off x="6058367" y="4058756"/>
            <a:ext cx="3143" cy="47361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321D2309-14D5-BA43-8A54-801DB9D76C76}"/>
              </a:ext>
            </a:extLst>
          </p:cNvPr>
          <p:cNvSpPr txBox="1"/>
          <p:nvPr/>
        </p:nvSpPr>
        <p:spPr>
          <a:xfrm>
            <a:off x="5997960" y="4077132"/>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70" name="TextBox 69">
            <a:extLst>
              <a:ext uri="{FF2B5EF4-FFF2-40B4-BE49-F238E27FC236}">
                <a16:creationId xmlns:a16="http://schemas.microsoft.com/office/drawing/2014/main" id="{F342FA27-DEA0-6544-A061-359D23C23ED8}"/>
              </a:ext>
            </a:extLst>
          </p:cNvPr>
          <p:cNvSpPr txBox="1"/>
          <p:nvPr/>
        </p:nvSpPr>
        <p:spPr>
          <a:xfrm>
            <a:off x="6486510" y="4219969"/>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71" name="TextBox 70">
            <a:extLst>
              <a:ext uri="{FF2B5EF4-FFF2-40B4-BE49-F238E27FC236}">
                <a16:creationId xmlns:a16="http://schemas.microsoft.com/office/drawing/2014/main" id="{65F546DE-3B8F-134A-B4E5-620051145CAD}"/>
              </a:ext>
            </a:extLst>
          </p:cNvPr>
          <p:cNvSpPr txBox="1"/>
          <p:nvPr/>
        </p:nvSpPr>
        <p:spPr>
          <a:xfrm>
            <a:off x="5316523" y="501975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data:2020-04-01T09:30</a:t>
            </a:r>
          </a:p>
        </p:txBody>
      </p:sp>
      <p:sp>
        <p:nvSpPr>
          <p:cNvPr id="72" name="TextBox 71">
            <a:extLst>
              <a:ext uri="{FF2B5EF4-FFF2-40B4-BE49-F238E27FC236}">
                <a16:creationId xmlns:a16="http://schemas.microsoft.com/office/drawing/2014/main" id="{8CFDA6E9-3B04-544E-9BFB-1D0887FE33DC}"/>
              </a:ext>
            </a:extLst>
          </p:cNvPr>
          <p:cNvSpPr txBox="1"/>
          <p:nvPr/>
        </p:nvSpPr>
        <p:spPr>
          <a:xfrm>
            <a:off x="6606522" y="501975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data:2020-04-01T14:22</a:t>
            </a:r>
          </a:p>
        </p:txBody>
      </p:sp>
      <p:sp>
        <p:nvSpPr>
          <p:cNvPr id="16" name="Oval 15">
            <a:extLst>
              <a:ext uri="{FF2B5EF4-FFF2-40B4-BE49-F238E27FC236}">
                <a16:creationId xmlns:a16="http://schemas.microsoft.com/office/drawing/2014/main" id="{AD6A5D5E-2402-864D-A86E-BE57A8684779}"/>
              </a:ext>
            </a:extLst>
          </p:cNvPr>
          <p:cNvSpPr/>
          <p:nvPr/>
        </p:nvSpPr>
        <p:spPr>
          <a:xfrm>
            <a:off x="6362682" y="2629240"/>
            <a:ext cx="487680" cy="473612"/>
          </a:xfrm>
          <a:prstGeom prst="ellipse">
            <a:avLst/>
          </a:prstGeom>
          <a:solidFill>
            <a:schemeClr val="tx1">
              <a:lumMod val="85000"/>
              <a:lumOff val="1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4"/>
                </a:solidFill>
                <a:latin typeface="Consolas" panose="020B0609020204030204" pitchFamily="49" charset="0"/>
                <a:cs typeface="Consolas" panose="020B0609020204030204" pitchFamily="49" charset="0"/>
              </a:rPr>
              <a:t>VS</a:t>
            </a:r>
          </a:p>
        </p:txBody>
      </p:sp>
      <p:sp>
        <p:nvSpPr>
          <p:cNvPr id="15" name="Oval 14">
            <a:extLst>
              <a:ext uri="{FF2B5EF4-FFF2-40B4-BE49-F238E27FC236}">
                <a16:creationId xmlns:a16="http://schemas.microsoft.com/office/drawing/2014/main" id="{7FA8E660-CB72-3648-81BD-DEAA4EF158C1}"/>
              </a:ext>
            </a:extLst>
          </p:cNvPr>
          <p:cNvSpPr/>
          <p:nvPr/>
        </p:nvSpPr>
        <p:spPr>
          <a:xfrm>
            <a:off x="8081247" y="262924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V</a:t>
            </a:r>
          </a:p>
        </p:txBody>
      </p:sp>
      <p:sp>
        <p:nvSpPr>
          <p:cNvPr id="22" name="Oval 21">
            <a:extLst>
              <a:ext uri="{FF2B5EF4-FFF2-40B4-BE49-F238E27FC236}">
                <a16:creationId xmlns:a16="http://schemas.microsoft.com/office/drawing/2014/main" id="{FE700073-9764-4D4A-A2EA-22FE3D5BB724}"/>
              </a:ext>
            </a:extLst>
          </p:cNvPr>
          <p:cNvSpPr/>
          <p:nvPr/>
        </p:nvSpPr>
        <p:spPr>
          <a:xfrm>
            <a:off x="4711405" y="262924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ECEC00"/>
                </a:solidFill>
                <a:latin typeface="Consolas" panose="020B0609020204030204" pitchFamily="49" charset="0"/>
                <a:cs typeface="Consolas" panose="020B0609020204030204" pitchFamily="49" charset="0"/>
              </a:rPr>
              <a:t>EEZ</a:t>
            </a:r>
          </a:p>
        </p:txBody>
      </p:sp>
      <p:sp>
        <p:nvSpPr>
          <p:cNvPr id="51" name="Oval 50">
            <a:extLst>
              <a:ext uri="{FF2B5EF4-FFF2-40B4-BE49-F238E27FC236}">
                <a16:creationId xmlns:a16="http://schemas.microsoft.com/office/drawing/2014/main" id="{3A637CCC-AF42-0A40-ADD1-185109BBFD08}"/>
              </a:ext>
            </a:extLst>
          </p:cNvPr>
          <p:cNvSpPr/>
          <p:nvPr/>
        </p:nvSpPr>
        <p:spPr>
          <a:xfrm>
            <a:off x="5814527" y="3585144"/>
            <a:ext cx="487680" cy="473612"/>
          </a:xfrm>
          <a:prstGeom prst="ellipse">
            <a:avLst/>
          </a:prstGeom>
          <a:solidFill>
            <a:schemeClr val="tx1">
              <a:lumMod val="85000"/>
              <a:lumOff val="1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4"/>
                </a:solidFill>
                <a:latin typeface="Consolas" panose="020B0609020204030204" pitchFamily="49" charset="0"/>
                <a:cs typeface="Consolas" panose="020B0609020204030204" pitchFamily="49" charset="0"/>
              </a:rPr>
              <a:t>BS</a:t>
            </a:r>
          </a:p>
        </p:txBody>
      </p:sp>
      <p:sp>
        <p:nvSpPr>
          <p:cNvPr id="52" name="Oval 51">
            <a:extLst>
              <a:ext uri="{FF2B5EF4-FFF2-40B4-BE49-F238E27FC236}">
                <a16:creationId xmlns:a16="http://schemas.microsoft.com/office/drawing/2014/main" id="{5D708ADE-AD4A-1F4E-B530-11227E5463D8}"/>
              </a:ext>
            </a:extLst>
          </p:cNvPr>
          <p:cNvSpPr/>
          <p:nvPr/>
        </p:nvSpPr>
        <p:spPr>
          <a:xfrm>
            <a:off x="6968258" y="3585144"/>
            <a:ext cx="487680" cy="473612"/>
          </a:xfrm>
          <a:prstGeom prst="ellipse">
            <a:avLst/>
          </a:prstGeom>
          <a:solidFill>
            <a:schemeClr val="tx1">
              <a:lumMod val="85000"/>
              <a:lumOff val="1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4"/>
                </a:solidFill>
                <a:latin typeface="Consolas" panose="020B0609020204030204" pitchFamily="49" charset="0"/>
                <a:cs typeface="Consolas" panose="020B0609020204030204" pitchFamily="49" charset="0"/>
              </a:rPr>
              <a:t>BS</a:t>
            </a:r>
          </a:p>
        </p:txBody>
      </p:sp>
      <p:sp>
        <p:nvSpPr>
          <p:cNvPr id="61" name="Oval 60">
            <a:extLst>
              <a:ext uri="{FF2B5EF4-FFF2-40B4-BE49-F238E27FC236}">
                <a16:creationId xmlns:a16="http://schemas.microsoft.com/office/drawing/2014/main" id="{93E54BA6-F5DC-374A-868B-60403A92C176}"/>
              </a:ext>
            </a:extLst>
          </p:cNvPr>
          <p:cNvSpPr/>
          <p:nvPr/>
        </p:nvSpPr>
        <p:spPr>
          <a:xfrm>
            <a:off x="6971585" y="4535441"/>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62" name="Oval 61">
            <a:extLst>
              <a:ext uri="{FF2B5EF4-FFF2-40B4-BE49-F238E27FC236}">
                <a16:creationId xmlns:a16="http://schemas.microsoft.com/office/drawing/2014/main" id="{E054D60B-71CE-9D4A-A1B5-BEDF4C4810CC}"/>
              </a:ext>
            </a:extLst>
          </p:cNvPr>
          <p:cNvSpPr/>
          <p:nvPr/>
        </p:nvSpPr>
        <p:spPr>
          <a:xfrm>
            <a:off x="5817670" y="4532369"/>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73" name="TextBox 72">
            <a:extLst>
              <a:ext uri="{FF2B5EF4-FFF2-40B4-BE49-F238E27FC236}">
                <a16:creationId xmlns:a16="http://schemas.microsoft.com/office/drawing/2014/main" id="{6F3BAA91-FFCC-B042-8F86-A6625EA3941A}"/>
              </a:ext>
            </a:extLst>
          </p:cNvPr>
          <p:cNvSpPr txBox="1"/>
          <p:nvPr/>
        </p:nvSpPr>
        <p:spPr>
          <a:xfrm>
            <a:off x="273807" y="3352668"/>
            <a:ext cx="5079153" cy="1661993"/>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This is a fairly simple pattern. There is a state of the vessel when it is in the EEZ. That state has a begin and end (two bounding states). Finally, we put the state in a possible world as link it to the system that made the inference. </a:t>
            </a:r>
            <a:endParaRPr lang="en-GB" dirty="0"/>
          </a:p>
          <a:p>
            <a:endParaRPr lang="en-GB" sz="1200" dirty="0"/>
          </a:p>
        </p:txBody>
      </p:sp>
    </p:spTree>
    <p:extLst>
      <p:ext uri="{BB962C8B-B14F-4D97-AF65-F5344CB8AC3E}">
        <p14:creationId xmlns:p14="http://schemas.microsoft.com/office/powerpoint/2010/main" val="2970925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hicle Diagram">
            <a:extLst>
              <a:ext uri="{FF2B5EF4-FFF2-40B4-BE49-F238E27FC236}">
                <a16:creationId xmlns:a16="http://schemas.microsoft.com/office/drawing/2014/main" id="{177E59A6-B07E-4347-AD97-85561825F7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816"/>
          <a:stretch/>
        </p:blipFill>
        <p:spPr bwMode="auto">
          <a:xfrm>
            <a:off x="161047" y="802015"/>
            <a:ext cx="4810125" cy="364738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58F91C2E-62A8-4D42-9082-FFA3EE67B6E7}"/>
              </a:ext>
            </a:extLst>
          </p:cNvPr>
          <p:cNvSpPr/>
          <p:nvPr/>
        </p:nvSpPr>
        <p:spPr>
          <a:xfrm>
            <a:off x="2623514" y="2986156"/>
            <a:ext cx="1603791" cy="901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00E26050-3128-7043-AD8B-D2951C404EA3}"/>
              </a:ext>
            </a:extLst>
          </p:cNvPr>
          <p:cNvSpPr txBox="1"/>
          <p:nvPr/>
        </p:nvSpPr>
        <p:spPr>
          <a:xfrm>
            <a:off x="263309" y="239371"/>
            <a:ext cx="287610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Flag of Convenience</a:t>
            </a:r>
          </a:p>
        </p:txBody>
      </p:sp>
      <p:sp>
        <p:nvSpPr>
          <p:cNvPr id="27" name="Rectangle 26">
            <a:extLst>
              <a:ext uri="{FF2B5EF4-FFF2-40B4-BE49-F238E27FC236}">
                <a16:creationId xmlns:a16="http://schemas.microsoft.com/office/drawing/2014/main" id="{58B36BC8-1D7A-7F4D-834F-B05C59E397F9}"/>
              </a:ext>
            </a:extLst>
          </p:cNvPr>
          <p:cNvSpPr/>
          <p:nvPr/>
        </p:nvSpPr>
        <p:spPr>
          <a:xfrm>
            <a:off x="8812802" y="1646352"/>
            <a:ext cx="3740019" cy="1123384"/>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C	</a:t>
            </a:r>
            <a:r>
              <a:rPr lang="en-GB" sz="1100" dirty="0" err="1">
                <a:solidFill>
                  <a:srgbClr val="000000"/>
                </a:solidFill>
                <a:latin typeface="Consolas" panose="020B0609020204030204" pitchFamily="49" charset="0"/>
              </a:rPr>
              <a:t>ies:Country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PW	</a:t>
            </a:r>
            <a:r>
              <a:rPr lang="en-GB" sz="1100" dirty="0" err="1">
                <a:solidFill>
                  <a:srgbClr val="000000"/>
                </a:solidFill>
                <a:latin typeface="Consolas" panose="020B0609020204030204" pitchFamily="49" charset="0"/>
              </a:rPr>
              <a:t>ies:PossibleWorld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UFC	</a:t>
            </a:r>
            <a:r>
              <a:rPr lang="en-GB" sz="1100" dirty="0" err="1">
                <a:solidFill>
                  <a:srgbClr val="000000"/>
                </a:solidFill>
                <a:latin typeface="Consolas" panose="020B0609020204030204" pitchFamily="49" charset="0"/>
              </a:rPr>
              <a:t>ies:UnderFlagOfConvenience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	</a:t>
            </a:r>
            <a:r>
              <a:rPr lang="en-GB" sz="1100" dirty="0" err="1">
                <a:solidFill>
                  <a:srgbClr val="000000"/>
                </a:solidFill>
                <a:latin typeface="Consolas" panose="020B0609020204030204" pitchFamily="49" charset="0"/>
              </a:rPr>
              <a:t>ies:Vessel</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endParaRPr lang="en-GB" sz="1100" dirty="0">
              <a:solidFill>
                <a:srgbClr val="000000"/>
              </a:solidFill>
              <a:latin typeface="Consolas" panose="020B0609020204030204" pitchFamily="49" charset="0"/>
            </a:endParaRPr>
          </a:p>
        </p:txBody>
      </p:sp>
      <p:sp>
        <p:nvSpPr>
          <p:cNvPr id="28" name="Rectangle 27">
            <a:extLst>
              <a:ext uri="{FF2B5EF4-FFF2-40B4-BE49-F238E27FC236}">
                <a16:creationId xmlns:a16="http://schemas.microsoft.com/office/drawing/2014/main" id="{DD275DC3-F43F-5D42-9323-F5513C5AA683}"/>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73" name="TextBox 72">
            <a:extLst>
              <a:ext uri="{FF2B5EF4-FFF2-40B4-BE49-F238E27FC236}">
                <a16:creationId xmlns:a16="http://schemas.microsoft.com/office/drawing/2014/main" id="{6F3BAA91-FFCC-B042-8F86-A6625EA3941A}"/>
              </a:ext>
            </a:extLst>
          </p:cNvPr>
          <p:cNvSpPr txBox="1"/>
          <p:nvPr/>
        </p:nvSpPr>
        <p:spPr>
          <a:xfrm>
            <a:off x="5223827" y="239371"/>
            <a:ext cx="6888142" cy="1384995"/>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As the IES model currently stands, </a:t>
            </a:r>
            <a:r>
              <a:rPr lang="en-GB" dirty="0" err="1">
                <a:latin typeface="Roboto" panose="02000000000000000000" pitchFamily="2" charset="0"/>
                <a:ea typeface="Roboto" panose="02000000000000000000" pitchFamily="2" charset="0"/>
              </a:rPr>
              <a:t>countryOfRegistration</a:t>
            </a:r>
            <a:r>
              <a:rPr lang="en-GB" dirty="0">
                <a:latin typeface="Roboto" panose="02000000000000000000" pitchFamily="2" charset="0"/>
                <a:ea typeface="Roboto" panose="02000000000000000000" pitchFamily="2" charset="0"/>
              </a:rPr>
              <a:t> links a Vehicle to a Country. This seems to be a mistake – it should link a </a:t>
            </a:r>
            <a:r>
              <a:rPr lang="en-GB" dirty="0" err="1">
                <a:latin typeface="Roboto" panose="02000000000000000000" pitchFamily="2" charset="0"/>
                <a:ea typeface="Roboto" panose="02000000000000000000" pitchFamily="2" charset="0"/>
              </a:rPr>
              <a:t>VehicleState</a:t>
            </a:r>
            <a:r>
              <a:rPr lang="en-GB" dirty="0">
                <a:latin typeface="Roboto" panose="02000000000000000000" pitchFamily="2" charset="0"/>
                <a:ea typeface="Roboto" panose="02000000000000000000" pitchFamily="2" charset="0"/>
              </a:rPr>
              <a:t> to a Country. It is then a simple case of modelling the registration of the vessel. </a:t>
            </a:r>
            <a:endParaRPr lang="en-GB" dirty="0"/>
          </a:p>
          <a:p>
            <a:endParaRPr lang="en-GB" sz="1200" dirty="0"/>
          </a:p>
        </p:txBody>
      </p:sp>
      <p:cxnSp>
        <p:nvCxnSpPr>
          <p:cNvPr id="54" name="Straight Arrow Connector 53">
            <a:extLst>
              <a:ext uri="{FF2B5EF4-FFF2-40B4-BE49-F238E27FC236}">
                <a16:creationId xmlns:a16="http://schemas.microsoft.com/office/drawing/2014/main" id="{51AC9153-59AB-5B4C-88B9-D8DE2773C80A}"/>
              </a:ext>
            </a:extLst>
          </p:cNvPr>
          <p:cNvCxnSpPr>
            <a:cxnSpLocks/>
            <a:stCxn id="57" idx="2"/>
            <a:endCxn id="58" idx="6"/>
          </p:cNvCxnSpPr>
          <p:nvPr/>
        </p:nvCxnSpPr>
        <p:spPr>
          <a:xfrm flipH="1">
            <a:off x="5665775" y="2043596"/>
            <a:ext cx="108652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D0F26E5-67C3-3442-8665-46739D30B377}"/>
              </a:ext>
            </a:extLst>
          </p:cNvPr>
          <p:cNvSpPr txBox="1"/>
          <p:nvPr/>
        </p:nvSpPr>
        <p:spPr>
          <a:xfrm>
            <a:off x="5830857" y="1856411"/>
            <a:ext cx="91403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ies:isStateOf</a:t>
            </a:r>
            <a:endParaRPr lang="en-GB" sz="800" dirty="0">
              <a:latin typeface="Consolas" panose="020B0609020204030204" pitchFamily="49" charset="0"/>
              <a:cs typeface="Consolas" panose="020B0609020204030204" pitchFamily="49" charset="0"/>
            </a:endParaRPr>
          </a:p>
        </p:txBody>
      </p:sp>
      <p:sp>
        <p:nvSpPr>
          <p:cNvPr id="57" name="Oval 56">
            <a:extLst>
              <a:ext uri="{FF2B5EF4-FFF2-40B4-BE49-F238E27FC236}">
                <a16:creationId xmlns:a16="http://schemas.microsoft.com/office/drawing/2014/main" id="{397116DF-5B3F-814C-B65A-6FD20F702FBD}"/>
              </a:ext>
            </a:extLst>
          </p:cNvPr>
          <p:cNvSpPr/>
          <p:nvPr/>
        </p:nvSpPr>
        <p:spPr>
          <a:xfrm>
            <a:off x="6752298" y="1806790"/>
            <a:ext cx="487680" cy="473612"/>
          </a:xfrm>
          <a:prstGeom prst="ellipse">
            <a:avLst/>
          </a:prstGeom>
          <a:solidFill>
            <a:schemeClr val="tx1">
              <a:lumMod val="85000"/>
              <a:lumOff val="1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accent4"/>
                </a:solidFill>
                <a:latin typeface="Consolas" panose="020B0609020204030204" pitchFamily="49" charset="0"/>
                <a:cs typeface="Consolas" panose="020B0609020204030204" pitchFamily="49" charset="0"/>
              </a:rPr>
              <a:t>UFC</a:t>
            </a:r>
          </a:p>
        </p:txBody>
      </p:sp>
      <p:sp>
        <p:nvSpPr>
          <p:cNvPr id="58" name="Oval 57">
            <a:extLst>
              <a:ext uri="{FF2B5EF4-FFF2-40B4-BE49-F238E27FC236}">
                <a16:creationId xmlns:a16="http://schemas.microsoft.com/office/drawing/2014/main" id="{DEFF3C59-4C64-CF45-B8DC-0DFF841BBA8A}"/>
              </a:ext>
            </a:extLst>
          </p:cNvPr>
          <p:cNvSpPr/>
          <p:nvPr/>
        </p:nvSpPr>
        <p:spPr>
          <a:xfrm>
            <a:off x="5178095" y="180679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V</a:t>
            </a:r>
          </a:p>
        </p:txBody>
      </p:sp>
      <p:sp>
        <p:nvSpPr>
          <p:cNvPr id="64" name="Oval 63">
            <a:extLst>
              <a:ext uri="{FF2B5EF4-FFF2-40B4-BE49-F238E27FC236}">
                <a16:creationId xmlns:a16="http://schemas.microsoft.com/office/drawing/2014/main" id="{FA5F287C-ADD6-C943-98FE-6749089F215D}"/>
              </a:ext>
            </a:extLst>
          </p:cNvPr>
          <p:cNvSpPr/>
          <p:nvPr/>
        </p:nvSpPr>
        <p:spPr>
          <a:xfrm>
            <a:off x="6750919" y="2900844"/>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C</a:t>
            </a:r>
          </a:p>
        </p:txBody>
      </p:sp>
      <p:cxnSp>
        <p:nvCxnSpPr>
          <p:cNvPr id="65" name="Straight Arrow Connector 64">
            <a:extLst>
              <a:ext uri="{FF2B5EF4-FFF2-40B4-BE49-F238E27FC236}">
                <a16:creationId xmlns:a16="http://schemas.microsoft.com/office/drawing/2014/main" id="{249697E2-6873-B24C-8AA7-38F72EF43EE2}"/>
              </a:ext>
            </a:extLst>
          </p:cNvPr>
          <p:cNvCxnSpPr>
            <a:cxnSpLocks/>
            <a:stCxn id="57" idx="4"/>
            <a:endCxn id="64" idx="0"/>
          </p:cNvCxnSpPr>
          <p:nvPr/>
        </p:nvCxnSpPr>
        <p:spPr>
          <a:xfrm flipH="1">
            <a:off x="6994759" y="2280402"/>
            <a:ext cx="1379" cy="62044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C361BEBF-FF3D-AF4F-AF82-834B4942485D}"/>
              </a:ext>
            </a:extLst>
          </p:cNvPr>
          <p:cNvSpPr txBox="1"/>
          <p:nvPr/>
        </p:nvSpPr>
        <p:spPr>
          <a:xfrm>
            <a:off x="5421935" y="2566414"/>
            <a:ext cx="158729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ies:countryOfRegistration</a:t>
            </a:r>
            <a:endParaRPr lang="en-GB" sz="800" dirty="0">
              <a:latin typeface="Consolas" panose="020B0609020204030204" pitchFamily="49" charset="0"/>
              <a:cs typeface="Consolas" panose="020B0609020204030204" pitchFamily="49" charset="0"/>
            </a:endParaRPr>
          </a:p>
        </p:txBody>
      </p:sp>
      <p:sp>
        <p:nvSpPr>
          <p:cNvPr id="68" name="TextBox 67">
            <a:extLst>
              <a:ext uri="{FF2B5EF4-FFF2-40B4-BE49-F238E27FC236}">
                <a16:creationId xmlns:a16="http://schemas.microsoft.com/office/drawing/2014/main" id="{FAC9B376-C6F4-8C49-A133-35371D9ECA8B}"/>
              </a:ext>
            </a:extLst>
          </p:cNvPr>
          <p:cNvSpPr txBox="1"/>
          <p:nvPr/>
        </p:nvSpPr>
        <p:spPr>
          <a:xfrm>
            <a:off x="4841203" y="3425772"/>
            <a:ext cx="6888142" cy="3046988"/>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The flag of convenience aspect raises a question though – is this a blanket classification – e.g. all Panamanian registered ships are under a FoC ?  These seems prone to problems as a tug operating only the Panama canal would be registered in Panama for reasons other than convenience. Hence we need a special type of state (</a:t>
            </a:r>
            <a:r>
              <a:rPr lang="en-GB" dirty="0" err="1">
                <a:latin typeface="Roboto" panose="02000000000000000000" pitchFamily="2" charset="0"/>
                <a:ea typeface="Roboto" panose="02000000000000000000" pitchFamily="2" charset="0"/>
              </a:rPr>
              <a:t>UnderFlagOfConvenience</a:t>
            </a:r>
            <a:r>
              <a:rPr lang="en-GB" dirty="0">
                <a:latin typeface="Roboto" panose="02000000000000000000" pitchFamily="2" charset="0"/>
                <a:ea typeface="Roboto" panose="02000000000000000000" pitchFamily="2" charset="0"/>
              </a:rPr>
              <a:t>) and a link to a possible world, as someone has assessed this to be true.</a:t>
            </a:r>
          </a:p>
          <a:p>
            <a:endParaRPr lang="en-GB" dirty="0">
              <a:latin typeface="Roboto" panose="02000000000000000000" pitchFamily="2" charset="0"/>
              <a:ea typeface="Roboto" panose="02000000000000000000" pitchFamily="2" charset="0"/>
            </a:endParaRPr>
          </a:p>
          <a:p>
            <a:r>
              <a:rPr lang="en-GB" i="1" dirty="0">
                <a:latin typeface="Roboto" panose="02000000000000000000" pitchFamily="2" charset="0"/>
                <a:ea typeface="Roboto" panose="02000000000000000000" pitchFamily="2" charset="0"/>
              </a:rPr>
              <a:t>I’ve left off the details of begin / end states, and about the assessment, but it’s the same pattern as in previous examples. </a:t>
            </a:r>
            <a:endParaRPr lang="en-GB" i="1" dirty="0"/>
          </a:p>
          <a:p>
            <a:endParaRPr lang="en-GB" sz="1200" dirty="0"/>
          </a:p>
        </p:txBody>
      </p:sp>
      <p:sp>
        <p:nvSpPr>
          <p:cNvPr id="74" name="Rounded Rectangle 73">
            <a:extLst>
              <a:ext uri="{FF2B5EF4-FFF2-40B4-BE49-F238E27FC236}">
                <a16:creationId xmlns:a16="http://schemas.microsoft.com/office/drawing/2014/main" id="{D16BD094-10C1-4D44-B85A-4C1CBBFFFED5}"/>
              </a:ext>
            </a:extLst>
          </p:cNvPr>
          <p:cNvSpPr/>
          <p:nvPr/>
        </p:nvSpPr>
        <p:spPr>
          <a:xfrm>
            <a:off x="2886823" y="3862220"/>
            <a:ext cx="1077171" cy="252313"/>
          </a:xfrm>
          <a:prstGeom prst="roundRect">
            <a:avLst>
              <a:gd name="adj" fmla="val 3508"/>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UnderFlagOfConvenience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sp>
        <p:nvSpPr>
          <p:cNvPr id="75" name="Rounded Rectangle 74">
            <a:extLst>
              <a:ext uri="{FF2B5EF4-FFF2-40B4-BE49-F238E27FC236}">
                <a16:creationId xmlns:a16="http://schemas.microsoft.com/office/drawing/2014/main" id="{EF196459-7677-344C-8153-113764B56939}"/>
              </a:ext>
            </a:extLst>
          </p:cNvPr>
          <p:cNvSpPr/>
          <p:nvPr/>
        </p:nvSpPr>
        <p:spPr>
          <a:xfrm>
            <a:off x="2623514" y="3248299"/>
            <a:ext cx="813284" cy="252313"/>
          </a:xfrm>
          <a:prstGeom prst="roundRect">
            <a:avLst>
              <a:gd name="adj" fmla="val 3508"/>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VesselState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sp>
        <p:nvSpPr>
          <p:cNvPr id="76" name="Triangle 75">
            <a:extLst>
              <a:ext uri="{FF2B5EF4-FFF2-40B4-BE49-F238E27FC236}">
                <a16:creationId xmlns:a16="http://schemas.microsoft.com/office/drawing/2014/main" id="{01713EA5-08CE-524B-B766-36A299797346}"/>
              </a:ext>
            </a:extLst>
          </p:cNvPr>
          <p:cNvSpPr/>
          <p:nvPr/>
        </p:nvSpPr>
        <p:spPr>
          <a:xfrm>
            <a:off x="2996600" y="3509593"/>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7" name="Elbow Connector 14">
            <a:extLst>
              <a:ext uri="{FF2B5EF4-FFF2-40B4-BE49-F238E27FC236}">
                <a16:creationId xmlns:a16="http://schemas.microsoft.com/office/drawing/2014/main" id="{174C870F-12D8-944E-8CA2-F7F7F0B27650}"/>
              </a:ext>
            </a:extLst>
          </p:cNvPr>
          <p:cNvCxnSpPr>
            <a:cxnSpLocks/>
            <a:stCxn id="76" idx="3"/>
            <a:endCxn id="74" idx="0"/>
          </p:cNvCxnSpPr>
          <p:nvPr/>
        </p:nvCxnSpPr>
        <p:spPr>
          <a:xfrm rot="16200000" flipH="1">
            <a:off x="3106104" y="3542914"/>
            <a:ext cx="243357" cy="395253"/>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8" name="TextBox 77">
            <a:extLst>
              <a:ext uri="{FF2B5EF4-FFF2-40B4-BE49-F238E27FC236}">
                <a16:creationId xmlns:a16="http://schemas.microsoft.com/office/drawing/2014/main" id="{B9A9E1F5-B6D5-E44B-B5A4-AA2C6B0A2437}"/>
              </a:ext>
            </a:extLst>
          </p:cNvPr>
          <p:cNvSpPr txBox="1"/>
          <p:nvPr/>
        </p:nvSpPr>
        <p:spPr>
          <a:xfrm>
            <a:off x="7277083" y="1864105"/>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sp>
        <p:nvSpPr>
          <p:cNvPr id="79" name="Oval 78">
            <a:extLst>
              <a:ext uri="{FF2B5EF4-FFF2-40B4-BE49-F238E27FC236}">
                <a16:creationId xmlns:a16="http://schemas.microsoft.com/office/drawing/2014/main" id="{074A92CD-6CDE-2048-BB8E-326B7EB73F4B}"/>
              </a:ext>
            </a:extLst>
          </p:cNvPr>
          <p:cNvSpPr/>
          <p:nvPr/>
        </p:nvSpPr>
        <p:spPr>
          <a:xfrm>
            <a:off x="8222283" y="1806327"/>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cxnSp>
        <p:nvCxnSpPr>
          <p:cNvPr id="81" name="Straight Arrow Connector 80">
            <a:extLst>
              <a:ext uri="{FF2B5EF4-FFF2-40B4-BE49-F238E27FC236}">
                <a16:creationId xmlns:a16="http://schemas.microsoft.com/office/drawing/2014/main" id="{0C098105-CBD0-B342-8FCB-EC4187D99891}"/>
              </a:ext>
            </a:extLst>
          </p:cNvPr>
          <p:cNvCxnSpPr>
            <a:cxnSpLocks/>
            <a:stCxn id="57" idx="6"/>
            <a:endCxn id="79" idx="2"/>
          </p:cNvCxnSpPr>
          <p:nvPr/>
        </p:nvCxnSpPr>
        <p:spPr>
          <a:xfrm flipV="1">
            <a:off x="7239978" y="2043133"/>
            <a:ext cx="982305" cy="46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875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servation Diagram">
            <a:extLst>
              <a:ext uri="{FF2B5EF4-FFF2-40B4-BE49-F238E27FC236}">
                <a16:creationId xmlns:a16="http://schemas.microsoft.com/office/drawing/2014/main" id="{49DFB818-3251-F843-BF03-37C43AA37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946"/>
          <a:stretch/>
        </p:blipFill>
        <p:spPr bwMode="auto">
          <a:xfrm>
            <a:off x="201956" y="345989"/>
            <a:ext cx="9263320" cy="6403524"/>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298F4426-AE86-1D45-BB3A-9C507EC7AA68}"/>
              </a:ext>
            </a:extLst>
          </p:cNvPr>
          <p:cNvSpPr/>
          <p:nvPr/>
        </p:nvSpPr>
        <p:spPr>
          <a:xfrm>
            <a:off x="6213075" y="3229164"/>
            <a:ext cx="1186904" cy="399671"/>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LocationObservation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6" name="Rounded Rectangle 5">
            <a:extLst>
              <a:ext uri="{FF2B5EF4-FFF2-40B4-BE49-F238E27FC236}">
                <a16:creationId xmlns:a16="http://schemas.microsoft.com/office/drawing/2014/main" id="{6F1833BD-9D03-3F4F-B46F-06C4887BA09B}"/>
              </a:ext>
            </a:extLst>
          </p:cNvPr>
          <p:cNvSpPr/>
          <p:nvPr/>
        </p:nvSpPr>
        <p:spPr>
          <a:xfrm>
            <a:off x="8647437" y="3229163"/>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ObservedTarget</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7" name="Rounded Rectangle 6">
            <a:extLst>
              <a:ext uri="{FF2B5EF4-FFF2-40B4-BE49-F238E27FC236}">
                <a16:creationId xmlns:a16="http://schemas.microsoft.com/office/drawing/2014/main" id="{F0F35748-25B0-B44F-BA4C-7C81DA8A15F5}"/>
              </a:ext>
            </a:extLst>
          </p:cNvPr>
          <p:cNvSpPr/>
          <p:nvPr/>
        </p:nvSpPr>
        <p:spPr>
          <a:xfrm>
            <a:off x="8647436" y="3829680"/>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ObservedLocation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 name="Triangle 4">
            <a:extLst>
              <a:ext uri="{FF2B5EF4-FFF2-40B4-BE49-F238E27FC236}">
                <a16:creationId xmlns:a16="http://schemas.microsoft.com/office/drawing/2014/main" id="{15CC124F-897C-6546-97E3-C4B54F75EE7A}"/>
              </a:ext>
            </a:extLst>
          </p:cNvPr>
          <p:cNvSpPr/>
          <p:nvPr/>
        </p:nvSpPr>
        <p:spPr>
          <a:xfrm>
            <a:off x="8411269" y="2797701"/>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Elbow Connector 8">
            <a:extLst>
              <a:ext uri="{FF2B5EF4-FFF2-40B4-BE49-F238E27FC236}">
                <a16:creationId xmlns:a16="http://schemas.microsoft.com/office/drawing/2014/main" id="{6C739B56-4B36-8F42-BB9A-688C1AB2C724}"/>
              </a:ext>
            </a:extLst>
          </p:cNvPr>
          <p:cNvCxnSpPr>
            <a:cxnSpLocks/>
            <a:stCxn id="5" idx="3"/>
            <a:endCxn id="6" idx="1"/>
          </p:cNvCxnSpPr>
          <p:nvPr/>
        </p:nvCxnSpPr>
        <p:spPr>
          <a:xfrm rot="16200000" flipH="1">
            <a:off x="8329013" y="3110575"/>
            <a:ext cx="467796" cy="169052"/>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Elbow Connector 11">
            <a:extLst>
              <a:ext uri="{FF2B5EF4-FFF2-40B4-BE49-F238E27FC236}">
                <a16:creationId xmlns:a16="http://schemas.microsoft.com/office/drawing/2014/main" id="{185ACE58-C591-DB45-8279-70CF9159567B}"/>
              </a:ext>
            </a:extLst>
          </p:cNvPr>
          <p:cNvCxnSpPr>
            <a:cxnSpLocks/>
            <a:stCxn id="5" idx="3"/>
            <a:endCxn id="7" idx="1"/>
          </p:cNvCxnSpPr>
          <p:nvPr/>
        </p:nvCxnSpPr>
        <p:spPr>
          <a:xfrm rot="16200000" flipH="1">
            <a:off x="8028754" y="3410833"/>
            <a:ext cx="1068313" cy="169051"/>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7" name="Triangle 16">
            <a:extLst>
              <a:ext uri="{FF2B5EF4-FFF2-40B4-BE49-F238E27FC236}">
                <a16:creationId xmlns:a16="http://schemas.microsoft.com/office/drawing/2014/main" id="{2D55A96E-ABB9-ED44-B946-4D4DC5C29555}"/>
              </a:ext>
            </a:extLst>
          </p:cNvPr>
          <p:cNvSpPr/>
          <p:nvPr/>
        </p:nvSpPr>
        <p:spPr>
          <a:xfrm>
            <a:off x="6739105" y="2797700"/>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8" name="Elbow Connector 17">
            <a:extLst>
              <a:ext uri="{FF2B5EF4-FFF2-40B4-BE49-F238E27FC236}">
                <a16:creationId xmlns:a16="http://schemas.microsoft.com/office/drawing/2014/main" id="{DCF916C0-4541-044B-97DB-5D4ABE74CCBF}"/>
              </a:ext>
            </a:extLst>
          </p:cNvPr>
          <p:cNvCxnSpPr>
            <a:cxnSpLocks/>
            <a:stCxn id="17" idx="3"/>
            <a:endCxn id="4" idx="0"/>
          </p:cNvCxnSpPr>
          <p:nvPr/>
        </p:nvCxnSpPr>
        <p:spPr>
          <a:xfrm rot="16200000" flipH="1">
            <a:off x="6672393" y="3095030"/>
            <a:ext cx="267962" cy="306"/>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C9E2F116-8005-FB4C-94AD-5EFE78FDF175}"/>
              </a:ext>
            </a:extLst>
          </p:cNvPr>
          <p:cNvSpPr txBox="1"/>
          <p:nvPr/>
        </p:nvSpPr>
        <p:spPr>
          <a:xfrm>
            <a:off x="5247182" y="4397479"/>
            <a:ext cx="6682154" cy="1754326"/>
          </a:xfrm>
          <a:prstGeom prst="rect">
            <a:avLst/>
          </a:prstGeom>
          <a:noFill/>
        </p:spPr>
        <p:txBody>
          <a:bodyPr wrap="square" rtlCol="0">
            <a:spAutoFit/>
          </a:bodyPr>
          <a:lstStyle/>
          <a:p>
            <a:r>
              <a:rPr lang="en-GB" dirty="0">
                <a:latin typeface="Roboto Thin" panose="02000000000000000000" pitchFamily="2" charset="0"/>
                <a:ea typeface="Roboto Thin" panose="02000000000000000000" pitchFamily="2" charset="0"/>
              </a:rPr>
              <a:t>Four new classes to cover the case of a target’s location.</a:t>
            </a:r>
          </a:p>
          <a:p>
            <a:endParaRPr lang="en-GB" dirty="0">
              <a:latin typeface="Roboto Thin" panose="02000000000000000000" pitchFamily="2" charset="0"/>
              <a:ea typeface="Roboto Thin" panose="02000000000000000000" pitchFamily="2" charset="0"/>
            </a:endParaRPr>
          </a:p>
          <a:p>
            <a:r>
              <a:rPr lang="en-GB" dirty="0">
                <a:latin typeface="Roboto Thin" panose="02000000000000000000" pitchFamily="2" charset="0"/>
                <a:ea typeface="Roboto Thin" panose="02000000000000000000" pitchFamily="2" charset="0"/>
              </a:rPr>
              <a:t>The approach is to have the observed item (the vessel) and the observed location (the geo point) as participants in the observation activity, along with the observer (the AIS receiver, a device - </a:t>
            </a:r>
            <a:r>
              <a:rPr lang="en-GB" dirty="0" err="1">
                <a:latin typeface="Roboto Thin" panose="02000000000000000000" pitchFamily="2" charset="0"/>
                <a:ea typeface="Roboto Thin" panose="02000000000000000000" pitchFamily="2" charset="0"/>
              </a:rPr>
              <a:t>LocationTransponder</a:t>
            </a:r>
            <a:r>
              <a:rPr lang="en-GB" dirty="0">
                <a:latin typeface="Roboto Thin" panose="02000000000000000000" pitchFamily="2" charset="0"/>
                <a:ea typeface="Roboto Thin" panose="02000000000000000000" pitchFamily="2" charset="0"/>
              </a:rPr>
              <a:t>)</a:t>
            </a:r>
          </a:p>
        </p:txBody>
      </p:sp>
      <p:sp>
        <p:nvSpPr>
          <p:cNvPr id="13" name="Rounded Rectangle 12">
            <a:extLst>
              <a:ext uri="{FF2B5EF4-FFF2-40B4-BE49-F238E27FC236}">
                <a16:creationId xmlns:a16="http://schemas.microsoft.com/office/drawing/2014/main" id="{5A7AF621-4A1A-CA4F-81D9-97A064EF827C}"/>
              </a:ext>
            </a:extLst>
          </p:cNvPr>
          <p:cNvSpPr/>
          <p:nvPr/>
        </p:nvSpPr>
        <p:spPr>
          <a:xfrm>
            <a:off x="3641728" y="6112340"/>
            <a:ext cx="1366370" cy="399671"/>
          </a:xfrm>
          <a:prstGeom prst="roundRect">
            <a:avLst/>
          </a:prstGeom>
          <a:solidFill>
            <a:srgbClr val="ECEC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LocationTransponder</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14" name="Elbow Connector 13">
            <a:extLst>
              <a:ext uri="{FF2B5EF4-FFF2-40B4-BE49-F238E27FC236}">
                <a16:creationId xmlns:a16="http://schemas.microsoft.com/office/drawing/2014/main" id="{7DF68C67-C08B-9F4F-ABB5-F6122CFF298B}"/>
              </a:ext>
            </a:extLst>
          </p:cNvPr>
          <p:cNvCxnSpPr>
            <a:cxnSpLocks/>
          </p:cNvCxnSpPr>
          <p:nvPr/>
        </p:nvCxnSpPr>
        <p:spPr>
          <a:xfrm rot="5400000">
            <a:off x="3441966" y="5765838"/>
            <a:ext cx="693003" cy="12700"/>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6" name="Triangle 15">
            <a:extLst>
              <a:ext uri="{FF2B5EF4-FFF2-40B4-BE49-F238E27FC236}">
                <a16:creationId xmlns:a16="http://schemas.microsoft.com/office/drawing/2014/main" id="{559B6278-2BD4-0044-B180-397C4AA574E7}"/>
              </a:ext>
            </a:extLst>
          </p:cNvPr>
          <p:cNvSpPr/>
          <p:nvPr/>
        </p:nvSpPr>
        <p:spPr>
          <a:xfrm>
            <a:off x="3715001" y="5343935"/>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7DC0C18C-CD66-FE43-8EBB-E132B07136CD}"/>
              </a:ext>
            </a:extLst>
          </p:cNvPr>
          <p:cNvSpPr txBox="1"/>
          <p:nvPr/>
        </p:nvSpPr>
        <p:spPr>
          <a:xfrm>
            <a:off x="47874" y="0"/>
            <a:ext cx="391164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Tracks</a:t>
            </a:r>
          </a:p>
        </p:txBody>
      </p:sp>
    </p:spTree>
    <p:extLst>
      <p:ext uri="{BB962C8B-B14F-4D97-AF65-F5344CB8AC3E}">
        <p14:creationId xmlns:p14="http://schemas.microsoft.com/office/powerpoint/2010/main" val="290552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47323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Track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231654"/>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ies:CommunicationsDevice</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ies:Observation</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8845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hevron 51">
            <a:extLst>
              <a:ext uri="{FF2B5EF4-FFF2-40B4-BE49-F238E27FC236}">
                <a16:creationId xmlns:a16="http://schemas.microsoft.com/office/drawing/2014/main" id="{0448F427-5C68-8C41-BE8E-3E265B3B94D9}"/>
              </a:ext>
            </a:extLst>
          </p:cNvPr>
          <p:cNvSpPr/>
          <p:nvPr/>
        </p:nvSpPr>
        <p:spPr>
          <a:xfrm rot="16200000">
            <a:off x="6986282" y="1556236"/>
            <a:ext cx="1457297" cy="386794"/>
          </a:xfrm>
          <a:prstGeom prst="chevron">
            <a:avLst>
              <a:gd name="adj" fmla="val 1531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4" name="Chevron 43">
            <a:extLst>
              <a:ext uri="{FF2B5EF4-FFF2-40B4-BE49-F238E27FC236}">
                <a16:creationId xmlns:a16="http://schemas.microsoft.com/office/drawing/2014/main" id="{CF8E7326-CC95-8943-BD26-554199B94881}"/>
              </a:ext>
            </a:extLst>
          </p:cNvPr>
          <p:cNvSpPr/>
          <p:nvPr/>
        </p:nvSpPr>
        <p:spPr>
          <a:xfrm>
            <a:off x="2293034" y="1925482"/>
            <a:ext cx="7915420" cy="45719"/>
          </a:xfrm>
          <a:prstGeom prst="chevr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 name="Rectangle 2">
            <a:extLst>
              <a:ext uri="{FF2B5EF4-FFF2-40B4-BE49-F238E27FC236}">
                <a16:creationId xmlns:a16="http://schemas.microsoft.com/office/drawing/2014/main" id="{EF66B23A-445D-E04A-8D6E-21CD90C18BCB}"/>
              </a:ext>
            </a:extLst>
          </p:cNvPr>
          <p:cNvSpPr/>
          <p:nvPr/>
        </p:nvSpPr>
        <p:spPr>
          <a:xfrm>
            <a:off x="6884894" y="4976118"/>
            <a:ext cx="4976903" cy="1631216"/>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D	</a:t>
            </a:r>
            <a:r>
              <a:rPr lang="en-GB" sz="1100" dirty="0" err="1">
                <a:solidFill>
                  <a:srgbClr val="000000"/>
                </a:solidFill>
                <a:latin typeface="Consolas" panose="020B0609020204030204" pitchFamily="49" charset="0"/>
              </a:rPr>
              <a:t>ies:Device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ies:Observer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LT	</a:t>
            </a:r>
            <a:r>
              <a:rPr lang="en-GB" sz="1100" dirty="0" err="1">
                <a:solidFill>
                  <a:srgbClr val="000000"/>
                </a:solidFill>
                <a:latin typeface="Consolas" panose="020B0609020204030204" pitchFamily="49" charset="0"/>
              </a:rPr>
              <a:t>ies:LocationTransponder</a:t>
            </a:r>
            <a:r>
              <a:rPr lang="en-GB" sz="1100" dirty="0">
                <a:solidFill>
                  <a:srgbClr val="000000"/>
                </a:solidFill>
                <a:latin typeface="Consolas" panose="020B0609020204030204" pitchFamily="49" charset="0"/>
              </a:rPr>
              <a:t> (new addition to model)</a:t>
            </a:r>
          </a:p>
        </p:txBody>
      </p:sp>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5" name="Oval 4">
            <a:extLst>
              <a:ext uri="{FF2B5EF4-FFF2-40B4-BE49-F238E27FC236}">
                <a16:creationId xmlns:a16="http://schemas.microsoft.com/office/drawing/2014/main" id="{81F1BA31-A2CF-1743-883B-E229E493999A}"/>
              </a:ext>
            </a:extLst>
          </p:cNvPr>
          <p:cNvSpPr/>
          <p:nvPr/>
        </p:nvSpPr>
        <p:spPr>
          <a:xfrm>
            <a:off x="2754539" y="3920045"/>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6" name="TextBox 5">
            <a:extLst>
              <a:ext uri="{FF2B5EF4-FFF2-40B4-BE49-F238E27FC236}">
                <a16:creationId xmlns:a16="http://schemas.microsoft.com/office/drawing/2014/main" id="{5697C590-9D0F-FA47-A45B-8565585C18FE}"/>
              </a:ext>
            </a:extLst>
          </p:cNvPr>
          <p:cNvSpPr txBox="1"/>
          <p:nvPr/>
        </p:nvSpPr>
        <p:spPr>
          <a:xfrm>
            <a:off x="1427273" y="4031138"/>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7" name="Oval 6">
            <a:extLst>
              <a:ext uri="{FF2B5EF4-FFF2-40B4-BE49-F238E27FC236}">
                <a16:creationId xmlns:a16="http://schemas.microsoft.com/office/drawing/2014/main" id="{37D6B56D-18E0-D04A-869F-4C5BCE2F603E}"/>
              </a:ext>
            </a:extLst>
          </p:cNvPr>
          <p:cNvSpPr/>
          <p:nvPr/>
        </p:nvSpPr>
        <p:spPr>
          <a:xfrm>
            <a:off x="4763875" y="3920045"/>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8" name="TextBox 7">
            <a:extLst>
              <a:ext uri="{FF2B5EF4-FFF2-40B4-BE49-F238E27FC236}">
                <a16:creationId xmlns:a16="http://schemas.microsoft.com/office/drawing/2014/main" id="{A10FDBE9-6E03-1C4C-AD13-69D7F19DB445}"/>
              </a:ext>
            </a:extLst>
          </p:cNvPr>
          <p:cNvSpPr txBox="1"/>
          <p:nvPr/>
        </p:nvSpPr>
        <p:spPr>
          <a:xfrm>
            <a:off x="4142779" y="4348300"/>
            <a:ext cx="175560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10" name="Straight Arrow Connector 9">
            <a:extLst>
              <a:ext uri="{FF2B5EF4-FFF2-40B4-BE49-F238E27FC236}">
                <a16:creationId xmlns:a16="http://schemas.microsoft.com/office/drawing/2014/main" id="{1C04B74A-9F15-D343-BCDC-8816631B5329}"/>
              </a:ext>
            </a:extLst>
          </p:cNvPr>
          <p:cNvCxnSpPr>
            <a:stCxn id="7" idx="2"/>
            <a:endCxn id="5" idx="6"/>
          </p:cNvCxnSpPr>
          <p:nvPr/>
        </p:nvCxnSpPr>
        <p:spPr>
          <a:xfrm flipH="1">
            <a:off x="3242219"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D63008-C60A-B348-AAB9-12D87AF4E651}"/>
              </a:ext>
            </a:extLst>
          </p:cNvPr>
          <p:cNvSpPr txBox="1"/>
          <p:nvPr/>
        </p:nvSpPr>
        <p:spPr>
          <a:xfrm>
            <a:off x="3401001" y="3961579"/>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12" name="Oval 11">
            <a:extLst>
              <a:ext uri="{FF2B5EF4-FFF2-40B4-BE49-F238E27FC236}">
                <a16:creationId xmlns:a16="http://schemas.microsoft.com/office/drawing/2014/main" id="{577A92FE-FDFC-C548-A092-3AB5524998BF}"/>
              </a:ext>
            </a:extLst>
          </p:cNvPr>
          <p:cNvSpPr/>
          <p:nvPr/>
        </p:nvSpPr>
        <p:spPr>
          <a:xfrm>
            <a:off x="6773211" y="392004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3" name="TextBox 12">
            <a:extLst>
              <a:ext uri="{FF2B5EF4-FFF2-40B4-BE49-F238E27FC236}">
                <a16:creationId xmlns:a16="http://schemas.microsoft.com/office/drawing/2014/main" id="{3AE1E4C2-7552-EF48-AC0C-266F4B234D6A}"/>
              </a:ext>
            </a:extLst>
          </p:cNvPr>
          <p:cNvSpPr txBox="1"/>
          <p:nvPr/>
        </p:nvSpPr>
        <p:spPr>
          <a:xfrm>
            <a:off x="5278708" y="3975184"/>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4" name="Straight Arrow Connector 13">
            <a:extLst>
              <a:ext uri="{FF2B5EF4-FFF2-40B4-BE49-F238E27FC236}">
                <a16:creationId xmlns:a16="http://schemas.microsoft.com/office/drawing/2014/main" id="{5DE1F4D5-DB25-1242-9CFF-59A22660A378}"/>
              </a:ext>
            </a:extLst>
          </p:cNvPr>
          <p:cNvCxnSpPr>
            <a:cxnSpLocks/>
            <a:stCxn id="7" idx="6"/>
            <a:endCxn id="12" idx="2"/>
          </p:cNvCxnSpPr>
          <p:nvPr/>
        </p:nvCxnSpPr>
        <p:spPr>
          <a:xfrm>
            <a:off x="5251555"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4994806-827A-D844-8B7C-C7A12EA77571}"/>
              </a:ext>
            </a:extLst>
          </p:cNvPr>
          <p:cNvSpPr/>
          <p:nvPr/>
        </p:nvSpPr>
        <p:spPr>
          <a:xfrm>
            <a:off x="2754539" y="4642394"/>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B43D2EE6-B27B-9C43-97C2-474C664B8500}"/>
              </a:ext>
            </a:extLst>
          </p:cNvPr>
          <p:cNvSpPr/>
          <p:nvPr/>
        </p:nvSpPr>
        <p:spPr>
          <a:xfrm>
            <a:off x="4763875" y="4628460"/>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B3766CE7-F802-0C45-BFFF-1018DD88DB21}"/>
              </a:ext>
            </a:extLst>
          </p:cNvPr>
          <p:cNvCxnSpPr>
            <a:cxnSpLocks/>
            <a:stCxn id="18" idx="6"/>
            <a:endCxn id="12" idx="3"/>
          </p:cNvCxnSpPr>
          <p:nvPr/>
        </p:nvCxnSpPr>
        <p:spPr>
          <a:xfrm flipV="1">
            <a:off x="5251555" y="4324298"/>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6F62C82-E59A-7C44-A7F4-40233C505B89}"/>
              </a:ext>
            </a:extLst>
          </p:cNvPr>
          <p:cNvSpPr txBox="1"/>
          <p:nvPr/>
        </p:nvSpPr>
        <p:spPr>
          <a:xfrm rot="20423488">
            <a:off x="5387051" y="4399083"/>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2CA39112-A627-4C41-9859-61908194F09B}"/>
              </a:ext>
            </a:extLst>
          </p:cNvPr>
          <p:cNvSpPr txBox="1"/>
          <p:nvPr/>
        </p:nvSpPr>
        <p:spPr>
          <a:xfrm>
            <a:off x="3370033" y="466999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4" name="Straight Arrow Connector 23">
            <a:extLst>
              <a:ext uri="{FF2B5EF4-FFF2-40B4-BE49-F238E27FC236}">
                <a16:creationId xmlns:a16="http://schemas.microsoft.com/office/drawing/2014/main" id="{9BD2EB2F-3541-294A-BF80-E223E494A5B4}"/>
              </a:ext>
            </a:extLst>
          </p:cNvPr>
          <p:cNvCxnSpPr>
            <a:cxnSpLocks/>
            <a:stCxn id="18" idx="2"/>
            <a:endCxn id="17" idx="6"/>
          </p:cNvCxnSpPr>
          <p:nvPr/>
        </p:nvCxnSpPr>
        <p:spPr>
          <a:xfrm flipH="1">
            <a:off x="3242219" y="4865266"/>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7E8F0A8-09C4-1E4D-9CAE-3E32DCE84B73}"/>
              </a:ext>
            </a:extLst>
          </p:cNvPr>
          <p:cNvSpPr txBox="1"/>
          <p:nvPr/>
        </p:nvSpPr>
        <p:spPr>
          <a:xfrm>
            <a:off x="1503876" y="4757544"/>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DA2CF3C0-E720-7E47-808B-B48683E36325}"/>
              </a:ext>
            </a:extLst>
          </p:cNvPr>
          <p:cNvSpPr txBox="1"/>
          <p:nvPr/>
        </p:nvSpPr>
        <p:spPr>
          <a:xfrm>
            <a:off x="4157963" y="5104800"/>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9" name="Oval 28">
            <a:extLst>
              <a:ext uri="{FF2B5EF4-FFF2-40B4-BE49-F238E27FC236}">
                <a16:creationId xmlns:a16="http://schemas.microsoft.com/office/drawing/2014/main" id="{BEA92E98-517D-B046-A318-C533AC2D10CE}"/>
              </a:ext>
            </a:extLst>
          </p:cNvPr>
          <p:cNvSpPr/>
          <p:nvPr/>
        </p:nvSpPr>
        <p:spPr>
          <a:xfrm>
            <a:off x="8960587" y="3920045"/>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0" name="TextBox 29">
            <a:extLst>
              <a:ext uri="{FF2B5EF4-FFF2-40B4-BE49-F238E27FC236}">
                <a16:creationId xmlns:a16="http://schemas.microsoft.com/office/drawing/2014/main" id="{FC440D0E-9C8B-824B-B61D-3F151CFDB699}"/>
              </a:ext>
            </a:extLst>
          </p:cNvPr>
          <p:cNvSpPr txBox="1"/>
          <p:nvPr/>
        </p:nvSpPr>
        <p:spPr>
          <a:xfrm>
            <a:off x="6529371" y="4477592"/>
            <a:ext cx="119455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data:MyObservation</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31" name="Straight Arrow Connector 30">
            <a:extLst>
              <a:ext uri="{FF2B5EF4-FFF2-40B4-BE49-F238E27FC236}">
                <a16:creationId xmlns:a16="http://schemas.microsoft.com/office/drawing/2014/main" id="{B28C7DB3-92A5-C74E-92BD-4883BEE18913}"/>
              </a:ext>
            </a:extLst>
          </p:cNvPr>
          <p:cNvCxnSpPr>
            <a:cxnSpLocks/>
            <a:stCxn id="12" idx="6"/>
            <a:endCxn id="29" idx="2"/>
          </p:cNvCxnSpPr>
          <p:nvPr/>
        </p:nvCxnSpPr>
        <p:spPr>
          <a:xfrm>
            <a:off x="7260891" y="4156851"/>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5F1B1E-B3A0-004B-83A9-BBCC477444DC}"/>
              </a:ext>
            </a:extLst>
          </p:cNvPr>
          <p:cNvSpPr txBox="1"/>
          <p:nvPr/>
        </p:nvSpPr>
        <p:spPr>
          <a:xfrm>
            <a:off x="7622063" y="396228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8531353" y="441301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5811206" cy="369332"/>
          </a:xfrm>
          <a:prstGeom prst="rect">
            <a:avLst/>
          </a:prstGeom>
          <a:noFill/>
        </p:spPr>
        <p:txBody>
          <a:bodyPr wrap="none" rtlCol="0">
            <a:spAutoFit/>
          </a:bodyPr>
          <a:lstStyle/>
          <a:p>
            <a:r>
              <a:rPr lang="en-GB" dirty="0">
                <a:latin typeface="Roboto Thin" panose="02000000000000000000" pitchFamily="2" charset="0"/>
                <a:ea typeface="Roboto Thin" panose="02000000000000000000" pitchFamily="2" charset="0"/>
              </a:rPr>
              <a:t>Example: Ship observed at location on 1</a:t>
            </a:r>
            <a:r>
              <a:rPr lang="en-GB" baseline="30000" dirty="0">
                <a:latin typeface="Roboto Thin" panose="02000000000000000000" pitchFamily="2" charset="0"/>
                <a:ea typeface="Roboto Thin" panose="02000000000000000000" pitchFamily="2" charset="0"/>
              </a:rPr>
              <a:t>st</a:t>
            </a:r>
            <a:r>
              <a:rPr lang="en-GB" dirty="0">
                <a:latin typeface="Roboto Thin" panose="02000000000000000000" pitchFamily="2" charset="0"/>
                <a:ea typeface="Roboto Thin" panose="02000000000000000000" pitchFamily="2" charset="0"/>
              </a:rPr>
              <a:t> April at 1:57pm</a:t>
            </a:r>
          </a:p>
        </p:txBody>
      </p:sp>
      <p:cxnSp>
        <p:nvCxnSpPr>
          <p:cNvPr id="32" name="Straight Arrow Connector 31">
            <a:extLst>
              <a:ext uri="{FF2B5EF4-FFF2-40B4-BE49-F238E27FC236}">
                <a16:creationId xmlns:a16="http://schemas.microsoft.com/office/drawing/2014/main" id="{DC2B8BA1-714A-E24C-9B5A-6C0DAA4600AF}"/>
              </a:ext>
            </a:extLst>
          </p:cNvPr>
          <p:cNvCxnSpPr>
            <a:cxnSpLocks/>
          </p:cNvCxnSpPr>
          <p:nvPr/>
        </p:nvCxnSpPr>
        <p:spPr>
          <a:xfrm>
            <a:off x="2067980" y="2524011"/>
            <a:ext cx="887668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B20024A-C428-6F48-9C35-CD84007765EE}"/>
              </a:ext>
            </a:extLst>
          </p:cNvPr>
          <p:cNvCxnSpPr>
            <a:cxnSpLocks/>
          </p:cNvCxnSpPr>
          <p:nvPr/>
        </p:nvCxnSpPr>
        <p:spPr>
          <a:xfrm flipV="1">
            <a:off x="2067980" y="803481"/>
            <a:ext cx="0" cy="17205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Chevron 15">
            <a:extLst>
              <a:ext uri="{FF2B5EF4-FFF2-40B4-BE49-F238E27FC236}">
                <a16:creationId xmlns:a16="http://schemas.microsoft.com/office/drawing/2014/main" id="{C62A269D-70FE-E74E-870E-B72142F98C8C}"/>
              </a:ext>
            </a:extLst>
          </p:cNvPr>
          <p:cNvSpPr/>
          <p:nvPr/>
        </p:nvSpPr>
        <p:spPr>
          <a:xfrm>
            <a:off x="2293034" y="1026942"/>
            <a:ext cx="1036320" cy="1666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Pentagon 19">
            <a:extLst>
              <a:ext uri="{FF2B5EF4-FFF2-40B4-BE49-F238E27FC236}">
                <a16:creationId xmlns:a16="http://schemas.microsoft.com/office/drawing/2014/main" id="{918C0438-3538-B94E-A9B5-B02B020E7840}"/>
              </a:ext>
            </a:extLst>
          </p:cNvPr>
          <p:cNvSpPr/>
          <p:nvPr/>
        </p:nvSpPr>
        <p:spPr>
          <a:xfrm rot="1881925">
            <a:off x="3161350" y="1185756"/>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7" name="Pentagon 36">
            <a:extLst>
              <a:ext uri="{FF2B5EF4-FFF2-40B4-BE49-F238E27FC236}">
                <a16:creationId xmlns:a16="http://schemas.microsoft.com/office/drawing/2014/main" id="{7FAAE145-E0DD-454D-80DA-E678BE089F8C}"/>
              </a:ext>
            </a:extLst>
          </p:cNvPr>
          <p:cNvSpPr/>
          <p:nvPr/>
        </p:nvSpPr>
        <p:spPr>
          <a:xfrm rot="599126">
            <a:off x="3672867" y="1366494"/>
            <a:ext cx="659073"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Pentagon 37">
            <a:extLst>
              <a:ext uri="{FF2B5EF4-FFF2-40B4-BE49-F238E27FC236}">
                <a16:creationId xmlns:a16="http://schemas.microsoft.com/office/drawing/2014/main" id="{2985E50A-8EBF-B740-A63C-9C34B4F8A162}"/>
              </a:ext>
            </a:extLst>
          </p:cNvPr>
          <p:cNvSpPr/>
          <p:nvPr/>
        </p:nvSpPr>
        <p:spPr>
          <a:xfrm rot="18815780">
            <a:off x="4101291" y="1193615"/>
            <a:ext cx="659073" cy="165008"/>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Pentagon 38">
            <a:extLst>
              <a:ext uri="{FF2B5EF4-FFF2-40B4-BE49-F238E27FC236}">
                <a16:creationId xmlns:a16="http://schemas.microsoft.com/office/drawing/2014/main" id="{8D286582-7D5B-1B43-9773-1663817168CA}"/>
              </a:ext>
            </a:extLst>
          </p:cNvPr>
          <p:cNvSpPr/>
          <p:nvPr/>
        </p:nvSpPr>
        <p:spPr>
          <a:xfrm rot="599126">
            <a:off x="4525566" y="1231731"/>
            <a:ext cx="2445201"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Pentagon 39">
            <a:extLst>
              <a:ext uri="{FF2B5EF4-FFF2-40B4-BE49-F238E27FC236}">
                <a16:creationId xmlns:a16="http://schemas.microsoft.com/office/drawing/2014/main" id="{E00BE2F4-08B2-4049-A8D1-164F49D24ECF}"/>
              </a:ext>
            </a:extLst>
          </p:cNvPr>
          <p:cNvSpPr/>
          <p:nvPr/>
        </p:nvSpPr>
        <p:spPr>
          <a:xfrm rot="1881925">
            <a:off x="6820326" y="1592355"/>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1" name="Chevron 40">
            <a:extLst>
              <a:ext uri="{FF2B5EF4-FFF2-40B4-BE49-F238E27FC236}">
                <a16:creationId xmlns:a16="http://schemas.microsoft.com/office/drawing/2014/main" id="{EBE37226-E5FF-CF4E-BED4-37E7CF442CEE}"/>
              </a:ext>
            </a:extLst>
          </p:cNvPr>
          <p:cNvSpPr/>
          <p:nvPr/>
        </p:nvSpPr>
        <p:spPr>
          <a:xfrm>
            <a:off x="7317472" y="1701656"/>
            <a:ext cx="1036320" cy="166677"/>
          </a:xfrm>
          <a:prstGeom prst="chevron">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Pentagon 41">
            <a:extLst>
              <a:ext uri="{FF2B5EF4-FFF2-40B4-BE49-F238E27FC236}">
                <a16:creationId xmlns:a16="http://schemas.microsoft.com/office/drawing/2014/main" id="{E6568A16-D9B1-0F49-82F8-6150DFF4F8B5}"/>
              </a:ext>
            </a:extLst>
          </p:cNvPr>
          <p:cNvSpPr/>
          <p:nvPr/>
        </p:nvSpPr>
        <p:spPr>
          <a:xfrm rot="20347349">
            <a:off x="8260138" y="1343470"/>
            <a:ext cx="2019331" cy="172054"/>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bg1"/>
                </a:solidFill>
                <a:latin typeface="Consolas" panose="020B0609020204030204" pitchFamily="49" charset="0"/>
                <a:cs typeface="Consolas" panose="020B0609020204030204" pitchFamily="49" charset="0"/>
              </a:rPr>
              <a:t>data:MMSI_367330510</a:t>
            </a:r>
          </a:p>
        </p:txBody>
      </p:sp>
      <p:sp>
        <p:nvSpPr>
          <p:cNvPr id="45" name="Pentagon 44">
            <a:extLst>
              <a:ext uri="{FF2B5EF4-FFF2-40B4-BE49-F238E27FC236}">
                <a16:creationId xmlns:a16="http://schemas.microsoft.com/office/drawing/2014/main" id="{7FA92D61-950D-9F4C-B654-E85B31481B7D}"/>
              </a:ext>
            </a:extLst>
          </p:cNvPr>
          <p:cNvSpPr/>
          <p:nvPr/>
        </p:nvSpPr>
        <p:spPr>
          <a:xfrm>
            <a:off x="7683965" y="1702490"/>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Pentagon 45">
            <a:extLst>
              <a:ext uri="{FF2B5EF4-FFF2-40B4-BE49-F238E27FC236}">
                <a16:creationId xmlns:a16="http://schemas.microsoft.com/office/drawing/2014/main" id="{EE2939DF-5A12-C547-A01F-95D0198E6AF6}"/>
              </a:ext>
            </a:extLst>
          </p:cNvPr>
          <p:cNvSpPr/>
          <p:nvPr/>
        </p:nvSpPr>
        <p:spPr>
          <a:xfrm>
            <a:off x="7686337" y="1925482"/>
            <a:ext cx="116071" cy="45719"/>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TextBox 46">
            <a:extLst>
              <a:ext uri="{FF2B5EF4-FFF2-40B4-BE49-F238E27FC236}">
                <a16:creationId xmlns:a16="http://schemas.microsoft.com/office/drawing/2014/main" id="{622747C8-0678-0E41-AE2B-1560C1F6E991}"/>
              </a:ext>
            </a:extLst>
          </p:cNvPr>
          <p:cNvSpPr txBox="1"/>
          <p:nvPr/>
        </p:nvSpPr>
        <p:spPr>
          <a:xfrm>
            <a:off x="9157162" y="1767470"/>
            <a:ext cx="1128835"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a:t>
            </a:r>
            <a:endParaRPr lang="en-GB" sz="700" u="sng" dirty="0">
              <a:solidFill>
                <a:srgbClr val="0432FF"/>
              </a:solidFill>
              <a:latin typeface="Consolas" panose="020B0609020204030204" pitchFamily="49" charset="0"/>
              <a:cs typeface="Consolas" panose="020B0609020204030204" pitchFamily="49" charset="0"/>
            </a:endParaRPr>
          </a:p>
        </p:txBody>
      </p:sp>
      <p:sp>
        <p:nvSpPr>
          <p:cNvPr id="49" name="Chevron 48">
            <a:extLst>
              <a:ext uri="{FF2B5EF4-FFF2-40B4-BE49-F238E27FC236}">
                <a16:creationId xmlns:a16="http://schemas.microsoft.com/office/drawing/2014/main" id="{BDFDC879-44CD-9545-B632-F8BB8A442B5D}"/>
              </a:ext>
            </a:extLst>
          </p:cNvPr>
          <p:cNvSpPr/>
          <p:nvPr/>
        </p:nvSpPr>
        <p:spPr>
          <a:xfrm>
            <a:off x="2328414" y="2241676"/>
            <a:ext cx="7915419" cy="166677"/>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800" u="sng" dirty="0" err="1">
                <a:solidFill>
                  <a:schemeClr val="bg1"/>
                </a:solidFill>
                <a:latin typeface="Consolas" panose="020B0609020204030204" pitchFamily="49" charset="0"/>
                <a:cs typeface="Consolas" panose="020B0609020204030204" pitchFamily="49" charset="0"/>
              </a:rPr>
              <a:t>data:TheObserver</a:t>
            </a:r>
            <a:endParaRPr lang="en-GB" sz="800" u="sng" dirty="0">
              <a:solidFill>
                <a:schemeClr val="bg1"/>
              </a:solidFill>
              <a:latin typeface="Consolas" panose="020B0609020204030204" pitchFamily="49" charset="0"/>
              <a:cs typeface="Consolas" panose="020B0609020204030204" pitchFamily="49" charset="0"/>
            </a:endParaRPr>
          </a:p>
        </p:txBody>
      </p:sp>
      <p:sp>
        <p:nvSpPr>
          <p:cNvPr id="50" name="Pentagon 49">
            <a:extLst>
              <a:ext uri="{FF2B5EF4-FFF2-40B4-BE49-F238E27FC236}">
                <a16:creationId xmlns:a16="http://schemas.microsoft.com/office/drawing/2014/main" id="{BF56B8B7-5DE1-714D-B9BC-159BD366E55B}"/>
              </a:ext>
            </a:extLst>
          </p:cNvPr>
          <p:cNvSpPr/>
          <p:nvPr/>
        </p:nvSpPr>
        <p:spPr>
          <a:xfrm>
            <a:off x="7683965" y="2243345"/>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Freeform 24">
            <a:extLst>
              <a:ext uri="{FF2B5EF4-FFF2-40B4-BE49-F238E27FC236}">
                <a16:creationId xmlns:a16="http://schemas.microsoft.com/office/drawing/2014/main" id="{5166BABF-75EE-E843-8F82-A41B3B1960C2}"/>
              </a:ext>
            </a:extLst>
          </p:cNvPr>
          <p:cNvSpPr/>
          <p:nvPr/>
        </p:nvSpPr>
        <p:spPr>
          <a:xfrm>
            <a:off x="7675311" y="1694641"/>
            <a:ext cx="137690" cy="720222"/>
          </a:xfrm>
          <a:custGeom>
            <a:avLst/>
            <a:gdLst>
              <a:gd name="connsiteX0" fmla="*/ 14122 w 137690"/>
              <a:gd name="connsiteY0" fmla="*/ 0 h 720222"/>
              <a:gd name="connsiteX1" fmla="*/ 130629 w 137690"/>
              <a:gd name="connsiteY1" fmla="*/ 0 h 720222"/>
              <a:gd name="connsiteX2" fmla="*/ 130629 w 137690"/>
              <a:gd name="connsiteY2" fmla="*/ 180056 h 720222"/>
              <a:gd name="connsiteX3" fmla="*/ 84732 w 137690"/>
              <a:gd name="connsiteY3" fmla="*/ 176525 h 720222"/>
              <a:gd name="connsiteX4" fmla="*/ 81202 w 137690"/>
              <a:gd name="connsiteY4" fmla="*/ 229483 h 720222"/>
              <a:gd name="connsiteX5" fmla="*/ 137690 w 137690"/>
              <a:gd name="connsiteY5" fmla="*/ 225952 h 720222"/>
              <a:gd name="connsiteX6" fmla="*/ 137690 w 137690"/>
              <a:gd name="connsiteY6" fmla="*/ 278910 h 720222"/>
              <a:gd name="connsiteX7" fmla="*/ 81202 w 137690"/>
              <a:gd name="connsiteY7" fmla="*/ 282440 h 720222"/>
              <a:gd name="connsiteX8" fmla="*/ 81202 w 137690"/>
              <a:gd name="connsiteY8" fmla="*/ 547228 h 720222"/>
              <a:gd name="connsiteX9" fmla="*/ 130629 w 137690"/>
              <a:gd name="connsiteY9" fmla="*/ 543697 h 720222"/>
              <a:gd name="connsiteX10" fmla="*/ 130629 w 137690"/>
              <a:gd name="connsiteY10" fmla="*/ 720222 h 720222"/>
              <a:gd name="connsiteX11" fmla="*/ 3531 w 137690"/>
              <a:gd name="connsiteY11" fmla="*/ 716692 h 720222"/>
              <a:gd name="connsiteX12" fmla="*/ 3531 w 137690"/>
              <a:gd name="connsiteY12" fmla="*/ 543697 h 720222"/>
              <a:gd name="connsiteX13" fmla="*/ 63549 w 137690"/>
              <a:gd name="connsiteY13" fmla="*/ 543697 h 720222"/>
              <a:gd name="connsiteX14" fmla="*/ 63549 w 137690"/>
              <a:gd name="connsiteY14" fmla="*/ 289501 h 720222"/>
              <a:gd name="connsiteX15" fmla="*/ 14122 w 137690"/>
              <a:gd name="connsiteY15" fmla="*/ 282440 h 720222"/>
              <a:gd name="connsiteX16" fmla="*/ 0 w 137690"/>
              <a:gd name="connsiteY16" fmla="*/ 229483 h 720222"/>
              <a:gd name="connsiteX17" fmla="*/ 52958 w 137690"/>
              <a:gd name="connsiteY17" fmla="*/ 229483 h 720222"/>
              <a:gd name="connsiteX18" fmla="*/ 52958 w 137690"/>
              <a:gd name="connsiteY18" fmla="*/ 180056 h 720222"/>
              <a:gd name="connsiteX19" fmla="*/ 14122 w 137690"/>
              <a:gd name="connsiteY19" fmla="*/ 183586 h 720222"/>
              <a:gd name="connsiteX20" fmla="*/ 14122 w 137690"/>
              <a:gd name="connsiteY20" fmla="*/ 0 h 72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7690" h="720222">
                <a:moveTo>
                  <a:pt x="14122" y="0"/>
                </a:moveTo>
                <a:lnTo>
                  <a:pt x="130629" y="0"/>
                </a:lnTo>
                <a:lnTo>
                  <a:pt x="130629" y="180056"/>
                </a:lnTo>
                <a:lnTo>
                  <a:pt x="84732" y="176525"/>
                </a:lnTo>
                <a:lnTo>
                  <a:pt x="81202" y="229483"/>
                </a:lnTo>
                <a:lnTo>
                  <a:pt x="137690" y="225952"/>
                </a:lnTo>
                <a:lnTo>
                  <a:pt x="137690" y="278910"/>
                </a:lnTo>
                <a:lnTo>
                  <a:pt x="81202" y="282440"/>
                </a:lnTo>
                <a:lnTo>
                  <a:pt x="81202" y="547228"/>
                </a:lnTo>
                <a:lnTo>
                  <a:pt x="130629" y="543697"/>
                </a:lnTo>
                <a:lnTo>
                  <a:pt x="130629" y="720222"/>
                </a:lnTo>
                <a:lnTo>
                  <a:pt x="3531" y="716692"/>
                </a:lnTo>
                <a:lnTo>
                  <a:pt x="3531" y="543697"/>
                </a:lnTo>
                <a:lnTo>
                  <a:pt x="63549" y="543697"/>
                </a:lnTo>
                <a:lnTo>
                  <a:pt x="63549" y="289501"/>
                </a:lnTo>
                <a:lnTo>
                  <a:pt x="14122" y="282440"/>
                </a:lnTo>
                <a:lnTo>
                  <a:pt x="0" y="229483"/>
                </a:lnTo>
                <a:lnTo>
                  <a:pt x="52958" y="229483"/>
                </a:lnTo>
                <a:lnTo>
                  <a:pt x="52958" y="180056"/>
                </a:lnTo>
                <a:lnTo>
                  <a:pt x="14122" y="183586"/>
                </a:lnTo>
                <a:lnTo>
                  <a:pt x="14122" y="0"/>
                </a:lnTo>
                <a:close/>
              </a:path>
            </a:pathLst>
          </a:custGeom>
          <a:noFill/>
          <a:ln>
            <a:solidFill>
              <a:srgbClr val="FEB1B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A4AA483B-514F-1048-ADED-3F406DCF6CC9}"/>
              </a:ext>
            </a:extLst>
          </p:cNvPr>
          <p:cNvSpPr txBox="1"/>
          <p:nvPr/>
        </p:nvSpPr>
        <p:spPr>
          <a:xfrm>
            <a:off x="7701202" y="1993600"/>
            <a:ext cx="1079142"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data:MyObservation</a:t>
            </a:r>
            <a:endParaRPr lang="en-GB" sz="700" u="sng" dirty="0">
              <a:solidFill>
                <a:srgbClr val="0432FF"/>
              </a:solidFill>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0120388C-840B-9A42-9405-514C4025A99A}"/>
              </a:ext>
            </a:extLst>
          </p:cNvPr>
          <p:cNvSpPr txBox="1"/>
          <p:nvPr/>
        </p:nvSpPr>
        <p:spPr>
          <a:xfrm>
            <a:off x="7017051" y="864672"/>
            <a:ext cx="1228221"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data:2020-04-01T13:57</a:t>
            </a:r>
          </a:p>
        </p:txBody>
      </p:sp>
      <p:cxnSp>
        <p:nvCxnSpPr>
          <p:cNvPr id="54" name="Straight Connector 53">
            <a:extLst>
              <a:ext uri="{FF2B5EF4-FFF2-40B4-BE49-F238E27FC236}">
                <a16:creationId xmlns:a16="http://schemas.microsoft.com/office/drawing/2014/main" id="{62AA3FAE-4D22-4B40-B42D-DF41D059F332}"/>
              </a:ext>
            </a:extLst>
          </p:cNvPr>
          <p:cNvCxnSpPr>
            <a:cxnSpLocks/>
          </p:cNvCxnSpPr>
          <p:nvPr/>
        </p:nvCxnSpPr>
        <p:spPr>
          <a:xfrm flipV="1">
            <a:off x="7745135" y="1286031"/>
            <a:ext cx="470252" cy="491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A50888D-9A0D-CC41-8576-10257B23D611}"/>
              </a:ext>
            </a:extLst>
          </p:cNvPr>
          <p:cNvSpPr txBox="1"/>
          <p:nvPr/>
        </p:nvSpPr>
        <p:spPr>
          <a:xfrm>
            <a:off x="7876416" y="1096190"/>
            <a:ext cx="1576072"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58" name="Straight Connector 57">
            <a:extLst>
              <a:ext uri="{FF2B5EF4-FFF2-40B4-BE49-F238E27FC236}">
                <a16:creationId xmlns:a16="http://schemas.microsoft.com/office/drawing/2014/main" id="{DE651955-BCF3-2347-8F85-4B30177E1F04}"/>
              </a:ext>
            </a:extLst>
          </p:cNvPr>
          <p:cNvCxnSpPr>
            <a:cxnSpLocks/>
          </p:cNvCxnSpPr>
          <p:nvPr/>
        </p:nvCxnSpPr>
        <p:spPr>
          <a:xfrm flipH="1" flipV="1">
            <a:off x="6728275" y="1767339"/>
            <a:ext cx="1016098" cy="1862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E24738F-F03D-5B4B-BE16-CB476B160E75}"/>
              </a:ext>
            </a:extLst>
          </p:cNvPr>
          <p:cNvSpPr txBox="1"/>
          <p:nvPr/>
        </p:nvSpPr>
        <p:spPr>
          <a:xfrm>
            <a:off x="5294692" y="1650632"/>
            <a:ext cx="1526380"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data:MyLatLongPointObserved</a:t>
            </a:r>
            <a:endParaRPr lang="en-GB" sz="700" u="sng" dirty="0">
              <a:solidFill>
                <a:srgbClr val="0432FF"/>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DF24A972-2324-3640-9D6B-DBDABDA26F17}"/>
              </a:ext>
            </a:extLst>
          </p:cNvPr>
          <p:cNvSpPr txBox="1"/>
          <p:nvPr/>
        </p:nvSpPr>
        <p:spPr>
          <a:xfrm rot="16200000">
            <a:off x="1753379" y="996167"/>
            <a:ext cx="465192"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space</a:t>
            </a:r>
          </a:p>
        </p:txBody>
      </p:sp>
      <p:sp>
        <p:nvSpPr>
          <p:cNvPr id="63" name="TextBox 62">
            <a:extLst>
              <a:ext uri="{FF2B5EF4-FFF2-40B4-BE49-F238E27FC236}">
                <a16:creationId xmlns:a16="http://schemas.microsoft.com/office/drawing/2014/main" id="{75115DE4-A515-0C4F-B3C6-13127981D57A}"/>
              </a:ext>
            </a:extLst>
          </p:cNvPr>
          <p:cNvSpPr txBox="1"/>
          <p:nvPr/>
        </p:nvSpPr>
        <p:spPr>
          <a:xfrm>
            <a:off x="10466928" y="2501955"/>
            <a:ext cx="409086"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time</a:t>
            </a:r>
          </a:p>
        </p:txBody>
      </p:sp>
      <p:sp>
        <p:nvSpPr>
          <p:cNvPr id="64" name="Oval 63">
            <a:extLst>
              <a:ext uri="{FF2B5EF4-FFF2-40B4-BE49-F238E27FC236}">
                <a16:creationId xmlns:a16="http://schemas.microsoft.com/office/drawing/2014/main" id="{630A81DC-0544-DC43-926D-72076DA9567A}"/>
              </a:ext>
            </a:extLst>
          </p:cNvPr>
          <p:cNvSpPr/>
          <p:nvPr/>
        </p:nvSpPr>
        <p:spPr>
          <a:xfrm>
            <a:off x="4759847" y="3197504"/>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Or</a:t>
            </a:r>
          </a:p>
        </p:txBody>
      </p:sp>
      <p:cxnSp>
        <p:nvCxnSpPr>
          <p:cNvPr id="65" name="Straight Arrow Connector 64">
            <a:extLst>
              <a:ext uri="{FF2B5EF4-FFF2-40B4-BE49-F238E27FC236}">
                <a16:creationId xmlns:a16="http://schemas.microsoft.com/office/drawing/2014/main" id="{6AC3C161-D7FA-F942-B431-5E63CB49CB76}"/>
              </a:ext>
            </a:extLst>
          </p:cNvPr>
          <p:cNvCxnSpPr>
            <a:cxnSpLocks/>
            <a:stCxn id="64" idx="6"/>
            <a:endCxn id="12" idx="1"/>
          </p:cNvCxnSpPr>
          <p:nvPr/>
        </p:nvCxnSpPr>
        <p:spPr>
          <a:xfrm>
            <a:off x="5247527" y="3434310"/>
            <a:ext cx="1597103" cy="55509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D472D861-160D-6B4F-B103-995ABC5547A5}"/>
              </a:ext>
            </a:extLst>
          </p:cNvPr>
          <p:cNvSpPr/>
          <p:nvPr/>
        </p:nvSpPr>
        <p:spPr>
          <a:xfrm>
            <a:off x="2754539" y="3201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D</a:t>
            </a:r>
          </a:p>
        </p:txBody>
      </p:sp>
      <p:cxnSp>
        <p:nvCxnSpPr>
          <p:cNvPr id="72" name="Straight Arrow Connector 71">
            <a:extLst>
              <a:ext uri="{FF2B5EF4-FFF2-40B4-BE49-F238E27FC236}">
                <a16:creationId xmlns:a16="http://schemas.microsoft.com/office/drawing/2014/main" id="{51BB12F9-EBDA-E84B-AB53-461B72A10D76}"/>
              </a:ext>
            </a:extLst>
          </p:cNvPr>
          <p:cNvCxnSpPr>
            <a:cxnSpLocks/>
            <a:stCxn id="64" idx="2"/>
            <a:endCxn id="71" idx="6"/>
          </p:cNvCxnSpPr>
          <p:nvPr/>
        </p:nvCxnSpPr>
        <p:spPr>
          <a:xfrm flipH="1">
            <a:off x="3242219" y="3434310"/>
            <a:ext cx="1517628" cy="369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2F26FED-EBBD-A14C-A929-E5D29E0FF182}"/>
              </a:ext>
            </a:extLst>
          </p:cNvPr>
          <p:cNvSpPr txBox="1"/>
          <p:nvPr/>
        </p:nvSpPr>
        <p:spPr>
          <a:xfrm>
            <a:off x="3401001" y="325316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76" name="TextBox 75">
            <a:extLst>
              <a:ext uri="{FF2B5EF4-FFF2-40B4-BE49-F238E27FC236}">
                <a16:creationId xmlns:a16="http://schemas.microsoft.com/office/drawing/2014/main" id="{EDFE9942-7F02-BD44-8787-677C710D97E1}"/>
              </a:ext>
            </a:extLst>
          </p:cNvPr>
          <p:cNvSpPr txBox="1"/>
          <p:nvPr/>
        </p:nvSpPr>
        <p:spPr>
          <a:xfrm>
            <a:off x="1610367" y="3338451"/>
            <a:ext cx="108234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data:TheObserver</a:t>
            </a:r>
            <a:endParaRPr lang="en-GB" sz="800" u="sng" dirty="0">
              <a:solidFill>
                <a:srgbClr val="0432FF"/>
              </a:solidFill>
              <a:latin typeface="Consolas" panose="020B0609020204030204" pitchFamily="49" charset="0"/>
              <a:cs typeface="Consolas" panose="020B0609020204030204" pitchFamily="49" charset="0"/>
            </a:endParaRPr>
          </a:p>
        </p:txBody>
      </p:sp>
      <p:sp>
        <p:nvSpPr>
          <p:cNvPr id="77" name="TextBox 76">
            <a:extLst>
              <a:ext uri="{FF2B5EF4-FFF2-40B4-BE49-F238E27FC236}">
                <a16:creationId xmlns:a16="http://schemas.microsoft.com/office/drawing/2014/main" id="{3381EAC5-5BE4-4C4E-AEBB-3A963719CF94}"/>
              </a:ext>
            </a:extLst>
          </p:cNvPr>
          <p:cNvSpPr txBox="1"/>
          <p:nvPr/>
        </p:nvSpPr>
        <p:spPr>
          <a:xfrm>
            <a:off x="4285151" y="3646292"/>
            <a:ext cx="181171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data:Observing_MMSI_367330510</a:t>
            </a:r>
          </a:p>
        </p:txBody>
      </p:sp>
      <p:sp>
        <p:nvSpPr>
          <p:cNvPr id="78" name="TextBox 77">
            <a:extLst>
              <a:ext uri="{FF2B5EF4-FFF2-40B4-BE49-F238E27FC236}">
                <a16:creationId xmlns:a16="http://schemas.microsoft.com/office/drawing/2014/main" id="{CD9FC34C-CE6E-8249-930B-A0867173ACC7}"/>
              </a:ext>
            </a:extLst>
          </p:cNvPr>
          <p:cNvSpPr txBox="1"/>
          <p:nvPr/>
        </p:nvSpPr>
        <p:spPr>
          <a:xfrm>
            <a:off x="5541555" y="2036177"/>
            <a:ext cx="1625766"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data:Observing_MMSI_367330510</a:t>
            </a:r>
          </a:p>
        </p:txBody>
      </p:sp>
      <p:cxnSp>
        <p:nvCxnSpPr>
          <p:cNvPr id="79" name="Straight Connector 78">
            <a:extLst>
              <a:ext uri="{FF2B5EF4-FFF2-40B4-BE49-F238E27FC236}">
                <a16:creationId xmlns:a16="http://schemas.microsoft.com/office/drawing/2014/main" id="{3FCF1E48-CD55-2B46-8CD0-BC093C41DD7C}"/>
              </a:ext>
            </a:extLst>
          </p:cNvPr>
          <p:cNvCxnSpPr>
            <a:cxnSpLocks/>
          </p:cNvCxnSpPr>
          <p:nvPr/>
        </p:nvCxnSpPr>
        <p:spPr>
          <a:xfrm flipH="1" flipV="1">
            <a:off x="7083183" y="2158916"/>
            <a:ext cx="658502" cy="159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D25EEEE-4409-2047-AD77-35FAFBB4C544}"/>
              </a:ext>
            </a:extLst>
          </p:cNvPr>
          <p:cNvSpPr txBox="1"/>
          <p:nvPr/>
        </p:nvSpPr>
        <p:spPr>
          <a:xfrm>
            <a:off x="1610367" y="2968112"/>
            <a:ext cx="4020652" cy="261610"/>
          </a:xfrm>
          <a:prstGeom prst="rect">
            <a:avLst/>
          </a:prstGeom>
          <a:noFill/>
        </p:spPr>
        <p:txBody>
          <a:bodyPr wrap="none" rtlCol="0">
            <a:spAutoFit/>
          </a:bodyPr>
          <a:lstStyle/>
          <a:p>
            <a:r>
              <a:rPr lang="en-GB" sz="1100" dirty="0">
                <a:solidFill>
                  <a:srgbClr val="FF0000"/>
                </a:solidFill>
              </a:rPr>
              <a:t>Observer not known in the case of openly available AIS source data</a:t>
            </a:r>
          </a:p>
        </p:txBody>
      </p:sp>
      <p:sp>
        <p:nvSpPr>
          <p:cNvPr id="9" name="Rectangle 8">
            <a:extLst>
              <a:ext uri="{FF2B5EF4-FFF2-40B4-BE49-F238E27FC236}">
                <a16:creationId xmlns:a16="http://schemas.microsoft.com/office/drawing/2014/main" id="{86567FF0-288D-7942-957E-B3640953B742}"/>
              </a:ext>
            </a:extLst>
          </p:cNvPr>
          <p:cNvSpPr/>
          <p:nvPr/>
        </p:nvSpPr>
        <p:spPr>
          <a:xfrm>
            <a:off x="1610367" y="3141072"/>
            <a:ext cx="5162844"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29CF593A-CE8A-0E45-8AA0-A51DE4CEF99E}"/>
              </a:ext>
            </a:extLst>
          </p:cNvPr>
          <p:cNvSpPr/>
          <p:nvPr/>
        </p:nvSpPr>
        <p:spPr>
          <a:xfrm>
            <a:off x="6458036" y="3282613"/>
            <a:ext cx="385765"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66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7DF409-BE68-5B49-AE5B-F4CA9A83578A}"/>
              </a:ext>
            </a:extLst>
          </p:cNvPr>
          <p:cNvPicPr>
            <a:picLocks noChangeAspect="1"/>
          </p:cNvPicPr>
          <p:nvPr/>
        </p:nvPicPr>
        <p:blipFill>
          <a:blip r:embed="rId2"/>
          <a:stretch>
            <a:fillRect/>
          </a:stretch>
        </p:blipFill>
        <p:spPr>
          <a:xfrm>
            <a:off x="6208132" y="41936"/>
            <a:ext cx="4467213" cy="3655323"/>
          </a:xfrm>
          <a:prstGeom prst="rect">
            <a:avLst/>
          </a:prstGeom>
        </p:spPr>
      </p:pic>
      <p:sp>
        <p:nvSpPr>
          <p:cNvPr id="2" name="Rectangle 1">
            <a:extLst>
              <a:ext uri="{FF2B5EF4-FFF2-40B4-BE49-F238E27FC236}">
                <a16:creationId xmlns:a16="http://schemas.microsoft.com/office/drawing/2014/main" id="{CC292CC5-F0BA-2E49-947C-DC8AB42E0553}"/>
              </a:ext>
            </a:extLst>
          </p:cNvPr>
          <p:cNvSpPr/>
          <p:nvPr/>
        </p:nvSpPr>
        <p:spPr>
          <a:xfrm>
            <a:off x="175760" y="1094279"/>
            <a:ext cx="5633215" cy="5632311"/>
          </a:xfrm>
          <a:prstGeom prst="rect">
            <a:avLst/>
          </a:prstGeom>
          <a:solidFill>
            <a:schemeClr val="tx1">
              <a:lumMod val="85000"/>
              <a:lumOff val="15000"/>
            </a:schemeClr>
          </a:solidFill>
        </p:spPr>
        <p:txBody>
          <a:bodyPr wrap="square">
            <a:spAutoFit/>
          </a:bodyPr>
          <a:lstStyle/>
          <a:p>
            <a:r>
              <a:rPr lang="en-GB" sz="500" dirty="0">
                <a:solidFill>
                  <a:srgbClr val="D4D4D4"/>
                </a:solidFill>
                <a:latin typeface="Roboto Mono" pitchFamily="2" charset="0"/>
                <a:ea typeface="Roboto Mono" pitchFamily="2" charset="0"/>
              </a:rPr>
              <a:t>@prefix </a:t>
            </a:r>
            <a:r>
              <a:rPr lang="en-GB" sz="500" dirty="0">
                <a:solidFill>
                  <a:srgbClr val="569CD6"/>
                </a:solidFill>
                <a:latin typeface="Roboto Mono" pitchFamily="2" charset="0"/>
                <a:ea typeface="Roboto Mono" pitchFamily="2" charset="0"/>
              </a:rPr>
              <a:t>data:</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ais.data.gov.uk</a:t>
            </a:r>
            <a:r>
              <a:rPr lang="en-GB" sz="500" dirty="0">
                <a:solidFill>
                  <a:srgbClr val="4EC9B0"/>
                </a:solidFill>
                <a:latin typeface="Roboto Mono" pitchFamily="2" charset="0"/>
                <a:ea typeface="Roboto Mono" pitchFamily="2" charset="0"/>
              </a:rPr>
              <a:t>/ais-</a:t>
            </a:r>
            <a:r>
              <a:rPr lang="en-GB" sz="500" dirty="0" err="1">
                <a:solidFill>
                  <a:srgbClr val="4EC9B0"/>
                </a:solidFill>
                <a:latin typeface="Roboto Mono" pitchFamily="2" charset="0"/>
                <a:ea typeface="Roboto Mono" pitchFamily="2" charset="0"/>
              </a:rPr>
              <a:t>ies</a:t>
            </a:r>
            <a:r>
              <a:rPr lang="en-GB" sz="500" dirty="0">
                <a:solidFill>
                  <a:srgbClr val="4EC9B0"/>
                </a:solidFill>
                <a:latin typeface="Roboto Mono" pitchFamily="2" charset="0"/>
                <a:ea typeface="Roboto Mono" pitchFamily="2" charset="0"/>
              </a:rPr>
              <a:t>-test#&gt;</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@prefix </a:t>
            </a:r>
            <a:r>
              <a:rPr lang="en-GB" sz="500" dirty="0" err="1">
                <a:solidFill>
                  <a:srgbClr val="569CD6"/>
                </a:solidFill>
                <a:latin typeface="Roboto Mono" pitchFamily="2" charset="0"/>
                <a:ea typeface="Roboto Mono" pitchFamily="2" charset="0"/>
              </a:rPr>
              <a:t>ies</a:t>
            </a:r>
            <a:r>
              <a:rPr lang="en-GB" sz="500" dirty="0">
                <a:solidFill>
                  <a:srgbClr val="569CD6"/>
                </a:solidFill>
                <a:latin typeface="Roboto Mono" pitchFamily="2" charset="0"/>
                <a:ea typeface="Roboto Mono" pitchFamily="2" charset="0"/>
              </a:rPr>
              <a:t>:</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ies.data.gov.uk</a:t>
            </a:r>
            <a:r>
              <a:rPr lang="en-GB" sz="500" dirty="0">
                <a:solidFill>
                  <a:srgbClr val="4EC9B0"/>
                </a:solidFill>
                <a:latin typeface="Roboto Mono" pitchFamily="2" charset="0"/>
                <a:ea typeface="Roboto Mono" pitchFamily="2" charset="0"/>
              </a:rPr>
              <a:t>/ontology/ies4#&gt;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#Boilerplate stuff - setting the naming schemes used in the data, and the owners of those schemes. This could be put in a separate RDF file and referenced if need be</a:t>
            </a:r>
            <a:endParaRPr lang="en-GB" sz="500" dirty="0">
              <a:solidFill>
                <a:srgbClr val="D4D4D4"/>
              </a:solidFill>
              <a:latin typeface="Roboto Mono" pitchFamily="2" charset="0"/>
              <a:ea typeface="Roboto Mono" pitchFamily="2" charset="0"/>
            </a:endParaRP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Maritime Organisation"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imo.org#imo-NamingScheme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Telecommunications Union"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#The transponder - note, </a:t>
            </a:r>
            <a:r>
              <a:rPr lang="en-GB" sz="500" dirty="0" err="1">
                <a:solidFill>
                  <a:srgbClr val="6A9955"/>
                </a:solidFill>
                <a:latin typeface="Roboto Mono" pitchFamily="2" charset="0"/>
                <a:ea typeface="Roboto Mono" pitchFamily="2" charset="0"/>
              </a:rPr>
              <a:t>LocationTransponder</a:t>
            </a:r>
            <a:r>
              <a:rPr lang="en-GB" sz="500" dirty="0">
                <a:solidFill>
                  <a:srgbClr val="6A9955"/>
                </a:solidFill>
                <a:latin typeface="Roboto Mono" pitchFamily="2" charset="0"/>
                <a:ea typeface="Roboto Mono" pitchFamily="2" charset="0"/>
              </a:rPr>
              <a:t> was added as a new class to the IES ontology for the purposes of MIKES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LocationTransponder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CommunicationsIdentifier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inScheme</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#The overarching track observation (each individual </a:t>
            </a:r>
            <a:r>
              <a:rPr lang="en-GB" sz="500" dirty="0" err="1">
                <a:solidFill>
                  <a:srgbClr val="6A9955"/>
                </a:solidFill>
                <a:latin typeface="Roboto Mono" pitchFamily="2" charset="0"/>
                <a:ea typeface="Roboto Mono" pitchFamily="2" charset="0"/>
              </a:rPr>
              <a:t>LocationObservation</a:t>
            </a:r>
            <a:r>
              <a:rPr lang="en-GB" sz="500" dirty="0">
                <a:solidFill>
                  <a:srgbClr val="6A9955"/>
                </a:solidFill>
                <a:latin typeface="Roboto Mono" pitchFamily="2" charset="0"/>
                <a:ea typeface="Roboto Mono" pitchFamily="2" charset="0"/>
              </a:rPr>
              <a:t> is part of this)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#Now the observations - note this is just using simple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points from IES. We have not tried to use the EPSG stuff yet as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are already covered in the model. </a:t>
            </a:r>
            <a:endParaRPr lang="en-GB" sz="500" dirty="0">
              <a:solidFill>
                <a:srgbClr val="D4D4D4"/>
              </a:solidFill>
              <a:latin typeface="Roboto Mono" pitchFamily="2" charset="0"/>
              <a:ea typeface="Roboto Mono" pitchFamily="2" charset="0"/>
            </a:endParaRP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"2017-01-05T00:00:00", "coordinates": ["38.03654",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endParaRPr lang="en-GB" sz="500" dirty="0">
              <a:solidFill>
                <a:srgbClr val="9CDCFE"/>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cbf8c7bf-ee6f-4089-af6d-d4b7f5043f7a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"2017-01-05T00:00:00"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5f48dd15-c79e-4bd6-8857-4e5d38fa9a34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5f48dd15-c79e-4bd6-8857-4e5d38fa9a34</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131f4043-067b-47ad-9ef6-7983dc0689de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a:t>
            </a:r>
            <a:r>
              <a:rPr lang="en-GB" sz="500" dirty="0">
                <a:solidFill>
                  <a:srgbClr val="D4D4D4"/>
                </a:solidFill>
                <a:latin typeface="Roboto Mono" pitchFamily="2" charset="0"/>
                <a:ea typeface="Roboto Mono" pitchFamily="2" charset="0"/>
              </a:rPr>
              <a:t>-</a:t>
            </a:r>
            <a:r>
              <a:rPr lang="en-GB" sz="500" dirty="0">
                <a:solidFill>
                  <a:srgbClr val="9CDCFE"/>
                </a:solidFill>
                <a:latin typeface="Roboto Mono" pitchFamily="2" charset="0"/>
                <a:ea typeface="Roboto Mono" pitchFamily="2" charset="0"/>
              </a:rPr>
              <a:t>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 </a:t>
            </a:r>
            <a:r>
              <a:rPr lang="en-GB" sz="500" dirty="0">
                <a:solidFill>
                  <a:srgbClr val="D4D4D4"/>
                </a:solidFill>
                <a:latin typeface="Roboto Mono" pitchFamily="2" charset="0"/>
                <a:ea typeface="Roboto Mono" pitchFamily="2" charset="0"/>
              </a:rPr>
              <a:t>.</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#"timestamp": "2017-01-05T00:01:08", "coordinates": ["38.03654", "-122.12250"]</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6ea333b2-0818-45fc-934d-58767cbc5e2e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"2017-01-05T00:01:08"</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f32165d4-e134-402c-8646-4f684dbf70b8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f32165d4-e134-402c-8646-4f684dbf70</a:t>
            </a:r>
            <a:r>
              <a:rPr lang="en-GB" sz="500" dirty="0">
                <a:solidFill>
                  <a:srgbClr val="D4D4D4"/>
                </a:solidFill>
                <a:latin typeface="Roboto Mono" pitchFamily="2" charset="0"/>
                <a:ea typeface="Roboto Mono" pitchFamily="2" charset="0"/>
              </a:rPr>
              <a:t>b</a:t>
            </a:r>
            <a:r>
              <a:rPr lang="en-GB" sz="500" dirty="0">
                <a:solidFill>
                  <a:srgbClr val="B5CEA8"/>
                </a:solidFill>
                <a:latin typeface="Roboto Mono" pitchFamily="2" charset="0"/>
                <a:ea typeface="Roboto Mono" pitchFamily="2" charset="0"/>
              </a:rPr>
              <a:t>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5d6457cb-df4d-4def-a3f2-9529efe0e982</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endParaRPr lang="en-GB" sz="500" b="0" dirty="0">
              <a:solidFill>
                <a:srgbClr val="D4D4D4"/>
              </a:solidFill>
              <a:effectLst/>
              <a:latin typeface="Roboto Mono" pitchFamily="2" charset="0"/>
              <a:ea typeface="Roboto Mono" pitchFamily="2" charset="0"/>
            </a:endParaRPr>
          </a:p>
        </p:txBody>
      </p:sp>
      <p:sp>
        <p:nvSpPr>
          <p:cNvPr id="4" name="TextBox 3">
            <a:extLst>
              <a:ext uri="{FF2B5EF4-FFF2-40B4-BE49-F238E27FC236}">
                <a16:creationId xmlns:a16="http://schemas.microsoft.com/office/drawing/2014/main" id="{13ED6E5F-1A59-2E45-9520-377BD3178426}"/>
              </a:ext>
            </a:extLst>
          </p:cNvPr>
          <p:cNvSpPr txBox="1"/>
          <p:nvPr/>
        </p:nvSpPr>
        <p:spPr>
          <a:xfrm>
            <a:off x="263309" y="239371"/>
            <a:ext cx="484459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Track Data (in RDF Turtle)</a:t>
            </a:r>
          </a:p>
        </p:txBody>
      </p:sp>
      <p:sp>
        <p:nvSpPr>
          <p:cNvPr id="3" name="Rectangle 2">
            <a:extLst>
              <a:ext uri="{FF2B5EF4-FFF2-40B4-BE49-F238E27FC236}">
                <a16:creationId xmlns:a16="http://schemas.microsoft.com/office/drawing/2014/main" id="{9288B2C9-F244-0B4A-ADA7-8CD9D9646685}"/>
              </a:ext>
            </a:extLst>
          </p:cNvPr>
          <p:cNvSpPr/>
          <p:nvPr/>
        </p:nvSpPr>
        <p:spPr>
          <a:xfrm>
            <a:off x="7136860" y="3633436"/>
            <a:ext cx="4541221" cy="3093154"/>
          </a:xfrm>
          <a:prstGeom prst="rect">
            <a:avLst/>
          </a:prstGeom>
          <a:solidFill>
            <a:schemeClr val="tx1">
              <a:lumMod val="85000"/>
              <a:lumOff val="15000"/>
            </a:schemeClr>
          </a:solidFill>
        </p:spPr>
        <p:txBody>
          <a:bodyPr wrap="square">
            <a:spAutoFit/>
          </a:bodyPr>
          <a:lstStyle/>
          <a:p>
            <a:r>
              <a:rPr lang="en-GB" sz="500" dirty="0">
                <a:solidFill>
                  <a:srgbClr val="6A9955"/>
                </a:solidFill>
                <a:latin typeface="Roboto Mono" pitchFamily="2" charset="0"/>
                <a:ea typeface="Roboto Mono" pitchFamily="2" charset="0"/>
              </a:rPr>
              <a:t>#"timestamp": "2017-01-05T00:02:09", "coordinates": ["38.03650",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e93120b6-42cf-4794-8479-dee9ec54a87f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"2017-01-05T00:02:09"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58bda6fb-a23f-4eb1-be36-519f062b5817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"2017-01-05T00:03:10", "coordinates": ["38.03653", "-122.12245"]</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9878c574-cf82-4180-adcd-6776ddea8450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"2017-01-05T00:03:10"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8c674432-1711-4b68-9955-fe6b27ab3d70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p:txBody>
      </p:sp>
    </p:spTree>
    <p:extLst>
      <p:ext uri="{BB962C8B-B14F-4D97-AF65-F5344CB8AC3E}">
        <p14:creationId xmlns:p14="http://schemas.microsoft.com/office/powerpoint/2010/main" val="99883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573586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Observation of measures / characteristics</a:t>
            </a:r>
          </a:p>
        </p:txBody>
      </p:sp>
      <p:sp>
        <p:nvSpPr>
          <p:cNvPr id="3" name="TextBox 2">
            <a:extLst>
              <a:ext uri="{FF2B5EF4-FFF2-40B4-BE49-F238E27FC236}">
                <a16:creationId xmlns:a16="http://schemas.microsoft.com/office/drawing/2014/main" id="{3FDC0FDE-935F-C448-8E45-9B1D467519F6}"/>
              </a:ext>
            </a:extLst>
          </p:cNvPr>
          <p:cNvSpPr txBox="1"/>
          <p:nvPr/>
        </p:nvSpPr>
        <p:spPr>
          <a:xfrm>
            <a:off x="7007998" y="170639"/>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sp>
        <p:nvSpPr>
          <p:cNvPr id="8" name="Rectangle 7">
            <a:extLst>
              <a:ext uri="{FF2B5EF4-FFF2-40B4-BE49-F238E27FC236}">
                <a16:creationId xmlns:a16="http://schemas.microsoft.com/office/drawing/2014/main" id="{CFC014C3-E593-2845-9D22-C4139C410192}"/>
              </a:ext>
            </a:extLst>
          </p:cNvPr>
          <p:cNvSpPr/>
          <p:nvPr/>
        </p:nvSpPr>
        <p:spPr>
          <a:xfrm>
            <a:off x="5199154" y="196763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2" descr="Observation Diagram">
            <a:extLst>
              <a:ext uri="{FF2B5EF4-FFF2-40B4-BE49-F238E27FC236}">
                <a16:creationId xmlns:a16="http://schemas.microsoft.com/office/drawing/2014/main" id="{276BB25F-CD26-474A-AF9F-9C3B1A42FC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04" b="45946"/>
          <a:stretch/>
        </p:blipFill>
        <p:spPr bwMode="auto">
          <a:xfrm>
            <a:off x="114899" y="936368"/>
            <a:ext cx="5002869" cy="3743004"/>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a:extLst>
              <a:ext uri="{FF2B5EF4-FFF2-40B4-BE49-F238E27FC236}">
                <a16:creationId xmlns:a16="http://schemas.microsoft.com/office/drawing/2014/main" id="{90077366-DB1C-A048-A066-00C3C4484D7E}"/>
              </a:ext>
            </a:extLst>
          </p:cNvPr>
          <p:cNvSpPr/>
          <p:nvPr/>
        </p:nvSpPr>
        <p:spPr>
          <a:xfrm>
            <a:off x="3174069" y="2807870"/>
            <a:ext cx="789927" cy="246513"/>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Measurement</a:t>
            </a:r>
          </a:p>
        </p:txBody>
      </p:sp>
      <p:sp>
        <p:nvSpPr>
          <p:cNvPr id="14" name="Triangle 13">
            <a:extLst>
              <a:ext uri="{FF2B5EF4-FFF2-40B4-BE49-F238E27FC236}">
                <a16:creationId xmlns:a16="http://schemas.microsoft.com/office/drawing/2014/main" id="{3D35C9A0-C3BE-B541-8754-CDD8BB504C63}"/>
              </a:ext>
            </a:extLst>
          </p:cNvPr>
          <p:cNvSpPr/>
          <p:nvPr/>
        </p:nvSpPr>
        <p:spPr>
          <a:xfrm>
            <a:off x="3533837" y="2352469"/>
            <a:ext cx="71101" cy="108272"/>
          </a:xfrm>
          <a:prstGeom prst="triangle">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5" name="Elbow Connector 14">
            <a:extLst>
              <a:ext uri="{FF2B5EF4-FFF2-40B4-BE49-F238E27FC236}">
                <a16:creationId xmlns:a16="http://schemas.microsoft.com/office/drawing/2014/main" id="{3EC6FAF9-9917-1E41-A859-FF6870701D80}"/>
              </a:ext>
            </a:extLst>
          </p:cNvPr>
          <p:cNvCxnSpPr>
            <a:cxnSpLocks/>
            <a:stCxn id="14" idx="3"/>
            <a:endCxn id="13" idx="0"/>
          </p:cNvCxnSpPr>
          <p:nvPr/>
        </p:nvCxnSpPr>
        <p:spPr>
          <a:xfrm rot="5400000">
            <a:off x="3395647" y="2634128"/>
            <a:ext cx="347129" cy="355"/>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1" name="Rounded Rectangle 20">
            <a:extLst>
              <a:ext uri="{FF2B5EF4-FFF2-40B4-BE49-F238E27FC236}">
                <a16:creationId xmlns:a16="http://schemas.microsoft.com/office/drawing/2014/main" id="{D87751CF-76EA-E145-8B7A-3A6AC9EBC3B0}"/>
              </a:ext>
            </a:extLst>
          </p:cNvPr>
          <p:cNvSpPr/>
          <p:nvPr/>
        </p:nvSpPr>
        <p:spPr>
          <a:xfrm>
            <a:off x="7229825" y="2105955"/>
            <a:ext cx="789927" cy="246513"/>
          </a:xfrm>
          <a:prstGeom prst="round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Characteristic</a:t>
            </a:r>
          </a:p>
        </p:txBody>
      </p:sp>
      <p:sp>
        <p:nvSpPr>
          <p:cNvPr id="23" name="Rounded Rectangle 22">
            <a:extLst>
              <a:ext uri="{FF2B5EF4-FFF2-40B4-BE49-F238E27FC236}">
                <a16:creationId xmlns:a16="http://schemas.microsoft.com/office/drawing/2014/main" id="{83A7D929-ACE7-2646-9AA8-685B26CEC5C0}"/>
              </a:ext>
            </a:extLst>
          </p:cNvPr>
          <p:cNvSpPr/>
          <p:nvPr/>
        </p:nvSpPr>
        <p:spPr>
          <a:xfrm>
            <a:off x="5484127" y="2105955"/>
            <a:ext cx="1030096" cy="246513"/>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objectPropery</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err="1">
                <a:solidFill>
                  <a:schemeClr val="tx1">
                    <a:lumMod val="65000"/>
                    <a:lumOff val="35000"/>
                  </a:schemeClr>
                </a:solidFill>
                <a:latin typeface="Consolas" panose="020B0609020204030204" pitchFamily="49" charset="0"/>
                <a:cs typeface="Consolas" panose="020B0609020204030204" pitchFamily="49" charset="0"/>
              </a:rPr>
              <a:t>observedCharacteristic</a:t>
            </a:r>
            <a:endParaRPr lang="en-GB" sz="5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1DDE78C0-803E-4D44-AB07-87DEBEBC33A9}"/>
              </a:ext>
            </a:extLst>
          </p:cNvPr>
          <p:cNvSpPr/>
          <p:nvPr/>
        </p:nvSpPr>
        <p:spPr>
          <a:xfrm>
            <a:off x="7229825" y="2726403"/>
            <a:ext cx="789927" cy="246513"/>
          </a:xfrm>
          <a:prstGeom prst="round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Measure</a:t>
            </a:r>
          </a:p>
        </p:txBody>
      </p:sp>
      <p:sp>
        <p:nvSpPr>
          <p:cNvPr id="25" name="Triangle 24">
            <a:extLst>
              <a:ext uri="{FF2B5EF4-FFF2-40B4-BE49-F238E27FC236}">
                <a16:creationId xmlns:a16="http://schemas.microsoft.com/office/drawing/2014/main" id="{714253E1-4696-554B-A4AE-58F503C69A72}"/>
              </a:ext>
            </a:extLst>
          </p:cNvPr>
          <p:cNvSpPr/>
          <p:nvPr/>
        </p:nvSpPr>
        <p:spPr>
          <a:xfrm>
            <a:off x="7587998" y="2352469"/>
            <a:ext cx="71101" cy="108272"/>
          </a:xfrm>
          <a:prstGeom prst="triangle">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6" name="Elbow Connector 25">
            <a:extLst>
              <a:ext uri="{FF2B5EF4-FFF2-40B4-BE49-F238E27FC236}">
                <a16:creationId xmlns:a16="http://schemas.microsoft.com/office/drawing/2014/main" id="{1B1A7B02-FA47-504D-977C-A9AD5942E3FC}"/>
              </a:ext>
            </a:extLst>
          </p:cNvPr>
          <p:cNvCxnSpPr>
            <a:cxnSpLocks/>
            <a:stCxn id="25" idx="3"/>
            <a:endCxn id="24" idx="0"/>
          </p:cNvCxnSpPr>
          <p:nvPr/>
        </p:nvCxnSpPr>
        <p:spPr>
          <a:xfrm rot="16200000" flipH="1">
            <a:off x="7491338" y="2592952"/>
            <a:ext cx="265662" cy="1240"/>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Arrow Connector 27">
            <a:extLst>
              <a:ext uri="{FF2B5EF4-FFF2-40B4-BE49-F238E27FC236}">
                <a16:creationId xmlns:a16="http://schemas.microsoft.com/office/drawing/2014/main" id="{DC8A4FF2-64D1-6E40-B87D-F33E93D8E611}"/>
              </a:ext>
            </a:extLst>
          </p:cNvPr>
          <p:cNvCxnSpPr>
            <a:cxnSpLocks/>
            <a:stCxn id="23" idx="1"/>
          </p:cNvCxnSpPr>
          <p:nvPr/>
        </p:nvCxnSpPr>
        <p:spPr>
          <a:xfrm flipH="1" flipV="1">
            <a:off x="5012444" y="2229211"/>
            <a:ext cx="471683" cy="1"/>
          </a:xfrm>
          <a:prstGeom prst="straightConnector1">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8D9B922-55D3-4540-895C-AAFB8AEE0845}"/>
              </a:ext>
            </a:extLst>
          </p:cNvPr>
          <p:cNvSpPr txBox="1"/>
          <p:nvPr/>
        </p:nvSpPr>
        <p:spPr>
          <a:xfrm>
            <a:off x="4974145" y="2245710"/>
            <a:ext cx="593641"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rdfsRange</a:t>
            </a:r>
            <a:r>
              <a:rPr lang="en-GB" sz="400" dirty="0">
                <a:latin typeface="Roboto Mono" pitchFamily="2" charset="0"/>
                <a:ea typeface="Roboto Mono" pitchFamily="2" charset="0"/>
              </a:rPr>
              <a:t>&gt;&gt;</a:t>
            </a:r>
          </a:p>
        </p:txBody>
      </p:sp>
      <p:cxnSp>
        <p:nvCxnSpPr>
          <p:cNvPr id="32" name="Straight Arrow Connector 31">
            <a:extLst>
              <a:ext uri="{FF2B5EF4-FFF2-40B4-BE49-F238E27FC236}">
                <a16:creationId xmlns:a16="http://schemas.microsoft.com/office/drawing/2014/main" id="{662A030E-BCBE-9B44-B16C-AAE80C0DC721}"/>
              </a:ext>
            </a:extLst>
          </p:cNvPr>
          <p:cNvCxnSpPr>
            <a:cxnSpLocks/>
            <a:stCxn id="23" idx="3"/>
            <a:endCxn id="21" idx="1"/>
          </p:cNvCxnSpPr>
          <p:nvPr/>
        </p:nvCxnSpPr>
        <p:spPr>
          <a:xfrm>
            <a:off x="6514223" y="2229212"/>
            <a:ext cx="715602" cy="0"/>
          </a:xfrm>
          <a:prstGeom prst="straightConnector1">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D6A0455-EC22-5840-9A0E-53E2FC972EBA}"/>
              </a:ext>
            </a:extLst>
          </p:cNvPr>
          <p:cNvSpPr txBox="1"/>
          <p:nvPr/>
        </p:nvSpPr>
        <p:spPr>
          <a:xfrm>
            <a:off x="3788448" y="3169721"/>
            <a:ext cx="6439100" cy="1107996"/>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All this does is add a Measurement event class and an </a:t>
            </a:r>
            <a:r>
              <a:rPr lang="en-GB" dirty="0" err="1">
                <a:latin typeface="Roboto" panose="02000000000000000000" pitchFamily="2" charset="0"/>
                <a:ea typeface="Roboto" panose="02000000000000000000" pitchFamily="2" charset="0"/>
              </a:rPr>
              <a:t>observedCharacteristic</a:t>
            </a:r>
            <a:r>
              <a:rPr lang="en-GB" dirty="0">
                <a:latin typeface="Roboto" panose="02000000000000000000" pitchFamily="2" charset="0"/>
                <a:ea typeface="Roboto" panose="02000000000000000000" pitchFamily="2" charset="0"/>
              </a:rPr>
              <a:t> predicate to link a characteristic or Measure to an Observed state</a:t>
            </a:r>
          </a:p>
          <a:p>
            <a:endParaRPr lang="en-GB" sz="1200" dirty="0"/>
          </a:p>
        </p:txBody>
      </p:sp>
    </p:spTree>
    <p:extLst>
      <p:ext uri="{BB962C8B-B14F-4D97-AF65-F5344CB8AC3E}">
        <p14:creationId xmlns:p14="http://schemas.microsoft.com/office/powerpoint/2010/main" val="51651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551946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Course over Ground, Speed over Ground</a:t>
            </a:r>
          </a:p>
        </p:txBody>
      </p:sp>
      <p:sp>
        <p:nvSpPr>
          <p:cNvPr id="3" name="TextBox 2">
            <a:extLst>
              <a:ext uri="{FF2B5EF4-FFF2-40B4-BE49-F238E27FC236}">
                <a16:creationId xmlns:a16="http://schemas.microsoft.com/office/drawing/2014/main" id="{3FDC0FDE-935F-C448-8E45-9B1D467519F6}"/>
              </a:ext>
            </a:extLst>
          </p:cNvPr>
          <p:cNvSpPr txBox="1"/>
          <p:nvPr/>
        </p:nvSpPr>
        <p:spPr>
          <a:xfrm>
            <a:off x="7007998" y="170639"/>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pic>
        <p:nvPicPr>
          <p:cNvPr id="1026" name="Picture 2" descr="Characteristics and Measures Diagram">
            <a:extLst>
              <a:ext uri="{FF2B5EF4-FFF2-40B4-BE49-F238E27FC236}">
                <a16:creationId xmlns:a16="http://schemas.microsoft.com/office/drawing/2014/main" id="{BA88BC26-6FB1-7A4D-9550-9E5B492BC3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407"/>
          <a:stretch/>
        </p:blipFill>
        <p:spPr bwMode="auto">
          <a:xfrm>
            <a:off x="762363" y="762041"/>
            <a:ext cx="4534415" cy="480729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CDA3E1FC-52C4-FF4B-B868-5BA67CDD348E}"/>
              </a:ext>
            </a:extLst>
          </p:cNvPr>
          <p:cNvSpPr/>
          <p:nvPr/>
        </p:nvSpPr>
        <p:spPr>
          <a:xfrm>
            <a:off x="132264" y="915240"/>
            <a:ext cx="974116" cy="264202"/>
          </a:xfrm>
          <a:prstGeom prst="roundRect">
            <a:avLst/>
          </a:prstGeom>
          <a:solidFill>
            <a:srgbClr val="00FD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ClassOfMeasure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6" name="Straight Arrow Connector 5">
            <a:extLst>
              <a:ext uri="{FF2B5EF4-FFF2-40B4-BE49-F238E27FC236}">
                <a16:creationId xmlns:a16="http://schemas.microsoft.com/office/drawing/2014/main" id="{7623ED71-5314-C44C-8461-E49B15248346}"/>
              </a:ext>
            </a:extLst>
          </p:cNvPr>
          <p:cNvCxnSpPr>
            <a:cxnSpLocks/>
            <a:stCxn id="9" idx="3"/>
            <a:endCxn id="5" idx="2"/>
          </p:cNvCxnSpPr>
          <p:nvPr/>
        </p:nvCxnSpPr>
        <p:spPr>
          <a:xfrm flipH="1" flipV="1">
            <a:off x="619322" y="1179442"/>
            <a:ext cx="361825" cy="1630783"/>
          </a:xfrm>
          <a:prstGeom prst="bentConnector4">
            <a:avLst>
              <a:gd name="adj1" fmla="val 99059"/>
              <a:gd name="adj2" fmla="val 52359"/>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FC014C3-E593-2845-9D22-C4139C410192}"/>
              </a:ext>
            </a:extLst>
          </p:cNvPr>
          <p:cNvSpPr/>
          <p:nvPr/>
        </p:nvSpPr>
        <p:spPr>
          <a:xfrm>
            <a:off x="4066408" y="178092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13FF4B7-1882-1445-9AC4-F3FA4EE0D2F6}"/>
              </a:ext>
            </a:extLst>
          </p:cNvPr>
          <p:cNvSpPr txBox="1"/>
          <p:nvPr/>
        </p:nvSpPr>
        <p:spPr>
          <a:xfrm>
            <a:off x="400539" y="2733281"/>
            <a:ext cx="580608"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powertype</a:t>
            </a:r>
            <a:r>
              <a:rPr lang="en-GB" sz="400" dirty="0">
                <a:latin typeface="Roboto Mono" pitchFamily="2" charset="0"/>
                <a:ea typeface="Roboto Mono" pitchFamily="2" charset="0"/>
              </a:rPr>
              <a:t>&gt;&gt;</a:t>
            </a:r>
          </a:p>
        </p:txBody>
      </p:sp>
      <p:sp>
        <p:nvSpPr>
          <p:cNvPr id="10" name="TextBox 9">
            <a:extLst>
              <a:ext uri="{FF2B5EF4-FFF2-40B4-BE49-F238E27FC236}">
                <a16:creationId xmlns:a16="http://schemas.microsoft.com/office/drawing/2014/main" id="{32DEAF3C-A034-A44B-887D-E8E0CD8D4BE3}"/>
              </a:ext>
            </a:extLst>
          </p:cNvPr>
          <p:cNvSpPr txBox="1"/>
          <p:nvPr/>
        </p:nvSpPr>
        <p:spPr>
          <a:xfrm>
            <a:off x="5409187" y="1148232"/>
            <a:ext cx="6663918" cy="1661993"/>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Addition of </a:t>
            </a:r>
            <a:r>
              <a:rPr lang="en-GB" dirty="0" err="1">
                <a:latin typeface="Roboto" panose="02000000000000000000" pitchFamily="2" charset="0"/>
                <a:ea typeface="Roboto" panose="02000000000000000000" pitchFamily="2" charset="0"/>
              </a:rPr>
              <a:t>ClassOfMeasure</a:t>
            </a:r>
            <a:r>
              <a:rPr lang="en-GB" dirty="0">
                <a:latin typeface="Roboto" panose="02000000000000000000" pitchFamily="2" charset="0"/>
                <a:ea typeface="Roboto" panose="02000000000000000000" pitchFamily="2" charset="0"/>
              </a:rPr>
              <a:t> </a:t>
            </a:r>
            <a:r>
              <a:rPr lang="en-GB" dirty="0" err="1">
                <a:latin typeface="Roboto" panose="02000000000000000000" pitchFamily="2" charset="0"/>
                <a:ea typeface="Roboto" panose="02000000000000000000" pitchFamily="2" charset="0"/>
              </a:rPr>
              <a:t>powertype</a:t>
            </a:r>
            <a:r>
              <a:rPr lang="en-GB" dirty="0">
                <a:latin typeface="Roboto" panose="02000000000000000000" pitchFamily="2" charset="0"/>
                <a:ea typeface="Roboto" panose="02000000000000000000" pitchFamily="2" charset="0"/>
              </a:rPr>
              <a:t> allows for new measures to be added without having to use subtype in your data. In the case of course and speed, there is no need to add them to the model (unless someone decides they need to be standard measures). Example would be:</a:t>
            </a:r>
            <a:endParaRPr lang="en-GB" dirty="0"/>
          </a:p>
          <a:p>
            <a:endParaRPr lang="en-GB" sz="1200" dirty="0"/>
          </a:p>
        </p:txBody>
      </p:sp>
      <p:sp>
        <p:nvSpPr>
          <p:cNvPr id="12" name="TextBox 11">
            <a:extLst>
              <a:ext uri="{FF2B5EF4-FFF2-40B4-BE49-F238E27FC236}">
                <a16:creationId xmlns:a16="http://schemas.microsoft.com/office/drawing/2014/main" id="{EB2A2273-0C26-E242-8C47-B7C35B2D1A96}"/>
              </a:ext>
            </a:extLst>
          </p:cNvPr>
          <p:cNvSpPr txBox="1"/>
          <p:nvPr/>
        </p:nvSpPr>
        <p:spPr>
          <a:xfrm>
            <a:off x="5399953" y="2667318"/>
            <a:ext cx="6782813" cy="2377574"/>
          </a:xfrm>
          <a:prstGeom prst="rect">
            <a:avLst/>
          </a:prstGeom>
          <a:noFill/>
        </p:spPr>
        <p:txBody>
          <a:bodyPr wrap="square" rtlCol="0">
            <a:spAutoFit/>
          </a:bodyPr>
          <a:lstStyle/>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degreesNorth</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ies:UnitOfMeasure</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&lt;course&gt;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ies:ClassOfMeasure</a:t>
            </a:r>
            <a:r>
              <a:rPr lang="en-GB" sz="1050" dirty="0">
                <a:latin typeface="Roboto Mono" pitchFamily="2" charset="0"/>
                <a:ea typeface="Roboto Mono" pitchFamily="2" charset="0"/>
              </a:rPr>
              <a:t> .</a:t>
            </a:r>
          </a:p>
          <a:p>
            <a:endParaRPr lang="en-GB" sz="1050" dirty="0">
              <a:latin typeface="Roboto Mono" pitchFamily="2" charset="0"/>
              <a:ea typeface="Roboto Mono" pitchFamily="2" charset="0"/>
            </a:endParaRPr>
          </a:p>
          <a:p>
            <a:r>
              <a:rPr lang="en-GB" sz="1050" dirty="0">
                <a:latin typeface="Roboto Mono" pitchFamily="2" charset="0"/>
                <a:ea typeface="Roboto Mono" pitchFamily="2" charset="0"/>
              </a:rPr>
              <a:t>&lt;x&gt;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ies:LocationTransponder</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ies:ObservedTarget</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ies:isParticipationOf</a:t>
            </a:r>
            <a:r>
              <a:rPr lang="en-GB" sz="1050" dirty="0">
                <a:latin typeface="Roboto Mono" pitchFamily="2" charset="0"/>
                <a:ea typeface="Roboto Mono" pitchFamily="2" charset="0"/>
              </a:rPr>
              <a:t>		&lt;x&gt;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ies:isParticipationIn</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xObservation</a:t>
            </a:r>
            <a:r>
              <a:rPr lang="en-GB" sz="1050" dirty="0">
                <a:latin typeface="Roboto Mono" pitchFamily="2" charset="0"/>
                <a:ea typeface="Roboto Mono" pitchFamily="2" charset="0"/>
              </a:rPr>
              <a:t>&gt;</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ies:observedCharacteristic</a:t>
            </a:r>
            <a:r>
              <a:rPr lang="en-GB" sz="1050" dirty="0">
                <a:latin typeface="Roboto Mono" pitchFamily="2" charset="0"/>
                <a:ea typeface="Roboto Mono" pitchFamily="2" charset="0"/>
              </a:rPr>
              <a:t>	&lt;y&gt; .</a:t>
            </a:r>
          </a:p>
          <a:p>
            <a:r>
              <a:rPr lang="en-GB" sz="1050" dirty="0">
                <a:latin typeface="Roboto Mono" pitchFamily="2" charset="0"/>
                <a:ea typeface="Roboto Mono" pitchFamily="2" charset="0"/>
              </a:rPr>
              <a:t>&lt;y&gt;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&lt;course&gt; .</a:t>
            </a:r>
          </a:p>
          <a:p>
            <a:r>
              <a:rPr lang="en-GB" sz="1050" dirty="0">
                <a:latin typeface="Roboto Mono" pitchFamily="2" charset="0"/>
                <a:ea typeface="Roboto Mono" pitchFamily="2" charset="0"/>
              </a:rPr>
              <a:t>&lt;y&gt;		</a:t>
            </a:r>
            <a:r>
              <a:rPr lang="en-GB" sz="1050" dirty="0" err="1">
                <a:latin typeface="Roboto Mono" pitchFamily="2" charset="0"/>
                <a:ea typeface="Roboto Mono" pitchFamily="2" charset="0"/>
              </a:rPr>
              <a:t>ies:hasValue</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ies:MeasureValue</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ies:representationValue</a:t>
            </a:r>
            <a:r>
              <a:rPr lang="en-GB" sz="1050" dirty="0">
                <a:latin typeface="Roboto Mono" pitchFamily="2" charset="0"/>
                <a:ea typeface="Roboto Mono" pitchFamily="2" charset="0"/>
              </a:rPr>
              <a:t>		“90”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ies:measureUnit</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degNorth</a:t>
            </a:r>
            <a:r>
              <a:rPr lang="en-GB" sz="1050" dirty="0">
                <a:latin typeface="Roboto Mono" pitchFamily="2" charset="0"/>
                <a:ea typeface="Roboto Mono" pitchFamily="2" charset="0"/>
              </a:rPr>
              <a:t>&gt;.</a:t>
            </a:r>
          </a:p>
          <a:p>
            <a:endParaRPr lang="en-GB" sz="1200" dirty="0"/>
          </a:p>
        </p:txBody>
      </p:sp>
      <p:sp>
        <p:nvSpPr>
          <p:cNvPr id="19" name="Oval 18">
            <a:extLst>
              <a:ext uri="{FF2B5EF4-FFF2-40B4-BE49-F238E27FC236}">
                <a16:creationId xmlns:a16="http://schemas.microsoft.com/office/drawing/2014/main" id="{43661425-1F9D-8C4A-82F9-6D4E20B046C8}"/>
              </a:ext>
            </a:extLst>
          </p:cNvPr>
          <p:cNvSpPr/>
          <p:nvPr/>
        </p:nvSpPr>
        <p:spPr>
          <a:xfrm>
            <a:off x="4817924" y="518301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20" name="TextBox 19">
            <a:extLst>
              <a:ext uri="{FF2B5EF4-FFF2-40B4-BE49-F238E27FC236}">
                <a16:creationId xmlns:a16="http://schemas.microsoft.com/office/drawing/2014/main" id="{2FB9C00F-3617-114B-B03F-AD5F8116F4BF}"/>
              </a:ext>
            </a:extLst>
          </p:cNvPr>
          <p:cNvSpPr txBox="1"/>
          <p:nvPr/>
        </p:nvSpPr>
        <p:spPr>
          <a:xfrm>
            <a:off x="4483366" y="5332273"/>
            <a:ext cx="352982"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&lt;x&gt;</a:t>
            </a:r>
          </a:p>
        </p:txBody>
      </p:sp>
      <p:sp>
        <p:nvSpPr>
          <p:cNvPr id="21" name="Oval 20">
            <a:extLst>
              <a:ext uri="{FF2B5EF4-FFF2-40B4-BE49-F238E27FC236}">
                <a16:creationId xmlns:a16="http://schemas.microsoft.com/office/drawing/2014/main" id="{3024F117-47F6-C94B-A17B-45753252568C}"/>
              </a:ext>
            </a:extLst>
          </p:cNvPr>
          <p:cNvSpPr/>
          <p:nvPr/>
        </p:nvSpPr>
        <p:spPr>
          <a:xfrm>
            <a:off x="6827260" y="518301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22" name="TextBox 21">
            <a:extLst>
              <a:ext uri="{FF2B5EF4-FFF2-40B4-BE49-F238E27FC236}">
                <a16:creationId xmlns:a16="http://schemas.microsoft.com/office/drawing/2014/main" id="{6777364E-7E40-0E49-9F42-5250A0AA112C}"/>
              </a:ext>
            </a:extLst>
          </p:cNvPr>
          <p:cNvSpPr txBox="1"/>
          <p:nvPr/>
        </p:nvSpPr>
        <p:spPr>
          <a:xfrm>
            <a:off x="6715844" y="5655259"/>
            <a:ext cx="80182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xObserved</a:t>
            </a:r>
            <a:r>
              <a:rPr lang="en-GB" sz="800" u="sng" dirty="0">
                <a:solidFill>
                  <a:srgbClr val="0432FF"/>
                </a:solidFill>
                <a:latin typeface="Consolas" panose="020B0609020204030204" pitchFamily="49" charset="0"/>
                <a:cs typeface="Consolas" panose="020B0609020204030204" pitchFamily="49" charset="0"/>
              </a:rPr>
              <a:t>&gt;</a:t>
            </a:r>
          </a:p>
        </p:txBody>
      </p:sp>
      <p:cxnSp>
        <p:nvCxnSpPr>
          <p:cNvPr id="23" name="Straight Arrow Connector 22">
            <a:extLst>
              <a:ext uri="{FF2B5EF4-FFF2-40B4-BE49-F238E27FC236}">
                <a16:creationId xmlns:a16="http://schemas.microsoft.com/office/drawing/2014/main" id="{FB9368C9-A308-6B41-AA9D-20E44C6F5B11}"/>
              </a:ext>
            </a:extLst>
          </p:cNvPr>
          <p:cNvCxnSpPr>
            <a:stCxn id="21" idx="2"/>
            <a:endCxn id="19" idx="6"/>
          </p:cNvCxnSpPr>
          <p:nvPr/>
        </p:nvCxnSpPr>
        <p:spPr>
          <a:xfrm flipH="1">
            <a:off x="5305604" y="5419823"/>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CE71B99-72CB-1048-9237-94F9AEDD85FD}"/>
              </a:ext>
            </a:extLst>
          </p:cNvPr>
          <p:cNvSpPr txBox="1"/>
          <p:nvPr/>
        </p:nvSpPr>
        <p:spPr>
          <a:xfrm>
            <a:off x="5464386" y="5224551"/>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25" name="Oval 24">
            <a:extLst>
              <a:ext uri="{FF2B5EF4-FFF2-40B4-BE49-F238E27FC236}">
                <a16:creationId xmlns:a16="http://schemas.microsoft.com/office/drawing/2014/main" id="{786E7140-D077-E745-A3DE-48DEE208AF2E}"/>
              </a:ext>
            </a:extLst>
          </p:cNvPr>
          <p:cNvSpPr/>
          <p:nvPr/>
        </p:nvSpPr>
        <p:spPr>
          <a:xfrm>
            <a:off x="4809098" y="589343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6" name="TextBox 25">
            <a:extLst>
              <a:ext uri="{FF2B5EF4-FFF2-40B4-BE49-F238E27FC236}">
                <a16:creationId xmlns:a16="http://schemas.microsoft.com/office/drawing/2014/main" id="{1D56F932-F4D3-DE47-B3F9-8AE8AEF4B6E7}"/>
              </a:ext>
            </a:extLst>
          </p:cNvPr>
          <p:cNvSpPr txBox="1"/>
          <p:nvPr/>
        </p:nvSpPr>
        <p:spPr>
          <a:xfrm rot="20956015">
            <a:off x="5409075" y="5552530"/>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27" name="Straight Arrow Connector 26">
            <a:extLst>
              <a:ext uri="{FF2B5EF4-FFF2-40B4-BE49-F238E27FC236}">
                <a16:creationId xmlns:a16="http://schemas.microsoft.com/office/drawing/2014/main" id="{9AFCCC02-B1F0-A64A-8A34-DF700FAC2621}"/>
              </a:ext>
            </a:extLst>
          </p:cNvPr>
          <p:cNvCxnSpPr>
            <a:cxnSpLocks/>
            <a:stCxn id="21" idx="3"/>
            <a:endCxn id="25" idx="7"/>
          </p:cNvCxnSpPr>
          <p:nvPr/>
        </p:nvCxnSpPr>
        <p:spPr>
          <a:xfrm flipH="1">
            <a:off x="5225359" y="5587270"/>
            <a:ext cx="1673320" cy="37552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5240832-01CC-B64B-BE6A-FB90F63EB063}"/>
              </a:ext>
            </a:extLst>
          </p:cNvPr>
          <p:cNvSpPr txBox="1"/>
          <p:nvPr/>
        </p:nvSpPr>
        <p:spPr>
          <a:xfrm>
            <a:off x="4498916" y="6367047"/>
            <a:ext cx="97013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xObservation</a:t>
            </a:r>
            <a:r>
              <a:rPr lang="en-GB" sz="800" u="sng" dirty="0">
                <a:solidFill>
                  <a:srgbClr val="0432FF"/>
                </a:solidFill>
                <a:latin typeface="Consolas" panose="020B0609020204030204" pitchFamily="49" charset="0"/>
                <a:cs typeface="Consolas" panose="020B0609020204030204" pitchFamily="49" charset="0"/>
              </a:rPr>
              <a:t>&gt;</a:t>
            </a:r>
          </a:p>
        </p:txBody>
      </p:sp>
      <p:sp>
        <p:nvSpPr>
          <p:cNvPr id="41" name="Oval 40">
            <a:extLst>
              <a:ext uri="{FF2B5EF4-FFF2-40B4-BE49-F238E27FC236}">
                <a16:creationId xmlns:a16="http://schemas.microsoft.com/office/drawing/2014/main" id="{F7011AB8-41DD-EE4A-9CD7-BACC77C2ACE5}"/>
              </a:ext>
            </a:extLst>
          </p:cNvPr>
          <p:cNvSpPr/>
          <p:nvPr/>
        </p:nvSpPr>
        <p:spPr>
          <a:xfrm>
            <a:off x="8868219" y="6077939"/>
            <a:ext cx="487680" cy="473612"/>
          </a:xfrm>
          <a:prstGeom prst="ellipse">
            <a:avLst/>
          </a:prstGeom>
          <a:solidFill>
            <a:srgbClr val="ECEC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lumMod val="85000"/>
                    <a:lumOff val="15000"/>
                  </a:schemeClr>
                </a:solidFill>
                <a:latin typeface="Consolas" panose="020B0609020204030204" pitchFamily="49" charset="0"/>
                <a:cs typeface="Consolas" panose="020B0609020204030204" pitchFamily="49" charset="0"/>
              </a:rPr>
              <a:t>Me</a:t>
            </a:r>
          </a:p>
        </p:txBody>
      </p:sp>
      <p:cxnSp>
        <p:nvCxnSpPr>
          <p:cNvPr id="42" name="Straight Arrow Connector 41">
            <a:extLst>
              <a:ext uri="{FF2B5EF4-FFF2-40B4-BE49-F238E27FC236}">
                <a16:creationId xmlns:a16="http://schemas.microsoft.com/office/drawing/2014/main" id="{25855590-1F78-184F-9BF6-93DF4D99785A}"/>
              </a:ext>
            </a:extLst>
          </p:cNvPr>
          <p:cNvCxnSpPr>
            <a:cxnSpLocks/>
            <a:stCxn id="21" idx="5"/>
            <a:endCxn id="41" idx="1"/>
          </p:cNvCxnSpPr>
          <p:nvPr/>
        </p:nvCxnSpPr>
        <p:spPr>
          <a:xfrm>
            <a:off x="7243521" y="5587270"/>
            <a:ext cx="1696117" cy="56002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811BA23-6F5A-3341-98AA-D35E0770171C}"/>
              </a:ext>
            </a:extLst>
          </p:cNvPr>
          <p:cNvSpPr txBox="1"/>
          <p:nvPr/>
        </p:nvSpPr>
        <p:spPr>
          <a:xfrm rot="1159564">
            <a:off x="7343348" y="5693878"/>
            <a:ext cx="1643399"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ies:observedCharacteristic</a:t>
            </a:r>
            <a:endParaRPr lang="en-GB" sz="800" dirty="0">
              <a:latin typeface="Consolas" panose="020B0609020204030204" pitchFamily="49" charset="0"/>
              <a:cs typeface="Consolas" panose="020B0609020204030204" pitchFamily="49" charset="0"/>
            </a:endParaRPr>
          </a:p>
        </p:txBody>
      </p:sp>
      <p:sp>
        <p:nvSpPr>
          <p:cNvPr id="46" name="Oval 45">
            <a:extLst>
              <a:ext uri="{FF2B5EF4-FFF2-40B4-BE49-F238E27FC236}">
                <a16:creationId xmlns:a16="http://schemas.microsoft.com/office/drawing/2014/main" id="{C9A784AF-64AB-8746-9F9C-62BAE891C52F}"/>
              </a:ext>
            </a:extLst>
          </p:cNvPr>
          <p:cNvSpPr/>
          <p:nvPr/>
        </p:nvSpPr>
        <p:spPr>
          <a:xfrm>
            <a:off x="10492917" y="6097233"/>
            <a:ext cx="487680" cy="473612"/>
          </a:xfrm>
          <a:prstGeom prst="ellipse">
            <a:avLst/>
          </a:prstGeom>
          <a:solidFill>
            <a:srgbClr val="00CC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err="1">
                <a:solidFill>
                  <a:schemeClr val="tx1">
                    <a:lumMod val="85000"/>
                    <a:lumOff val="15000"/>
                  </a:schemeClr>
                </a:solidFill>
                <a:latin typeface="Consolas" panose="020B0609020204030204" pitchFamily="49" charset="0"/>
                <a:cs typeface="Consolas" panose="020B0609020204030204" pitchFamily="49" charset="0"/>
              </a:rPr>
              <a:t>CoM</a:t>
            </a:r>
            <a:endParaRPr lang="en-GB" sz="1600"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47" name="Straight Arrow Connector 46">
            <a:extLst>
              <a:ext uri="{FF2B5EF4-FFF2-40B4-BE49-F238E27FC236}">
                <a16:creationId xmlns:a16="http://schemas.microsoft.com/office/drawing/2014/main" id="{50380CFD-578F-E24F-8707-B844F942BBCB}"/>
              </a:ext>
            </a:extLst>
          </p:cNvPr>
          <p:cNvCxnSpPr>
            <a:cxnSpLocks/>
            <a:stCxn id="41" idx="6"/>
            <a:endCxn id="46" idx="2"/>
          </p:cNvCxnSpPr>
          <p:nvPr/>
        </p:nvCxnSpPr>
        <p:spPr>
          <a:xfrm>
            <a:off x="9355899" y="6314745"/>
            <a:ext cx="1137018" cy="1929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41AF96-CC67-3741-8722-B19E52A867F8}"/>
              </a:ext>
            </a:extLst>
          </p:cNvPr>
          <p:cNvSpPr txBox="1"/>
          <p:nvPr/>
        </p:nvSpPr>
        <p:spPr>
          <a:xfrm>
            <a:off x="9252857" y="6421353"/>
            <a:ext cx="352982"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&lt;y&gt;</a:t>
            </a:r>
          </a:p>
        </p:txBody>
      </p:sp>
      <p:sp>
        <p:nvSpPr>
          <p:cNvPr id="51" name="TextBox 50">
            <a:extLst>
              <a:ext uri="{FF2B5EF4-FFF2-40B4-BE49-F238E27FC236}">
                <a16:creationId xmlns:a16="http://schemas.microsoft.com/office/drawing/2014/main" id="{7A0D9002-52D2-1A4D-BAB9-CB641847310B}"/>
              </a:ext>
            </a:extLst>
          </p:cNvPr>
          <p:cNvSpPr txBox="1"/>
          <p:nvPr/>
        </p:nvSpPr>
        <p:spPr>
          <a:xfrm>
            <a:off x="10420003" y="6529075"/>
            <a:ext cx="63350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&lt;Course&gt;</a:t>
            </a:r>
          </a:p>
        </p:txBody>
      </p:sp>
      <p:sp>
        <p:nvSpPr>
          <p:cNvPr id="58" name="Oval 57">
            <a:extLst>
              <a:ext uri="{FF2B5EF4-FFF2-40B4-BE49-F238E27FC236}">
                <a16:creationId xmlns:a16="http://schemas.microsoft.com/office/drawing/2014/main" id="{0112EE92-6FA5-714B-869F-D5C901B78AD6}"/>
              </a:ext>
            </a:extLst>
          </p:cNvPr>
          <p:cNvSpPr/>
          <p:nvPr/>
        </p:nvSpPr>
        <p:spPr>
          <a:xfrm>
            <a:off x="8836596" y="5168460"/>
            <a:ext cx="487680" cy="473612"/>
          </a:xfrm>
          <a:prstGeom prst="ellipse">
            <a:avLst/>
          </a:prstGeom>
          <a:solidFill>
            <a:srgbClr val="ECEC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lumMod val="85000"/>
                    <a:lumOff val="15000"/>
                  </a:schemeClr>
                </a:solidFill>
                <a:latin typeface="Consolas" panose="020B0609020204030204" pitchFamily="49" charset="0"/>
                <a:cs typeface="Consolas" panose="020B0609020204030204" pitchFamily="49" charset="0"/>
              </a:rPr>
              <a:t>MV</a:t>
            </a:r>
          </a:p>
        </p:txBody>
      </p:sp>
      <p:cxnSp>
        <p:nvCxnSpPr>
          <p:cNvPr id="59" name="Straight Arrow Connector 58">
            <a:extLst>
              <a:ext uri="{FF2B5EF4-FFF2-40B4-BE49-F238E27FC236}">
                <a16:creationId xmlns:a16="http://schemas.microsoft.com/office/drawing/2014/main" id="{1FE0E0B6-6BFF-5648-91DA-43DA63241132}"/>
              </a:ext>
            </a:extLst>
          </p:cNvPr>
          <p:cNvCxnSpPr>
            <a:cxnSpLocks/>
            <a:stCxn id="41" idx="0"/>
            <a:endCxn id="58" idx="4"/>
          </p:cNvCxnSpPr>
          <p:nvPr/>
        </p:nvCxnSpPr>
        <p:spPr>
          <a:xfrm flipH="1" flipV="1">
            <a:off x="9080436" y="5642072"/>
            <a:ext cx="31623" cy="43586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F5B665C-9FA8-DE4E-BEC3-4F865917E76B}"/>
              </a:ext>
            </a:extLst>
          </p:cNvPr>
          <p:cNvSpPr txBox="1"/>
          <p:nvPr/>
        </p:nvSpPr>
        <p:spPr>
          <a:xfrm>
            <a:off x="9042656" y="575685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ies:hasValue</a:t>
            </a:r>
            <a:endParaRPr lang="en-GB" sz="800" dirty="0">
              <a:latin typeface="Consolas" panose="020B0609020204030204" pitchFamily="49" charset="0"/>
              <a:cs typeface="Consolas" panose="020B0609020204030204" pitchFamily="49" charset="0"/>
            </a:endParaRPr>
          </a:p>
        </p:txBody>
      </p:sp>
      <p:cxnSp>
        <p:nvCxnSpPr>
          <p:cNvPr id="63" name="Straight Arrow Connector 62">
            <a:extLst>
              <a:ext uri="{FF2B5EF4-FFF2-40B4-BE49-F238E27FC236}">
                <a16:creationId xmlns:a16="http://schemas.microsoft.com/office/drawing/2014/main" id="{01772042-F125-4A42-9215-E81C8A3DF37B}"/>
              </a:ext>
            </a:extLst>
          </p:cNvPr>
          <p:cNvCxnSpPr>
            <a:cxnSpLocks/>
            <a:stCxn id="58" idx="7"/>
          </p:cNvCxnSpPr>
          <p:nvPr/>
        </p:nvCxnSpPr>
        <p:spPr>
          <a:xfrm flipV="1">
            <a:off x="9252857" y="5150531"/>
            <a:ext cx="647726" cy="872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8" name="Rectangle 1027">
            <a:extLst>
              <a:ext uri="{FF2B5EF4-FFF2-40B4-BE49-F238E27FC236}">
                <a16:creationId xmlns:a16="http://schemas.microsoft.com/office/drawing/2014/main" id="{3056FB07-C9D2-754E-8503-2365F83BF598}"/>
              </a:ext>
            </a:extLst>
          </p:cNvPr>
          <p:cNvSpPr/>
          <p:nvPr/>
        </p:nvSpPr>
        <p:spPr>
          <a:xfrm>
            <a:off x="9740537" y="4922010"/>
            <a:ext cx="736099" cy="369332"/>
          </a:xfrm>
          <a:prstGeom prst="rect">
            <a:avLst/>
          </a:prstGeom>
        </p:spPr>
        <p:txBody>
          <a:bodyPr wrap="none">
            <a:spAutoFit/>
          </a:bodyPr>
          <a:lstStyle/>
          <a:p>
            <a:r>
              <a:rPr lang="en-GB" dirty="0">
                <a:latin typeface="Roboto Mono" pitchFamily="2" charset="0"/>
                <a:ea typeface="Roboto Mono" pitchFamily="2" charset="0"/>
              </a:rPr>
              <a:t>“90”</a:t>
            </a:r>
            <a:endParaRPr lang="en-GB" dirty="0"/>
          </a:p>
        </p:txBody>
      </p:sp>
      <p:cxnSp>
        <p:nvCxnSpPr>
          <p:cNvPr id="69" name="Straight Arrow Connector 68">
            <a:extLst>
              <a:ext uri="{FF2B5EF4-FFF2-40B4-BE49-F238E27FC236}">
                <a16:creationId xmlns:a16="http://schemas.microsoft.com/office/drawing/2014/main" id="{C3E72268-1743-1C44-9E3F-0400BACFD06C}"/>
              </a:ext>
            </a:extLst>
          </p:cNvPr>
          <p:cNvCxnSpPr>
            <a:cxnSpLocks/>
            <a:stCxn id="58" idx="6"/>
          </p:cNvCxnSpPr>
          <p:nvPr/>
        </p:nvCxnSpPr>
        <p:spPr>
          <a:xfrm>
            <a:off x="9324276" y="5405266"/>
            <a:ext cx="1168641" cy="22338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F8E257E7-ECE8-D84C-A2E5-9B9279FD1BAF}"/>
              </a:ext>
            </a:extLst>
          </p:cNvPr>
          <p:cNvSpPr/>
          <p:nvPr/>
        </p:nvSpPr>
        <p:spPr>
          <a:xfrm>
            <a:off x="10509180" y="5408936"/>
            <a:ext cx="487680" cy="473612"/>
          </a:xfrm>
          <a:prstGeom prst="ellipse">
            <a:avLst/>
          </a:prstGeom>
          <a:solidFill>
            <a:srgbClr val="00CC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UoM</a:t>
            </a:r>
          </a:p>
        </p:txBody>
      </p:sp>
      <p:sp>
        <p:nvSpPr>
          <p:cNvPr id="73" name="TextBox 72">
            <a:extLst>
              <a:ext uri="{FF2B5EF4-FFF2-40B4-BE49-F238E27FC236}">
                <a16:creationId xmlns:a16="http://schemas.microsoft.com/office/drawing/2014/main" id="{633D1B0B-AA79-2140-95AA-6B077F886DF2}"/>
              </a:ext>
            </a:extLst>
          </p:cNvPr>
          <p:cNvSpPr txBox="1"/>
          <p:nvPr/>
        </p:nvSpPr>
        <p:spPr>
          <a:xfrm>
            <a:off x="10970621" y="5595315"/>
            <a:ext cx="97013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DegreesNorth</a:t>
            </a:r>
            <a:r>
              <a:rPr lang="en-GB" sz="800" u="sng" dirty="0">
                <a:solidFill>
                  <a:srgbClr val="0432FF"/>
                </a:solidFill>
                <a:latin typeface="Consolas" panose="020B0609020204030204" pitchFamily="49" charset="0"/>
                <a:cs typeface="Consolas" panose="020B0609020204030204" pitchFamily="49" charset="0"/>
              </a:rPr>
              <a:t>&gt;</a:t>
            </a:r>
          </a:p>
        </p:txBody>
      </p:sp>
      <p:sp>
        <p:nvSpPr>
          <p:cNvPr id="74" name="TextBox 73">
            <a:extLst>
              <a:ext uri="{FF2B5EF4-FFF2-40B4-BE49-F238E27FC236}">
                <a16:creationId xmlns:a16="http://schemas.microsoft.com/office/drawing/2014/main" id="{08869C99-9E82-6145-AB15-85F7FD1DB4FB}"/>
              </a:ext>
            </a:extLst>
          </p:cNvPr>
          <p:cNvSpPr txBox="1"/>
          <p:nvPr/>
        </p:nvSpPr>
        <p:spPr>
          <a:xfrm>
            <a:off x="8487720" y="5075295"/>
            <a:ext cx="52129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yVal</a:t>
            </a:r>
            <a:r>
              <a:rPr lang="en-GB" sz="800" u="sng" dirty="0">
                <a:solidFill>
                  <a:srgbClr val="0432FF"/>
                </a:solidFill>
                <a:latin typeface="Consolas" panose="020B0609020204030204" pitchFamily="49" charset="0"/>
                <a:cs typeface="Consolas" panose="020B0609020204030204" pitchFamily="49" charset="0"/>
              </a:rPr>
              <a:t>&gt;</a:t>
            </a:r>
          </a:p>
        </p:txBody>
      </p:sp>
      <p:sp>
        <p:nvSpPr>
          <p:cNvPr id="39" name="Rounded Rectangle 38">
            <a:extLst>
              <a:ext uri="{FF2B5EF4-FFF2-40B4-BE49-F238E27FC236}">
                <a16:creationId xmlns:a16="http://schemas.microsoft.com/office/drawing/2014/main" id="{DF8B4F46-DA45-2E4C-8E10-840945DA0BF8}"/>
              </a:ext>
            </a:extLst>
          </p:cNvPr>
          <p:cNvSpPr/>
          <p:nvPr/>
        </p:nvSpPr>
        <p:spPr>
          <a:xfrm>
            <a:off x="94393" y="3489106"/>
            <a:ext cx="974116" cy="264202"/>
          </a:xfrm>
          <a:prstGeom prst="roundRect">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bg1"/>
                </a:solidFill>
                <a:latin typeface="Consolas" panose="020B0609020204030204" pitchFamily="49" charset="0"/>
                <a:cs typeface="Consolas" panose="020B0609020204030204" pitchFamily="49" charset="0"/>
              </a:rPr>
              <a:t>&lt;&lt;</a:t>
            </a:r>
            <a:r>
              <a:rPr lang="en-GB" sz="600" b="1" dirty="0" err="1">
                <a:solidFill>
                  <a:schemeClr val="bg1"/>
                </a:solidFill>
                <a:latin typeface="Consolas" panose="020B0609020204030204" pitchFamily="49" charset="0"/>
                <a:cs typeface="Consolas" panose="020B0609020204030204" pitchFamily="49" charset="0"/>
              </a:rPr>
              <a:t>objectProperty</a:t>
            </a:r>
            <a:r>
              <a:rPr lang="en-GB" sz="600" b="1" dirty="0">
                <a:solidFill>
                  <a:schemeClr val="bg1"/>
                </a:solidFill>
                <a:latin typeface="Consolas" panose="020B0609020204030204" pitchFamily="49" charset="0"/>
                <a:cs typeface="Consolas" panose="020B0609020204030204" pitchFamily="49" charset="0"/>
              </a:rPr>
              <a:t>&gt;&gt;</a:t>
            </a:r>
          </a:p>
          <a:p>
            <a:pPr algn="ctr"/>
            <a:r>
              <a:rPr lang="en-GB" sz="600" b="1" dirty="0" err="1">
                <a:solidFill>
                  <a:schemeClr val="bg1"/>
                </a:solidFill>
                <a:latin typeface="Consolas" panose="020B0609020204030204" pitchFamily="49" charset="0"/>
                <a:cs typeface="Consolas" panose="020B0609020204030204" pitchFamily="49" charset="0"/>
              </a:rPr>
              <a:t>measureClass</a:t>
            </a:r>
            <a:endParaRPr lang="en-GB" sz="600" b="1" dirty="0">
              <a:solidFill>
                <a:schemeClr val="bg1"/>
              </a:solidFill>
              <a:latin typeface="Consolas" panose="020B0609020204030204" pitchFamily="49" charset="0"/>
              <a:cs typeface="Consolas" panose="020B0609020204030204" pitchFamily="49" charset="0"/>
            </a:endParaRPr>
          </a:p>
        </p:txBody>
      </p:sp>
      <p:cxnSp>
        <p:nvCxnSpPr>
          <p:cNvPr id="40" name="Straight Arrow Connector 5">
            <a:extLst>
              <a:ext uri="{FF2B5EF4-FFF2-40B4-BE49-F238E27FC236}">
                <a16:creationId xmlns:a16="http://schemas.microsoft.com/office/drawing/2014/main" id="{A99551CB-A2EB-4D45-A956-3D3AD2DD7820}"/>
              </a:ext>
            </a:extLst>
          </p:cNvPr>
          <p:cNvCxnSpPr>
            <a:cxnSpLocks/>
          </p:cNvCxnSpPr>
          <p:nvPr/>
        </p:nvCxnSpPr>
        <p:spPr>
          <a:xfrm flipV="1">
            <a:off x="990382" y="3073530"/>
            <a:ext cx="0" cy="41557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5">
            <a:extLst>
              <a:ext uri="{FF2B5EF4-FFF2-40B4-BE49-F238E27FC236}">
                <a16:creationId xmlns:a16="http://schemas.microsoft.com/office/drawing/2014/main" id="{C0793C86-B05E-0D48-BBFA-6B770952E1C4}"/>
              </a:ext>
            </a:extLst>
          </p:cNvPr>
          <p:cNvCxnSpPr>
            <a:cxnSpLocks/>
          </p:cNvCxnSpPr>
          <p:nvPr/>
        </p:nvCxnSpPr>
        <p:spPr>
          <a:xfrm flipV="1">
            <a:off x="334153" y="1179442"/>
            <a:ext cx="0" cy="230966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566CD5-1468-6D4B-BB24-3B2B0C61B336}"/>
              </a:ext>
            </a:extLst>
          </p:cNvPr>
          <p:cNvSpPr txBox="1"/>
          <p:nvPr/>
        </p:nvSpPr>
        <p:spPr>
          <a:xfrm>
            <a:off x="219626" y="3168193"/>
            <a:ext cx="580608"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rdfsRange</a:t>
            </a:r>
            <a:r>
              <a:rPr lang="en-GB" sz="400" dirty="0">
                <a:latin typeface="Roboto Mono" pitchFamily="2" charset="0"/>
                <a:ea typeface="Roboto Mono" pitchFamily="2" charset="0"/>
              </a:rPr>
              <a:t>&gt;&gt;</a:t>
            </a:r>
          </a:p>
        </p:txBody>
      </p:sp>
      <p:sp>
        <p:nvSpPr>
          <p:cNvPr id="49" name="TextBox 48">
            <a:extLst>
              <a:ext uri="{FF2B5EF4-FFF2-40B4-BE49-F238E27FC236}">
                <a16:creationId xmlns:a16="http://schemas.microsoft.com/office/drawing/2014/main" id="{5E1879BC-1E1F-B442-A648-0651BD0F52ED}"/>
              </a:ext>
            </a:extLst>
          </p:cNvPr>
          <p:cNvSpPr txBox="1"/>
          <p:nvPr/>
        </p:nvSpPr>
        <p:spPr>
          <a:xfrm>
            <a:off x="536043" y="3330598"/>
            <a:ext cx="611065"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rdfsDomain</a:t>
            </a:r>
            <a:r>
              <a:rPr lang="en-GB" sz="400" dirty="0">
                <a:latin typeface="Roboto Mono" pitchFamily="2" charset="0"/>
                <a:ea typeface="Roboto Mono" pitchFamily="2" charset="0"/>
              </a:rPr>
              <a:t>&gt;&gt;</a:t>
            </a:r>
          </a:p>
        </p:txBody>
      </p:sp>
    </p:spTree>
    <p:extLst>
      <p:ext uri="{BB962C8B-B14F-4D97-AF65-F5344CB8AC3E}">
        <p14:creationId xmlns:p14="http://schemas.microsoft.com/office/powerpoint/2010/main" val="197577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691727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Alternate Coordinate Systems – using EPSG codes</a:t>
            </a:r>
          </a:p>
        </p:txBody>
      </p:sp>
      <p:sp>
        <p:nvSpPr>
          <p:cNvPr id="3" name="TextBox 2">
            <a:extLst>
              <a:ext uri="{FF2B5EF4-FFF2-40B4-BE49-F238E27FC236}">
                <a16:creationId xmlns:a16="http://schemas.microsoft.com/office/drawing/2014/main" id="{3FDC0FDE-935F-C448-8E45-9B1D467519F6}"/>
              </a:ext>
            </a:extLst>
          </p:cNvPr>
          <p:cNvSpPr txBox="1"/>
          <p:nvPr/>
        </p:nvSpPr>
        <p:spPr>
          <a:xfrm>
            <a:off x="6573040" y="686983"/>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sp>
        <p:nvSpPr>
          <p:cNvPr id="5" name="Rounded Rectangle 4">
            <a:extLst>
              <a:ext uri="{FF2B5EF4-FFF2-40B4-BE49-F238E27FC236}">
                <a16:creationId xmlns:a16="http://schemas.microsoft.com/office/drawing/2014/main" id="{CDA3E1FC-52C4-FF4B-B868-5BA67CDD348E}"/>
              </a:ext>
            </a:extLst>
          </p:cNvPr>
          <p:cNvSpPr/>
          <p:nvPr/>
        </p:nvSpPr>
        <p:spPr>
          <a:xfrm>
            <a:off x="3201009" y="4300735"/>
            <a:ext cx="1126831" cy="1190452"/>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EpsgGeoPoint</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Representation</a:t>
            </a:r>
          </a:p>
        </p:txBody>
      </p:sp>
      <p:sp>
        <p:nvSpPr>
          <p:cNvPr id="8" name="Rectangle 7">
            <a:extLst>
              <a:ext uri="{FF2B5EF4-FFF2-40B4-BE49-F238E27FC236}">
                <a16:creationId xmlns:a16="http://schemas.microsoft.com/office/drawing/2014/main" id="{CFC014C3-E593-2845-9D22-C4139C410192}"/>
              </a:ext>
            </a:extLst>
          </p:cNvPr>
          <p:cNvSpPr/>
          <p:nvPr/>
        </p:nvSpPr>
        <p:spPr>
          <a:xfrm>
            <a:off x="4066408" y="178092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32DEAF3C-A034-A44B-887D-E8E0CD8D4BE3}"/>
              </a:ext>
            </a:extLst>
          </p:cNvPr>
          <p:cNvSpPr txBox="1"/>
          <p:nvPr/>
        </p:nvSpPr>
        <p:spPr>
          <a:xfrm>
            <a:off x="5409187" y="1148232"/>
            <a:ext cx="6663918" cy="1384995"/>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Some of the track analytics apps use varying coordinate systems. EPSG has categorised a huge number of these coordinate systems and mapped them onto between 2 and 4 parameters, so we are proposing to capture this in IES.</a:t>
            </a:r>
            <a:endParaRPr lang="en-GB" dirty="0"/>
          </a:p>
          <a:p>
            <a:endParaRPr lang="en-GB" sz="1200" dirty="0"/>
          </a:p>
        </p:txBody>
      </p:sp>
      <p:pic>
        <p:nvPicPr>
          <p:cNvPr id="4" name="Picture 2" descr="Location Diagram">
            <a:extLst>
              <a:ext uri="{FF2B5EF4-FFF2-40B4-BE49-F238E27FC236}">
                <a16:creationId xmlns:a16="http://schemas.microsoft.com/office/drawing/2014/main" id="{959D5FF5-71C7-D947-B4E0-571232AB00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47512"/>
          <a:stretch/>
        </p:blipFill>
        <p:spPr bwMode="auto">
          <a:xfrm>
            <a:off x="267880" y="701036"/>
            <a:ext cx="4645025" cy="359969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Elbow Connector 10">
            <a:extLst>
              <a:ext uri="{FF2B5EF4-FFF2-40B4-BE49-F238E27FC236}">
                <a16:creationId xmlns:a16="http://schemas.microsoft.com/office/drawing/2014/main" id="{9E0E67A3-55C9-CB42-9243-EE0CF3C22B1F}"/>
              </a:ext>
            </a:extLst>
          </p:cNvPr>
          <p:cNvCxnSpPr>
            <a:cxnSpLocks/>
            <a:stCxn id="14" idx="1"/>
          </p:cNvCxnSpPr>
          <p:nvPr/>
        </p:nvCxnSpPr>
        <p:spPr>
          <a:xfrm rot="10800000" flipH="1" flipV="1">
            <a:off x="2070991" y="3702083"/>
            <a:ext cx="1130017" cy="760285"/>
          </a:xfrm>
          <a:prstGeom prst="bentConnector3">
            <a:avLst>
              <a:gd name="adj1" fmla="val -2023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39FCEC-6115-7D48-95C0-B018C21323B2}"/>
              </a:ext>
            </a:extLst>
          </p:cNvPr>
          <p:cNvSpPr/>
          <p:nvPr/>
        </p:nvSpPr>
        <p:spPr>
          <a:xfrm>
            <a:off x="2070992" y="3667485"/>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F9D111DB-0E10-0442-8E78-B14B51473B5C}"/>
              </a:ext>
            </a:extLst>
          </p:cNvPr>
          <p:cNvSpPr txBox="1"/>
          <p:nvPr/>
        </p:nvSpPr>
        <p:spPr>
          <a:xfrm>
            <a:off x="2160358" y="4335333"/>
            <a:ext cx="732893"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isIdentifiedBy</a:t>
            </a:r>
            <a:r>
              <a:rPr lang="en-GB" sz="400" dirty="0">
                <a:latin typeface="Roboto Mono" pitchFamily="2" charset="0"/>
                <a:ea typeface="Roboto Mono" pitchFamily="2" charset="0"/>
              </a:rPr>
              <a:t>&gt;&gt;</a:t>
            </a:r>
          </a:p>
        </p:txBody>
      </p:sp>
      <p:sp>
        <p:nvSpPr>
          <p:cNvPr id="52" name="Rectangle 51">
            <a:extLst>
              <a:ext uri="{FF2B5EF4-FFF2-40B4-BE49-F238E27FC236}">
                <a16:creationId xmlns:a16="http://schemas.microsoft.com/office/drawing/2014/main" id="{719A958E-72AC-A64B-A662-8C4BCC538465}"/>
              </a:ext>
            </a:extLst>
          </p:cNvPr>
          <p:cNvSpPr/>
          <p:nvPr/>
        </p:nvSpPr>
        <p:spPr>
          <a:xfrm>
            <a:off x="3210192" y="4427770"/>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ounded Rectangle 52">
            <a:extLst>
              <a:ext uri="{FF2B5EF4-FFF2-40B4-BE49-F238E27FC236}">
                <a16:creationId xmlns:a16="http://schemas.microsoft.com/office/drawing/2014/main" id="{385765AA-684E-BB4B-ABFE-B9DC9156886B}"/>
              </a:ext>
            </a:extLst>
          </p:cNvPr>
          <p:cNvSpPr/>
          <p:nvPr/>
        </p:nvSpPr>
        <p:spPr>
          <a:xfrm>
            <a:off x="3201008" y="5829630"/>
            <a:ext cx="1126831" cy="317333"/>
          </a:xfrm>
          <a:prstGeom prst="roundRect">
            <a:avLst>
              <a:gd name="adj" fmla="val 3508"/>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datatypeProperty</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epsgCode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54" name="Elbow Connector 53">
            <a:extLst>
              <a:ext uri="{FF2B5EF4-FFF2-40B4-BE49-F238E27FC236}">
                <a16:creationId xmlns:a16="http://schemas.microsoft.com/office/drawing/2014/main" id="{185E2DE3-76A8-F440-9864-CEE641F58634}"/>
              </a:ext>
            </a:extLst>
          </p:cNvPr>
          <p:cNvCxnSpPr>
            <a:cxnSpLocks/>
            <a:stCxn id="53" idx="0"/>
            <a:endCxn id="5" idx="2"/>
          </p:cNvCxnSpPr>
          <p:nvPr/>
        </p:nvCxnSpPr>
        <p:spPr>
          <a:xfrm rot="5400000" flipH="1" flipV="1">
            <a:off x="3595203" y="5660409"/>
            <a:ext cx="338443" cy="1"/>
          </a:xfrm>
          <a:prstGeom prst="bentConnector3">
            <a:avLst>
              <a:gd name="adj1" fmla="val 50000"/>
            </a:avLst>
          </a:prstGeom>
          <a:ln>
            <a:solidFill>
              <a:schemeClr val="tx1">
                <a:lumMod val="85000"/>
                <a:lumOff val="15000"/>
              </a:schemeClr>
            </a:solidFill>
            <a:prstDash val="solid"/>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7AC0D1F6-A0AD-4541-BD35-54F0B76C69FF}"/>
              </a:ext>
            </a:extLst>
          </p:cNvPr>
          <p:cNvSpPr/>
          <p:nvPr/>
        </p:nvSpPr>
        <p:spPr>
          <a:xfrm>
            <a:off x="1794360" y="4569849"/>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EpsgParameter1</a:t>
            </a:r>
          </a:p>
        </p:txBody>
      </p:sp>
      <p:sp>
        <p:nvSpPr>
          <p:cNvPr id="57" name="Rounded Rectangle 56">
            <a:extLst>
              <a:ext uri="{FF2B5EF4-FFF2-40B4-BE49-F238E27FC236}">
                <a16:creationId xmlns:a16="http://schemas.microsoft.com/office/drawing/2014/main" id="{5FE3A45B-8C36-5342-9EAD-0310307CAEA6}"/>
              </a:ext>
            </a:extLst>
          </p:cNvPr>
          <p:cNvSpPr/>
          <p:nvPr/>
        </p:nvSpPr>
        <p:spPr>
          <a:xfrm>
            <a:off x="1019686" y="4768197"/>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EpsgParameter2</a:t>
            </a:r>
          </a:p>
        </p:txBody>
      </p:sp>
      <p:sp>
        <p:nvSpPr>
          <p:cNvPr id="60" name="Rounded Rectangle 59">
            <a:extLst>
              <a:ext uri="{FF2B5EF4-FFF2-40B4-BE49-F238E27FC236}">
                <a16:creationId xmlns:a16="http://schemas.microsoft.com/office/drawing/2014/main" id="{5C1446F3-D73F-894C-8BF1-2628591762A6}"/>
              </a:ext>
            </a:extLst>
          </p:cNvPr>
          <p:cNvSpPr/>
          <p:nvPr/>
        </p:nvSpPr>
        <p:spPr>
          <a:xfrm>
            <a:off x="1794360" y="4965119"/>
            <a:ext cx="732893" cy="252314"/>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EpsgParameter3</a:t>
            </a:r>
          </a:p>
        </p:txBody>
      </p:sp>
      <p:sp>
        <p:nvSpPr>
          <p:cNvPr id="61" name="Rounded Rectangle 60">
            <a:extLst>
              <a:ext uri="{FF2B5EF4-FFF2-40B4-BE49-F238E27FC236}">
                <a16:creationId xmlns:a16="http://schemas.microsoft.com/office/drawing/2014/main" id="{83210FE0-5274-114F-95F8-69C2C07E3E4C}"/>
              </a:ext>
            </a:extLst>
          </p:cNvPr>
          <p:cNvSpPr/>
          <p:nvPr/>
        </p:nvSpPr>
        <p:spPr>
          <a:xfrm>
            <a:off x="1019686" y="5142912"/>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EpsgParameter4</a:t>
            </a:r>
          </a:p>
        </p:txBody>
      </p:sp>
      <p:cxnSp>
        <p:nvCxnSpPr>
          <p:cNvPr id="64" name="Elbow Connector 63">
            <a:extLst>
              <a:ext uri="{FF2B5EF4-FFF2-40B4-BE49-F238E27FC236}">
                <a16:creationId xmlns:a16="http://schemas.microsoft.com/office/drawing/2014/main" id="{C977A3B8-ADF5-CF4E-8516-CAFC24631BDB}"/>
              </a:ext>
            </a:extLst>
          </p:cNvPr>
          <p:cNvCxnSpPr>
            <a:cxnSpLocks/>
            <a:stCxn id="57" idx="3"/>
            <a:endCxn id="5" idx="1"/>
          </p:cNvCxnSpPr>
          <p:nvPr/>
        </p:nvCxnSpPr>
        <p:spPr>
          <a:xfrm>
            <a:off x="1752579" y="4894354"/>
            <a:ext cx="1448430" cy="1607"/>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54F430F5-F282-1E48-B40B-110DEC9D18B9}"/>
              </a:ext>
            </a:extLst>
          </p:cNvPr>
          <p:cNvSpPr/>
          <p:nvPr/>
        </p:nvSpPr>
        <p:spPr>
          <a:xfrm>
            <a:off x="3195953" y="4660479"/>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E937FB92-7C11-8043-AFCD-D9C157C253E2}"/>
              </a:ext>
            </a:extLst>
          </p:cNvPr>
          <p:cNvSpPr/>
          <p:nvPr/>
        </p:nvSpPr>
        <p:spPr>
          <a:xfrm>
            <a:off x="3205013" y="5055076"/>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E924FE3A-A301-E148-A185-1AF6F7DFE649}"/>
              </a:ext>
            </a:extLst>
          </p:cNvPr>
          <p:cNvSpPr/>
          <p:nvPr/>
        </p:nvSpPr>
        <p:spPr>
          <a:xfrm>
            <a:off x="3204190" y="5232186"/>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0" name="Elbow Connector 69">
            <a:extLst>
              <a:ext uri="{FF2B5EF4-FFF2-40B4-BE49-F238E27FC236}">
                <a16:creationId xmlns:a16="http://schemas.microsoft.com/office/drawing/2014/main" id="{588012FD-2707-8546-BF6E-8ABE6EDEA103}"/>
              </a:ext>
            </a:extLst>
          </p:cNvPr>
          <p:cNvCxnSpPr>
            <a:cxnSpLocks/>
            <a:stCxn id="56" idx="3"/>
            <a:endCxn id="65" idx="1"/>
          </p:cNvCxnSpPr>
          <p:nvPr/>
        </p:nvCxnSpPr>
        <p:spPr>
          <a:xfrm flipV="1">
            <a:off x="2527253" y="4695078"/>
            <a:ext cx="668700" cy="928"/>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DCF17204-7240-A742-A5CB-C53BF09AC7EE}"/>
              </a:ext>
            </a:extLst>
          </p:cNvPr>
          <p:cNvCxnSpPr>
            <a:cxnSpLocks/>
            <a:stCxn id="60" idx="3"/>
            <a:endCxn id="66" idx="1"/>
          </p:cNvCxnSpPr>
          <p:nvPr/>
        </p:nvCxnSpPr>
        <p:spPr>
          <a:xfrm flipV="1">
            <a:off x="2527253" y="5089675"/>
            <a:ext cx="677760" cy="1601"/>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5DEFED07-4980-D449-A459-36EE1E24674E}"/>
              </a:ext>
            </a:extLst>
          </p:cNvPr>
          <p:cNvCxnSpPr>
            <a:cxnSpLocks/>
            <a:stCxn id="61" idx="3"/>
            <a:endCxn id="67" idx="1"/>
          </p:cNvCxnSpPr>
          <p:nvPr/>
        </p:nvCxnSpPr>
        <p:spPr>
          <a:xfrm flipV="1">
            <a:off x="1752579" y="5266785"/>
            <a:ext cx="1451611" cy="2284"/>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B1FEF45-D5A5-4146-BDFB-80E1BACAE897}"/>
              </a:ext>
            </a:extLst>
          </p:cNvPr>
          <p:cNvSpPr txBox="1"/>
          <p:nvPr/>
        </p:nvSpPr>
        <p:spPr>
          <a:xfrm>
            <a:off x="2452857" y="4556328"/>
            <a:ext cx="82002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79" name="TextBox 78">
            <a:extLst>
              <a:ext uri="{FF2B5EF4-FFF2-40B4-BE49-F238E27FC236}">
                <a16:creationId xmlns:a16="http://schemas.microsoft.com/office/drawing/2014/main" id="{E45B52C7-3AEB-F945-B99B-5700AA83751F}"/>
              </a:ext>
            </a:extLst>
          </p:cNvPr>
          <p:cNvSpPr txBox="1"/>
          <p:nvPr/>
        </p:nvSpPr>
        <p:spPr>
          <a:xfrm>
            <a:off x="2450439" y="4747991"/>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0" name="TextBox 79">
            <a:extLst>
              <a:ext uri="{FF2B5EF4-FFF2-40B4-BE49-F238E27FC236}">
                <a16:creationId xmlns:a16="http://schemas.microsoft.com/office/drawing/2014/main" id="{C2B0A33F-33C9-1443-8FE6-47F8EF4A9FCE}"/>
              </a:ext>
            </a:extLst>
          </p:cNvPr>
          <p:cNvSpPr txBox="1"/>
          <p:nvPr/>
        </p:nvSpPr>
        <p:spPr>
          <a:xfrm>
            <a:off x="2460265" y="4955161"/>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1" name="TextBox 80">
            <a:extLst>
              <a:ext uri="{FF2B5EF4-FFF2-40B4-BE49-F238E27FC236}">
                <a16:creationId xmlns:a16="http://schemas.microsoft.com/office/drawing/2014/main" id="{615DD83A-DB61-1A48-A3AE-2571582F6B19}"/>
              </a:ext>
            </a:extLst>
          </p:cNvPr>
          <p:cNvSpPr txBox="1"/>
          <p:nvPr/>
        </p:nvSpPr>
        <p:spPr>
          <a:xfrm>
            <a:off x="2460205" y="5132673"/>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2" name="TextBox 81">
            <a:extLst>
              <a:ext uri="{FF2B5EF4-FFF2-40B4-BE49-F238E27FC236}">
                <a16:creationId xmlns:a16="http://schemas.microsoft.com/office/drawing/2014/main" id="{CDBF797B-53E1-F74E-AA8B-94152A907949}"/>
              </a:ext>
            </a:extLst>
          </p:cNvPr>
          <p:cNvSpPr txBox="1"/>
          <p:nvPr/>
        </p:nvSpPr>
        <p:spPr>
          <a:xfrm>
            <a:off x="5129651" y="2581814"/>
            <a:ext cx="7007046" cy="3139321"/>
          </a:xfrm>
          <a:prstGeom prst="rect">
            <a:avLst/>
          </a:prstGeom>
          <a:noFill/>
        </p:spPr>
        <p:txBody>
          <a:bodyPr wrap="none" rtlCol="0">
            <a:spAutoFit/>
          </a:bodyPr>
          <a:lstStyle/>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ies</a:t>
            </a:r>
            <a:r>
              <a:rPr lang="en-GB" sz="900" dirty="0">
                <a:latin typeface="Roboto Mono" pitchFamily="2" charset="0"/>
                <a:ea typeface="Roboto Mono" pitchFamily="2" charset="0"/>
              </a:rPr>
              <a:t>: 		&lt;http://</a:t>
            </a:r>
            <a:r>
              <a:rPr lang="en-GB" sz="900" dirty="0" err="1">
                <a:latin typeface="Roboto Mono" pitchFamily="2" charset="0"/>
                <a:ea typeface="Roboto Mono" pitchFamily="2" charset="0"/>
              </a:rPr>
              <a:t>ies.data.gov.uk</a:t>
            </a:r>
            <a:r>
              <a:rPr lang="en-GB" sz="900" dirty="0">
                <a:latin typeface="Roboto Mono" pitchFamily="2" charset="0"/>
                <a:ea typeface="Roboto Mono" pitchFamily="2" charset="0"/>
              </a:rPr>
              <a:t>/ontology/ies4#&gt; .</a:t>
            </a:r>
          </a:p>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rdf</a:t>
            </a:r>
            <a:r>
              <a:rPr lang="en-GB" sz="900" dirty="0">
                <a:latin typeface="Roboto Mono" pitchFamily="2" charset="0"/>
                <a:ea typeface="Roboto Mono" pitchFamily="2" charset="0"/>
              </a:rPr>
              <a:t>: 		&lt;http://www.w3.org/1999/02/22-rdf-syntax-ns#&gt; .</a:t>
            </a:r>
          </a:p>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rdfs</a:t>
            </a:r>
            <a:r>
              <a:rPr lang="en-GB" sz="900" dirty="0">
                <a:latin typeface="Roboto Mono" pitchFamily="2" charset="0"/>
                <a:ea typeface="Roboto Mono" pitchFamily="2" charset="0"/>
              </a:rPr>
              <a:t>: 		&lt;http://www.w3.org/2000/01/</a:t>
            </a:r>
            <a:r>
              <a:rPr lang="en-GB" sz="900" dirty="0" err="1">
                <a:latin typeface="Roboto Mono" pitchFamily="2" charset="0"/>
                <a:ea typeface="Roboto Mono" pitchFamily="2" charset="0"/>
              </a:rPr>
              <a:t>rdf</a:t>
            </a:r>
            <a:r>
              <a:rPr lang="en-GB" sz="900" dirty="0">
                <a:latin typeface="Roboto Mono" pitchFamily="2" charset="0"/>
                <a:ea typeface="Roboto Mono" pitchFamily="2" charset="0"/>
              </a:rPr>
              <a:t>-schema#&gt; .</a:t>
            </a:r>
          </a:p>
          <a:p>
            <a:endParaRPr lang="en-GB" sz="900" dirty="0">
              <a:latin typeface="Roboto Mono" pitchFamily="2" charset="0"/>
              <a:ea typeface="Roboto Mono" pitchFamily="2" charset="0"/>
            </a:endParaRPr>
          </a:p>
          <a:p>
            <a:r>
              <a:rPr lang="en-GB" sz="900" dirty="0" err="1">
                <a:latin typeface="Roboto Mono" pitchFamily="2" charset="0"/>
                <a:ea typeface="Roboto Mono" pitchFamily="2" charset="0"/>
              </a:rPr>
              <a:t>ies:EpsgGeoPointRepresentation</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ies:LocationTransponder</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ies:GeoIdentity</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owl:datatypeProperty</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rdfs:subPropertyOf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ies:attribute</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rdfs:domain</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ies:EpsgGeoPointRepresentation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ies:EpsgParameter1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ies:EpsgParameter1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ies:EpsgParameter2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ies:EpsgParameter2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ies:EpsgParameter3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ies:EpsgParameter3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ies:EpsgParameter4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ies:EpsgParameter4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p:txBody>
      </p:sp>
    </p:spTree>
    <p:extLst>
      <p:ext uri="{BB962C8B-B14F-4D97-AF65-F5344CB8AC3E}">
        <p14:creationId xmlns:p14="http://schemas.microsoft.com/office/powerpoint/2010/main" val="1207906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8359</TotalTime>
  <Words>5762</Words>
  <Application>Microsoft Macintosh PowerPoint</Application>
  <PresentationFormat>Widescreen</PresentationFormat>
  <Paragraphs>728</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Consolas</vt:lpstr>
      <vt:lpstr>Calibri Light</vt:lpstr>
      <vt:lpstr>Roboto Light</vt:lpstr>
      <vt:lpstr>Libre Barcode 39 Text</vt:lpstr>
      <vt:lpstr>Roboto</vt:lpstr>
      <vt:lpstr>Calibri</vt:lpstr>
      <vt:lpstr>Roboto Thin</vt:lpstr>
      <vt:lpstr>Arial</vt:lpstr>
      <vt:lpstr>Menlo</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IES Extensions: GeoLocation Observation</dc:title>
  <dc:creator>Ian Bailey</dc:creator>
  <cp:lastModifiedBy>Ian Bailey</cp:lastModifiedBy>
  <cp:revision>79</cp:revision>
  <dcterms:created xsi:type="dcterms:W3CDTF">2021-01-06T13:24:30Z</dcterms:created>
  <dcterms:modified xsi:type="dcterms:W3CDTF">2021-05-05T15:23:48Z</dcterms:modified>
</cp:coreProperties>
</file>