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57" r:id="rId3"/>
    <p:sldId id="260" r:id="rId4"/>
    <p:sldId id="261" r:id="rId5"/>
    <p:sldId id="262" r:id="rId6"/>
    <p:sldId id="258" r:id="rId7"/>
    <p:sldId id="263" r:id="rId8"/>
    <p:sldId id="264" r:id="rId9"/>
    <p:sldId id="270" r:id="rId10"/>
    <p:sldId id="265" r:id="rId11"/>
    <p:sldId id="271" r:id="rId12"/>
    <p:sldId id="272" r:id="rId13"/>
    <p:sldId id="259" r:id="rId14"/>
    <p:sldId id="266" r:id="rId15"/>
    <p:sldId id="273" r:id="rId16"/>
    <p:sldId id="275" r:id="rId17"/>
    <p:sldId id="274"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E69654-25AD-4004-B564-6484B4A1D122}"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77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69654-25AD-4004-B564-6484B4A1D122}"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16407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69654-25AD-4004-B564-6484B4A1D122}"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388878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69654-25AD-4004-B564-6484B4A1D122}"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63590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69654-25AD-4004-B564-6484B4A1D122}"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B042F-BB36-4437-BEA3-50A171491A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2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E69654-25AD-4004-B564-6484B4A1D122}"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156861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E69654-25AD-4004-B564-6484B4A1D122}"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75233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E69654-25AD-4004-B564-6484B4A1D122}"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28341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E69654-25AD-4004-B564-6484B4A1D122}" type="datetimeFigureOut">
              <a:rPr lang="en-US" smtClean="0"/>
              <a:t>12/31/2023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164903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E69654-25AD-4004-B564-6484B4A1D122}" type="datetimeFigureOut">
              <a:rPr lang="en-US" smtClean="0"/>
              <a:t>12/31/2023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1B042F-BB36-4437-BEA3-50A171491A15}" type="slidenum">
              <a:rPr lang="en-US" smtClean="0"/>
              <a:t>‹#›</a:t>
            </a:fld>
            <a:endParaRPr lang="en-US"/>
          </a:p>
        </p:txBody>
      </p:sp>
    </p:spTree>
    <p:extLst>
      <p:ext uri="{BB962C8B-B14F-4D97-AF65-F5344CB8AC3E}">
        <p14:creationId xmlns:p14="http://schemas.microsoft.com/office/powerpoint/2010/main" val="56321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E69654-25AD-4004-B564-6484B4A1D122}"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B042F-BB36-4437-BEA3-50A171491A15}" type="slidenum">
              <a:rPr lang="en-US" smtClean="0"/>
              <a:t>‹#›</a:t>
            </a:fld>
            <a:endParaRPr lang="en-US"/>
          </a:p>
        </p:txBody>
      </p:sp>
    </p:spTree>
    <p:extLst>
      <p:ext uri="{BB962C8B-B14F-4D97-AF65-F5344CB8AC3E}">
        <p14:creationId xmlns:p14="http://schemas.microsoft.com/office/powerpoint/2010/main" val="252454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69654-25AD-4004-B564-6484B4A1D122}" type="datetimeFigureOut">
              <a:rPr lang="en-US" smtClean="0"/>
              <a:t>12/31/2023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1B042F-BB36-4437-BEA3-50A171491A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06835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jp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76216"/>
            <a:ext cx="2023882" cy="2710744"/>
          </a:xfrm>
          <a:prstGeom prst="rect">
            <a:avLst/>
          </a:prstGeom>
        </p:spPr>
      </p:pic>
      <p:sp>
        <p:nvSpPr>
          <p:cNvPr id="5" name="Rounded Rectangle 4"/>
          <p:cNvSpPr/>
          <p:nvPr/>
        </p:nvSpPr>
        <p:spPr>
          <a:xfrm>
            <a:off x="1396489" y="5073828"/>
            <a:ext cx="5916706" cy="866327"/>
          </a:xfrm>
          <a:prstGeom prst="roundRect">
            <a:avLst>
              <a:gd name="adj" fmla="val 4319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6000" b="1" dirty="0" smtClean="0"/>
              <a:t>Homework 1</a:t>
            </a:r>
            <a:endParaRPr lang="en-US" sz="6000" b="1" dirty="0"/>
          </a:p>
        </p:txBody>
      </p:sp>
      <p:sp>
        <p:nvSpPr>
          <p:cNvPr id="6" name="Rounded Rectangle 5"/>
          <p:cNvSpPr/>
          <p:nvPr/>
        </p:nvSpPr>
        <p:spPr>
          <a:xfrm>
            <a:off x="4444622" y="3600628"/>
            <a:ext cx="2868573" cy="7400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b="1" dirty="0" smtClean="0"/>
              <a:t>Group 1</a:t>
            </a:r>
            <a:endParaRPr lang="en-US" sz="60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7" y="1346072"/>
            <a:ext cx="2290984" cy="2548006"/>
          </a:xfrm>
          <a:prstGeom prst="ellipse">
            <a:avLst/>
          </a:prstGeom>
          <a:ln>
            <a:noFill/>
          </a:ln>
          <a:effectLst>
            <a:softEdge rad="112500"/>
          </a:effectLst>
        </p:spPr>
      </p:pic>
      <p:sp>
        <p:nvSpPr>
          <p:cNvPr id="8" name="Rounded Rectangle 7"/>
          <p:cNvSpPr/>
          <p:nvPr/>
        </p:nvSpPr>
        <p:spPr>
          <a:xfrm>
            <a:off x="2603815" y="1493704"/>
            <a:ext cx="9174203" cy="247697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3200" b="1" dirty="0">
                <a:latin typeface="Times New Roman" panose="02020603050405020304" pitchFamily="18" charset="0"/>
                <a:cs typeface="Times New Roman" panose="02020603050405020304" pitchFamily="18" charset="0"/>
              </a:rPr>
              <a:t>MODULE </a:t>
            </a:r>
            <a:r>
              <a:rPr lang="en-US" sz="3200" b="1" dirty="0" smtClean="0">
                <a:latin typeface="Times New Roman" panose="02020603050405020304" pitchFamily="18" charset="0"/>
                <a:cs typeface="Times New Roman" panose="02020603050405020304" pitchFamily="18" charset="0"/>
              </a:rPr>
              <a:t>CODE: </a:t>
            </a:r>
            <a:r>
              <a:rPr lang="en-US" sz="3200" dirty="0" smtClean="0">
                <a:latin typeface="Times New Roman" panose="02020603050405020304" pitchFamily="18" charset="0"/>
                <a:cs typeface="Times New Roman" panose="02020603050405020304" pitchFamily="18" charset="0"/>
              </a:rPr>
              <a:t>ITLES801</a:t>
            </a:r>
          </a:p>
          <a:p>
            <a:pPr>
              <a:lnSpc>
                <a:spcPct val="150000"/>
              </a:lnSpc>
            </a:pPr>
            <a:r>
              <a:rPr lang="en-US" sz="3200" b="1" dirty="0" smtClean="0">
                <a:latin typeface="Times New Roman" panose="02020603050405020304" pitchFamily="18" charset="0"/>
                <a:cs typeface="Times New Roman" panose="02020603050405020304" pitchFamily="18" charset="0"/>
              </a:rPr>
              <a:t>MODULE </a:t>
            </a:r>
            <a:r>
              <a:rPr lang="en-US" sz="3200" b="1" dirty="0">
                <a:latin typeface="Times New Roman" panose="02020603050405020304" pitchFamily="18" charset="0"/>
                <a:cs typeface="Times New Roman" panose="02020603050405020304" pitchFamily="18" charset="0"/>
              </a:rPr>
              <a:t>TITLE: </a:t>
            </a:r>
            <a:r>
              <a:rPr lang="en-US" sz="3200" dirty="0" smtClean="0">
                <a:latin typeface="Times New Roman" panose="02020603050405020304" pitchFamily="18" charset="0"/>
                <a:cs typeface="Times New Roman" panose="02020603050405020304" pitchFamily="18" charset="0"/>
              </a:rPr>
              <a:t>Embedded System Development</a:t>
            </a:r>
            <a:endParaRPr lang="en-US" sz="3200"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107577" y="45619"/>
            <a:ext cx="3497907" cy="1239975"/>
          </a:xfrm>
          <a:prstGeom prst="rect">
            <a:avLst/>
          </a:prstGeom>
          <a:noFill/>
          <a:ln>
            <a:noFill/>
          </a:ln>
        </p:spPr>
      </p:pic>
      <p:sp>
        <p:nvSpPr>
          <p:cNvPr id="10" name="Text Box 2"/>
          <p:cNvSpPr txBox="1"/>
          <p:nvPr/>
        </p:nvSpPr>
        <p:spPr>
          <a:xfrm>
            <a:off x="4354842" y="88394"/>
            <a:ext cx="3780051" cy="1228517"/>
          </a:xfrm>
          <a:prstGeom prst="rect">
            <a:avLst/>
          </a:prstGeom>
          <a:noFill/>
          <a:ln>
            <a:noFill/>
          </a:ln>
          <a:effectLst/>
        </p:spPr>
        <p:txBody>
          <a:bodyPr rot="0" spcFirstLastPara="0" vert="horz" wrap="square" lIns="91440" tIns="45720" rIns="91440" bIns="45720" numCol="1" spcCol="0" rtlCol="0" fromWordArt="0" anchor="t" anchorCtr="0" forceAA="0" compatLnSpc="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gn="ctr">
              <a:lnSpc>
                <a:spcPct val="107000"/>
              </a:lnSpc>
              <a:spcBef>
                <a:spcPts val="0"/>
              </a:spcBef>
              <a:spcAft>
                <a:spcPts val="800"/>
              </a:spcAft>
            </a:pPr>
            <a:r>
              <a:rPr lang="en-US" sz="2800" b="1" kern="100" dirty="0">
                <a:effectLst/>
                <a:latin typeface="Franklin Gothic Book" panose="020B0503020102020204" pitchFamily="34" charset="0"/>
                <a:ea typeface="Calibri" panose="020F0502020204030204" pitchFamily="34" charset="0"/>
                <a:cs typeface="Times New Roman" panose="02020603050405020304" pitchFamily="18" charset="0"/>
              </a:rPr>
              <a:t>IPRC </a:t>
            </a:r>
            <a:r>
              <a:rPr lang="yo-NG" sz="2800" b="1" kern="100" dirty="0">
                <a:effectLst/>
                <a:latin typeface="Franklin Gothic Book" panose="020B0503020102020204" pitchFamily="34" charset="0"/>
                <a:ea typeface="Calibri" panose="020F0502020204030204" pitchFamily="34" charset="0"/>
                <a:cs typeface="Times New Roman" panose="02020603050405020304" pitchFamily="18" charset="0"/>
              </a:rPr>
              <a:t>NGOMA</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600" b="1" kern="100" dirty="0">
                <a:effectLst/>
                <a:latin typeface="Franklin Gothic Book" panose="020B0503020102020204" pitchFamily="34" charset="0"/>
                <a:ea typeface="Calibri" panose="020F0502020204030204" pitchFamily="34" charset="0"/>
                <a:cs typeface="Times New Roman" panose="02020603050405020304" pitchFamily="18" charset="0"/>
              </a:rPr>
              <a:t>Integrated Polytechnic Regional College</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Text Box 4"/>
          <p:cNvSpPr txBox="1"/>
          <p:nvPr/>
        </p:nvSpPr>
        <p:spPr>
          <a:xfrm>
            <a:off x="9279140" y="125938"/>
            <a:ext cx="3061301" cy="1079336"/>
          </a:xfrm>
          <a:prstGeom prst="rect">
            <a:avLst/>
          </a:prstGeom>
          <a:noFill/>
          <a:ln>
            <a:noFill/>
          </a:ln>
          <a:effectLst/>
        </p:spPr>
        <p:txBody>
          <a:bodyPr rot="0" spcFirstLastPara="0" vert="horz" wrap="square" lIns="91440" tIns="45720" rIns="91440" bIns="45720" numCol="1" spcCol="0" rtlCol="0" fromWordArt="0" anchor="t" anchorCtr="0" forceAA="0" compatLnSpc="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r>
              <a:rPr lang="yo-NG" sz="1400" b="1" dirty="0">
                <a:solidFill>
                  <a:srgbClr val="0070C0"/>
                </a:solidFill>
                <a:effectLst/>
                <a:latin typeface="Franklin Gothic Book" panose="020B0503020102020204" pitchFamily="34" charset="0"/>
                <a:ea typeface="Times New Roman" panose="02020603050405020304" pitchFamily="18" charset="0"/>
              </a:rPr>
              <a:t>P.O. Box35</a:t>
            </a:r>
            <a:r>
              <a:rPr lang="en-US" sz="1400" b="1" dirty="0">
                <a:solidFill>
                  <a:srgbClr val="0070C0"/>
                </a:solidFill>
                <a:effectLst/>
                <a:latin typeface="Franklin Gothic Book" panose="020B0503020102020204" pitchFamily="34" charset="0"/>
                <a:ea typeface="Times New Roman" panose="02020603050405020304" pitchFamily="18" charset="0"/>
              </a:rPr>
              <a:t> K</a:t>
            </a:r>
            <a:r>
              <a:rPr lang="yo-NG" sz="1400" b="1" dirty="0">
                <a:solidFill>
                  <a:srgbClr val="0070C0"/>
                </a:solidFill>
                <a:effectLst/>
                <a:latin typeface="Franklin Gothic Book" panose="020B0503020102020204" pitchFamily="34" charset="0"/>
                <a:ea typeface="Times New Roman" panose="02020603050405020304" pitchFamily="18" charset="0"/>
              </a:rPr>
              <a:t>IBUNGO </a:t>
            </a:r>
            <a:r>
              <a:rPr lang="en-US" sz="1400" b="1" dirty="0">
                <a:solidFill>
                  <a:srgbClr val="0070C0"/>
                </a:solidFill>
                <a:effectLst/>
                <a:latin typeface="Franklin Gothic Book" panose="020B0503020102020204" pitchFamily="34" charset="0"/>
                <a:ea typeface="Times New Roman" panose="02020603050405020304" pitchFamily="18" charset="0"/>
              </a:rPr>
              <a:t>-</a:t>
            </a:r>
            <a:r>
              <a:rPr lang="yo-NG" sz="1400" b="1" dirty="0">
                <a:solidFill>
                  <a:srgbClr val="0070C0"/>
                </a:solidFill>
                <a:effectLst/>
                <a:latin typeface="Franklin Gothic Book" panose="020B0503020102020204" pitchFamily="34" charset="0"/>
                <a:ea typeface="Times New Roman" panose="02020603050405020304" pitchFamily="18" charset="0"/>
              </a:rPr>
              <a:t> RWANDA</a:t>
            </a:r>
            <a:endParaRPr lang="en-US" sz="1400" dirty="0">
              <a:effectLst/>
              <a:latin typeface="Times New Roman" panose="02020603050405020304" pitchFamily="18" charset="0"/>
              <a:ea typeface="Times New Roman" panose="02020603050405020304" pitchFamily="18" charset="0"/>
            </a:endParaRPr>
          </a:p>
          <a:p>
            <a:pPr marL="0" marR="0"/>
            <a:r>
              <a:rPr lang="en-US" sz="1400" b="1" dirty="0">
                <a:solidFill>
                  <a:srgbClr val="0070C0"/>
                </a:solidFill>
                <a:effectLst/>
                <a:latin typeface="Franklin Gothic Book" panose="020B0503020102020204" pitchFamily="34" charset="0"/>
                <a:ea typeface="Times New Roman" panose="02020603050405020304" pitchFamily="18" charset="0"/>
              </a:rPr>
              <a:t>Tel:</a:t>
            </a:r>
            <a:r>
              <a:rPr lang="zh-CN" sz="1400" b="1" dirty="0">
                <a:solidFill>
                  <a:srgbClr val="0070C0"/>
                </a:solidFill>
                <a:effectLst/>
                <a:latin typeface="Times New Roman" panose="02020603050405020304" pitchFamily="18" charset="0"/>
                <a:ea typeface="Franklin Gothic Book" panose="020B0503020102020204" pitchFamily="34" charset="0"/>
              </a:rPr>
              <a:t> +250 </a:t>
            </a:r>
            <a:r>
              <a:rPr lang="yo-NG" sz="1400" b="1" dirty="0">
                <a:solidFill>
                  <a:srgbClr val="0070C0"/>
                </a:solidFill>
                <a:effectLst/>
                <a:latin typeface="Franklin Gothic Book" panose="020B0503020102020204" pitchFamily="34" charset="0"/>
                <a:ea typeface="Times New Roman" panose="02020603050405020304" pitchFamily="18" charset="0"/>
              </a:rPr>
              <a:t>78588</a:t>
            </a:r>
            <a:r>
              <a:rPr lang="en-US" sz="1400" b="1" dirty="0">
                <a:solidFill>
                  <a:srgbClr val="0070C0"/>
                </a:solidFill>
                <a:effectLst/>
                <a:latin typeface="Franklin Gothic Book" panose="020B0503020102020204" pitchFamily="34" charset="0"/>
                <a:ea typeface="Times New Roman" panose="02020603050405020304" pitchFamily="18" charset="0"/>
              </a:rPr>
              <a:t>3746</a:t>
            </a:r>
            <a:endParaRPr lang="en-US" sz="1400" dirty="0">
              <a:effectLst/>
              <a:latin typeface="Times New Roman" panose="02020603050405020304" pitchFamily="18" charset="0"/>
              <a:ea typeface="Times New Roman" panose="02020603050405020304" pitchFamily="18" charset="0"/>
            </a:endParaRPr>
          </a:p>
          <a:p>
            <a:pPr marL="0" marR="0"/>
            <a:r>
              <a:rPr lang="yo-NG" sz="1400" b="1" dirty="0">
                <a:solidFill>
                  <a:srgbClr val="0070C0"/>
                </a:solidFill>
                <a:effectLst/>
                <a:latin typeface="Franklin Gothic Book" panose="020B0503020102020204" pitchFamily="34" charset="0"/>
                <a:ea typeface="Times New Roman" panose="02020603050405020304" pitchFamily="18" charset="0"/>
              </a:rPr>
              <a:t>Email: info@iprcngoma.rp.ac.rw</a:t>
            </a:r>
            <a:endParaRPr lang="en-US" sz="1400" dirty="0">
              <a:effectLst/>
              <a:latin typeface="Times New Roman" panose="02020603050405020304" pitchFamily="18" charset="0"/>
              <a:ea typeface="Times New Roman" panose="02020603050405020304" pitchFamily="18" charset="0"/>
            </a:endParaRPr>
          </a:p>
          <a:p>
            <a:pPr marL="0" marR="0"/>
            <a:r>
              <a:rPr lang="en-US" sz="1400" b="1" dirty="0">
                <a:solidFill>
                  <a:srgbClr val="0070C0"/>
                </a:solidFill>
                <a:effectLst/>
                <a:latin typeface="Franklin Gothic Book" panose="020B0503020102020204" pitchFamily="34" charset="0"/>
                <a:ea typeface="Times New Roman" panose="02020603050405020304" pitchFamily="18" charset="0"/>
              </a:rPr>
              <a:t>Website: www.iprc</a:t>
            </a:r>
            <a:r>
              <a:rPr lang="yo-NG" sz="1400" b="1" dirty="0">
                <a:solidFill>
                  <a:srgbClr val="0070C0"/>
                </a:solidFill>
                <a:effectLst/>
                <a:latin typeface="Franklin Gothic Book" panose="020B0503020102020204" pitchFamily="34" charset="0"/>
                <a:ea typeface="Times New Roman" panose="02020603050405020304" pitchFamily="18" charset="0"/>
              </a:rPr>
              <a:t>ngoma.rp</a:t>
            </a:r>
            <a:r>
              <a:rPr lang="en-US" sz="1400" b="1" dirty="0">
                <a:solidFill>
                  <a:srgbClr val="0070C0"/>
                </a:solidFill>
                <a:effectLst/>
                <a:latin typeface="Franklin Gothic Book" panose="020B0503020102020204" pitchFamily="34" charset="0"/>
                <a:ea typeface="Times New Roman" panose="02020603050405020304" pitchFamily="18" charset="0"/>
              </a:rPr>
              <a:t>.ac.rw</a:t>
            </a:r>
            <a:endParaRPr lang="en-US" sz="14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05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ounded Rectangle 11"/>
          <p:cNvSpPr/>
          <p:nvPr/>
        </p:nvSpPr>
        <p:spPr>
          <a:xfrm>
            <a:off x="7851044" y="3493827"/>
            <a:ext cx="3765779" cy="2916511"/>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800"/>
              </a:spcAft>
            </a:pPr>
            <a:r>
              <a:rPr lang="en-US" sz="2800" b="1" i="1"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MEMBERS</a:t>
            </a:r>
            <a:r>
              <a:rPr lang="en-US" sz="2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b="1" i="1" kern="100" dirty="0">
              <a:effectLst/>
              <a:ea typeface="Calibri" panose="020F0502020204030204" pitchFamily="34" charset="0"/>
              <a:cs typeface="Times New Roman" panose="02020603050405020304" pitchFamily="18" charset="0"/>
            </a:endParaRPr>
          </a:p>
          <a:p>
            <a:pPr marL="342900" marR="0" lvl="0" indent="-342900" algn="ctr">
              <a:lnSpc>
                <a:spcPct val="150000"/>
              </a:lnSpc>
              <a:spcBef>
                <a:spcPts val="0"/>
              </a:spcBef>
              <a:spcAft>
                <a:spcPts val="0"/>
              </a:spcAft>
              <a:buFont typeface="+mj-lt"/>
              <a:buAutoNum type="arabicPeriod"/>
            </a:pPr>
            <a:r>
              <a:rPr lang="en-US" sz="2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23RP00761</a:t>
            </a:r>
            <a:endParaRPr lang="en-US" sz="2800" b="1" i="1" kern="100" dirty="0">
              <a:effectLst/>
              <a:ea typeface="Calibri" panose="020F0502020204030204" pitchFamily="34" charset="0"/>
              <a:cs typeface="Times New Roman" panose="02020603050405020304" pitchFamily="18" charset="0"/>
            </a:endParaRPr>
          </a:p>
          <a:p>
            <a:pPr marL="342900" marR="0" lvl="0" indent="-342900" algn="ctr">
              <a:lnSpc>
                <a:spcPct val="150000"/>
              </a:lnSpc>
              <a:spcBef>
                <a:spcPts val="0"/>
              </a:spcBef>
              <a:spcAft>
                <a:spcPts val="0"/>
              </a:spcAft>
              <a:buFont typeface="+mj-lt"/>
              <a:buAutoNum type="arabicPeriod"/>
            </a:pPr>
            <a:r>
              <a:rPr lang="en-US" sz="2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23RP01617</a:t>
            </a:r>
            <a:endParaRPr lang="en-US" sz="2800" b="1" i="1" kern="100" dirty="0">
              <a:effectLst/>
              <a:ea typeface="Calibri" panose="020F0502020204030204" pitchFamily="34" charset="0"/>
              <a:cs typeface="Times New Roman" panose="02020603050405020304" pitchFamily="18" charset="0"/>
            </a:endParaRPr>
          </a:p>
          <a:p>
            <a:pPr marL="342900" marR="0" lvl="0" indent="-342900" algn="ctr">
              <a:lnSpc>
                <a:spcPct val="150000"/>
              </a:lnSpc>
              <a:spcBef>
                <a:spcPts val="0"/>
              </a:spcBef>
              <a:spcAft>
                <a:spcPts val="800"/>
              </a:spcAft>
              <a:buFont typeface="+mj-lt"/>
              <a:buAutoNum type="arabicPeriod"/>
            </a:pPr>
            <a:r>
              <a:rPr lang="en-US" sz="2800" b="1"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23RP01381</a:t>
            </a:r>
            <a:endParaRPr lang="en-US" sz="2800" b="1" i="1" kern="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kern="100"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11975584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80">
                                          <p:stCondLst>
                                            <p:cond delay="0"/>
                                          </p:stCondLst>
                                        </p:cTn>
                                        <p:tgtEl>
                                          <p:spTgt spid="12"/>
                                        </p:tgtEl>
                                      </p:cBhvr>
                                    </p:animEffect>
                                    <p:anim calcmode="lin" valueType="num">
                                      <p:cBhvr>
                                        <p:cTn id="3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5" dur="26">
                                          <p:stCondLst>
                                            <p:cond delay="650"/>
                                          </p:stCondLst>
                                        </p:cTn>
                                        <p:tgtEl>
                                          <p:spTgt spid="12"/>
                                        </p:tgtEl>
                                      </p:cBhvr>
                                      <p:to x="100000" y="60000"/>
                                    </p:animScale>
                                    <p:animScale>
                                      <p:cBhvr>
                                        <p:cTn id="36" dur="166" decel="50000">
                                          <p:stCondLst>
                                            <p:cond delay="676"/>
                                          </p:stCondLst>
                                        </p:cTn>
                                        <p:tgtEl>
                                          <p:spTgt spid="12"/>
                                        </p:tgtEl>
                                      </p:cBhvr>
                                      <p:to x="100000" y="100000"/>
                                    </p:animScale>
                                    <p:animScale>
                                      <p:cBhvr>
                                        <p:cTn id="37" dur="26">
                                          <p:stCondLst>
                                            <p:cond delay="1312"/>
                                          </p:stCondLst>
                                        </p:cTn>
                                        <p:tgtEl>
                                          <p:spTgt spid="12"/>
                                        </p:tgtEl>
                                      </p:cBhvr>
                                      <p:to x="100000" y="80000"/>
                                    </p:animScale>
                                    <p:animScale>
                                      <p:cBhvr>
                                        <p:cTn id="38" dur="166" decel="50000">
                                          <p:stCondLst>
                                            <p:cond delay="1338"/>
                                          </p:stCondLst>
                                        </p:cTn>
                                        <p:tgtEl>
                                          <p:spTgt spid="12"/>
                                        </p:tgtEl>
                                      </p:cBhvr>
                                      <p:to x="100000" y="100000"/>
                                    </p:animScale>
                                    <p:animScale>
                                      <p:cBhvr>
                                        <p:cTn id="39" dur="26">
                                          <p:stCondLst>
                                            <p:cond delay="1642"/>
                                          </p:stCondLst>
                                        </p:cTn>
                                        <p:tgtEl>
                                          <p:spTgt spid="12"/>
                                        </p:tgtEl>
                                      </p:cBhvr>
                                      <p:to x="100000" y="90000"/>
                                    </p:animScale>
                                    <p:animScale>
                                      <p:cBhvr>
                                        <p:cTn id="40" dur="166" decel="50000">
                                          <p:stCondLst>
                                            <p:cond delay="1668"/>
                                          </p:stCondLst>
                                        </p:cTn>
                                        <p:tgtEl>
                                          <p:spTgt spid="12"/>
                                        </p:tgtEl>
                                      </p:cBhvr>
                                      <p:to x="100000" y="100000"/>
                                    </p:animScale>
                                    <p:animScale>
                                      <p:cBhvr>
                                        <p:cTn id="41" dur="26">
                                          <p:stCondLst>
                                            <p:cond delay="1808"/>
                                          </p:stCondLst>
                                        </p:cTn>
                                        <p:tgtEl>
                                          <p:spTgt spid="12"/>
                                        </p:tgtEl>
                                      </p:cBhvr>
                                      <p:to x="100000" y="95000"/>
                                    </p:animScale>
                                    <p:animScale>
                                      <p:cBhvr>
                                        <p:cTn id="42"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0813" y="488736"/>
            <a:ext cx="9533964" cy="5661210"/>
          </a:xfrm>
        </p:spPr>
        <p:txBody>
          <a:bodyPr>
            <a:noAutofit/>
          </a:bodyPr>
          <a:lstStyle/>
          <a:p>
            <a:pPr algn="just">
              <a:lnSpc>
                <a:spcPct val="150000"/>
              </a:lnSpc>
            </a:pPr>
            <a:r>
              <a:rPr lang="en-US" sz="2400" b="1" dirty="0" smtClean="0">
                <a:solidFill>
                  <a:schemeClr val="tx1"/>
                </a:solidFill>
              </a:rPr>
              <a:t>Electronic </a:t>
            </a:r>
            <a:r>
              <a:rPr lang="en-US" sz="2400" b="1" dirty="0">
                <a:solidFill>
                  <a:schemeClr val="tx1"/>
                </a:solidFill>
              </a:rPr>
              <a:t>component </a:t>
            </a:r>
            <a:r>
              <a:rPr lang="en-US" sz="2400" dirty="0">
                <a:solidFill>
                  <a:schemeClr val="tx1"/>
                </a:solidFill>
              </a:rPr>
              <a:t>is a device in an electrical system that controls the flow of electrons in the circuit.</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400" b="1" dirty="0" smtClean="0">
                <a:solidFill>
                  <a:schemeClr val="tx1"/>
                </a:solidFill>
                <a:latin typeface="Times New Roman" panose="02020603050405020304" pitchFamily="18" charset="0"/>
                <a:cs typeface="Times New Roman" panose="02020603050405020304" pitchFamily="18" charset="0"/>
              </a:rPr>
              <a:t>Electronic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and </a:t>
            </a:r>
            <a:r>
              <a:rPr lang="en-US" sz="2400" b="1" dirty="0">
                <a:solidFill>
                  <a:schemeClr val="tx1"/>
                </a:solidFill>
                <a:latin typeface="Times New Roman" panose="02020603050405020304" pitchFamily="18" charset="0"/>
                <a:cs typeface="Times New Roman" panose="02020603050405020304" pitchFamily="18" charset="0"/>
              </a:rPr>
              <a:t>Electromechanical </a:t>
            </a:r>
            <a:r>
              <a:rPr lang="en-US" sz="2400" b="1" dirty="0" smtClean="0">
                <a:solidFill>
                  <a:schemeClr val="tx1"/>
                </a:solidFill>
                <a:latin typeface="Times New Roman" panose="02020603050405020304" pitchFamily="18" charset="0"/>
                <a:cs typeface="Times New Roman" panose="02020603050405020304" pitchFamily="18" charset="0"/>
              </a:rPr>
              <a:t>Components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Microcontrollers </a:t>
            </a:r>
            <a:r>
              <a:rPr lang="en-US" sz="2400" dirty="0">
                <a:solidFill>
                  <a:schemeClr val="tx1"/>
                </a:solidFill>
                <a:latin typeface="Times New Roman" panose="02020603050405020304" pitchFamily="18" charset="0"/>
                <a:cs typeface="Times New Roman" panose="02020603050405020304" pitchFamily="18" charset="0"/>
              </a:rPr>
              <a:t>interact with various electronic components like transistors, resistors, and capacitors, as well as electromechanical components such as motors, relays, LEDs, etc., to perform specific tasks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2400" b="1" dirty="0" smtClean="0">
                <a:solidFill>
                  <a:schemeClr val="tx1"/>
                </a:solidFill>
                <a:latin typeface="Times New Roman" panose="02020603050405020304" pitchFamily="18" charset="0"/>
                <a:cs typeface="Times New Roman" panose="02020603050405020304" pitchFamily="18" charset="0"/>
              </a:rPr>
              <a:t>Electronic</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describes machines and devices that require electrical currents to run, and that use microchips and transistors to direct that current. </a:t>
            </a:r>
            <a:r>
              <a:rPr lang="en-US" sz="2400" dirty="0" smtClean="0">
                <a:solidFill>
                  <a:schemeClr val="tx1"/>
                </a:solidFill>
                <a:latin typeface="Times New Roman" panose="02020603050405020304" pitchFamily="18" charset="0"/>
                <a:cs typeface="Times New Roman" panose="02020603050405020304" pitchFamily="18" charset="0"/>
              </a:rPr>
              <a:t>cars, computers</a:t>
            </a:r>
            <a:r>
              <a:rPr lang="en-US" sz="2400" dirty="0">
                <a:solidFill>
                  <a:schemeClr val="tx1"/>
                </a:solidFill>
                <a:latin typeface="Times New Roman" panose="02020603050405020304" pitchFamily="18" charset="0"/>
                <a:cs typeface="Times New Roman" panose="02020603050405020304" pitchFamily="18" charset="0"/>
              </a:rPr>
              <a:t>, radios, televisions, </a:t>
            </a:r>
            <a:r>
              <a:rPr lang="en-US" sz="2400" dirty="0" smtClean="0">
                <a:solidFill>
                  <a:schemeClr val="tx1"/>
                </a:solidFill>
                <a:latin typeface="Times New Roman" panose="02020603050405020304" pitchFamily="18" charset="0"/>
                <a:cs typeface="Times New Roman" panose="02020603050405020304" pitchFamily="18" charset="0"/>
              </a:rPr>
              <a:t>phones, etc.</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11">
            <a:extLst>
              <a:ext uri="{FF2B5EF4-FFF2-40B4-BE49-F238E27FC236}">
                <a16:creationId xmlns:a16="http://schemas.microsoft.com/office/drawing/2014/main" id="{EB51BCAE-2900-4BF0-AE13-E1021ACE4355}"/>
              </a:ext>
            </a:extLst>
          </p:cNvPr>
          <p:cNvSpPr/>
          <p:nvPr/>
        </p:nvSpPr>
        <p:spPr>
          <a:xfrm>
            <a:off x="0" y="0"/>
            <a:ext cx="8356001"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e</a:t>
            </a:r>
            <a:r>
              <a:rPr lang="en-US" sz="3200" dirty="0" smtClean="0"/>
              <a:t>) Electronic and Electromechanical components</a:t>
            </a:r>
            <a:endParaRPr lang="en-US" sz="3200" dirty="0"/>
          </a:p>
        </p:txBody>
      </p:sp>
      <p:sp>
        <p:nvSpPr>
          <p:cNvPr id="5" name="5-Point Star 4"/>
          <p:cNvSpPr/>
          <p:nvPr/>
        </p:nvSpPr>
        <p:spPr>
          <a:xfrm>
            <a:off x="328272" y="4492296"/>
            <a:ext cx="1385835" cy="2365704"/>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8" y="839336"/>
            <a:ext cx="2310487" cy="3248570"/>
          </a:xfrm>
          <a:prstGeom prst="rect">
            <a:avLst/>
          </a:prstGeom>
        </p:spPr>
      </p:pic>
    </p:spTree>
    <p:extLst>
      <p:ext uri="{BB962C8B-B14F-4D97-AF65-F5344CB8AC3E}">
        <p14:creationId xmlns:p14="http://schemas.microsoft.com/office/powerpoint/2010/main" val="317841449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788"/>
            <a:ext cx="12021671" cy="6118410"/>
          </a:xfrm>
        </p:spPr>
        <p:txBody>
          <a:bodyPr>
            <a:noAutofit/>
          </a:bodyPr>
          <a:lstStyle/>
          <a:p>
            <a:pPr fontAlgn="base"/>
            <a:r>
              <a:rPr lang="en-US" sz="2800" b="1" dirty="0" smtClean="0">
                <a:solidFill>
                  <a:schemeClr val="tx1"/>
                </a:solidFill>
                <a:latin typeface="Times New Roman" panose="02020603050405020304" pitchFamily="18" charset="0"/>
                <a:cs typeface="Times New Roman" panose="02020603050405020304" pitchFamily="18" charset="0"/>
              </a:rPr>
              <a:t>                        Electronic </a:t>
            </a:r>
            <a:r>
              <a:rPr lang="en-US" sz="2800" b="1" dirty="0">
                <a:solidFill>
                  <a:schemeClr val="tx1"/>
                </a:solidFill>
                <a:latin typeface="Times New Roman" panose="02020603050405020304" pitchFamily="18" charset="0"/>
                <a:cs typeface="Times New Roman" panose="02020603050405020304" pitchFamily="18" charset="0"/>
              </a:rPr>
              <a:t>Components and Their Function</a:t>
            </a:r>
          </a:p>
          <a:p>
            <a:pPr fontAlgn="base">
              <a:buFont typeface="Wingdings" panose="05000000000000000000" pitchFamily="2" charset="2"/>
              <a:buChar char="§"/>
            </a:pPr>
            <a:r>
              <a:rPr lang="en-US" sz="2400" b="1" dirty="0" smtClean="0">
                <a:solidFill>
                  <a:schemeClr val="tx1"/>
                </a:solidFill>
                <a:latin typeface="Times New Roman" panose="02020603050405020304" pitchFamily="18" charset="0"/>
                <a:cs typeface="Times New Roman" panose="02020603050405020304" pitchFamily="18" charset="0"/>
              </a:rPr>
              <a:t>Capacitors</a:t>
            </a:r>
            <a:r>
              <a:rPr lang="en-US" sz="2400" dirty="0" smtClean="0">
                <a:solidFill>
                  <a:schemeClr val="tx1"/>
                </a:solidFill>
                <a:latin typeface="Times New Roman" panose="02020603050405020304" pitchFamily="18" charset="0"/>
                <a:cs typeface="Times New Roman" panose="02020603050405020304" pitchFamily="18" charset="0"/>
              </a:rPr>
              <a:t>: Store </a:t>
            </a:r>
            <a:r>
              <a:rPr lang="en-US" sz="2400" dirty="0">
                <a:solidFill>
                  <a:schemeClr val="tx1"/>
                </a:solidFill>
                <a:latin typeface="Times New Roman" panose="02020603050405020304" pitchFamily="18" charset="0"/>
                <a:cs typeface="Times New Roman" panose="02020603050405020304" pitchFamily="18" charset="0"/>
              </a:rPr>
              <a:t>electrical charge in an electrical field.</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Diodes</a:t>
            </a:r>
            <a:r>
              <a:rPr lang="en-US" sz="2400" dirty="0">
                <a:solidFill>
                  <a:schemeClr val="tx1"/>
                </a:solidFill>
                <a:latin typeface="Times New Roman" panose="02020603050405020304" pitchFamily="18" charset="0"/>
                <a:cs typeface="Times New Roman" panose="02020603050405020304" pitchFamily="18" charset="0"/>
              </a:rPr>
              <a:t>: Components that conduct electricity in only one direction.</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Integrated Circuits or ICs</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Merged </a:t>
            </a:r>
            <a:r>
              <a:rPr lang="en-US" sz="2400" dirty="0">
                <a:solidFill>
                  <a:schemeClr val="tx1"/>
                </a:solidFill>
                <a:latin typeface="Times New Roman" panose="02020603050405020304" pitchFamily="18" charset="0"/>
                <a:cs typeface="Times New Roman" panose="02020603050405020304" pitchFamily="18" charset="0"/>
              </a:rPr>
              <a:t>into a chip or semiconductor; a whole system rather than a single component</a:t>
            </a:r>
            <a:r>
              <a:rPr lang="en-US" sz="2400"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Magnetic or Inductive Components</a:t>
            </a:r>
            <a:r>
              <a:rPr lang="en-US" sz="2400" dirty="0">
                <a:solidFill>
                  <a:schemeClr val="tx1"/>
                </a:solidFill>
                <a:latin typeface="Times New Roman" panose="02020603050405020304" pitchFamily="18" charset="0"/>
                <a:cs typeface="Times New Roman" panose="02020603050405020304" pitchFamily="18" charset="0"/>
              </a:rPr>
              <a:t>: These are Electrical components that use magnetism.</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Network Components</a:t>
            </a:r>
            <a:r>
              <a:rPr lang="en-US" sz="2400" dirty="0">
                <a:solidFill>
                  <a:schemeClr val="tx1"/>
                </a:solidFill>
                <a:latin typeface="Times New Roman" panose="02020603050405020304" pitchFamily="18" charset="0"/>
                <a:cs typeface="Times New Roman" panose="02020603050405020304" pitchFamily="18" charset="0"/>
              </a:rPr>
              <a:t>: Components that use more than 1 type of Passive Component.</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Piezoelectric devices, crystals, resonators</a:t>
            </a:r>
            <a:r>
              <a:rPr lang="en-US" sz="2400" dirty="0">
                <a:solidFill>
                  <a:schemeClr val="tx1"/>
                </a:solidFill>
                <a:latin typeface="Times New Roman" panose="02020603050405020304" pitchFamily="18" charset="0"/>
                <a:cs typeface="Times New Roman" panose="02020603050405020304" pitchFamily="18" charset="0"/>
              </a:rPr>
              <a:t>: Passive components that use piezoelectric. effect.</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Resistors</a:t>
            </a:r>
            <a:r>
              <a:rPr lang="en-US" sz="2400" dirty="0">
                <a:solidFill>
                  <a:schemeClr val="tx1"/>
                </a:solidFill>
                <a:latin typeface="Times New Roman" panose="02020603050405020304" pitchFamily="18" charset="0"/>
                <a:cs typeface="Times New Roman" panose="02020603050405020304" pitchFamily="18" charset="0"/>
              </a:rPr>
              <a:t>: Components used to resist current.</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Semiconductors</a:t>
            </a:r>
            <a:r>
              <a:rPr lang="en-US" sz="2400" dirty="0">
                <a:solidFill>
                  <a:schemeClr val="tx1"/>
                </a:solidFill>
                <a:latin typeface="Times New Roman" panose="02020603050405020304" pitchFamily="18" charset="0"/>
                <a:cs typeface="Times New Roman" panose="02020603050405020304" pitchFamily="18" charset="0"/>
              </a:rPr>
              <a:t>: Electronic control components with no moving parts.</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Switches</a:t>
            </a:r>
            <a:r>
              <a:rPr lang="en-US" sz="2400" dirty="0">
                <a:solidFill>
                  <a:schemeClr val="tx1"/>
                </a:solidFill>
                <a:latin typeface="Times New Roman" panose="02020603050405020304" pitchFamily="18" charset="0"/>
                <a:cs typeface="Times New Roman" panose="02020603050405020304" pitchFamily="18" charset="0"/>
              </a:rPr>
              <a:t>: Components that may be made to either conduct (closed) or not (open).</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Terminals and Connectors</a:t>
            </a:r>
            <a:r>
              <a:rPr lang="en-US" sz="2400" dirty="0">
                <a:solidFill>
                  <a:schemeClr val="tx1"/>
                </a:solidFill>
                <a:latin typeface="Times New Roman" panose="02020603050405020304" pitchFamily="18" charset="0"/>
                <a:cs typeface="Times New Roman" panose="02020603050405020304" pitchFamily="18" charset="0"/>
              </a:rPr>
              <a:t>: Components to make electrical connection.</a:t>
            </a:r>
          </a:p>
          <a:p>
            <a:pPr fontAlgn="base">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Transistors</a:t>
            </a:r>
            <a:r>
              <a:rPr lang="en-US" sz="2400" dirty="0">
                <a:solidFill>
                  <a:schemeClr val="tx1"/>
                </a:solidFill>
                <a:latin typeface="Times New Roman" panose="02020603050405020304" pitchFamily="18" charset="0"/>
                <a:cs typeface="Times New Roman" panose="02020603050405020304" pitchFamily="18" charset="0"/>
              </a:rPr>
              <a:t>: A semiconductor device capable of amplification</a:t>
            </a:r>
            <a:r>
              <a:rPr lang="en-US" sz="2400" b="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7">
            <a:extLst>
              <a:ext uri="{FF2B5EF4-FFF2-40B4-BE49-F238E27FC236}">
                <a16:creationId xmlns:a16="http://schemas.microsoft.com/office/drawing/2014/main" id="{D0841617-291C-4119-B0CE-6ADCC5AB7761}"/>
              </a:ext>
            </a:extLst>
          </p:cNvPr>
          <p:cNvSpPr/>
          <p:nvPr/>
        </p:nvSpPr>
        <p:spPr>
          <a:xfrm>
            <a:off x="107576" y="53788"/>
            <a:ext cx="1532965" cy="49043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Cont~</a:t>
            </a:r>
            <a:endParaRPr lang="en-US" sz="3200" b="1" dirty="0"/>
          </a:p>
        </p:txBody>
      </p:sp>
    </p:spTree>
    <p:extLst>
      <p:ext uri="{BB962C8B-B14F-4D97-AF65-F5344CB8AC3E}">
        <p14:creationId xmlns:p14="http://schemas.microsoft.com/office/powerpoint/2010/main" val="411946277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571" t="34348" r="36935" b="19005"/>
          <a:stretch/>
        </p:blipFill>
        <p:spPr>
          <a:xfrm>
            <a:off x="3052482" y="1264023"/>
            <a:ext cx="8901953" cy="5056093"/>
          </a:xfrm>
          <a:prstGeom prst="rect">
            <a:avLst/>
          </a:prstGeom>
          <a:ln>
            <a:noFill/>
          </a:ln>
          <a:effectLst>
            <a:outerShdw blurRad="190500" algn="tl" rotWithShape="0">
              <a:srgbClr val="000000">
                <a:alpha val="70000"/>
              </a:srgbClr>
            </a:outerShdw>
          </a:effectLst>
        </p:spPr>
      </p:pic>
      <p:sp>
        <p:nvSpPr>
          <p:cNvPr id="5" name="5-Point Star 4"/>
          <p:cNvSpPr/>
          <p:nvPr/>
        </p:nvSpPr>
        <p:spPr>
          <a:xfrm>
            <a:off x="73564" y="4773708"/>
            <a:ext cx="1385835" cy="2084292"/>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 y="968188"/>
            <a:ext cx="2720707" cy="3590365"/>
          </a:xfrm>
          <a:prstGeom prst="rect">
            <a:avLst/>
          </a:prstGeom>
        </p:spPr>
      </p:pic>
      <p:sp>
        <p:nvSpPr>
          <p:cNvPr id="7" name="Rectangle: Rounded Corners 7">
            <a:extLst>
              <a:ext uri="{FF2B5EF4-FFF2-40B4-BE49-F238E27FC236}">
                <a16:creationId xmlns:a16="http://schemas.microsoft.com/office/drawing/2014/main" id="{D0841617-291C-4119-B0CE-6ADCC5AB7761}"/>
              </a:ext>
            </a:extLst>
          </p:cNvPr>
          <p:cNvSpPr/>
          <p:nvPr/>
        </p:nvSpPr>
        <p:spPr>
          <a:xfrm>
            <a:off x="0" y="0"/>
            <a:ext cx="1532965" cy="49043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Cont~</a:t>
            </a:r>
            <a:endParaRPr lang="en-US" sz="3200" b="1" dirty="0"/>
          </a:p>
        </p:txBody>
      </p:sp>
      <p:sp>
        <p:nvSpPr>
          <p:cNvPr id="8" name="Rounded Rectangle 7"/>
          <p:cNvSpPr/>
          <p:nvPr/>
        </p:nvSpPr>
        <p:spPr>
          <a:xfrm>
            <a:off x="3213847" y="245215"/>
            <a:ext cx="8740588" cy="95474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smtClean="0"/>
              <a:t>Electronic </a:t>
            </a:r>
            <a:r>
              <a:rPr lang="en-US" sz="3200" b="1" dirty="0"/>
              <a:t>and Electromechanical </a:t>
            </a:r>
            <a:r>
              <a:rPr lang="en-US" sz="3200" b="1" dirty="0" smtClean="0"/>
              <a:t>components some symbols and their names</a:t>
            </a:r>
            <a:endParaRPr lang="en-US" sz="3200" b="1" dirty="0"/>
          </a:p>
        </p:txBody>
      </p:sp>
    </p:spTree>
    <p:extLst>
      <p:ext uri="{BB962C8B-B14F-4D97-AF65-F5344CB8AC3E}">
        <p14:creationId xmlns:p14="http://schemas.microsoft.com/office/powerpoint/2010/main" val="96774915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025AE-ADF9-45F0-9A0C-117C20B40AB6}"/>
              </a:ext>
            </a:extLst>
          </p:cNvPr>
          <p:cNvSpPr>
            <a:spLocks noGrp="1"/>
          </p:cNvSpPr>
          <p:nvPr>
            <p:ph idx="1"/>
          </p:nvPr>
        </p:nvSpPr>
        <p:spPr>
          <a:xfrm>
            <a:off x="2178425" y="459744"/>
            <a:ext cx="9789458" cy="5645221"/>
          </a:xfrm>
        </p:spPr>
        <p:txBody>
          <a:bodyPr>
            <a:noAutofit/>
          </a:bodyPr>
          <a:lstStyle/>
          <a:p>
            <a:pPr algn="just">
              <a:lnSpc>
                <a:spcPct val="170000"/>
              </a:lnSpc>
            </a:pPr>
            <a:r>
              <a:rPr lang="en-US" b="0" i="0" dirty="0">
                <a:solidFill>
                  <a:schemeClr val="tx1"/>
                </a:solidFill>
                <a:effectLst/>
                <a:latin typeface="Times New Roman" panose="02020603050405020304" pitchFamily="18" charset="0"/>
                <a:cs typeface="Times New Roman" panose="02020603050405020304" pitchFamily="18" charset="0"/>
              </a:rPr>
              <a:t>An embedded system power supply has to provide voltages at all these levels across the entire system. </a:t>
            </a:r>
          </a:p>
          <a:p>
            <a:pPr algn="just">
              <a:lnSpc>
                <a:spcPct val="170000"/>
              </a:lnSpc>
            </a:pPr>
            <a:r>
              <a:rPr lang="en-US" b="0" i="0" dirty="0">
                <a:solidFill>
                  <a:schemeClr val="tx1"/>
                </a:solidFill>
                <a:effectLst/>
                <a:latin typeface="Times New Roman" panose="02020603050405020304" pitchFamily="18" charset="0"/>
                <a:cs typeface="Times New Roman" panose="02020603050405020304" pitchFamily="18" charset="0"/>
              </a:rPr>
              <a:t>Power supplies for embedded systems normally must provide the primary input power at a standard voltage, and the power regulation strategy on the PCB provides power at the particular core voltages</a:t>
            </a:r>
            <a:r>
              <a:rPr lang="en-US" b="0" i="0" dirty="0" smtClean="0">
                <a:solidFill>
                  <a:schemeClr val="tx1"/>
                </a:solidFill>
                <a:effectLst/>
                <a:latin typeface="Times New Roman" panose="02020603050405020304" pitchFamily="18" charset="0"/>
                <a:cs typeface="Times New Roman" panose="02020603050405020304" pitchFamily="18" charset="0"/>
              </a:rPr>
              <a:t>.</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lnSpc>
                <a:spcPct val="170000"/>
              </a:lnSpc>
            </a:pPr>
            <a:r>
              <a:rPr lang="en-US" b="1" dirty="0">
                <a:solidFill>
                  <a:schemeClr val="tx1"/>
                </a:solidFill>
                <a:latin typeface="Google Sans"/>
              </a:rPr>
              <a:t>T</a:t>
            </a:r>
            <a:r>
              <a:rPr lang="en-US" b="1" i="0" dirty="0">
                <a:solidFill>
                  <a:schemeClr val="tx1"/>
                </a:solidFill>
                <a:effectLst/>
                <a:latin typeface="Google Sans"/>
              </a:rPr>
              <a:t>hree types of power supply?</a:t>
            </a:r>
            <a:endParaRPr lang="en-US" b="1" i="0" dirty="0">
              <a:solidFill>
                <a:schemeClr val="tx1"/>
              </a:solidFill>
              <a:effectLst/>
              <a:latin typeface="arial" panose="020B0604020202020204" pitchFamily="34" charset="0"/>
            </a:endParaRPr>
          </a:p>
          <a:p>
            <a:pPr algn="l">
              <a:lnSpc>
                <a:spcPct val="170000"/>
              </a:lnSpc>
            </a:pPr>
            <a:r>
              <a:rPr lang="en-US" b="0" i="0" dirty="0">
                <a:solidFill>
                  <a:schemeClr val="tx1"/>
                </a:solidFill>
                <a:effectLst/>
                <a:latin typeface="Google Sans"/>
              </a:rPr>
              <a:t>linear, switched, and battery-based. Of the three basic regulated power supply designs, linear is the least complicated system, but switched and battery power have their advantages.</a:t>
            </a:r>
            <a:endParaRPr lang="en-US" b="0" i="0" dirty="0">
              <a:solidFill>
                <a:schemeClr val="tx1"/>
              </a:solidFill>
              <a:effectLst/>
              <a:latin typeface="arial" panose="020B0604020202020204" pitchFamily="34" charset="0"/>
            </a:endParaRPr>
          </a:p>
          <a:p>
            <a:pPr algn="just">
              <a:lnSpc>
                <a:spcPct val="170000"/>
              </a:lnSpc>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2904565" y="6431091"/>
            <a:ext cx="6427694" cy="42690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PCB: Printed Circuit Board</a:t>
            </a:r>
            <a:endParaRPr lang="en-US" dirty="0"/>
          </a:p>
        </p:txBody>
      </p:sp>
      <p:sp>
        <p:nvSpPr>
          <p:cNvPr id="4" name="5-Point Star 3"/>
          <p:cNvSpPr/>
          <p:nvPr/>
        </p:nvSpPr>
        <p:spPr>
          <a:xfrm>
            <a:off x="86284"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0" y="2050960"/>
            <a:ext cx="1909483" cy="2413464"/>
          </a:xfrm>
          <a:prstGeom prst="rect">
            <a:avLst/>
          </a:prstGeom>
        </p:spPr>
      </p:pic>
      <p:sp>
        <p:nvSpPr>
          <p:cNvPr id="6" name="Rounded Rectangle 5"/>
          <p:cNvSpPr/>
          <p:nvPr/>
        </p:nvSpPr>
        <p:spPr>
          <a:xfrm>
            <a:off x="86284" y="1492624"/>
            <a:ext cx="1777253" cy="55833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smtClean="0">
                <a:solidFill>
                  <a:schemeClr val="tx1"/>
                </a:solidFill>
              </a:rPr>
              <a:t>Power Supply</a:t>
            </a:r>
            <a:endParaRPr lang="en-US" sz="2000" b="1" dirty="0">
              <a:solidFill>
                <a:schemeClr val="tx1"/>
              </a:solidFill>
            </a:endParaRPr>
          </a:p>
        </p:txBody>
      </p:sp>
      <p:sp>
        <p:nvSpPr>
          <p:cNvPr id="7" name="Rectangle: Rounded Corners 7">
            <a:extLst>
              <a:ext uri="{FF2B5EF4-FFF2-40B4-BE49-F238E27FC236}">
                <a16:creationId xmlns:a16="http://schemas.microsoft.com/office/drawing/2014/main" id="{D0841617-291C-4119-B0CE-6ADCC5AB7761}"/>
              </a:ext>
            </a:extLst>
          </p:cNvPr>
          <p:cNvSpPr/>
          <p:nvPr/>
        </p:nvSpPr>
        <p:spPr>
          <a:xfrm>
            <a:off x="-7842" y="192604"/>
            <a:ext cx="1796301" cy="8296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smtClean="0"/>
          </a:p>
          <a:p>
            <a:pPr algn="ctr"/>
            <a:r>
              <a:rPr lang="en-US" sz="3200" dirty="0" smtClean="0"/>
              <a:t>f</a:t>
            </a:r>
            <a:r>
              <a:rPr lang="en-US" sz="3200" dirty="0" smtClean="0"/>
              <a:t>) </a:t>
            </a:r>
          </a:p>
          <a:p>
            <a:pPr algn="ctr"/>
            <a:r>
              <a:rPr lang="en-US" sz="2000" b="1" dirty="0" smtClean="0">
                <a:solidFill>
                  <a:schemeClr val="tx1"/>
                </a:solidFill>
              </a:rPr>
              <a:t>Power </a:t>
            </a:r>
            <a:r>
              <a:rPr lang="en-US" sz="2000" b="1" dirty="0">
                <a:solidFill>
                  <a:schemeClr val="tx1"/>
                </a:solidFill>
              </a:rPr>
              <a:t>Supply</a:t>
            </a:r>
          </a:p>
          <a:p>
            <a:pPr algn="ctr"/>
            <a:endParaRPr lang="en-US" sz="3200" dirty="0"/>
          </a:p>
        </p:txBody>
      </p:sp>
    </p:spTree>
    <p:extLst>
      <p:ext uri="{BB962C8B-B14F-4D97-AF65-F5344CB8AC3E}">
        <p14:creationId xmlns:p14="http://schemas.microsoft.com/office/powerpoint/2010/main" val="308197890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7172" y="381159"/>
            <a:ext cx="9291393" cy="5943441"/>
          </a:xfrm>
        </p:spPr>
        <p:txBody>
          <a:bodyPr>
            <a:no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UART (Universal Asynchronous Receiver/Transmitter): </a:t>
            </a:r>
            <a:r>
              <a:rPr lang="en-US" sz="2800" dirty="0">
                <a:latin typeface="Times New Roman" panose="02020603050405020304" pitchFamily="18" charset="0"/>
                <a:cs typeface="Times New Roman" panose="02020603050405020304" pitchFamily="18" charset="0"/>
              </a:rPr>
              <a:t>Used for serial communication between the microcontroller and other devices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facilitates the transmission and reception of data between two devices without the need for a clock signal to synchronize the communication process.</a:t>
            </a:r>
          </a:p>
          <a:p>
            <a:pPr algn="just">
              <a:lnSpc>
                <a:spcPct val="150000"/>
              </a:lnSpc>
            </a:pPr>
            <a:r>
              <a:rPr lang="en-US" sz="2800" b="1" dirty="0">
                <a:latin typeface="Times New Roman" panose="02020603050405020304" pitchFamily="18" charset="0"/>
                <a:cs typeface="Times New Roman" panose="02020603050405020304" pitchFamily="18" charset="0"/>
              </a:rPr>
              <a:t>SPI (Serial Peripheral Interface): </a:t>
            </a:r>
            <a:r>
              <a:rPr lang="en-US" sz="2800" dirty="0">
                <a:latin typeface="Times New Roman" panose="02020603050405020304" pitchFamily="18" charset="0"/>
                <a:cs typeface="Times New Roman" panose="02020603050405020304" pitchFamily="18" charset="0"/>
              </a:rPr>
              <a:t>Allows synchronous serial communication between the microcontroller and peripheral devices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used primarily in embedded systems for short-distance wired communication between integrated circuits.</a:t>
            </a: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4" name="Rectangle: Rounded Corners 11">
            <a:extLst>
              <a:ext uri="{FF2B5EF4-FFF2-40B4-BE49-F238E27FC236}">
                <a16:creationId xmlns:a16="http://schemas.microsoft.com/office/drawing/2014/main" id="{EB51BCAE-2900-4BF0-AE13-E1021ACE4355}"/>
              </a:ext>
            </a:extLst>
          </p:cNvPr>
          <p:cNvSpPr/>
          <p:nvPr/>
        </p:nvSpPr>
        <p:spPr>
          <a:xfrm>
            <a:off x="0" y="0"/>
            <a:ext cx="11155679"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g</a:t>
            </a:r>
            <a:r>
              <a:rPr lang="en-US" sz="3200" dirty="0" smtClean="0"/>
              <a:t>) Communication interfaces (UART, SPI, I2C, Wi-Fi, Bluetooth, RF)</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676"/>
            <a:ext cx="2339788" cy="1586754"/>
          </a:xfrm>
          <a:prstGeom prst="rect">
            <a:avLst/>
          </a:prstGeom>
        </p:spPr>
      </p:pic>
      <p:sp>
        <p:nvSpPr>
          <p:cNvPr id="7" name="Rounded Rectangle 6"/>
          <p:cNvSpPr/>
          <p:nvPr/>
        </p:nvSpPr>
        <p:spPr>
          <a:xfrm>
            <a:off x="698307" y="539244"/>
            <a:ext cx="1373197" cy="446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a:t>UART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2" y="2918012"/>
            <a:ext cx="2564632" cy="2197952"/>
          </a:xfrm>
          <a:prstGeom prst="rect">
            <a:avLst/>
          </a:prstGeom>
        </p:spPr>
      </p:pic>
      <p:sp>
        <p:nvSpPr>
          <p:cNvPr id="9" name="5-Point Star 8"/>
          <p:cNvSpPr/>
          <p:nvPr/>
        </p:nvSpPr>
        <p:spPr>
          <a:xfrm>
            <a:off x="685669" y="5115964"/>
            <a:ext cx="1385835" cy="1742036"/>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sp>
        <p:nvSpPr>
          <p:cNvPr id="10" name="Rounded Rectangle 9"/>
          <p:cNvSpPr/>
          <p:nvPr/>
        </p:nvSpPr>
        <p:spPr>
          <a:xfrm>
            <a:off x="691988" y="2522005"/>
            <a:ext cx="1373197" cy="3960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smtClean="0"/>
              <a:t>SPI</a:t>
            </a:r>
            <a:endParaRPr lang="en-US" sz="2800" b="1" dirty="0"/>
          </a:p>
        </p:txBody>
      </p:sp>
    </p:spTree>
    <p:extLst>
      <p:ext uri="{BB962C8B-B14F-4D97-AF65-F5344CB8AC3E}">
        <p14:creationId xmlns:p14="http://schemas.microsoft.com/office/powerpoint/2010/main" val="375135441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3451" y="283634"/>
            <a:ext cx="9034818" cy="6021632"/>
          </a:xfrm>
        </p:spPr>
        <p:txBody>
          <a:bodyPr>
            <a:noAutofit/>
          </a:bodyPr>
          <a:lstStyle/>
          <a:p>
            <a:pPr algn="just">
              <a:lnSpc>
                <a:spcPct val="150000"/>
              </a:lnSpc>
            </a:pPr>
            <a:r>
              <a:rPr lang="en-US" sz="2800" b="1" dirty="0">
                <a:solidFill>
                  <a:schemeClr val="tx1"/>
                </a:solidFill>
                <a:latin typeface="Times New Roman" panose="02020603050405020304" pitchFamily="18" charset="0"/>
                <a:cs typeface="Times New Roman" panose="02020603050405020304" pitchFamily="18" charset="0"/>
              </a:rPr>
              <a:t>I2C (Inter-Integrated Circuit): </a:t>
            </a:r>
            <a:r>
              <a:rPr lang="en-US" sz="2800" dirty="0">
                <a:solidFill>
                  <a:schemeClr val="tx1"/>
                </a:solidFill>
                <a:latin typeface="Times New Roman" panose="02020603050405020304" pitchFamily="18" charset="0"/>
                <a:cs typeface="Times New Roman" panose="02020603050405020304" pitchFamily="18" charset="0"/>
              </a:rPr>
              <a:t>A serial communication protocol connecting multiple components that share the same bus </a:t>
            </a:r>
            <a:r>
              <a:rPr lang="en-US" sz="2800" dirty="0" smtClean="0">
                <a:solidFill>
                  <a:schemeClr val="tx1"/>
                </a:solidFill>
                <a:latin typeface="Times New Roman" panose="02020603050405020304" pitchFamily="18" charset="0"/>
                <a:cs typeface="Times New Roman" panose="02020603050405020304" pitchFamily="18" charset="0"/>
              </a:rPr>
              <a:t>lines. is</a:t>
            </a:r>
            <a:r>
              <a:rPr lang="en-US" sz="2800" dirty="0">
                <a:solidFill>
                  <a:schemeClr val="tx1"/>
                </a:solidFill>
                <a:latin typeface="Times New Roman" panose="02020603050405020304" pitchFamily="18" charset="0"/>
                <a:cs typeface="Times New Roman" panose="02020603050405020304" pitchFamily="18" charset="0"/>
              </a:rPr>
              <a:t> a very cheap, yet effective, network used to interconnect peripheral devices within small-scale embedded systems. It is sometimes also known as IIC</a:t>
            </a:r>
            <a:endParaRPr lang="en-US" sz="2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800" b="1" dirty="0" smtClean="0">
                <a:solidFill>
                  <a:schemeClr val="tx1"/>
                </a:solidFill>
                <a:latin typeface="Times New Roman" panose="02020603050405020304" pitchFamily="18" charset="0"/>
                <a:cs typeface="Times New Roman" panose="02020603050405020304" pitchFamily="18" charset="0"/>
              </a:rPr>
              <a:t>Wi-Fi (Wireless Fidelity): </a:t>
            </a:r>
            <a:r>
              <a:rPr lang="en-US" sz="2800" dirty="0" smtClean="0">
                <a:solidFill>
                  <a:schemeClr val="tx1"/>
                </a:solidFill>
                <a:latin typeface="Times New Roman" panose="02020603050405020304" pitchFamily="18" charset="0"/>
                <a:cs typeface="Times New Roman" panose="02020603050405020304" pitchFamily="18" charset="0"/>
              </a:rPr>
              <a:t>Enabling microcontrollers to communicate wirelessly with other devices or networks, facilitating IoT applications and data transfer. </a:t>
            </a:r>
            <a:r>
              <a:rPr lang="en-US" sz="2800" dirty="0" smtClean="0"/>
              <a:t>Is good choice for IoT applications that need to transfer data to the cloud.</a:t>
            </a:r>
            <a:endParaRPr lang="en-US" sz="2800" dirty="0" smtClean="0">
              <a:solidFill>
                <a:schemeClr val="tx1"/>
              </a:solidFill>
              <a:latin typeface="Times New Roman" panose="02020603050405020304" pitchFamily="18" charset="0"/>
              <a:cs typeface="Times New Roman" panose="02020603050405020304" pitchFamily="18" charset="0"/>
            </a:endParaRPr>
          </a:p>
          <a:p>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2464"/>
            <a:ext cx="2934269" cy="2029036"/>
          </a:xfrm>
          <a:prstGeom prst="rect">
            <a:avLst/>
          </a:prstGeom>
        </p:spPr>
      </p:pic>
      <p:sp>
        <p:nvSpPr>
          <p:cNvPr id="5" name="Rounded Rectangle 4"/>
          <p:cNvSpPr/>
          <p:nvPr/>
        </p:nvSpPr>
        <p:spPr>
          <a:xfrm>
            <a:off x="857342" y="647124"/>
            <a:ext cx="1282513" cy="4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b="1" dirty="0" smtClean="0">
                <a:solidFill>
                  <a:schemeClr val="tx1"/>
                </a:solidFill>
              </a:rPr>
              <a:t>I2C</a:t>
            </a:r>
            <a:endParaRPr lang="en-US" sz="3200" b="1" dirty="0">
              <a:solidFill>
                <a:schemeClr val="tx1"/>
              </a:solidFill>
            </a:endParaRPr>
          </a:p>
        </p:txBody>
      </p:sp>
      <p:sp>
        <p:nvSpPr>
          <p:cNvPr id="6" name="Rectangle: Rounded Corners 7">
            <a:extLst>
              <a:ext uri="{FF2B5EF4-FFF2-40B4-BE49-F238E27FC236}">
                <a16:creationId xmlns:a16="http://schemas.microsoft.com/office/drawing/2014/main" id="{D0841617-291C-4119-B0CE-6ADCC5AB7761}"/>
              </a:ext>
            </a:extLst>
          </p:cNvPr>
          <p:cNvSpPr/>
          <p:nvPr/>
        </p:nvSpPr>
        <p:spPr>
          <a:xfrm>
            <a:off x="107577" y="53789"/>
            <a:ext cx="1391024" cy="4703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Cont~</a:t>
            </a:r>
            <a:endParaRPr lang="en-US" sz="32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98" y="3571664"/>
            <a:ext cx="1845881" cy="1641752"/>
          </a:xfrm>
          <a:prstGeom prst="rect">
            <a:avLst/>
          </a:prstGeom>
        </p:spPr>
      </p:pic>
      <p:sp>
        <p:nvSpPr>
          <p:cNvPr id="8" name="Rounded Rectangle 7"/>
          <p:cNvSpPr/>
          <p:nvPr/>
        </p:nvSpPr>
        <p:spPr>
          <a:xfrm>
            <a:off x="645798" y="3126770"/>
            <a:ext cx="1705605" cy="4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cs typeface="Times New Roman" panose="02020603050405020304" pitchFamily="18" charset="0"/>
              </a:rPr>
              <a:t>Wi-Fi</a:t>
            </a:r>
            <a:endParaRPr lang="en-US" sz="3200" b="1" dirty="0">
              <a:solidFill>
                <a:schemeClr val="tx1"/>
              </a:solidFill>
            </a:endParaRPr>
          </a:p>
        </p:txBody>
      </p:sp>
      <p:sp>
        <p:nvSpPr>
          <p:cNvPr id="9" name="5-Point Star 8"/>
          <p:cNvSpPr/>
          <p:nvPr/>
        </p:nvSpPr>
        <p:spPr>
          <a:xfrm>
            <a:off x="805682" y="5213416"/>
            <a:ext cx="1385835" cy="1644584"/>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spTree>
    <p:extLst>
      <p:ext uri="{BB962C8B-B14F-4D97-AF65-F5344CB8AC3E}">
        <p14:creationId xmlns:p14="http://schemas.microsoft.com/office/powerpoint/2010/main" val="85067774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6848" y="218363"/>
            <a:ext cx="9294124" cy="6141493"/>
          </a:xfrm>
        </p:spPr>
        <p:txBody>
          <a:bodyPr>
            <a:normAutofit/>
          </a:bodyPr>
          <a:lstStyle/>
          <a:p>
            <a:pPr algn="just">
              <a:lnSpc>
                <a:spcPct val="150000"/>
              </a:lnSpc>
            </a:pPr>
            <a:r>
              <a:rPr lang="en-US" sz="2800" b="1" dirty="0">
                <a:solidFill>
                  <a:schemeClr val="tx1"/>
                </a:solidFill>
                <a:latin typeface="Times New Roman" panose="02020603050405020304" pitchFamily="18" charset="0"/>
                <a:cs typeface="Times New Roman" panose="02020603050405020304" pitchFamily="18" charset="0"/>
              </a:rPr>
              <a:t>Bluetooth</a:t>
            </a:r>
            <a:r>
              <a:rPr lang="en-US" sz="2800" dirty="0">
                <a:solidFill>
                  <a:schemeClr val="tx1"/>
                </a:solidFill>
                <a:latin typeface="Times New Roman" panose="02020603050405020304" pitchFamily="18" charset="0"/>
                <a:cs typeface="Times New Roman" panose="02020603050405020304" pitchFamily="18" charset="0"/>
              </a:rPr>
              <a:t> is a wireless technology that enables a wireless device to communicate in the 2.4 GHz industrial, scientific and medical (ISM) band. It has been specifically designed as a low cost, low power radio technology, which is particularly suited for the short range personal area network (PAN) application</a:t>
            </a:r>
            <a:r>
              <a:rPr lang="en-US" sz="28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pPr>
            <a:r>
              <a:rPr lang="en-US" sz="2800" b="1" dirty="0" smtClean="0">
                <a:solidFill>
                  <a:schemeClr val="tx1"/>
                </a:solidFill>
                <a:latin typeface="Times New Roman" panose="02020603050405020304" pitchFamily="18" charset="0"/>
                <a:cs typeface="Times New Roman" panose="02020603050405020304" pitchFamily="18" charset="0"/>
              </a:rPr>
              <a:t>An </a:t>
            </a:r>
            <a:r>
              <a:rPr lang="en-US" sz="2800" b="1" dirty="0">
                <a:solidFill>
                  <a:schemeClr val="tx1"/>
                </a:solidFill>
                <a:latin typeface="Times New Roman" panose="02020603050405020304" pitchFamily="18" charset="0"/>
                <a:cs typeface="Times New Roman" panose="02020603050405020304" pitchFamily="18" charset="0"/>
              </a:rPr>
              <a:t>RF </a:t>
            </a:r>
            <a:r>
              <a:rPr lang="en-US" sz="2800" b="1" dirty="0" smtClean="0">
                <a:solidFill>
                  <a:schemeClr val="tx1"/>
                </a:solidFill>
                <a:latin typeface="Times New Roman" panose="02020603050405020304" pitchFamily="18" charset="0"/>
                <a:cs typeface="Times New Roman" panose="02020603050405020304" pitchFamily="18" charset="0"/>
              </a:rPr>
              <a:t>module </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a:solidFill>
                  <a:schemeClr val="tx1"/>
                </a:solidFill>
                <a:latin typeface="Times New Roman" panose="02020603050405020304" pitchFamily="18" charset="0"/>
                <a:cs typeface="Times New Roman" panose="02020603050405020304" pitchFamily="18" charset="0"/>
              </a:rPr>
              <a:t>short for radio-frequency module) is a (usually) small electronic device used to transmit and/or receive radio signals between two devices. In an embedded system it is often desirable to communicate with another device wirelessly.</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5-Point Star 3"/>
          <p:cNvSpPr/>
          <p:nvPr/>
        </p:nvSpPr>
        <p:spPr>
          <a:xfrm>
            <a:off x="560022" y="5213416"/>
            <a:ext cx="1385835" cy="1644584"/>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8" y="828888"/>
            <a:ext cx="2456597" cy="217361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30" y="3306185"/>
            <a:ext cx="2344145" cy="1847850"/>
          </a:xfrm>
          <a:prstGeom prst="rect">
            <a:avLst/>
          </a:prstGeom>
        </p:spPr>
      </p:pic>
      <p:sp>
        <p:nvSpPr>
          <p:cNvPr id="8" name="Rounded Rectangle 7"/>
          <p:cNvSpPr/>
          <p:nvPr/>
        </p:nvSpPr>
        <p:spPr>
          <a:xfrm>
            <a:off x="270300" y="598806"/>
            <a:ext cx="1965277" cy="4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b="1" dirty="0" smtClean="0">
                <a:solidFill>
                  <a:schemeClr val="tx1"/>
                </a:solidFill>
              </a:rPr>
              <a:t>Bluetooth</a:t>
            </a:r>
            <a:endParaRPr lang="en-US" sz="3200" b="1" dirty="0">
              <a:solidFill>
                <a:schemeClr val="tx1"/>
              </a:solidFill>
            </a:endParaRPr>
          </a:p>
        </p:txBody>
      </p:sp>
      <p:sp>
        <p:nvSpPr>
          <p:cNvPr id="9" name="Rounded Rectangle 8"/>
          <p:cNvSpPr/>
          <p:nvPr/>
        </p:nvSpPr>
        <p:spPr>
          <a:xfrm>
            <a:off x="653645" y="2924264"/>
            <a:ext cx="1282513" cy="46016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b="1" dirty="0" smtClean="0">
                <a:solidFill>
                  <a:schemeClr val="tx1"/>
                </a:solidFill>
              </a:rPr>
              <a:t>RF</a:t>
            </a:r>
            <a:endParaRPr lang="en-US" sz="3200" b="1" dirty="0">
              <a:solidFill>
                <a:schemeClr val="tx1"/>
              </a:solidFill>
            </a:endParaRPr>
          </a:p>
        </p:txBody>
      </p:sp>
      <p:sp>
        <p:nvSpPr>
          <p:cNvPr id="10" name="Rectangle: Rounded Corners 7">
            <a:extLst>
              <a:ext uri="{FF2B5EF4-FFF2-40B4-BE49-F238E27FC236}">
                <a16:creationId xmlns:a16="http://schemas.microsoft.com/office/drawing/2014/main" id="{D0841617-291C-4119-B0CE-6ADCC5AB7761}"/>
              </a:ext>
            </a:extLst>
          </p:cNvPr>
          <p:cNvSpPr/>
          <p:nvPr/>
        </p:nvSpPr>
        <p:spPr>
          <a:xfrm>
            <a:off x="107577" y="53789"/>
            <a:ext cx="1391024" cy="4703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Cont~</a:t>
            </a:r>
            <a:endParaRPr lang="en-US" sz="3200" b="1" dirty="0"/>
          </a:p>
        </p:txBody>
      </p:sp>
    </p:spTree>
    <p:extLst>
      <p:ext uri="{BB962C8B-B14F-4D97-AF65-F5344CB8AC3E}">
        <p14:creationId xmlns:p14="http://schemas.microsoft.com/office/powerpoint/2010/main" val="403746341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8926" y="126052"/>
            <a:ext cx="10099342" cy="5797076"/>
          </a:xfrm>
        </p:spPr>
        <p:txBody>
          <a:bodyPr>
            <a:normAutofit/>
          </a:bodyPr>
          <a:lstStyle/>
          <a:p>
            <a:r>
              <a:rPr lang="en-US" sz="3200" b="1" dirty="0" smtClean="0"/>
              <a:t>Common advantages </a:t>
            </a:r>
            <a:r>
              <a:rPr lang="en-US" sz="3200" b="1" dirty="0"/>
              <a:t>of </a:t>
            </a:r>
            <a:r>
              <a:rPr lang="en-US" sz="3200" b="1" dirty="0" smtClean="0"/>
              <a:t>above components</a:t>
            </a:r>
            <a:endParaRPr lang="en-US" sz="3200" b="1" dirty="0"/>
          </a:p>
          <a:p>
            <a:r>
              <a:rPr lang="en-US" sz="2800" b="1" dirty="0"/>
              <a:t>Simplicity:</a:t>
            </a:r>
            <a:r>
              <a:rPr lang="en-US" sz="2800" dirty="0"/>
              <a:t> </a:t>
            </a:r>
            <a:r>
              <a:rPr lang="en-US" sz="2800" dirty="0" smtClean="0"/>
              <a:t>easy </a:t>
            </a:r>
            <a:r>
              <a:rPr lang="en-US" sz="2800" dirty="0"/>
              <a:t>to implement, requiring minimal hardware overhead.</a:t>
            </a:r>
          </a:p>
          <a:p>
            <a:r>
              <a:rPr lang="en-US" sz="2800" b="1" dirty="0"/>
              <a:t>Flexibility: </a:t>
            </a:r>
            <a:r>
              <a:rPr lang="en-US" sz="2800" dirty="0" smtClean="0"/>
              <a:t>allows </a:t>
            </a:r>
            <a:r>
              <a:rPr lang="en-US" sz="2800" dirty="0"/>
              <a:t>for versatile system designs, accommodating a wide range of applications.</a:t>
            </a:r>
          </a:p>
          <a:p>
            <a:r>
              <a:rPr lang="en-US" sz="2800" b="1" dirty="0"/>
              <a:t>Wide Adoption: </a:t>
            </a:r>
            <a:r>
              <a:rPr lang="en-US" sz="2800" dirty="0" smtClean="0"/>
              <a:t>are widespread popularity, support and compatible </a:t>
            </a:r>
            <a:r>
              <a:rPr lang="en-US" sz="2800" dirty="0"/>
              <a:t>devices available in the market</a:t>
            </a:r>
            <a:r>
              <a:rPr lang="en-US" sz="2800" dirty="0" smtClean="0"/>
              <a:t>.</a:t>
            </a:r>
          </a:p>
          <a:p>
            <a:endParaRPr lang="en-US" sz="2800" dirty="0"/>
          </a:p>
          <a:p>
            <a:r>
              <a:rPr lang="en-US" sz="3200" b="1" dirty="0"/>
              <a:t>Common </a:t>
            </a:r>
            <a:r>
              <a:rPr lang="en-US" sz="3200" b="1" dirty="0" smtClean="0"/>
              <a:t>disadvantages </a:t>
            </a:r>
            <a:r>
              <a:rPr lang="en-US" sz="3200" b="1" dirty="0"/>
              <a:t>of above components</a:t>
            </a:r>
          </a:p>
          <a:p>
            <a:r>
              <a:rPr lang="en-US" sz="2800" b="1" dirty="0" smtClean="0"/>
              <a:t>Limited </a:t>
            </a:r>
            <a:r>
              <a:rPr lang="en-US" sz="2800" b="1" dirty="0"/>
              <a:t>Distance:</a:t>
            </a:r>
            <a:r>
              <a:rPr lang="en-US" sz="2800" dirty="0"/>
              <a:t> </a:t>
            </a:r>
            <a:r>
              <a:rPr lang="en-US" sz="2800" dirty="0" smtClean="0"/>
              <a:t>most of all </a:t>
            </a:r>
            <a:r>
              <a:rPr lang="en-US" sz="2800" dirty="0"/>
              <a:t>designed for </a:t>
            </a:r>
            <a:r>
              <a:rPr lang="en-US" sz="2800" dirty="0" smtClean="0"/>
              <a:t>short-distance (few meters).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43" y="2034372"/>
            <a:ext cx="1187354" cy="8210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18" y="2889623"/>
            <a:ext cx="746936" cy="66433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643" y="4188016"/>
            <a:ext cx="1163329" cy="10293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643" y="1079810"/>
            <a:ext cx="1050426" cy="82803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271" y="158212"/>
            <a:ext cx="1172726" cy="79529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664" y="3553958"/>
            <a:ext cx="822759" cy="705124"/>
          </a:xfrm>
          <a:prstGeom prst="rect">
            <a:avLst/>
          </a:prstGeom>
        </p:spPr>
      </p:pic>
      <p:sp>
        <p:nvSpPr>
          <p:cNvPr id="11" name="5-Point Star 10"/>
          <p:cNvSpPr/>
          <p:nvPr/>
        </p:nvSpPr>
        <p:spPr>
          <a:xfrm>
            <a:off x="177885" y="5213416"/>
            <a:ext cx="1385835" cy="1644584"/>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spTree>
    <p:extLst>
      <p:ext uri="{BB962C8B-B14F-4D97-AF65-F5344CB8AC3E}">
        <p14:creationId xmlns:p14="http://schemas.microsoft.com/office/powerpoint/2010/main" val="293047199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rved Left Arrow 4"/>
          <p:cNvSpPr/>
          <p:nvPr/>
        </p:nvSpPr>
        <p:spPr>
          <a:xfrm>
            <a:off x="7727283" y="790513"/>
            <a:ext cx="3152274" cy="5884762"/>
          </a:xfrm>
          <a:prstGeom prst="curvedLeftArrow">
            <a:avLst>
              <a:gd name="adj1" fmla="val 1762"/>
              <a:gd name="adj2" fmla="val 35425"/>
              <a:gd name="adj3" fmla="val 2458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a:off x="1471612" y="722555"/>
            <a:ext cx="3140242" cy="6020677"/>
          </a:xfrm>
          <a:prstGeom prst="curvedRightArrow">
            <a:avLst>
              <a:gd name="adj1" fmla="val 3937"/>
              <a:gd name="adj2" fmla="val 34938"/>
              <a:gd name="adj3" fmla="val 25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3507030" y="336176"/>
            <a:ext cx="5273900" cy="6339099"/>
          </a:xfrm>
          <a:prstGeom prst="ellipse">
            <a:avLst/>
          </a:prstGeom>
        </p:spPr>
        <p:style>
          <a:lnRef idx="1">
            <a:schemeClr val="dk1"/>
          </a:lnRef>
          <a:fillRef idx="3">
            <a:schemeClr val="dk1"/>
          </a:fillRef>
          <a:effectRef idx="2">
            <a:schemeClr val="dk1"/>
          </a:effectRef>
          <a:fontRef idx="minor">
            <a:schemeClr val="lt1"/>
          </a:fontRef>
        </p:style>
        <p:txBody>
          <a:bodyPr rtlCol="0" anchor="ctr">
            <a:prstTxWarp prst="textButtonPour">
              <a:avLst/>
            </a:prstTxWarp>
          </a:bodyPr>
          <a:lstStyle/>
          <a:p>
            <a:pPr algn="ctr"/>
            <a:r>
              <a:rPr lang="en-US" b="1" i="1" dirty="0" smtClean="0">
                <a:solidFill>
                  <a:schemeClr val="bg1"/>
                </a:solidFill>
                <a:latin typeface="Algerian" panose="04020705040A02060702" pitchFamily="82" charset="0"/>
              </a:rPr>
              <a:t> </a:t>
            </a:r>
            <a:r>
              <a:rPr lang="en-US" b="1" i="1" dirty="0" smtClean="0">
                <a:solidFill>
                  <a:srgbClr val="00B050"/>
                </a:solidFill>
                <a:latin typeface="Algerian" panose="04020705040A02060702" pitchFamily="82" charset="0"/>
              </a:rPr>
              <a:t>Thank you</a:t>
            </a:r>
          </a:p>
          <a:p>
            <a:pPr algn="ctr"/>
            <a:r>
              <a:rPr lang="en-US" b="1" i="1" dirty="0" smtClean="0">
                <a:solidFill>
                  <a:schemeClr val="bg1"/>
                </a:solidFill>
                <a:latin typeface="Algerian" panose="04020705040A02060702" pitchFamily="82" charset="0"/>
              </a:rPr>
              <a:t> </a:t>
            </a:r>
          </a:p>
          <a:p>
            <a:pPr algn="ctr"/>
            <a:r>
              <a:rPr lang="en-US" b="1" i="1" dirty="0" smtClean="0">
                <a:solidFill>
                  <a:schemeClr val="bg1"/>
                </a:solidFill>
                <a:latin typeface="Algerian" panose="04020705040A02060702" pitchFamily="82" charset="0"/>
              </a:rPr>
              <a:t>for</a:t>
            </a:r>
            <a:r>
              <a:rPr lang="en-US" b="1" i="1" dirty="0" smtClean="0">
                <a:solidFill>
                  <a:schemeClr val="accent5">
                    <a:lumMod val="75000"/>
                  </a:schemeClr>
                </a:solidFill>
                <a:latin typeface="Algerian" panose="04020705040A02060702" pitchFamily="82" charset="0"/>
              </a:rPr>
              <a:t> </a:t>
            </a:r>
          </a:p>
          <a:p>
            <a:pPr algn="ctr"/>
            <a:r>
              <a:rPr lang="en-US" b="1" i="1" dirty="0" smtClean="0">
                <a:solidFill>
                  <a:srgbClr val="00B0F0"/>
                </a:solidFill>
                <a:latin typeface="Algerian" panose="04020705040A02060702" pitchFamily="82" charset="0"/>
              </a:rPr>
              <a:t>your</a:t>
            </a:r>
            <a:r>
              <a:rPr lang="en-US" b="1" i="1" dirty="0" smtClean="0">
                <a:solidFill>
                  <a:schemeClr val="tx1"/>
                </a:solidFill>
                <a:latin typeface="Algerian" panose="04020705040A02060702" pitchFamily="82" charset="0"/>
              </a:rPr>
              <a:t> </a:t>
            </a:r>
          </a:p>
          <a:p>
            <a:pPr algn="ctr"/>
            <a:r>
              <a:rPr lang="en-US" b="1" i="1" dirty="0" smtClean="0">
                <a:solidFill>
                  <a:srgbClr val="FFFF00"/>
                </a:solidFill>
                <a:latin typeface="Algerian" panose="04020705040A02060702" pitchFamily="82" charset="0"/>
              </a:rPr>
              <a:t>attention</a:t>
            </a:r>
            <a:endParaRPr lang="en-US" b="1" i="1" dirty="0">
              <a:solidFill>
                <a:srgbClr val="FFFF00"/>
              </a:solidFill>
              <a:latin typeface="Algerian" panose="04020705040A02060702" pitchFamily="8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0"/>
            <a:ext cx="2782488" cy="3097946"/>
          </a:xfrm>
          <a:prstGeom prst="ellipse">
            <a:avLst/>
          </a:prstGeom>
          <a:ln>
            <a:noFill/>
          </a:ln>
          <a:effectLst>
            <a:softEdge rad="112500"/>
          </a:effectLst>
        </p:spPr>
      </p:pic>
    </p:spTree>
    <p:extLst>
      <p:ext uri="{BB962C8B-B14F-4D97-AF65-F5344CB8AC3E}">
        <p14:creationId xmlns:p14="http://schemas.microsoft.com/office/powerpoint/2010/main" val="176333419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42EC-2B59-4CAF-AF9C-C7CA50DAE944}"/>
              </a:ext>
            </a:extLst>
          </p:cNvPr>
          <p:cNvSpPr>
            <a:spLocks noGrp="1"/>
          </p:cNvSpPr>
          <p:nvPr>
            <p:ph type="title"/>
          </p:nvPr>
        </p:nvSpPr>
        <p:spPr>
          <a:xfrm>
            <a:off x="838200" y="365125"/>
            <a:ext cx="903136" cy="644525"/>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2EC4D977-D369-40B6-9723-B16EFE93E9CF}"/>
              </a:ext>
            </a:extLst>
          </p:cNvPr>
          <p:cNvSpPr>
            <a:spLocks noGrp="1"/>
          </p:cNvSpPr>
          <p:nvPr>
            <p:ph idx="1"/>
          </p:nvPr>
        </p:nvSpPr>
        <p:spPr>
          <a:xfrm>
            <a:off x="1977807" y="-156097"/>
            <a:ext cx="10000132" cy="1432268"/>
          </a:xfrm>
        </p:spPr>
        <p:txBody>
          <a:bodyPr>
            <a:noAutofit/>
          </a:bodyPr>
          <a:lstStyle/>
          <a:p>
            <a:pPr algn="just">
              <a:lnSpc>
                <a:spcPct val="170000"/>
              </a:lnSpc>
            </a:pPr>
            <a:r>
              <a:rPr lang="en-US" sz="2400" b="1" dirty="0">
                <a:solidFill>
                  <a:schemeClr val="tx1"/>
                </a:solidFill>
              </a:rPr>
              <a:t>A microcontroller (MCU) </a:t>
            </a:r>
            <a:r>
              <a:rPr lang="en-US" sz="2400" dirty="0" smtClean="0">
                <a:solidFill>
                  <a:schemeClr val="tx1"/>
                </a:solidFill>
              </a:rPr>
              <a:t>is </a:t>
            </a:r>
            <a:r>
              <a:rPr lang="en-US" sz="2400" dirty="0">
                <a:solidFill>
                  <a:schemeClr val="tx1"/>
                </a:solidFill>
              </a:rPr>
              <a:t>a single integrated circuit that is designed to control specific tasks within electronic systems. It combines the functions of a central processing unit (CPU), memory, and input/output interfaces, all on a single chip</a:t>
            </a:r>
            <a:r>
              <a:rPr lang="en-US" sz="2400" dirty="0" smtClean="0">
                <a:solidFill>
                  <a:schemeClr val="tx1"/>
                </a:solidFill>
              </a:rPr>
              <a:t>.</a:t>
            </a:r>
          </a:p>
          <a:p>
            <a:pPr algn="just">
              <a:lnSpc>
                <a:spcPct val="170000"/>
              </a:lnSpc>
            </a:pP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1DFFAC0-67B3-4EDA-89E6-AEED9D9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4" y="2110799"/>
            <a:ext cx="1636061" cy="1963660"/>
          </a:xfrm>
          <a:prstGeom prst="rect">
            <a:avLst/>
          </a:prstGeom>
        </p:spPr>
      </p:pic>
      <p:sp>
        <p:nvSpPr>
          <p:cNvPr id="8" name="Rectangle: Rounded Corners 7">
            <a:extLst>
              <a:ext uri="{FF2B5EF4-FFF2-40B4-BE49-F238E27FC236}">
                <a16:creationId xmlns:a16="http://schemas.microsoft.com/office/drawing/2014/main" id="{D0841617-291C-4119-B0CE-6ADCC5AB7761}"/>
              </a:ext>
            </a:extLst>
          </p:cNvPr>
          <p:cNvSpPr/>
          <p:nvPr/>
        </p:nvSpPr>
        <p:spPr>
          <a:xfrm>
            <a:off x="91829" y="230187"/>
            <a:ext cx="1649507"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Q1 </a:t>
            </a:r>
            <a:r>
              <a:rPr lang="en-US" sz="3200" dirty="0" smtClean="0"/>
              <a:t>a)</a:t>
            </a:r>
          </a:p>
          <a:p>
            <a:pPr algn="ctr"/>
            <a:r>
              <a:rPr lang="en-US" sz="1600" b="1" dirty="0" smtClean="0"/>
              <a:t>Microcontroller</a:t>
            </a:r>
            <a:endParaRPr lang="en-US" sz="1600" b="1" dirty="0"/>
          </a:p>
        </p:txBody>
      </p:sp>
      <p:sp>
        <p:nvSpPr>
          <p:cNvPr id="4" name="Rectangle 3"/>
          <p:cNvSpPr/>
          <p:nvPr/>
        </p:nvSpPr>
        <p:spPr>
          <a:xfrm>
            <a:off x="1752541" y="1644541"/>
            <a:ext cx="10450664" cy="462420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2800" b="1" dirty="0"/>
              <a:t>Key components of a microcontroller include:</a:t>
            </a:r>
          </a:p>
          <a:p>
            <a:pPr>
              <a:lnSpc>
                <a:spcPct val="150000"/>
              </a:lnSpc>
            </a:pPr>
            <a:r>
              <a:rPr lang="en-US" sz="2200" dirty="0"/>
              <a:t>1. </a:t>
            </a:r>
            <a:r>
              <a:rPr lang="en-US" sz="2200" b="1" dirty="0"/>
              <a:t>Processor Core: </a:t>
            </a:r>
            <a:r>
              <a:rPr lang="en-US" sz="2200" dirty="0"/>
              <a:t>This executes instructions and performs calculations. </a:t>
            </a:r>
          </a:p>
          <a:p>
            <a:pPr>
              <a:lnSpc>
                <a:spcPct val="150000"/>
              </a:lnSpc>
            </a:pPr>
            <a:r>
              <a:rPr lang="en-US" sz="2200" dirty="0"/>
              <a:t>2. </a:t>
            </a:r>
            <a:r>
              <a:rPr lang="en-US" sz="2200" b="1" dirty="0"/>
              <a:t>Memory: </a:t>
            </a:r>
            <a:r>
              <a:rPr lang="en-US" sz="2200" dirty="0"/>
              <a:t>Typically, microcontrollers have two main types of memory: </a:t>
            </a:r>
            <a:r>
              <a:rPr lang="en-US" sz="2200" b="1" dirty="0"/>
              <a:t>RAM</a:t>
            </a:r>
            <a:r>
              <a:rPr lang="en-US" sz="2200" dirty="0"/>
              <a:t> for temporary data storage and </a:t>
            </a:r>
            <a:r>
              <a:rPr lang="en-US" sz="2200" b="1" dirty="0"/>
              <a:t>ROM</a:t>
            </a:r>
            <a:r>
              <a:rPr lang="en-US" sz="2200" dirty="0"/>
              <a:t> or </a:t>
            </a:r>
            <a:r>
              <a:rPr lang="en-US" sz="2200" b="1" dirty="0"/>
              <a:t>flash memory </a:t>
            </a:r>
            <a:r>
              <a:rPr lang="en-US" sz="2200" dirty="0"/>
              <a:t>for storing the program or firmware.</a:t>
            </a:r>
          </a:p>
          <a:p>
            <a:pPr>
              <a:lnSpc>
                <a:spcPct val="150000"/>
              </a:lnSpc>
            </a:pPr>
            <a:r>
              <a:rPr lang="en-US" sz="2200" dirty="0"/>
              <a:t>3</a:t>
            </a:r>
            <a:r>
              <a:rPr lang="en-US" sz="2200" b="1" dirty="0"/>
              <a:t>. Peripherals: </a:t>
            </a:r>
            <a:r>
              <a:rPr lang="en-US" sz="2200" dirty="0"/>
              <a:t>These are additional integrated components that offer functionalities such as </a:t>
            </a:r>
            <a:r>
              <a:rPr lang="en-US" sz="2200" b="1" dirty="0"/>
              <a:t>input/output (I/O) ports, timers, </a:t>
            </a:r>
            <a:r>
              <a:rPr lang="en-US" sz="2200" dirty="0"/>
              <a:t>analog-to-digital converters </a:t>
            </a:r>
            <a:r>
              <a:rPr lang="en-US" sz="2200" b="1" dirty="0"/>
              <a:t>(ADCs</a:t>
            </a:r>
            <a:r>
              <a:rPr lang="en-US" sz="2200" dirty="0"/>
              <a:t>), serial communication interfaces </a:t>
            </a:r>
            <a:r>
              <a:rPr lang="en-US" sz="2200" b="1" dirty="0"/>
              <a:t>(UART, SPI, I2C</a:t>
            </a:r>
            <a:r>
              <a:rPr lang="en-US" sz="2200" dirty="0"/>
              <a:t>), </a:t>
            </a:r>
            <a:r>
              <a:rPr lang="en-US" sz="2200" b="1" dirty="0"/>
              <a:t>PWM </a:t>
            </a:r>
            <a:r>
              <a:rPr lang="en-US" sz="2200" dirty="0"/>
              <a:t>(Pulse Width Modulation), and more. These peripherals enable the microcontroller to interact with the external environment.</a:t>
            </a:r>
          </a:p>
        </p:txBody>
      </p:sp>
      <p:sp>
        <p:nvSpPr>
          <p:cNvPr id="6" name="Rounded Rectangle 5"/>
          <p:cNvSpPr/>
          <p:nvPr/>
        </p:nvSpPr>
        <p:spPr>
          <a:xfrm>
            <a:off x="-173723" y="1644541"/>
            <a:ext cx="2043953" cy="528436"/>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smtClean="0">
                <a:solidFill>
                  <a:schemeClr val="tx1"/>
                </a:solidFill>
              </a:rPr>
              <a:t>Microcontroller</a:t>
            </a:r>
            <a:endParaRPr lang="en-US" sz="2000" dirty="0"/>
          </a:p>
        </p:txBody>
      </p:sp>
      <p:sp>
        <p:nvSpPr>
          <p:cNvPr id="9" name="5-Point Star 8"/>
          <p:cNvSpPr/>
          <p:nvPr/>
        </p:nvSpPr>
        <p:spPr>
          <a:xfrm>
            <a:off x="24653"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spTree>
    <p:extLst>
      <p:ext uri="{BB962C8B-B14F-4D97-AF65-F5344CB8AC3E}">
        <p14:creationId xmlns:p14="http://schemas.microsoft.com/office/powerpoint/2010/main" val="105300241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0471" y="570706"/>
            <a:ext cx="9771529" cy="6149775"/>
          </a:xfrm>
        </p:spPr>
        <p:txBody>
          <a:bodyPr>
            <a:noAutofit/>
          </a:bodyPr>
          <a:lstStyle/>
          <a:p>
            <a:pPr>
              <a:lnSpc>
                <a:spcPct val="150000"/>
              </a:lnSpc>
            </a:pPr>
            <a:r>
              <a:rPr lang="en-US" sz="2400" dirty="0" smtClean="0">
                <a:solidFill>
                  <a:schemeClr val="tx1"/>
                </a:solidFill>
              </a:rPr>
              <a:t>The microcontroller used in Embedded System. for example:</a:t>
            </a:r>
            <a:br>
              <a:rPr lang="en-US" sz="2400" dirty="0" smtClean="0">
                <a:solidFill>
                  <a:schemeClr val="tx1"/>
                </a:solidFill>
              </a:rPr>
            </a:br>
            <a:r>
              <a:rPr lang="en-US" sz="2400" dirty="0" smtClean="0">
                <a:solidFill>
                  <a:schemeClr val="tx1"/>
                </a:solidFill>
              </a:rPr>
              <a:t>• Security Systems</a:t>
            </a:r>
            <a:br>
              <a:rPr lang="en-US" sz="2400" dirty="0" smtClean="0">
                <a:solidFill>
                  <a:schemeClr val="tx1"/>
                </a:solidFill>
              </a:rPr>
            </a:br>
            <a:r>
              <a:rPr lang="en-US" sz="2400" dirty="0" smtClean="0">
                <a:solidFill>
                  <a:schemeClr val="tx1"/>
                </a:solidFill>
              </a:rPr>
              <a:t>• Laser Printers</a:t>
            </a:r>
            <a:br>
              <a:rPr lang="en-US" sz="2400" dirty="0" smtClean="0">
                <a:solidFill>
                  <a:schemeClr val="tx1"/>
                </a:solidFill>
              </a:rPr>
            </a:br>
            <a:r>
              <a:rPr lang="en-US" sz="2400" dirty="0" smtClean="0">
                <a:solidFill>
                  <a:schemeClr val="tx1"/>
                </a:solidFill>
              </a:rPr>
              <a:t>• Automation System</a:t>
            </a:r>
            <a:br>
              <a:rPr lang="en-US" sz="2400" dirty="0" smtClean="0">
                <a:solidFill>
                  <a:schemeClr val="tx1"/>
                </a:solidFill>
              </a:rPr>
            </a:br>
            <a:r>
              <a:rPr lang="en-US" sz="2400" dirty="0" smtClean="0">
                <a:solidFill>
                  <a:schemeClr val="tx1"/>
                </a:solidFill>
              </a:rPr>
              <a:t>• Robotics, etc.</a:t>
            </a:r>
          </a:p>
          <a:p>
            <a:pPr>
              <a:lnSpc>
                <a:spcPct val="150000"/>
              </a:lnSpc>
            </a:pPr>
            <a:r>
              <a:rPr lang="en-US" sz="2800" b="1" dirty="0" smtClean="0">
                <a:solidFill>
                  <a:srgbClr val="7030A0"/>
                </a:solidFill>
              </a:rPr>
              <a:t>Types </a:t>
            </a:r>
            <a:r>
              <a:rPr lang="en-US" sz="2800" b="1" dirty="0">
                <a:solidFill>
                  <a:srgbClr val="7030A0"/>
                </a:solidFill>
              </a:rPr>
              <a:t>of </a:t>
            </a:r>
            <a:r>
              <a:rPr lang="en-US" sz="2800" b="1" dirty="0" smtClean="0">
                <a:solidFill>
                  <a:srgbClr val="7030A0"/>
                </a:solidFill>
              </a:rPr>
              <a:t>Microcontroller</a:t>
            </a:r>
            <a:endParaRPr lang="en-US" sz="2800" b="1" dirty="0">
              <a:solidFill>
                <a:srgbClr val="7030A0"/>
              </a:solidFill>
            </a:endParaRPr>
          </a:p>
          <a:p>
            <a:pPr>
              <a:lnSpc>
                <a:spcPct val="150000"/>
              </a:lnSpc>
            </a:pPr>
            <a:r>
              <a:rPr lang="en-US" sz="2400" dirty="0">
                <a:solidFill>
                  <a:schemeClr val="tx1"/>
                </a:solidFill>
              </a:rPr>
              <a:t> </a:t>
            </a:r>
            <a:r>
              <a:rPr lang="en-US" sz="2400" dirty="0" smtClean="0">
                <a:solidFill>
                  <a:schemeClr val="tx1"/>
                </a:solidFill>
              </a:rPr>
              <a:t>a) </a:t>
            </a:r>
            <a:r>
              <a:rPr lang="en-US" sz="2400" b="1" dirty="0" smtClean="0">
                <a:solidFill>
                  <a:schemeClr val="tx1"/>
                </a:solidFill>
              </a:rPr>
              <a:t>8-bit Microcontrollers: </a:t>
            </a:r>
            <a:r>
              <a:rPr lang="en-US" sz="2400" dirty="0" smtClean="0">
                <a:solidFill>
                  <a:schemeClr val="tx1"/>
                </a:solidFill>
              </a:rPr>
              <a:t>typically </a:t>
            </a:r>
            <a:r>
              <a:rPr lang="en-US" sz="2400" dirty="0">
                <a:solidFill>
                  <a:schemeClr val="tx1"/>
                </a:solidFill>
              </a:rPr>
              <a:t>used in simple applications such as toys, small appliances, and remote controls. They have a limited processing power and memory capacity, but they are easy to use and cost-effective.</a:t>
            </a:r>
            <a:endParaRPr lang="en-US" sz="2400" dirty="0" smtClean="0">
              <a:solidFill>
                <a:schemeClr val="tx1"/>
              </a:solidFill>
            </a:endParaRPr>
          </a:p>
        </p:txBody>
      </p:sp>
      <p:pic>
        <p:nvPicPr>
          <p:cNvPr id="4" name="Picture 3">
            <a:extLst>
              <a:ext uri="{FF2B5EF4-FFF2-40B4-BE49-F238E27FC236}">
                <a16:creationId xmlns:a16="http://schemas.microsoft.com/office/drawing/2014/main" id="{71DFFAC0-67B3-4EDA-89E6-AEED9D9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6" y="2307723"/>
            <a:ext cx="1627094" cy="1820524"/>
          </a:xfrm>
          <a:prstGeom prst="rect">
            <a:avLst/>
          </a:prstGeom>
        </p:spPr>
      </p:pic>
      <p:sp>
        <p:nvSpPr>
          <p:cNvPr id="5" name="Rectangle: Rounded Corners 7">
            <a:extLst>
              <a:ext uri="{FF2B5EF4-FFF2-40B4-BE49-F238E27FC236}">
                <a16:creationId xmlns:a16="http://schemas.microsoft.com/office/drawing/2014/main" id="{D0841617-291C-4119-B0CE-6ADCC5AB7761}"/>
              </a:ext>
            </a:extLst>
          </p:cNvPr>
          <p:cNvSpPr/>
          <p:nvPr/>
        </p:nvSpPr>
        <p:spPr>
          <a:xfrm>
            <a:off x="105001" y="248444"/>
            <a:ext cx="1629669" cy="644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Cont~</a:t>
            </a:r>
            <a:endParaRPr lang="en-US" sz="3200" b="1" dirty="0"/>
          </a:p>
        </p:txBody>
      </p:sp>
      <p:sp>
        <p:nvSpPr>
          <p:cNvPr id="6" name="Rounded Rectangle 5"/>
          <p:cNvSpPr/>
          <p:nvPr/>
        </p:nvSpPr>
        <p:spPr>
          <a:xfrm>
            <a:off x="107576" y="1591028"/>
            <a:ext cx="1788459" cy="716695"/>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smtClean="0">
                <a:solidFill>
                  <a:schemeClr val="tx1"/>
                </a:solidFill>
              </a:rPr>
              <a:t>Microcontroller</a:t>
            </a:r>
            <a:endParaRPr lang="en-US" dirty="0"/>
          </a:p>
        </p:txBody>
      </p:sp>
      <p:sp>
        <p:nvSpPr>
          <p:cNvPr id="2" name="5-Point Star 1"/>
          <p:cNvSpPr/>
          <p:nvPr/>
        </p:nvSpPr>
        <p:spPr>
          <a:xfrm>
            <a:off x="107576"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spTree>
    <p:extLst>
      <p:ext uri="{BB962C8B-B14F-4D97-AF65-F5344CB8AC3E}">
        <p14:creationId xmlns:p14="http://schemas.microsoft.com/office/powerpoint/2010/main" val="374610076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9711" y="0"/>
            <a:ext cx="9883588" cy="5391649"/>
          </a:xfrm>
        </p:spPr>
        <p:txBody>
          <a:bodyPr>
            <a:noAutofit/>
          </a:bodyPr>
          <a:lstStyle/>
          <a:p>
            <a:pPr marL="0" indent="0" algn="just">
              <a:lnSpc>
                <a:spcPct val="150000"/>
              </a:lnSpc>
              <a:buNone/>
            </a:pPr>
            <a:r>
              <a:rPr lang="en-US" sz="2400" b="1" dirty="0" smtClean="0">
                <a:solidFill>
                  <a:schemeClr val="tx1"/>
                </a:solidFill>
                <a:latin typeface="Times New Roman" panose="02020603050405020304" pitchFamily="18" charset="0"/>
                <a:cs typeface="Times New Roman" panose="02020603050405020304" pitchFamily="18" charset="0"/>
              </a:rPr>
              <a:t>b) 16-bit </a:t>
            </a:r>
            <a:r>
              <a:rPr lang="en-US" sz="2400" b="1" dirty="0">
                <a:solidFill>
                  <a:schemeClr val="tx1"/>
                </a:solidFill>
                <a:latin typeface="Times New Roman" panose="02020603050405020304" pitchFamily="18" charset="0"/>
                <a:cs typeface="Times New Roman" panose="02020603050405020304" pitchFamily="18" charset="0"/>
              </a:rPr>
              <a:t>Microcontrollers: </a:t>
            </a:r>
            <a:r>
              <a:rPr lang="en-US" sz="2400" dirty="0">
                <a:solidFill>
                  <a:schemeClr val="tx1"/>
                </a:solidFill>
                <a:latin typeface="Times New Roman" panose="02020603050405020304" pitchFamily="18" charset="0"/>
                <a:cs typeface="Times New Roman" panose="02020603050405020304" pitchFamily="18" charset="0"/>
              </a:rPr>
              <a:t>These are more advanced than 8-bit microcontrollers and are capable of performing more complex tasks. They are commonly used in applications such as medical devices, automotive systems, and industrial control systems</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2400" b="1" dirty="0" smtClean="0">
                <a:solidFill>
                  <a:schemeClr val="tx1"/>
                </a:solidFill>
                <a:latin typeface="Times New Roman" panose="02020603050405020304" pitchFamily="18" charset="0"/>
                <a:cs typeface="Times New Roman" panose="02020603050405020304" pitchFamily="18" charset="0"/>
              </a:rPr>
              <a:t>c) 32-bit </a:t>
            </a:r>
            <a:r>
              <a:rPr lang="en-US" sz="2400" b="1" dirty="0">
                <a:solidFill>
                  <a:schemeClr val="tx1"/>
                </a:solidFill>
                <a:latin typeface="Times New Roman" panose="02020603050405020304" pitchFamily="18" charset="0"/>
                <a:cs typeface="Times New Roman" panose="02020603050405020304" pitchFamily="18" charset="0"/>
              </a:rPr>
              <a:t>Microcontrollers: </a:t>
            </a:r>
            <a:r>
              <a:rPr lang="en-US" sz="2400" dirty="0">
                <a:solidFill>
                  <a:schemeClr val="tx1"/>
                </a:solidFill>
                <a:latin typeface="Times New Roman" panose="02020603050405020304" pitchFamily="18" charset="0"/>
                <a:cs typeface="Times New Roman" panose="02020603050405020304" pitchFamily="18" charset="0"/>
              </a:rPr>
              <a:t>These are the most powerful and feature-rich microcontrollers, capable of handling large amounts of data and performing high-speed processing. They are used in applications such as gaming systems, multimedia devices, and high-end industrial automation</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2400" b="1" dirty="0">
                <a:solidFill>
                  <a:schemeClr val="tx1"/>
                </a:solidFill>
              </a:rPr>
              <a:t>d) ARM Microcontrollers:</a:t>
            </a:r>
            <a:r>
              <a:rPr lang="en-US" sz="2400" dirty="0">
                <a:solidFill>
                  <a:schemeClr val="tx1"/>
                </a:solidFill>
              </a:rPr>
              <a:t> Is based on the ARM architecture and are widely used in a variety of applications, including mobile devices, automotive systems, and industrial control systems.</a:t>
            </a:r>
          </a:p>
          <a:p>
            <a:pPr marL="0" indent="0" algn="just">
              <a:lnSpc>
                <a:spcPct val="150000"/>
              </a:lnSpc>
              <a:buNone/>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DFFAC0-67B3-4EDA-89E6-AEED9D9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3" y="2281688"/>
            <a:ext cx="1729272" cy="1886900"/>
          </a:xfrm>
          <a:prstGeom prst="rect">
            <a:avLst/>
          </a:prstGeom>
        </p:spPr>
      </p:pic>
      <p:sp>
        <p:nvSpPr>
          <p:cNvPr id="5" name="Rounded Rectangle 4"/>
          <p:cNvSpPr/>
          <p:nvPr/>
        </p:nvSpPr>
        <p:spPr>
          <a:xfrm>
            <a:off x="-23744" y="1828799"/>
            <a:ext cx="1788459" cy="622566"/>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smtClean="0">
                <a:solidFill>
                  <a:schemeClr val="tx1"/>
                </a:solidFill>
              </a:rPr>
              <a:t>Microcontroller</a:t>
            </a:r>
            <a:endParaRPr lang="en-US" dirty="0"/>
          </a:p>
        </p:txBody>
      </p:sp>
      <p:sp>
        <p:nvSpPr>
          <p:cNvPr id="6" name="Rectangle: Rounded Corners 7">
            <a:extLst>
              <a:ext uri="{FF2B5EF4-FFF2-40B4-BE49-F238E27FC236}">
                <a16:creationId xmlns:a16="http://schemas.microsoft.com/office/drawing/2014/main" id="{D0841617-291C-4119-B0CE-6ADCC5AB7761}"/>
              </a:ext>
            </a:extLst>
          </p:cNvPr>
          <p:cNvSpPr/>
          <p:nvPr/>
        </p:nvSpPr>
        <p:spPr>
          <a:xfrm>
            <a:off x="47143" y="229688"/>
            <a:ext cx="1717572" cy="644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Cont~</a:t>
            </a:r>
            <a:endParaRPr lang="en-US" sz="3200" b="1" dirty="0"/>
          </a:p>
        </p:txBody>
      </p:sp>
      <p:sp>
        <p:nvSpPr>
          <p:cNvPr id="7" name="5-Point Star 6"/>
          <p:cNvSpPr/>
          <p:nvPr/>
        </p:nvSpPr>
        <p:spPr>
          <a:xfrm>
            <a:off x="0"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spTree>
    <p:extLst>
      <p:ext uri="{BB962C8B-B14F-4D97-AF65-F5344CB8AC3E}">
        <p14:creationId xmlns:p14="http://schemas.microsoft.com/office/powerpoint/2010/main" val="307520533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0117" y="-174812"/>
            <a:ext cx="9681883" cy="6763871"/>
          </a:xfrm>
        </p:spPr>
        <p:txBody>
          <a:bodyPr>
            <a:normAutofit/>
          </a:bodyPr>
          <a:lstStyle/>
          <a:p>
            <a:pPr lvl="0" algn="just">
              <a:lnSpc>
                <a:spcPct val="150000"/>
              </a:lnSpc>
            </a:pPr>
            <a:r>
              <a:rPr lang="en-US" sz="2400" b="1" dirty="0" smtClean="0">
                <a:solidFill>
                  <a:schemeClr val="tx1"/>
                </a:solidFill>
              </a:rPr>
              <a:t>e) PIC Microcontrollers:</a:t>
            </a:r>
            <a:r>
              <a:rPr lang="en-US" sz="2400" dirty="0" smtClean="0">
                <a:solidFill>
                  <a:schemeClr val="tx1"/>
                </a:solidFill>
              </a:rPr>
              <a:t> These microcontrollers are manufactured by Microchip Technology and are commonly used in a wide range of applications, including home appliances, automotive systems, and medical devices.</a:t>
            </a:r>
          </a:p>
          <a:p>
            <a:pPr lvl="0" algn="just">
              <a:lnSpc>
                <a:spcPct val="150000"/>
              </a:lnSpc>
            </a:pPr>
            <a:r>
              <a:rPr lang="en-US" sz="2400" b="1" dirty="0" smtClean="0">
                <a:solidFill>
                  <a:schemeClr val="tx1"/>
                </a:solidFill>
              </a:rPr>
              <a:t>f) AVR Microcontrollers:</a:t>
            </a:r>
            <a:r>
              <a:rPr lang="en-US" sz="2400" dirty="0" smtClean="0">
                <a:solidFill>
                  <a:schemeClr val="tx1"/>
                </a:solidFill>
              </a:rPr>
              <a:t> These microcontrollers are manufactured by Atmel Corporation and are commonly used in applications such as robotics, industrial control systems, and consumer electronics.</a:t>
            </a:r>
          </a:p>
          <a:p>
            <a:pPr lvl="0" algn="just">
              <a:lnSpc>
                <a:spcPct val="150000"/>
              </a:lnSpc>
            </a:pPr>
            <a:r>
              <a:rPr lang="en-US" sz="2400" b="1" dirty="0" smtClean="0">
                <a:solidFill>
                  <a:schemeClr val="tx1"/>
                </a:solidFill>
              </a:rPr>
              <a:t>g) FPGA-based Microcontrollers:</a:t>
            </a:r>
            <a:r>
              <a:rPr lang="en-US" sz="2400" dirty="0" smtClean="0">
                <a:solidFill>
                  <a:schemeClr val="tx1"/>
                </a:solidFill>
              </a:rPr>
              <a:t> Used to provide highly customizable and flexible processing capabilities. Used in applications such as digital signal processing, video processing, and high-speed networking.</a:t>
            </a:r>
            <a:endParaRPr lang="en-US" sz="2400" dirty="0">
              <a:solidFill>
                <a:schemeClr val="tx1"/>
              </a:solidFill>
            </a:endParaRPr>
          </a:p>
        </p:txBody>
      </p:sp>
      <p:pic>
        <p:nvPicPr>
          <p:cNvPr id="4" name="Picture 3">
            <a:extLst>
              <a:ext uri="{FF2B5EF4-FFF2-40B4-BE49-F238E27FC236}">
                <a16:creationId xmlns:a16="http://schemas.microsoft.com/office/drawing/2014/main" id="{71DFFAC0-67B3-4EDA-89E6-AEED9D98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3" y="2191557"/>
            <a:ext cx="1637390" cy="1990478"/>
          </a:xfrm>
          <a:prstGeom prst="rect">
            <a:avLst/>
          </a:prstGeom>
        </p:spPr>
      </p:pic>
      <p:sp>
        <p:nvSpPr>
          <p:cNvPr id="5" name="Rounded Rectangle 4"/>
          <p:cNvSpPr/>
          <p:nvPr/>
        </p:nvSpPr>
        <p:spPr>
          <a:xfrm>
            <a:off x="-121023" y="1707777"/>
            <a:ext cx="2036808" cy="4837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smtClean="0">
                <a:solidFill>
                  <a:schemeClr val="tx1"/>
                </a:solidFill>
              </a:rPr>
              <a:t>Microcontroller</a:t>
            </a:r>
            <a:endParaRPr lang="en-US" sz="2000" dirty="0"/>
          </a:p>
        </p:txBody>
      </p:sp>
      <p:sp>
        <p:nvSpPr>
          <p:cNvPr id="6" name="Rectangle: Rounded Corners 7">
            <a:extLst>
              <a:ext uri="{FF2B5EF4-FFF2-40B4-BE49-F238E27FC236}">
                <a16:creationId xmlns:a16="http://schemas.microsoft.com/office/drawing/2014/main" id="{D0841617-291C-4119-B0CE-6ADCC5AB7761}"/>
              </a:ext>
            </a:extLst>
          </p:cNvPr>
          <p:cNvSpPr/>
          <p:nvPr/>
        </p:nvSpPr>
        <p:spPr>
          <a:xfrm>
            <a:off x="6304" y="42862"/>
            <a:ext cx="1782155" cy="644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Cont~</a:t>
            </a:r>
            <a:endParaRPr lang="en-US" sz="3200" b="1" dirty="0"/>
          </a:p>
        </p:txBody>
      </p:sp>
      <p:sp>
        <p:nvSpPr>
          <p:cNvPr id="7" name="Rectangle 6"/>
          <p:cNvSpPr/>
          <p:nvPr/>
        </p:nvSpPr>
        <p:spPr>
          <a:xfrm>
            <a:off x="4379592" y="6589059"/>
            <a:ext cx="6835254" cy="50426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200" b="1" dirty="0" smtClean="0"/>
              <a:t>ARM</a:t>
            </a:r>
            <a:r>
              <a:rPr lang="en-US" sz="1200" dirty="0" smtClean="0"/>
              <a:t>: Advanced RISC Machine                                                 </a:t>
            </a:r>
            <a:r>
              <a:rPr lang="en-US" sz="1200" b="1" dirty="0" smtClean="0"/>
              <a:t>AVR</a:t>
            </a:r>
            <a:r>
              <a:rPr lang="en-US" sz="1200" dirty="0"/>
              <a:t>: Automatic Voltage Regulator</a:t>
            </a:r>
          </a:p>
          <a:p>
            <a:r>
              <a:rPr lang="en-US" sz="1200" b="1" dirty="0"/>
              <a:t>FPGA: </a:t>
            </a:r>
            <a:r>
              <a:rPr lang="en-US" sz="1200" dirty="0"/>
              <a:t>Field Programmable Gate </a:t>
            </a:r>
            <a:r>
              <a:rPr lang="en-US" sz="1200" dirty="0" smtClean="0"/>
              <a:t>Array                                    </a:t>
            </a:r>
            <a:r>
              <a:rPr lang="en-US" sz="1200" b="1" dirty="0" smtClean="0"/>
              <a:t>PIC</a:t>
            </a:r>
            <a:r>
              <a:rPr lang="en-US" sz="1200" dirty="0"/>
              <a:t>: Peripheral Interface Controller</a:t>
            </a:r>
          </a:p>
          <a:p>
            <a:endParaRPr lang="en-US" sz="1200" dirty="0"/>
          </a:p>
          <a:p>
            <a:endParaRPr lang="en-US" sz="1200" dirty="0" smtClean="0"/>
          </a:p>
        </p:txBody>
      </p:sp>
      <p:sp>
        <p:nvSpPr>
          <p:cNvPr id="8" name="5-Point Star 7"/>
          <p:cNvSpPr/>
          <p:nvPr/>
        </p:nvSpPr>
        <p:spPr>
          <a:xfrm>
            <a:off x="88982" y="4612342"/>
            <a:ext cx="1627094" cy="224565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spTree>
    <p:extLst>
      <p:ext uri="{BB962C8B-B14F-4D97-AF65-F5344CB8AC3E}">
        <p14:creationId xmlns:p14="http://schemas.microsoft.com/office/powerpoint/2010/main" val="95073811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EE75E-F034-489A-B9F3-6AE6A1D2B940}"/>
              </a:ext>
            </a:extLst>
          </p:cNvPr>
          <p:cNvSpPr>
            <a:spLocks noGrp="1"/>
          </p:cNvSpPr>
          <p:nvPr>
            <p:ph idx="1"/>
          </p:nvPr>
        </p:nvSpPr>
        <p:spPr>
          <a:xfrm>
            <a:off x="1909483" y="608948"/>
            <a:ext cx="10260914" cy="5836023"/>
          </a:xfrm>
        </p:spPr>
        <p:txBody>
          <a:bodyPr>
            <a:normAutofit/>
          </a:bodyPr>
          <a:lstStyle/>
          <a:p>
            <a:pPr algn="just">
              <a:spcAft>
                <a:spcPts val="1200"/>
              </a:spcAft>
              <a:buFont typeface="Arial" panose="020B0604020202020204" pitchFamily="34" charset="0"/>
              <a:buChar char="•"/>
            </a:pPr>
            <a:r>
              <a:rPr lang="en-US" sz="2800" b="1" dirty="0"/>
              <a:t>Memory: </a:t>
            </a:r>
            <a:r>
              <a:rPr lang="en-US" sz="2800" dirty="0"/>
              <a:t>refers to the electronic component used to store data temporarily or permanently. There are different types of memory within a microcontroller, each serving distinct </a:t>
            </a:r>
            <a:r>
              <a:rPr lang="en-US" sz="2800" dirty="0" smtClean="0"/>
              <a:t>purposes:</a:t>
            </a:r>
          </a:p>
          <a:p>
            <a:pPr algn="just">
              <a:spcAft>
                <a:spcPts val="1200"/>
              </a:spcAft>
              <a:buFont typeface="Arial" panose="020B0604020202020204" pitchFamily="34" charset="0"/>
              <a:buChar char="•"/>
            </a:pPr>
            <a:r>
              <a:rPr lang="en-US" sz="2800" b="1" dirty="0" smtClean="0"/>
              <a:t>RAM </a:t>
            </a:r>
            <a:r>
              <a:rPr lang="en-US" sz="2800" b="1" dirty="0"/>
              <a:t>(Random Access Memory): </a:t>
            </a:r>
            <a:r>
              <a:rPr lang="en-US" sz="2800" dirty="0"/>
              <a:t>RAM is volatile memory used for temporary data storage during program execution. It allows the microcontroller to read from and write to it, providing fast access to data. However, it loses its content when the power is turned off.</a:t>
            </a:r>
          </a:p>
          <a:p>
            <a:pPr algn="just">
              <a:spcAft>
                <a:spcPts val="1200"/>
              </a:spcAft>
              <a:buFont typeface="Arial" panose="020B0604020202020204" pitchFamily="34" charset="0"/>
              <a:buChar char="•"/>
            </a:pPr>
            <a:r>
              <a:rPr lang="en-US" sz="2800" b="1" dirty="0" smtClean="0"/>
              <a:t>ROM </a:t>
            </a:r>
            <a:r>
              <a:rPr lang="en-US" sz="2800" b="1" dirty="0"/>
              <a:t>(Read-Only Memory): </a:t>
            </a:r>
            <a:r>
              <a:rPr lang="en-US" sz="2800" dirty="0"/>
              <a:t>ROM stores data or instructions that are permanently written during the manufacturing process and cannot be altered by normal program execution. Some microcontrollers use flash memory, which is a type of re-writable ROM, allowing the stored data to be changed or updated.</a:t>
            </a:r>
          </a:p>
        </p:txBody>
      </p:sp>
      <p:pic>
        <p:nvPicPr>
          <p:cNvPr id="5" name="Picture 4">
            <a:extLst>
              <a:ext uri="{FF2B5EF4-FFF2-40B4-BE49-F238E27FC236}">
                <a16:creationId xmlns:a16="http://schemas.microsoft.com/office/drawing/2014/main" id="{4C1198FF-E10C-4EFA-9812-F8B8B2BBB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9241"/>
            <a:ext cx="1909482" cy="1616326"/>
          </a:xfrm>
          <a:prstGeom prst="rect">
            <a:avLst/>
          </a:prstGeom>
        </p:spPr>
      </p:pic>
      <p:pic>
        <p:nvPicPr>
          <p:cNvPr id="7" name="Picture 6">
            <a:extLst>
              <a:ext uri="{FF2B5EF4-FFF2-40B4-BE49-F238E27FC236}">
                <a16:creationId xmlns:a16="http://schemas.microsoft.com/office/drawing/2014/main" id="{94548F3A-8BF6-419C-BBEC-D5EF00F9A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6" y="3188918"/>
            <a:ext cx="1478367" cy="1424540"/>
          </a:xfrm>
          <a:prstGeom prst="rect">
            <a:avLst/>
          </a:prstGeom>
        </p:spPr>
      </p:pic>
      <p:sp>
        <p:nvSpPr>
          <p:cNvPr id="10" name="Rectangle: Rounded Corners 9">
            <a:extLst>
              <a:ext uri="{FF2B5EF4-FFF2-40B4-BE49-F238E27FC236}">
                <a16:creationId xmlns:a16="http://schemas.microsoft.com/office/drawing/2014/main" id="{00D07942-AB53-4424-B582-5413B3020E56}"/>
              </a:ext>
            </a:extLst>
          </p:cNvPr>
          <p:cNvSpPr/>
          <p:nvPr/>
        </p:nvSpPr>
        <p:spPr>
          <a:xfrm>
            <a:off x="301684" y="608948"/>
            <a:ext cx="1306116" cy="34901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t>RAM</a:t>
            </a:r>
          </a:p>
        </p:txBody>
      </p:sp>
      <p:sp>
        <p:nvSpPr>
          <p:cNvPr id="11" name="Rectangle: Rounded Corners 10">
            <a:extLst>
              <a:ext uri="{FF2B5EF4-FFF2-40B4-BE49-F238E27FC236}">
                <a16:creationId xmlns:a16="http://schemas.microsoft.com/office/drawing/2014/main" id="{A5F4B5C7-8724-48A0-92C5-864ACB6844FB}"/>
              </a:ext>
            </a:extLst>
          </p:cNvPr>
          <p:cNvSpPr/>
          <p:nvPr/>
        </p:nvSpPr>
        <p:spPr>
          <a:xfrm>
            <a:off x="214751" y="2745816"/>
            <a:ext cx="1371596" cy="43135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t>ROM</a:t>
            </a:r>
          </a:p>
        </p:txBody>
      </p:sp>
      <p:sp>
        <p:nvSpPr>
          <p:cNvPr id="12" name="Rectangle: Rounded Corners 11">
            <a:extLst>
              <a:ext uri="{FF2B5EF4-FFF2-40B4-BE49-F238E27FC236}">
                <a16:creationId xmlns:a16="http://schemas.microsoft.com/office/drawing/2014/main" id="{EB51BCAE-2900-4BF0-AE13-E1021ACE4355}"/>
              </a:ext>
            </a:extLst>
          </p:cNvPr>
          <p:cNvSpPr/>
          <p:nvPr/>
        </p:nvSpPr>
        <p:spPr>
          <a:xfrm>
            <a:off x="135280" y="55991"/>
            <a:ext cx="2755838"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b</a:t>
            </a:r>
            <a:r>
              <a:rPr lang="en-US" sz="3200" dirty="0" smtClean="0"/>
              <a:t>) Memory</a:t>
            </a:r>
            <a:endParaRPr lang="en-US" sz="3200" dirty="0"/>
          </a:p>
        </p:txBody>
      </p:sp>
      <p:sp>
        <p:nvSpPr>
          <p:cNvPr id="8" name="5-Point Star 7"/>
          <p:cNvSpPr/>
          <p:nvPr/>
        </p:nvSpPr>
        <p:spPr>
          <a:xfrm>
            <a:off x="127364" y="4773707"/>
            <a:ext cx="1385835" cy="2084293"/>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spTree>
    <p:extLst>
      <p:ext uri="{BB962C8B-B14F-4D97-AF65-F5344CB8AC3E}">
        <p14:creationId xmlns:p14="http://schemas.microsoft.com/office/powerpoint/2010/main" val="394773966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29" y="534214"/>
            <a:ext cx="10040471" cy="3559560"/>
          </a:xfrm>
        </p:spPr>
        <p:txBody>
          <a:bodyPr>
            <a:noAutofit/>
          </a:bodyPr>
          <a:lstStyle/>
          <a:p>
            <a:pPr algn="just">
              <a:lnSpc>
                <a:spcPct val="150000"/>
              </a:lnSpc>
            </a:pPr>
            <a:r>
              <a:rPr lang="en-US" sz="2400" b="1" dirty="0" smtClean="0"/>
              <a:t>Input/output </a:t>
            </a:r>
            <a:r>
              <a:rPr lang="en-US" sz="2400" b="1" dirty="0"/>
              <a:t>(I/O) Ports: </a:t>
            </a:r>
            <a:r>
              <a:rPr lang="en-US" sz="2400" dirty="0"/>
              <a:t>These ports enable communication between the microcontroller and external devices, allowing it to receive input from sensors and send output to control various components like LEDs, motors, or displays</a:t>
            </a:r>
            <a:r>
              <a:rPr lang="en-US" sz="2400" dirty="0" smtClean="0"/>
              <a:t>.</a:t>
            </a:r>
          </a:p>
          <a:p>
            <a:pPr algn="just">
              <a:lnSpc>
                <a:spcPct val="150000"/>
              </a:lnSpc>
            </a:pPr>
            <a:r>
              <a:rPr lang="en-US" sz="2400" b="1" dirty="0"/>
              <a:t>I/O Ports</a:t>
            </a:r>
            <a:r>
              <a:rPr lang="en-US" sz="2400" dirty="0"/>
              <a:t> and their Functions. The four ports P0, P1, P2, and P3, each use 8 pins, making them 8-bit ports. Upon RESET, all the ports are configured as inputs, ready to be used as input ports. When the first 0 is written to a port, it becomes an output.</a:t>
            </a:r>
            <a:endParaRPr lang="en-US" sz="2400" dirty="0"/>
          </a:p>
        </p:txBody>
      </p:sp>
      <p:sp>
        <p:nvSpPr>
          <p:cNvPr id="4" name="Rectangle: Rounded Corners 11">
            <a:extLst>
              <a:ext uri="{FF2B5EF4-FFF2-40B4-BE49-F238E27FC236}">
                <a16:creationId xmlns:a16="http://schemas.microsoft.com/office/drawing/2014/main" id="{EB51BCAE-2900-4BF0-AE13-E1021ACE4355}"/>
              </a:ext>
            </a:extLst>
          </p:cNvPr>
          <p:cNvSpPr/>
          <p:nvPr/>
        </p:nvSpPr>
        <p:spPr>
          <a:xfrm>
            <a:off x="135280" y="55991"/>
            <a:ext cx="4490508"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c</a:t>
            </a:r>
            <a:r>
              <a:rPr lang="en-US" sz="3200" dirty="0" smtClean="0"/>
              <a:t>) Input/output ports</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8993"/>
            <a:ext cx="2151529" cy="3874714"/>
          </a:xfrm>
          <a:prstGeom prst="rect">
            <a:avLst/>
          </a:prstGeom>
        </p:spPr>
      </p:pic>
      <p:sp>
        <p:nvSpPr>
          <p:cNvPr id="8" name="5-Point Star 7"/>
          <p:cNvSpPr/>
          <p:nvPr/>
        </p:nvSpPr>
        <p:spPr>
          <a:xfrm>
            <a:off x="242857" y="4773707"/>
            <a:ext cx="1385835" cy="2084293"/>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835" y="3966882"/>
            <a:ext cx="7113494" cy="2891118"/>
          </a:xfrm>
          <a:prstGeom prst="rect">
            <a:avLst/>
          </a:prstGeom>
        </p:spPr>
      </p:pic>
    </p:spTree>
    <p:extLst>
      <p:ext uri="{BB962C8B-B14F-4D97-AF65-F5344CB8AC3E}">
        <p14:creationId xmlns:p14="http://schemas.microsoft.com/office/powerpoint/2010/main" val="221441848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8424" y="-171325"/>
            <a:ext cx="9883587" cy="4023360"/>
          </a:xfrm>
        </p:spPr>
        <p:txBody>
          <a:bodyPr>
            <a:no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Sensors: </a:t>
            </a:r>
            <a:r>
              <a:rPr lang="en-US" sz="2800" dirty="0">
                <a:latin typeface="Times New Roman" panose="02020603050405020304" pitchFamily="18" charset="0"/>
                <a:cs typeface="Times New Roman" panose="02020603050405020304" pitchFamily="18" charset="0"/>
              </a:rPr>
              <a:t>Devices that detect and respond to changes in the physical environment. </a:t>
            </a:r>
            <a:r>
              <a:rPr lang="en-US" sz="2800" b="1" dirty="0">
                <a:latin typeface="Times New Roman" panose="02020603050405020304" pitchFamily="18" charset="0"/>
                <a:cs typeface="Times New Roman" panose="02020603050405020304" pitchFamily="18" charset="0"/>
              </a:rPr>
              <a:t>Sensors</a:t>
            </a:r>
            <a:r>
              <a:rPr lang="en-US" sz="2800" dirty="0">
                <a:latin typeface="Times New Roman" panose="02020603050405020304" pitchFamily="18" charset="0"/>
                <a:cs typeface="Times New Roman" panose="02020603050405020304" pitchFamily="18" charset="0"/>
              </a:rPr>
              <a:t> are essential components of embedded systems that enable them to interact with the physical world</a:t>
            </a:r>
            <a:endParaRPr lang="en-US" sz="2800" dirty="0" smtClean="0">
              <a:latin typeface="Times New Roman" panose="02020603050405020304" pitchFamily="18" charset="0"/>
              <a:cs typeface="Times New Roman" panose="02020603050405020304" pitchFamily="18" charset="0"/>
            </a:endParaRPr>
          </a:p>
          <a:p>
            <a:pPr algn="just">
              <a:lnSpc>
                <a:spcPct val="150000"/>
              </a:lnSpc>
            </a:pPr>
            <a:r>
              <a:rPr lang="en-US" sz="2800" dirty="0" smtClean="0">
                <a:latin typeface="Times New Roman" panose="02020603050405020304" pitchFamily="18" charset="0"/>
                <a:cs typeface="Times New Roman" panose="02020603050405020304" pitchFamily="18" charset="0"/>
              </a:rPr>
              <a:t>They </a:t>
            </a:r>
            <a:r>
              <a:rPr lang="en-US" sz="2800" dirty="0">
                <a:latin typeface="Times New Roman" panose="02020603050405020304" pitchFamily="18" charset="0"/>
                <a:cs typeface="Times New Roman" panose="02020603050405020304" pitchFamily="18" charset="0"/>
              </a:rPr>
              <a:t>include</a:t>
            </a:r>
            <a:r>
              <a:rPr lang="en-US" sz="2800" b="1" dirty="0">
                <a:latin typeface="Times New Roman" panose="02020603050405020304" pitchFamily="18" charset="0"/>
                <a:cs typeface="Times New Roman" panose="02020603050405020304" pitchFamily="18" charset="0"/>
              </a:rPr>
              <a:t> temperature sensors, motion sensors, light sensors, </a:t>
            </a:r>
            <a:r>
              <a:rPr lang="en-US" sz="2800" dirty="0">
                <a:latin typeface="Times New Roman" panose="02020603050405020304" pitchFamily="18" charset="0"/>
                <a:cs typeface="Times New Roman" panose="02020603050405020304" pitchFamily="18" charset="0"/>
              </a:rPr>
              <a:t>and more, allowing the microcontroller to gather data from its surroundings.</a:t>
            </a:r>
            <a:endParaRPr lang="en-US" sz="2800" dirty="0">
              <a:latin typeface="Times New Roman" panose="02020603050405020304" pitchFamily="18" charset="0"/>
              <a:cs typeface="Times New Roman" panose="02020603050405020304" pitchFamily="18" charset="0"/>
            </a:endParaRPr>
          </a:p>
        </p:txBody>
      </p:sp>
      <p:sp>
        <p:nvSpPr>
          <p:cNvPr id="4" name="Rectangle: Rounded Corners 11">
            <a:extLst>
              <a:ext uri="{FF2B5EF4-FFF2-40B4-BE49-F238E27FC236}">
                <a16:creationId xmlns:a16="http://schemas.microsoft.com/office/drawing/2014/main" id="{EB51BCAE-2900-4BF0-AE13-E1021ACE4355}"/>
              </a:ext>
            </a:extLst>
          </p:cNvPr>
          <p:cNvSpPr/>
          <p:nvPr/>
        </p:nvSpPr>
        <p:spPr>
          <a:xfrm>
            <a:off x="94129" y="96332"/>
            <a:ext cx="1976717" cy="488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d</a:t>
            </a:r>
            <a:r>
              <a:rPr lang="en-US" sz="3200" dirty="0" smtClean="0"/>
              <a:t>) Sensors</a:t>
            </a:r>
            <a:endParaRPr lang="en-US" sz="3200" dirty="0"/>
          </a:p>
        </p:txBody>
      </p:sp>
      <p:sp>
        <p:nvSpPr>
          <p:cNvPr id="5" name="5-Point Star 4"/>
          <p:cNvSpPr/>
          <p:nvPr/>
        </p:nvSpPr>
        <p:spPr>
          <a:xfrm>
            <a:off x="94129" y="4424083"/>
            <a:ext cx="1385835" cy="2433918"/>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smtClean="0">
                <a:latin typeface="Agency FB" panose="020B0503020202020204" pitchFamily="34" charset="0"/>
              </a:rPr>
              <a:t>ES</a:t>
            </a:r>
            <a:endParaRPr lang="en-US" sz="3200" dirty="0">
              <a:latin typeface="Agency FB" panose="020B0503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349" y="3200400"/>
            <a:ext cx="6551240" cy="36576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6078" b="12185"/>
          <a:stretch/>
        </p:blipFill>
        <p:spPr>
          <a:xfrm>
            <a:off x="135280" y="786773"/>
            <a:ext cx="1912471" cy="3381815"/>
          </a:xfrm>
          <a:prstGeom prst="rect">
            <a:avLst/>
          </a:prstGeom>
        </p:spPr>
      </p:pic>
    </p:spTree>
    <p:extLst>
      <p:ext uri="{BB962C8B-B14F-4D97-AF65-F5344CB8AC3E}">
        <p14:creationId xmlns:p14="http://schemas.microsoft.com/office/powerpoint/2010/main" val="177214427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941294"/>
            <a:ext cx="6213439" cy="5419165"/>
          </a:xfrm>
        </p:spPr>
        <p:style>
          <a:lnRef idx="1">
            <a:schemeClr val="accent3"/>
          </a:lnRef>
          <a:fillRef idx="2">
            <a:schemeClr val="accent3"/>
          </a:fillRef>
          <a:effectRef idx="1">
            <a:schemeClr val="accent3"/>
          </a:effectRef>
          <a:fontRef idx="minor">
            <a:schemeClr val="dk1"/>
          </a:fontRef>
        </p:style>
        <p:txBody>
          <a:bodyPr>
            <a:noAutofit/>
          </a:bodyPr>
          <a:lstStyle/>
          <a:p>
            <a:pPr algn="just"/>
            <a:r>
              <a:rPr lang="en-US" sz="2800" b="1" dirty="0">
                <a:solidFill>
                  <a:schemeClr val="tx1"/>
                </a:solidFill>
                <a:latin typeface="Times New Roman" panose="02020603050405020304" pitchFamily="18" charset="0"/>
                <a:cs typeface="Times New Roman" panose="02020603050405020304" pitchFamily="18" charset="0"/>
              </a:rPr>
              <a:t>Advantages of Sensors:</a:t>
            </a:r>
          </a:p>
          <a:p>
            <a:pPr algn="just"/>
            <a:r>
              <a:rPr lang="en-US" b="1" dirty="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can </a:t>
            </a:r>
            <a:r>
              <a:rPr lang="en-US" dirty="0" smtClean="0">
                <a:solidFill>
                  <a:schemeClr val="tx1"/>
                </a:solidFill>
                <a:latin typeface="Times New Roman" panose="02020603050405020304" pitchFamily="18" charset="0"/>
                <a:cs typeface="Times New Roman" panose="02020603050405020304" pitchFamily="18" charset="0"/>
              </a:rPr>
              <a:t>computerize </a:t>
            </a:r>
            <a:r>
              <a:rPr lang="en-US" dirty="0">
                <a:solidFill>
                  <a:schemeClr val="tx1"/>
                </a:solidFill>
                <a:latin typeface="Times New Roman" panose="02020603050405020304" pitchFamily="18" charset="0"/>
                <a:cs typeface="Times New Roman" panose="02020603050405020304" pitchFamily="18" charset="0"/>
              </a:rPr>
              <a:t>responsibilities </a:t>
            </a:r>
            <a:r>
              <a:rPr lang="en-US" dirty="0" smtClean="0">
                <a:solidFill>
                  <a:schemeClr val="tx1"/>
                </a:solidFill>
                <a:latin typeface="Times New Roman" panose="02020603050405020304" pitchFamily="18" charset="0"/>
                <a:cs typeface="Times New Roman" panose="02020603050405020304" pitchFamily="18" charset="0"/>
              </a:rPr>
              <a:t>and </a:t>
            </a:r>
            <a:r>
              <a:rPr lang="en-US" dirty="0">
                <a:solidFill>
                  <a:schemeClr val="tx1"/>
                </a:solidFill>
                <a:latin typeface="Times New Roman" panose="02020603050405020304" pitchFamily="18" charset="0"/>
                <a:cs typeface="Times New Roman" panose="02020603050405020304" pitchFamily="18" charset="0"/>
              </a:rPr>
              <a:t>growing performance and accuracy.</a:t>
            </a:r>
          </a:p>
          <a:p>
            <a:pPr algn="just"/>
            <a:r>
              <a:rPr lang="en-US" b="1" dirty="0" smtClean="0">
                <a:solidFill>
                  <a:schemeClr val="tx1"/>
                </a:solidFill>
                <a:latin typeface="Times New Roman" panose="02020603050405020304" pitchFamily="18" charset="0"/>
                <a:cs typeface="Times New Roman" panose="02020603050405020304" pitchFamily="18" charset="0"/>
              </a:rPr>
              <a:t>Sensors</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used to </a:t>
            </a:r>
            <a:r>
              <a:rPr lang="en-US" dirty="0" smtClean="0">
                <a:solidFill>
                  <a:schemeClr val="tx1"/>
                </a:solidFill>
                <a:latin typeface="Times New Roman" panose="02020603050405020304" pitchFamily="18" charset="0"/>
                <a:cs typeface="Times New Roman" panose="02020603050405020304" pitchFamily="18" charset="0"/>
              </a:rPr>
              <a:t>monitor </a:t>
            </a:r>
            <a:r>
              <a:rPr lang="en-US" dirty="0">
                <a:solidFill>
                  <a:schemeClr val="tx1"/>
                </a:solidFill>
                <a:latin typeface="Times New Roman" panose="02020603050405020304" pitchFamily="18" charset="0"/>
                <a:cs typeface="Times New Roman" panose="02020603050405020304" pitchFamily="18" charset="0"/>
              </a:rPr>
              <a:t>situations and collect records in real-time, </a:t>
            </a:r>
            <a:r>
              <a:rPr lang="en-US" dirty="0" smtClean="0">
                <a:solidFill>
                  <a:schemeClr val="tx1"/>
                </a:solidFill>
                <a:latin typeface="Times New Roman" panose="02020603050405020304" pitchFamily="18" charset="0"/>
                <a:cs typeface="Times New Roman" panose="02020603050405020304" pitchFamily="18" charset="0"/>
              </a:rPr>
              <a:t>and </a:t>
            </a:r>
            <a:r>
              <a:rPr lang="en-US" dirty="0">
                <a:solidFill>
                  <a:schemeClr val="tx1"/>
                </a:solidFill>
                <a:latin typeface="Times New Roman" panose="02020603050405020304" pitchFamily="18" charset="0"/>
                <a:cs typeface="Times New Roman" panose="02020603050405020304" pitchFamily="18" charset="0"/>
              </a:rPr>
              <a:t>knowledgeable choice-making.</a:t>
            </a:r>
          </a:p>
          <a:p>
            <a:pPr algn="just"/>
            <a:r>
              <a:rPr lang="en-US" b="1" dirty="0" smtClean="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used </a:t>
            </a:r>
            <a:r>
              <a:rPr lang="en-US" dirty="0">
                <a:solidFill>
                  <a:schemeClr val="tx1"/>
                </a:solidFill>
                <a:latin typeface="Times New Roman" panose="02020603050405020304" pitchFamily="18" charset="0"/>
                <a:cs typeface="Times New Roman" panose="02020603050405020304" pitchFamily="18" charset="0"/>
              </a:rPr>
              <a:t>to </a:t>
            </a:r>
            <a:r>
              <a:rPr lang="en-US" dirty="0" smtClean="0">
                <a:solidFill>
                  <a:schemeClr val="tx1"/>
                </a:solidFill>
                <a:latin typeface="Times New Roman" panose="02020603050405020304" pitchFamily="18" charset="0"/>
                <a:cs typeface="Times New Roman" panose="02020603050405020304" pitchFamily="18" charset="0"/>
              </a:rPr>
              <a:t>monitor </a:t>
            </a:r>
            <a:r>
              <a:rPr lang="en-US" dirty="0">
                <a:solidFill>
                  <a:schemeClr val="tx1"/>
                </a:solidFill>
                <a:latin typeface="Times New Roman" panose="02020603050405020304" pitchFamily="18" charset="0"/>
                <a:cs typeface="Times New Roman" panose="02020603050405020304" pitchFamily="18" charset="0"/>
              </a:rPr>
              <a:t>and manipulate structures remotely, </a:t>
            </a:r>
            <a:r>
              <a:rPr lang="en-US" dirty="0" smtClean="0">
                <a:solidFill>
                  <a:schemeClr val="tx1"/>
                </a:solidFill>
                <a:latin typeface="Times New Roman" panose="02020603050405020304" pitchFamily="18" charset="0"/>
                <a:cs typeface="Times New Roman" panose="02020603050405020304" pitchFamily="18" charset="0"/>
              </a:rPr>
              <a:t>permitting </a:t>
            </a:r>
            <a:r>
              <a:rPr lang="en-US" dirty="0">
                <a:solidFill>
                  <a:schemeClr val="tx1"/>
                </a:solidFill>
                <a:latin typeface="Times New Roman" panose="02020603050405020304" pitchFamily="18" charset="0"/>
                <a:cs typeface="Times New Roman" panose="02020603050405020304" pitchFamily="18" charset="0"/>
              </a:rPr>
              <a:t>operation and maintenance.</a:t>
            </a:r>
          </a:p>
          <a:p>
            <a:pPr algn="just"/>
            <a:r>
              <a:rPr lang="en-US" b="1" dirty="0" smtClean="0">
                <a:solidFill>
                  <a:schemeClr val="tx1"/>
                </a:solidFill>
                <a:latin typeface="Times New Roman" panose="02020603050405020304" pitchFamily="18" charset="0"/>
                <a:cs typeface="Times New Roman" panose="02020603050405020304" pitchFamily="18" charset="0"/>
              </a:rPr>
              <a:t>Sensors</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used to enhance protection by </a:t>
            </a:r>
            <a:r>
              <a:rPr lang="en-US" dirty="0" smtClean="0">
                <a:solidFill>
                  <a:schemeClr val="tx1"/>
                </a:solidFill>
                <a:latin typeface="Times New Roman" panose="02020603050405020304" pitchFamily="18" charset="0"/>
                <a:cs typeface="Times New Roman" panose="02020603050405020304" pitchFamily="18" charset="0"/>
              </a:rPr>
              <a:t>detecting </a:t>
            </a:r>
            <a:r>
              <a:rPr lang="en-US" dirty="0">
                <a:solidFill>
                  <a:schemeClr val="tx1"/>
                </a:solidFill>
                <a:latin typeface="Times New Roman" panose="02020603050405020304" pitchFamily="18" charset="0"/>
                <a:cs typeface="Times New Roman" panose="02020603050405020304" pitchFamily="18" charset="0"/>
              </a:rPr>
              <a:t>the presence of human beings or items in dangerous regions.</a:t>
            </a:r>
          </a:p>
          <a:p>
            <a:pPr algn="just"/>
            <a:r>
              <a:rPr lang="en-US" b="1" dirty="0" smtClean="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used </a:t>
            </a:r>
            <a:r>
              <a:rPr lang="en-US" dirty="0">
                <a:solidFill>
                  <a:schemeClr val="tx1"/>
                </a:solidFill>
                <a:latin typeface="Times New Roman" panose="02020603050405020304" pitchFamily="18" charset="0"/>
                <a:cs typeface="Times New Roman" panose="02020603050405020304" pitchFamily="18" charset="0"/>
              </a:rPr>
              <a:t>to preserve resources, adjust the construction temperature based totally on occupancy or turn off lighting while a room isn't in use.</a:t>
            </a:r>
          </a:p>
          <a:p>
            <a:pPr algn="just"/>
            <a:r>
              <a:rPr lang="en-US" b="1" dirty="0">
                <a:solidFill>
                  <a:schemeClr val="tx1"/>
                </a:solidFill>
                <a:latin typeface="Times New Roman" panose="02020603050405020304" pitchFamily="18" charset="0"/>
                <a:cs typeface="Times New Roman" panose="02020603050405020304" pitchFamily="18" charset="0"/>
              </a:rPr>
              <a:t>Sensors</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enhance </a:t>
            </a:r>
            <a:r>
              <a:rPr lang="en-US" dirty="0">
                <a:solidFill>
                  <a:schemeClr val="tx1"/>
                </a:solidFill>
                <a:latin typeface="Times New Roman" panose="02020603050405020304" pitchFamily="18" charset="0"/>
                <a:cs typeface="Times New Roman" panose="02020603050405020304" pitchFamily="18" charset="0"/>
              </a:rPr>
              <a:t>the exceptional of merchandise and services, for instance, by </a:t>
            </a:r>
            <a:r>
              <a:rPr lang="en-US" dirty="0" smtClean="0">
                <a:solidFill>
                  <a:schemeClr val="tx1"/>
                </a:solidFill>
                <a:latin typeface="Times New Roman" panose="02020603050405020304" pitchFamily="18" charset="0"/>
                <a:cs typeface="Times New Roman" panose="02020603050405020304" pitchFamily="18" charset="0"/>
              </a:rPr>
              <a:t>tracking </a:t>
            </a:r>
            <a:r>
              <a:rPr lang="en-US" dirty="0">
                <a:solidFill>
                  <a:schemeClr val="tx1"/>
                </a:solidFill>
                <a:latin typeface="Times New Roman" panose="02020603050405020304" pitchFamily="18" charset="0"/>
                <a:cs typeface="Times New Roman" panose="02020603050405020304" pitchFamily="18" charset="0"/>
              </a:rPr>
              <a:t>the exceptional of the air or water.</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213439" y="0"/>
            <a:ext cx="5862020" cy="6468035"/>
          </a:xfrm>
        </p:spPr>
        <p:style>
          <a:lnRef idx="1">
            <a:schemeClr val="accent6"/>
          </a:lnRef>
          <a:fillRef idx="3">
            <a:schemeClr val="accent6"/>
          </a:fillRef>
          <a:effectRef idx="2">
            <a:schemeClr val="accent6"/>
          </a:effectRef>
          <a:fontRef idx="minor">
            <a:schemeClr val="lt1"/>
          </a:fontRef>
        </p:style>
        <p:txBody>
          <a:bodyPr>
            <a:normAutofit fontScale="92500" lnSpcReduction="10000"/>
          </a:bodyPr>
          <a:lstStyle/>
          <a:p>
            <a:pPr algn="just">
              <a:lnSpc>
                <a:spcPct val="110000"/>
              </a:lnSpc>
            </a:pPr>
            <a:r>
              <a:rPr lang="en-US" sz="3300" b="1" dirty="0"/>
              <a:t>Disadvantages of Sensors:</a:t>
            </a:r>
          </a:p>
          <a:p>
            <a:pPr algn="just">
              <a:lnSpc>
                <a:spcPct val="110000"/>
              </a:lnSpc>
            </a:pPr>
            <a:r>
              <a:rPr lang="en-US" sz="2400" b="1" dirty="0">
                <a:solidFill>
                  <a:schemeClr val="tx1"/>
                </a:solidFill>
              </a:rPr>
              <a:t>Sensors </a:t>
            </a:r>
            <a:r>
              <a:rPr lang="en-US" sz="2400" dirty="0">
                <a:solidFill>
                  <a:schemeClr val="tx1"/>
                </a:solidFill>
              </a:rPr>
              <a:t>may be </a:t>
            </a:r>
            <a:r>
              <a:rPr lang="en-US" sz="2400" dirty="0" smtClean="0">
                <a:solidFill>
                  <a:schemeClr val="tx1"/>
                </a:solidFill>
              </a:rPr>
              <a:t>expensive depends on their functions.</a:t>
            </a:r>
            <a:endParaRPr lang="en-US" sz="2400" dirty="0">
              <a:solidFill>
                <a:schemeClr val="tx1"/>
              </a:solidFill>
            </a:endParaRPr>
          </a:p>
          <a:p>
            <a:pPr algn="just">
              <a:lnSpc>
                <a:spcPct val="110000"/>
              </a:lnSpc>
            </a:pPr>
            <a:r>
              <a:rPr lang="en-US" sz="2400" b="1" dirty="0" smtClean="0">
                <a:solidFill>
                  <a:schemeClr val="tx1"/>
                </a:solidFill>
              </a:rPr>
              <a:t>Sensors</a:t>
            </a:r>
            <a:r>
              <a:rPr lang="en-US" sz="2400" dirty="0" smtClean="0">
                <a:solidFill>
                  <a:schemeClr val="tx1"/>
                </a:solidFill>
              </a:rPr>
              <a:t> can </a:t>
            </a:r>
            <a:r>
              <a:rPr lang="en-US" sz="2400" dirty="0">
                <a:solidFill>
                  <a:schemeClr val="tx1"/>
                </a:solidFill>
              </a:rPr>
              <a:t>want to be covered from bodily </a:t>
            </a:r>
            <a:r>
              <a:rPr lang="en-US" sz="2400" dirty="0" smtClean="0">
                <a:solidFill>
                  <a:schemeClr val="tx1"/>
                </a:solidFill>
              </a:rPr>
              <a:t>harm.</a:t>
            </a:r>
            <a:endParaRPr lang="en-US" sz="2400" dirty="0">
              <a:solidFill>
                <a:schemeClr val="tx1"/>
              </a:solidFill>
            </a:endParaRPr>
          </a:p>
          <a:p>
            <a:pPr algn="just">
              <a:lnSpc>
                <a:spcPct val="110000"/>
              </a:lnSpc>
            </a:pPr>
            <a:r>
              <a:rPr lang="en-US" sz="2400" b="1" dirty="0" smtClean="0">
                <a:solidFill>
                  <a:schemeClr val="tx1"/>
                </a:solidFill>
              </a:rPr>
              <a:t>Sensors</a:t>
            </a:r>
            <a:r>
              <a:rPr lang="en-US" sz="2400" dirty="0" smtClean="0">
                <a:solidFill>
                  <a:schemeClr val="tx1"/>
                </a:solidFill>
              </a:rPr>
              <a:t> </a:t>
            </a:r>
            <a:r>
              <a:rPr lang="en-US" sz="2400" dirty="0">
                <a:solidFill>
                  <a:schemeClr val="tx1"/>
                </a:solidFill>
              </a:rPr>
              <a:t>also require ordinary </a:t>
            </a:r>
            <a:r>
              <a:rPr lang="en-US" sz="2400" dirty="0" smtClean="0">
                <a:solidFill>
                  <a:schemeClr val="tx1"/>
                </a:solidFill>
              </a:rPr>
              <a:t>adjustment </a:t>
            </a:r>
            <a:r>
              <a:rPr lang="en-US" sz="2400" dirty="0">
                <a:solidFill>
                  <a:schemeClr val="tx1"/>
                </a:solidFill>
              </a:rPr>
              <a:t>to make certain accuracy.</a:t>
            </a:r>
          </a:p>
          <a:p>
            <a:pPr algn="just">
              <a:lnSpc>
                <a:spcPct val="110000"/>
              </a:lnSpc>
            </a:pPr>
            <a:r>
              <a:rPr lang="en-US" sz="2400" b="1" dirty="0">
                <a:solidFill>
                  <a:schemeClr val="tx1"/>
                </a:solidFill>
              </a:rPr>
              <a:t>Sensors </a:t>
            </a:r>
            <a:r>
              <a:rPr lang="en-US" sz="2400" dirty="0">
                <a:solidFill>
                  <a:schemeClr val="tx1"/>
                </a:solidFill>
              </a:rPr>
              <a:t>might also have </a:t>
            </a:r>
            <a:r>
              <a:rPr lang="en-US" sz="2400" dirty="0" smtClean="0">
                <a:solidFill>
                  <a:schemeClr val="tx1"/>
                </a:solidFill>
              </a:rPr>
              <a:t>controlled ranges.</a:t>
            </a:r>
          </a:p>
          <a:p>
            <a:pPr algn="just">
              <a:lnSpc>
                <a:spcPct val="110000"/>
              </a:lnSpc>
            </a:pPr>
            <a:r>
              <a:rPr lang="en-US" sz="2400" b="1" dirty="0" smtClean="0">
                <a:solidFill>
                  <a:schemeClr val="tx1"/>
                </a:solidFill>
              </a:rPr>
              <a:t>Sensors</a:t>
            </a:r>
            <a:r>
              <a:rPr lang="en-US" sz="2400" dirty="0" smtClean="0">
                <a:solidFill>
                  <a:schemeClr val="tx1"/>
                </a:solidFill>
              </a:rPr>
              <a:t> </a:t>
            </a:r>
            <a:r>
              <a:rPr lang="en-US" sz="2400" dirty="0">
                <a:solidFill>
                  <a:schemeClr val="tx1"/>
                </a:solidFill>
              </a:rPr>
              <a:t>may not be appropriate for all environments, as a few sensors may not be capable of facing up to excessive ranges of moisture or dust.</a:t>
            </a:r>
          </a:p>
          <a:p>
            <a:pPr algn="just">
              <a:lnSpc>
                <a:spcPct val="110000"/>
              </a:lnSpc>
            </a:pPr>
            <a:r>
              <a:rPr lang="en-US" sz="2400" b="1" dirty="0">
                <a:solidFill>
                  <a:schemeClr val="tx1"/>
                </a:solidFill>
              </a:rPr>
              <a:t>Sensors</a:t>
            </a:r>
            <a:r>
              <a:rPr lang="en-US" sz="2400" dirty="0">
                <a:solidFill>
                  <a:schemeClr val="tx1"/>
                </a:solidFill>
              </a:rPr>
              <a:t> also enhance privacy issues if they're used to collect non-public records, together with area or biometric information.</a:t>
            </a:r>
          </a:p>
          <a:p>
            <a:pPr algn="just">
              <a:lnSpc>
                <a:spcPct val="110000"/>
              </a:lnSpc>
            </a:pPr>
            <a:endParaRPr lang="en-US" dirty="0"/>
          </a:p>
        </p:txBody>
      </p:sp>
      <p:sp>
        <p:nvSpPr>
          <p:cNvPr id="5" name="Rectangle: Rounded Corners 7">
            <a:extLst>
              <a:ext uri="{FF2B5EF4-FFF2-40B4-BE49-F238E27FC236}">
                <a16:creationId xmlns:a16="http://schemas.microsoft.com/office/drawing/2014/main" id="{D0841617-291C-4119-B0CE-6ADCC5AB7761}"/>
              </a:ext>
            </a:extLst>
          </p:cNvPr>
          <p:cNvSpPr/>
          <p:nvPr/>
        </p:nvSpPr>
        <p:spPr>
          <a:xfrm>
            <a:off x="0" y="168475"/>
            <a:ext cx="1717572" cy="6445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Cont~</a:t>
            </a:r>
            <a:endParaRPr lang="en-US" sz="3200" b="1" dirty="0"/>
          </a:p>
        </p:txBody>
      </p:sp>
    </p:spTree>
    <p:extLst>
      <p:ext uri="{BB962C8B-B14F-4D97-AF65-F5344CB8AC3E}">
        <p14:creationId xmlns:p14="http://schemas.microsoft.com/office/powerpoint/2010/main" val="129166371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514</TotalTime>
  <Words>1761</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Agency FB</vt:lpstr>
      <vt:lpstr>Algerian</vt:lpstr>
      <vt:lpstr>Arial</vt:lpstr>
      <vt:lpstr>Arial</vt:lpstr>
      <vt:lpstr>Calibri</vt:lpstr>
      <vt:lpstr>Calibri Light</vt:lpstr>
      <vt:lpstr>Franklin Gothic Book</vt:lpstr>
      <vt:lpstr>Google Sans</vt:lpstr>
      <vt:lpstr>Times New Roman</vt:lpstr>
      <vt:lpstr>Wingdings</vt:lpstr>
      <vt:lpstr>Retrospect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NDACYAYISABA THONESTE</dc:creator>
  <cp:lastModifiedBy>Windows User</cp:lastModifiedBy>
  <cp:revision>268</cp:revision>
  <dcterms:created xsi:type="dcterms:W3CDTF">2023-12-29T08:18:38Z</dcterms:created>
  <dcterms:modified xsi:type="dcterms:W3CDTF">2023-12-31T12:16:58Z</dcterms:modified>
</cp:coreProperties>
</file>