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webextensions/webextension2.xml" ContentType="application/vnd.ms-office.webextension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6"/>
  </p:notesMasterIdLst>
  <p:sldIdLst>
    <p:sldId id="311" r:id="rId2"/>
    <p:sldId id="256" r:id="rId3"/>
    <p:sldId id="257" r:id="rId4"/>
    <p:sldId id="258" r:id="rId5"/>
    <p:sldId id="259" r:id="rId6"/>
    <p:sldId id="260" r:id="rId7"/>
    <p:sldId id="388" r:id="rId8"/>
    <p:sldId id="389" r:id="rId9"/>
    <p:sldId id="390" r:id="rId10"/>
    <p:sldId id="391" r:id="rId11"/>
    <p:sldId id="392" r:id="rId12"/>
    <p:sldId id="393" r:id="rId13"/>
    <p:sldId id="394" r:id="rId14"/>
    <p:sldId id="395" r:id="rId15"/>
    <p:sldId id="396" r:id="rId16"/>
    <p:sldId id="265" r:id="rId17"/>
    <p:sldId id="397" r:id="rId18"/>
    <p:sldId id="262" r:id="rId19"/>
    <p:sldId id="263" r:id="rId20"/>
    <p:sldId id="264" r:id="rId21"/>
    <p:sldId id="266" r:id="rId22"/>
    <p:sldId id="267" r:id="rId23"/>
    <p:sldId id="271" r:id="rId24"/>
    <p:sldId id="270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8" r:id="rId40"/>
    <p:sldId id="287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7" r:id="rId59"/>
    <p:sldId id="308" r:id="rId60"/>
    <p:sldId id="309" r:id="rId61"/>
    <p:sldId id="310" r:id="rId62"/>
    <p:sldId id="318" r:id="rId63"/>
    <p:sldId id="312" r:id="rId64"/>
    <p:sldId id="313" r:id="rId65"/>
    <p:sldId id="314" r:id="rId66"/>
    <p:sldId id="315" r:id="rId67"/>
    <p:sldId id="316" r:id="rId68"/>
    <p:sldId id="317" r:id="rId69"/>
    <p:sldId id="335" r:id="rId70"/>
    <p:sldId id="336" r:id="rId71"/>
    <p:sldId id="337" r:id="rId72"/>
    <p:sldId id="338" r:id="rId73"/>
    <p:sldId id="339" r:id="rId74"/>
    <p:sldId id="340" r:id="rId75"/>
    <p:sldId id="319" r:id="rId76"/>
    <p:sldId id="320" r:id="rId77"/>
    <p:sldId id="341" r:id="rId78"/>
    <p:sldId id="321" r:id="rId79"/>
    <p:sldId id="342" r:id="rId80"/>
    <p:sldId id="322" r:id="rId81"/>
    <p:sldId id="343" r:id="rId82"/>
    <p:sldId id="323" r:id="rId83"/>
    <p:sldId id="324" r:id="rId84"/>
    <p:sldId id="326" r:id="rId85"/>
    <p:sldId id="327" r:id="rId86"/>
    <p:sldId id="328" r:id="rId87"/>
    <p:sldId id="329" r:id="rId88"/>
    <p:sldId id="330" r:id="rId89"/>
    <p:sldId id="331" r:id="rId90"/>
    <p:sldId id="332" r:id="rId91"/>
    <p:sldId id="333" r:id="rId92"/>
    <p:sldId id="345" r:id="rId93"/>
    <p:sldId id="346" r:id="rId94"/>
    <p:sldId id="347" r:id="rId95"/>
    <p:sldId id="369" r:id="rId96"/>
    <p:sldId id="370" r:id="rId97"/>
    <p:sldId id="371" r:id="rId98"/>
    <p:sldId id="372" r:id="rId99"/>
    <p:sldId id="373" r:id="rId100"/>
    <p:sldId id="374" r:id="rId101"/>
    <p:sldId id="376" r:id="rId102"/>
    <p:sldId id="377" r:id="rId103"/>
    <p:sldId id="382" r:id="rId104"/>
    <p:sldId id="383" r:id="rId105"/>
    <p:sldId id="384" r:id="rId106"/>
    <p:sldId id="348" r:id="rId107"/>
    <p:sldId id="375" r:id="rId108"/>
    <p:sldId id="349" r:id="rId109"/>
    <p:sldId id="354" r:id="rId110"/>
    <p:sldId id="378" r:id="rId111"/>
    <p:sldId id="379" r:id="rId112"/>
    <p:sldId id="380" r:id="rId113"/>
    <p:sldId id="381" r:id="rId114"/>
    <p:sldId id="386" r:id="rId115"/>
    <p:sldId id="261" r:id="rId116"/>
    <p:sldId id="355" r:id="rId117"/>
    <p:sldId id="350" r:id="rId118"/>
    <p:sldId id="356" r:id="rId119"/>
    <p:sldId id="351" r:id="rId120"/>
    <p:sldId id="357" r:id="rId121"/>
    <p:sldId id="352" r:id="rId122"/>
    <p:sldId id="358" r:id="rId123"/>
    <p:sldId id="364" r:id="rId124"/>
    <p:sldId id="365" r:id="rId125"/>
    <p:sldId id="359" r:id="rId126"/>
    <p:sldId id="366" r:id="rId127"/>
    <p:sldId id="360" r:id="rId128"/>
    <p:sldId id="367" r:id="rId129"/>
    <p:sldId id="361" r:id="rId130"/>
    <p:sldId id="368" r:id="rId131"/>
    <p:sldId id="362" r:id="rId132"/>
    <p:sldId id="387" r:id="rId133"/>
    <p:sldId id="363" r:id="rId134"/>
    <p:sldId id="398" r:id="rId135"/>
    <p:sldId id="399" r:id="rId136"/>
    <p:sldId id="400" r:id="rId137"/>
    <p:sldId id="401" r:id="rId138"/>
    <p:sldId id="402" r:id="rId139"/>
    <p:sldId id="403" r:id="rId140"/>
    <p:sldId id="404" r:id="rId141"/>
    <p:sldId id="405" r:id="rId142"/>
    <p:sldId id="406" r:id="rId143"/>
    <p:sldId id="407" r:id="rId144"/>
    <p:sldId id="409" r:id="rId145"/>
    <p:sldId id="410" r:id="rId146"/>
    <p:sldId id="411" r:id="rId147"/>
    <p:sldId id="412" r:id="rId148"/>
    <p:sldId id="413" r:id="rId149"/>
    <p:sldId id="414" r:id="rId150"/>
    <p:sldId id="415" r:id="rId151"/>
    <p:sldId id="416" r:id="rId152"/>
    <p:sldId id="417" r:id="rId153"/>
    <p:sldId id="419" r:id="rId154"/>
    <p:sldId id="420" r:id="rId155"/>
    <p:sldId id="421" r:id="rId156"/>
    <p:sldId id="422" r:id="rId157"/>
    <p:sldId id="423" r:id="rId158"/>
    <p:sldId id="424" r:id="rId159"/>
    <p:sldId id="425" r:id="rId160"/>
    <p:sldId id="426" r:id="rId161"/>
    <p:sldId id="427" r:id="rId162"/>
    <p:sldId id="428" r:id="rId163"/>
    <p:sldId id="429" r:id="rId164"/>
    <p:sldId id="430" r:id="rId1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5ADC1A4-D8C3-0D42-1F5A-D2F5DD5E2A61}" name="Twizeyimana Elia" initials="TE" userId="1b166c1b1370187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962" autoAdjust="0"/>
  </p:normalViewPr>
  <p:slideViewPr>
    <p:cSldViewPr snapToGrid="0">
      <p:cViewPr varScale="1">
        <p:scale>
          <a:sx n="77" d="100"/>
          <a:sy n="77" d="100"/>
        </p:scale>
        <p:origin x="835" y="62"/>
      </p:cViewPr>
      <p:guideLst/>
    </p:cSldViewPr>
  </p:slideViewPr>
  <p:outlineViewPr>
    <p:cViewPr>
      <p:scale>
        <a:sx n="33" d="100"/>
        <a:sy n="33" d="100"/>
      </p:scale>
      <p:origin x="0" y="-27084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012" y="4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microsoft.com/office/2018/10/relationships/authors" Target="author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E7B60-18CF-4037-8E44-D128BC2E88DB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787D4-3B11-445F-82FE-D384E0998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61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37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95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34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6CC23-326E-61BF-9B97-D25C4E55C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D04B16-7DD8-581D-2BC1-3A31A107D3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ECF5FC-76F0-9ECA-FA6C-E9EA447532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F06D3-A793-6F67-B100-7EDBE09AF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03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2079A-0470-B727-717E-1AF330CF0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D7280F-4BD3-77E9-F496-49DA90A0E2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77634B-45A4-5803-7F55-27C21574A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14D75-8A2A-51E1-BD2F-0F21082538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25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259D8-FE56-4CAE-3E62-EF77B250C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171207-B616-48BA-8016-FF5BDC7852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7999BA-8E1E-3EFC-A19D-DD36BCF59D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DA258-E2C5-7455-789A-62674F9300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4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FC92F-66BC-4F3B-2CAE-81DF1A76E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907FC0-CC2F-55FB-5AE9-5B806FB001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49C3CB-0326-4F05-95F7-F41005775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138B2-A845-E389-60E0-9ED9A5DABA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20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CDAEA-0594-F1F6-4CA4-46EDB564C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DB7C75-F019-1764-B20E-C9355311C9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9C978C-0F66-AD65-E723-6D26D41CE4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CB5EA-161B-1083-A3A5-925819A2E7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13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81972-79E3-EAA2-68FB-34ECEE3A0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A34436-626B-255F-FFE1-30913EFD8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26E06D-A4B4-294A-AA2F-C6B39DCFA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545E3-B587-D9D9-2A5C-1E9828686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48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00897-1C68-4A9C-4F19-BEFBE30F5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2028FD-4469-4AED-6158-476C697BDD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4C9956-CDC0-F004-AB6F-EB3ED22A88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378AF-3340-B307-F6ED-418273931A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05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BA327-80DB-381A-BF9A-D5A20BEB7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9D6DA9-AB3F-13CC-47BE-BFB578258D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EBA384-4DDE-66C8-9661-37EDF1D29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AC233-C1A0-457B-1048-B99B3118C6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29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976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FAFA9-96F4-396F-02B9-8A565BCE4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FC745-F578-8B37-8C6F-1FA42078EF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4B79E5-7085-0250-F76C-28C1B3DB04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6803B-76B0-6F88-676C-4D2D4EF41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7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696F5-34CD-B4B9-32FC-BE04CAA75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736DB5-E43C-78E4-032E-A4790B580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1BA833-0D6A-DAFE-3E4D-80113DC70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80E6A-E35F-D00E-5CF3-5119200445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51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6AA82-8A69-C0B8-1136-64712D869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A15CA2-3D56-F3D8-3AC4-DE23EFC505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8202CE-3695-8B88-55BF-4E4A944216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7E91D-2530-5DF6-DF62-9535362378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33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130E-AFB9-82C5-B415-630A18054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ED9B03-1C16-47DA-5A37-5ED170BBA9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08859A-1519-BB38-75F7-E49CDB275F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19013-8ED0-12BE-C110-4AEFB492BF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93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C4B3A-5D85-17F3-BE47-A9602BDFA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950974-06DE-70FA-BD3F-C7759FC546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34F174-7CAC-656F-BBA5-CAC60D724B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744E7-42D7-2EF8-668B-ACE2BECA98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122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88242-D313-F016-44F4-4D30E9C82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4E42C5-1729-BB72-50B5-C9D341273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AFCF51-4EFE-0DB0-DEF4-D15A0928EE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95171-FB6B-97DB-63E9-303E736EDE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915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1F1E9-8F21-70B3-6E67-333EED53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2FF3BF-BF0C-3768-2480-3B050E67EF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33290A-B7FE-EA53-3055-9EB157ED63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79B90-1B0C-150E-295D-0A647639A7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778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E480E-A19D-B937-CF6F-230D84975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8F8CF5-0589-0DC3-C82A-41C0735E38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1DC6EC-AAA9-B97B-6915-DA8DB53C10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4D9DC-E67C-3597-FB5F-874E02CEB5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775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96BC3-E191-2587-D7BD-ECD775617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96BBBD-072B-2CE6-73A5-4AF99B44DB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5149F2-3A9C-2569-BA6F-5E795B3BE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CFF8E-DCFA-B4CB-F110-16ED70A38C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188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3BC81-47AE-284A-3E00-7B95609C3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A1B5C9-FEB7-3369-2C41-A76436D310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46E73B-3BB3-117D-E298-D4771D923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B8935-09C2-1ED6-350E-9620442178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1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31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BC49E-B79F-89AE-CEB6-D8B75278C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A82C73-B802-4D2D-AF4A-7A444ACEC5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1FF65F-A470-D8F5-4591-AC05E8433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52F2B-AC6A-23FB-1EA2-E5794AFED2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837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5BF57-1C83-8BAC-CDF0-01511C848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0F1360-C40A-69E1-3075-18C97229D4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EA4E9C-E9E0-AF93-BB33-52A003B1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305D4-FECA-8529-7E76-27DF7F607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518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F742F-5C1B-67B9-B2E9-0FF554495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BAFEFD-7211-23D6-7859-A036405790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51A6ED-BCF7-A235-B071-1CCB481B57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4A7B9-1A69-658F-E617-B17110EE7F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7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B9E08-0AEB-14B7-CA55-12D2339EF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596E76-9752-B831-6E8B-FD04073EA5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615D72-27BC-108C-4295-CBC7F91059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2B836-88D4-BE06-E5EB-E0EE4D9217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759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2D501-B5C1-3F79-503B-A238F97E1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34C591-E7D3-1A8B-123B-E70D536E20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4D6E46-7F56-DA42-7BC0-E5939E424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57B6A-CDAC-FC2F-3AC3-9CB774CED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045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C0C0C-4C84-4D9E-26EF-337675CE9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CEE0BC-E21D-4B62-2A74-96F4CA2663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DD1E39-5B30-CD38-27FE-C2D4E82662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16C15-EB41-A948-62C8-E5AC03BADA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802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E2785-58BC-72E9-1C59-C842D861A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F8A5B4-4D70-43BC-E086-2BDE0B6A8F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8C4F84-1A29-6A52-1CB0-BAC61D48CE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7CF2E-BC61-49E9-2AD2-F579C06DDA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377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A2C13-C7BD-204E-71DD-6F2E742F9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C17E96-5CAE-D416-2E17-2D8B3F707C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93A1C4-DA69-A11A-D9BC-1D18D34508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BED34-E267-DEBC-B632-1096EAD10F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465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3F0E2-B17A-7E33-4515-A4134C348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03B540-551B-8F00-848A-6719DC509F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806632-5858-A50F-B70B-DFEEEF2212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665E8-A1F2-1B00-CE44-AC3033DFFE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515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EA8B6-B05B-436E-A1D4-02A77D509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F3C410-4226-794D-4B84-B7A9388C52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1D2026-192B-456B-7F6B-BC49F05B73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70A3A-1BA4-F27D-6AB2-D6482CF69F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08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3985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CBB83-5A56-7688-2B8D-820ABD83E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2625B7-F2FB-F230-161F-1A10E31D6B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CEBED5-E9EF-8DC8-1894-8F64107AD9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11265-FD58-66B2-DFF8-B976E14185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966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385AB-2209-1974-3D97-CCA5D3127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3DB539-BE8A-0A95-C938-BA0965B864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D4B511-6D2C-DCF4-8D7D-2B0CBF545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F5996-0092-44C6-0889-37A728B98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9334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CCEB1-DE85-BEB3-7190-747DB1B2E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C2B09B-9CC7-5862-5755-8ACA662826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811F1E-9B14-7072-02A4-35B1728B4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7A86E-AE70-B2C9-EC69-565D82468A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5341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EA4AE-E22D-52BA-84BA-5EFBFD676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7023DC-BE82-D668-0E81-99EDF4A7A1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D177B0-C4C4-1EDA-2ABD-06B8FC1392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A0712-A4A9-5BBE-AD52-F26EE8FFAC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403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C5B13-130E-C2B2-FF9F-3C02535B7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185BB1-8727-ED15-9AE3-24E985510C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C046DA-3852-E415-2778-05FFCBC049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14A11-712D-3051-8E3F-3D8024A40B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446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3830D-9322-681F-52D0-7215C5157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C0E95C-FE37-7EC2-5D8E-D2FE142579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D411FD-33D9-4A9B-E1D9-9019578430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B040F-EBE4-68D0-0AAC-797459DA81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135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C8332-E343-7035-39F2-518D4497A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0C3F43-AD05-FD5F-FE15-A0A79B7A58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AF89AB-C4D5-193E-2DD3-812CAF61F8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164DA-66D0-C089-6553-F6BEC73D31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13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5B57E-DA53-E067-629B-A82AC9972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9A3E87-7206-0EBC-928D-F23CE692D9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1E7E0B-E269-377D-664A-A7049D7DCA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F6E19-72FB-E3BE-000D-36015771ED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753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B52C9-6539-D61A-3AE8-972395E62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4C7173-D731-6D59-7564-BB1E5828DD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4B3A03-2784-9CDD-6BCF-BAF60711F7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EF18B-D1EF-651B-C747-06EB6FA972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079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77DDF-2FDB-F6FB-1854-D471C6745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9E1C50-50B5-439A-1466-CBC5F8D46D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AF927A-C67A-4412-E9C7-477A40E5F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4D8CC-B27A-70AC-B88F-D61AC9FB04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30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179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2056B-AFD1-9321-AE55-34BAD79CF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24A5AB-180F-4D5F-DA22-FC4BBD96A5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F81CB1-2F42-E335-6FD0-EADD2032E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D8D73-4F1A-FD72-8725-FD72FF888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53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68F07-085E-5FF0-90D7-01C8BF192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F9B718-7ABF-8A7E-2B8B-B352B4C053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E17169-A6F7-CF66-E439-F1EC67F1D8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8D366-7C25-8A2A-3DA2-A29690465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731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5A820-6438-813C-91A4-900FA7C4B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8C30CA-1357-D638-ACAC-58F83CFF91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E0B692-05F4-1D72-6D33-985647CAE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A04EB-CFCC-99A3-5106-2254C3B56B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4448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E6C04-E625-5232-3F75-EF276867C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020348-908F-1F35-B8EE-66A1D24AAE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BF048D-4F07-C7CA-6A41-A01E02AE2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8768B-C342-EF47-5E45-8F945F1DDA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468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7A559-7A61-25C0-048C-BAFAEF3CB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8A39DF-4F0E-375D-4345-3C629D0C2E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297D23-4D17-C2F6-18B2-F608E27D0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2D89F-4963-577C-BDEF-91BC52AA69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72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FE325-BB1C-3BAB-A1ED-5099EEBFB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FD5665-6BD3-FA0D-5771-ACCBB6E9AD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5820F0-E6A2-332B-359A-F0F39ED84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7372C-92D7-CE0C-3731-38D5DF359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65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F228D-A69B-442F-3553-5FD468FF7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5C4A2E-C1E2-C634-12BB-71E518CECC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FF831-D731-38E3-D944-BDF7A7220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F6CD1-A1D9-998E-2432-5069DA2590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113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E65F1-86BA-CDDF-C20C-FF62861F8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D6B9A8-B805-C9DF-6139-440076F861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A8DF1B-EC12-1FBA-E752-0EED62E116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3E16F-7C01-6D4B-AAB6-E24BD1F1B6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219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022EA-E248-1975-4826-548A4F1A3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33D379-D923-947D-D1A1-830E9E1668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5C8203-6A11-B8EB-529F-7B820CFA2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7EFB9-E8E2-439E-76DB-A9F3D193A0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3783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00368-8B10-170E-F2ED-705FAEA67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A20153-2CE9-3A66-D803-F99D1693A4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3903EF-EF56-93CE-D99A-9DB4B49AD0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41AFC-4C2E-425D-21B1-D3B618D15C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83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623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3EB4B-ED78-8F60-40D6-BB42EED59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DC434B-FE63-AD18-15BA-3FC5468793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9E0A69-3945-D5D8-205E-02CA1094D5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DD934-BFAB-AC06-A328-648656BECD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42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08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6787D4-3B11-445F-82FE-D384E0998FC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59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97E50-6CF2-BBAC-1102-1ECA8B3A0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7FBF8-822E-E035-FCE3-3E78E8BD8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BCB2A-FB50-BF12-0939-7E8F16C1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FA3D-E3EC-40E2-A227-0D96EE2D217E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1CECD-32CF-C7B1-3EDC-F3FAD648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0208D-57CD-71C7-6242-24065816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0AD80-ABC6-4162-A5A9-1F066DC8B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2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1900-C6BC-D3CA-6F65-099C63ED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CE5CC-47AC-4302-0982-225332A2A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38006-A0BB-56B7-BE87-BD022A73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FA3D-E3EC-40E2-A227-0D96EE2D217E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5E538-4A6A-9A77-B00A-5D9D2B8A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CE8FC-2B44-BA30-228E-6D778AA4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0AD80-ABC6-4162-A5A9-1F066DC8B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9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C8DDFF-735E-A438-492A-81E191827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FBB5A-DC99-3C95-0911-E5EC84E9A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CA29D-048C-D361-ACB8-17383A5B0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FA3D-E3EC-40E2-A227-0D96EE2D217E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C6DC3-B3B8-DB1B-3734-AA9C44C3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E8666-B747-5154-E547-D0733628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0AD80-ABC6-4162-A5A9-1F066DC8B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0049-6C0F-FDE9-6E49-8D8319B3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6646C-D4CA-D8D5-8DBD-782C12937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1831B-BF0D-BB06-7444-DAA041E1B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FA3D-E3EC-40E2-A227-0D96EE2D217E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75904-E89D-D573-585E-9FF4D5F93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D5BEF-18BB-CF63-9053-9A529A30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0AD80-ABC6-4162-A5A9-1F066DC8B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6603A-F9B1-5F14-5A3A-CE3D0F10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F00ED-1009-17C0-41E9-D75837AAD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A87B9-9DCF-8631-DD75-BBB72418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FA3D-E3EC-40E2-A227-0D96EE2D217E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E0EE8-E243-9CE4-8FD2-924BDB68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E429B-C665-1209-280D-F45E32EC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0AD80-ABC6-4162-A5A9-1F066DC8B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8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DCC4-3716-67DD-61A4-4CFD4AC83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DB7C1-DAB9-45E7-B193-C232924FBF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3C3F7-3DF0-3B3E-372F-97D9B3BF4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21870-25CF-6517-4E9B-DB369ABC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FA3D-E3EC-40E2-A227-0D96EE2D217E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FA2B4-0F36-DD84-4C78-2D7AF8E3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36538-3D14-8C12-4CD8-C6D19955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0AD80-ABC6-4162-A5A9-1F066DC8B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6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2FF4-06AC-1F4F-3869-E80DB548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18D2F-928A-EC0F-1D3B-FA052A105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521B5-7D4D-52A3-9A23-96D750688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0851C-EFA7-7AA0-5DB6-E854E6EB6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E23590-6238-7F3A-368C-4A1A52F07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833C20-0D60-FAE6-E466-815834CB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FA3D-E3EC-40E2-A227-0D96EE2D217E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4422CD-9CDC-A9C3-D02D-10F6AC760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F7580-5FFA-0DD1-1A42-366DD3E9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0AD80-ABC6-4162-A5A9-1F066DC8B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74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155E8-6F73-B696-08FA-981A4140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74F3A-1553-C757-FE1B-52767D17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FA3D-E3EC-40E2-A227-0D96EE2D217E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2D998-5BB1-4AAF-1412-0C3F913BF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BDCAC-BBE0-2E27-03AE-8C4F9EB9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0AD80-ABC6-4162-A5A9-1F066DC8B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573D17-0231-0482-1A5B-C412D700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FA3D-E3EC-40E2-A227-0D96EE2D217E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98384-11C8-79E6-07D2-AF315792C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8ABAE-EDC8-95A4-77FE-35B4316E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0AD80-ABC6-4162-A5A9-1F066DC8B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5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C2E1A-21A2-42F9-F7F6-C11E6D134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D26EF-E21B-478B-BEBD-0B6DF7C69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6D106-D84B-F20C-363E-F352D027D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D4980-68F8-A607-04B3-F7AC13D12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FA3D-E3EC-40E2-A227-0D96EE2D217E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1478A-9E56-C239-548F-06C43171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400CE-D424-E2F3-2B00-19A64071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0AD80-ABC6-4162-A5A9-1F066DC8B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5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C074-F8A5-6B8D-A67C-CEB73D144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43FBD2-BD7B-34DB-DB03-39B8756B9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170F3-7A7A-B915-004F-0979D83B3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14408-BA8E-EA7F-B483-62C73BBE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1FA3D-E3EC-40E2-A227-0D96EE2D217E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B7454-6B03-F1FA-1579-81CB16561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E690C-72B8-D032-06F2-10C30DA0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0AD80-ABC6-4162-A5A9-1F066DC8B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4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15BEB0-5D52-79F6-66CA-A6A622DDF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9033E-8BD0-3D32-2E51-08CBF09C8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38ECC-B88E-7398-833A-505A941CD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1FA3D-E3EC-40E2-A227-0D96EE2D217E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C01C8-A8A9-BBFD-E20B-4EEFED793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C7C71-0EBE-DD23-E245-442C78D44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0AD80-ABC6-4162-A5A9-1F066DC8B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8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mask.io/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remix.ethereum.org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remix.ethereum.org/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6908-251B-D5D9-F549-5EE639FC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30" y="354330"/>
            <a:ext cx="11723370" cy="63550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400" b="1" dirty="0">
                <a:latin typeface="Arial Black" panose="020B0A04020102020204" pitchFamily="34" charset="0"/>
              </a:rPr>
              <a:t>Module Name: BLOCKCHAIN FUNDAMENTALS </a:t>
            </a:r>
            <a:br>
              <a:rPr lang="en-US" sz="3400" b="1" dirty="0">
                <a:latin typeface="Arial Black" panose="020B0A04020102020204" pitchFamily="34" charset="0"/>
              </a:rPr>
            </a:br>
            <a:r>
              <a:rPr lang="en-US" sz="3400" b="1" dirty="0">
                <a:latin typeface="Arial Black" panose="020B0A04020102020204" pitchFamily="34" charset="0"/>
              </a:rPr>
              <a:t>Module Code: SWDBF501</a:t>
            </a:r>
            <a:br>
              <a:rPr lang="en-US" sz="3400" b="1" dirty="0">
                <a:latin typeface="Arial Black" panose="020B0A04020102020204" pitchFamily="34" charset="0"/>
              </a:rPr>
            </a:br>
            <a:r>
              <a:rPr lang="en-US" sz="3400" b="1" dirty="0">
                <a:latin typeface="Arial Black" panose="020B0A04020102020204" pitchFamily="34" charset="0"/>
              </a:rPr>
              <a:t>Credits:10</a:t>
            </a:r>
            <a:br>
              <a:rPr lang="en-US" sz="3400" b="1" dirty="0">
                <a:latin typeface="Arial Black" panose="020B0A04020102020204" pitchFamily="34" charset="0"/>
              </a:rPr>
            </a:br>
            <a:r>
              <a:rPr lang="en-US" sz="3400" b="1" dirty="0">
                <a:latin typeface="Arial Black" panose="020B0A04020102020204" pitchFamily="34" charset="0"/>
              </a:rPr>
              <a:t>Sector: ICT AND MULTIMEDIA </a:t>
            </a:r>
            <a:br>
              <a:rPr lang="en-US" sz="3400" b="1" dirty="0">
                <a:latin typeface="Arial Black" panose="020B0A04020102020204" pitchFamily="34" charset="0"/>
              </a:rPr>
            </a:br>
            <a:r>
              <a:rPr lang="en-US" sz="3400" b="1" dirty="0">
                <a:latin typeface="Arial Black" panose="020B0A04020102020204" pitchFamily="34" charset="0"/>
              </a:rPr>
              <a:t>Trade: SOFTWARE DEVELOPMENT</a:t>
            </a:r>
            <a:br>
              <a:rPr lang="en-US" sz="4000" b="1" dirty="0">
                <a:latin typeface="+mn-lt"/>
              </a:rPr>
            </a:br>
            <a:endParaRPr lang="en-US" sz="4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1123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F4D43-9CCB-5A4E-2579-E3EBD4920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BF813-B957-2C73-466B-BA8B88AF1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Some terminologies related to Cryptography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1F56B-8FB6-599D-3FF1-F7A6B381D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52" y="1757444"/>
            <a:ext cx="11152695" cy="4735431"/>
          </a:xfrm>
        </p:spPr>
        <p:txBody>
          <a:bodyPr>
            <a:normAutofit/>
          </a:bodyPr>
          <a:lstStyle/>
          <a:p>
            <a:pPr algn="just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Encryption: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Conversion of normal text to a random sequence of bits.</a:t>
            </a:r>
          </a:p>
          <a:p>
            <a:pPr algn="just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Key: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Some amount of information is required to get the information of the cryptographic algorithm.</a:t>
            </a:r>
          </a:p>
          <a:p>
            <a:pPr algn="just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Decryption: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inverse process of encryption, conversion of a Random sequence of bits to plaintext.</a:t>
            </a:r>
          </a:p>
          <a:p>
            <a:pPr algn="just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Cipher: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mathematical function, i.e. a cryptographic algorithm which is used to convert plaintext to ciphertext(Random sequence of bits).</a:t>
            </a:r>
          </a:p>
        </p:txBody>
      </p:sp>
    </p:spTree>
    <p:extLst>
      <p:ext uri="{BB962C8B-B14F-4D97-AF65-F5344CB8AC3E}">
        <p14:creationId xmlns:p14="http://schemas.microsoft.com/office/powerpoint/2010/main" val="214736225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8C724-848E-E07B-2A2B-4C4CCAF83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1BFB5-30B0-451D-0954-42C4DD31B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" y="1428750"/>
            <a:ext cx="11487150" cy="5189855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4400" i="0" dirty="0">
                <a:effectLst/>
                <a:latin typeface="Franklin Gothic Heavy" panose="020B0903020102020204" pitchFamily="34" charset="0"/>
              </a:rPr>
              <a:t>Once this operation is completed, you'll now have a project structure with the following items:</a:t>
            </a:r>
          </a:p>
          <a:p>
            <a:pPr marL="0" indent="0">
              <a:lnSpc>
                <a:spcPct val="120000"/>
              </a:lnSpc>
              <a:buNone/>
            </a:pPr>
            <a:endParaRPr lang="en-US" sz="4400" i="0" dirty="0">
              <a:effectLst/>
              <a:latin typeface="Franklin Gothic Heavy" panose="020B09030201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400" i="0" dirty="0">
                <a:solidFill>
                  <a:srgbClr val="FF0000"/>
                </a:solidFill>
                <a:effectLst/>
                <a:latin typeface="Franklin Gothic Heavy" panose="020B0903020102020204" pitchFamily="34" charset="0"/>
              </a:rPr>
              <a:t>contracts/:</a:t>
            </a:r>
            <a:r>
              <a:rPr lang="en-US" sz="4400" i="0" dirty="0">
                <a:effectLst/>
                <a:latin typeface="Franklin Gothic Heavy" panose="020B0903020102020204" pitchFamily="34" charset="0"/>
              </a:rPr>
              <a:t> Directory for Solidity contracts</a:t>
            </a:r>
          </a:p>
          <a:p>
            <a:pPr>
              <a:lnSpc>
                <a:spcPct val="120000"/>
              </a:lnSpc>
            </a:pPr>
            <a:r>
              <a:rPr lang="en-US" sz="4400" i="0" dirty="0">
                <a:solidFill>
                  <a:srgbClr val="FF0000"/>
                </a:solidFill>
                <a:effectLst/>
                <a:latin typeface="Franklin Gothic Heavy" panose="020B0903020102020204" pitchFamily="34" charset="0"/>
              </a:rPr>
              <a:t>migrations/: </a:t>
            </a:r>
            <a:r>
              <a:rPr lang="en-US" sz="4400" i="0" dirty="0">
                <a:effectLst/>
                <a:latin typeface="Franklin Gothic Heavy" panose="020B0903020102020204" pitchFamily="34" charset="0"/>
              </a:rPr>
              <a:t>Directory for scriptable deployment files</a:t>
            </a:r>
          </a:p>
          <a:p>
            <a:pPr>
              <a:lnSpc>
                <a:spcPct val="120000"/>
              </a:lnSpc>
            </a:pPr>
            <a:r>
              <a:rPr lang="en-US" sz="4400" i="0" dirty="0">
                <a:solidFill>
                  <a:srgbClr val="FF0000"/>
                </a:solidFill>
                <a:effectLst/>
                <a:latin typeface="Franklin Gothic Heavy" panose="020B0903020102020204" pitchFamily="34" charset="0"/>
              </a:rPr>
              <a:t>test/: </a:t>
            </a:r>
            <a:r>
              <a:rPr lang="en-US" sz="4400" i="0" dirty="0">
                <a:effectLst/>
                <a:latin typeface="Franklin Gothic Heavy" panose="020B0903020102020204" pitchFamily="34" charset="0"/>
              </a:rPr>
              <a:t>Directory for test files for testing your application and contracts</a:t>
            </a:r>
          </a:p>
          <a:p>
            <a:pPr>
              <a:lnSpc>
                <a:spcPct val="120000"/>
              </a:lnSpc>
            </a:pPr>
            <a:r>
              <a:rPr lang="en-US" sz="4400" i="0" dirty="0">
                <a:solidFill>
                  <a:srgbClr val="FF0000"/>
                </a:solidFill>
                <a:effectLst/>
                <a:latin typeface="Franklin Gothic Heavy" panose="020B0903020102020204" pitchFamily="34" charset="0"/>
              </a:rPr>
              <a:t>truffle-config.js: </a:t>
            </a:r>
            <a:r>
              <a:rPr lang="en-US" sz="4400" i="0" dirty="0">
                <a:effectLst/>
                <a:latin typeface="Franklin Gothic Heavy" panose="020B0903020102020204" pitchFamily="34" charset="0"/>
              </a:rPr>
              <a:t>Truffle configuration file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5C6E0-40AF-6305-1F77-37BFBECF81EC}"/>
              </a:ext>
            </a:extLst>
          </p:cNvPr>
          <p:cNvSpPr txBox="1"/>
          <p:nvPr/>
        </p:nvSpPr>
        <p:spPr>
          <a:xfrm>
            <a:off x="1716994" y="239395"/>
            <a:ext cx="9175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Franklin Gothic Heavy" panose="020B0903020102020204" pitchFamily="34" charset="0"/>
              </a:rPr>
              <a:t>Create a project</a:t>
            </a:r>
          </a:p>
        </p:txBody>
      </p:sp>
      <p:sp>
        <p:nvSpPr>
          <p:cNvPr id="5" name="AutoShape 4" descr="Truffle Logo">
            <a:extLst>
              <a:ext uri="{FF2B5EF4-FFF2-40B4-BE49-F238E27FC236}">
                <a16:creationId xmlns:a16="http://schemas.microsoft.com/office/drawing/2014/main" id="{61B0A120-89A4-0E52-53A9-2E3B21D9F2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1751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40A84-387D-28BA-0B19-C7C786AC0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Truffle Logo">
            <a:extLst>
              <a:ext uri="{FF2B5EF4-FFF2-40B4-BE49-F238E27FC236}">
                <a16:creationId xmlns:a16="http://schemas.microsoft.com/office/drawing/2014/main" id="{30241BF9-8B97-9EBA-346E-8A88098FF1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48651F-9A30-32AC-D8DB-318C7189C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71"/>
            <a:ext cx="10515600" cy="914400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Heavy" panose="020B0903020102020204" pitchFamily="34" charset="0"/>
                <a:ea typeface="+mn-ea"/>
                <a:cs typeface="+mn-cs"/>
              </a:rPr>
              <a:t>MetaMask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DC71C9-17E9-215E-FBDB-9CF460E191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190" y="1097280"/>
            <a:ext cx="8343900" cy="507968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000" b="1" i="0" dirty="0">
                <a:solidFill>
                  <a:srgbClr val="FF0000"/>
                </a:solidFill>
                <a:effectLst/>
                <a:latin typeface="Franklin Gothic Demi" panose="020B0703020102020204" pitchFamily="34" charset="0"/>
              </a:rPr>
              <a:t>MetaMask</a:t>
            </a:r>
            <a:r>
              <a:rPr lang="en-US" sz="4000" b="0" i="0" dirty="0">
                <a:solidFill>
                  <a:srgbClr val="202122"/>
                </a:solidFill>
                <a:effectLst/>
                <a:latin typeface="Franklin Gothic Demi" panose="020B0703020102020204" pitchFamily="34" charset="0"/>
              </a:rPr>
              <a:t> is a </a:t>
            </a:r>
            <a:r>
              <a:rPr lang="en-US" sz="4000" b="0" i="0" u="none" strike="noStrike" dirty="0">
                <a:effectLst/>
                <a:latin typeface="Franklin Gothic Demi" panose="020B0703020102020204" pitchFamily="34" charset="0"/>
              </a:rPr>
              <a:t>software cryptocurrency wallet</a:t>
            </a:r>
            <a:r>
              <a:rPr lang="en-US" sz="4000" b="0" i="0" dirty="0">
                <a:solidFill>
                  <a:srgbClr val="202122"/>
                </a:solidFill>
                <a:effectLst/>
                <a:latin typeface="Franklin Gothic Demi" panose="020B0703020102020204" pitchFamily="34" charset="0"/>
              </a:rPr>
              <a:t> used to interact with the </a:t>
            </a:r>
            <a:r>
              <a:rPr lang="en-US" sz="4000" b="0" i="0" u="none" strike="noStrike" dirty="0">
                <a:effectLst/>
                <a:latin typeface="Franklin Gothic Demi" panose="020B0703020102020204" pitchFamily="34" charset="0"/>
              </a:rPr>
              <a:t>Ethereum</a:t>
            </a:r>
            <a:r>
              <a:rPr lang="en-US" sz="4000" b="0" i="0" dirty="0">
                <a:solidFill>
                  <a:srgbClr val="202122"/>
                </a:solidFill>
                <a:effectLst/>
                <a:latin typeface="Franklin Gothic Demi" panose="020B0703020102020204" pitchFamily="34" charset="0"/>
              </a:rPr>
              <a:t> </a:t>
            </a:r>
            <a:r>
              <a:rPr lang="en-US" sz="4000" b="0" i="0" u="none" strike="noStrike" dirty="0">
                <a:effectLst/>
                <a:latin typeface="Franklin Gothic Demi" panose="020B0703020102020204" pitchFamily="34" charset="0"/>
              </a:rPr>
              <a:t>blockchain</a:t>
            </a:r>
            <a:r>
              <a:rPr lang="en-US" sz="4000" b="0" i="0" dirty="0">
                <a:solidFill>
                  <a:srgbClr val="202122"/>
                </a:solidFill>
                <a:effectLst/>
                <a:latin typeface="Franklin Gothic Demi" panose="020B0703020102020204" pitchFamily="34" charset="0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sz="4000" b="0" i="0" dirty="0">
                <a:solidFill>
                  <a:srgbClr val="202122"/>
                </a:solidFill>
                <a:effectLst/>
                <a:latin typeface="Franklin Gothic Demi" panose="020B0703020102020204" pitchFamily="34" charset="0"/>
              </a:rPr>
              <a:t>It allows users to access their Ethereum wallet through a </a:t>
            </a:r>
            <a:r>
              <a:rPr lang="en-US" sz="4000" b="0" i="0" u="none" strike="noStrike" dirty="0">
                <a:effectLst/>
                <a:latin typeface="Franklin Gothic Demi" panose="020B0703020102020204" pitchFamily="34" charset="0"/>
              </a:rPr>
              <a:t>browser extension</a:t>
            </a:r>
            <a:r>
              <a:rPr lang="en-US" sz="4000" b="0" i="0" dirty="0">
                <a:solidFill>
                  <a:srgbClr val="202122"/>
                </a:solidFill>
                <a:effectLst/>
                <a:latin typeface="Franklin Gothic Demi" panose="020B0703020102020204" pitchFamily="34" charset="0"/>
              </a:rPr>
              <a:t> or </a:t>
            </a:r>
            <a:r>
              <a:rPr lang="en-US" sz="4000" b="0" i="0" u="none" strike="noStrike" dirty="0">
                <a:effectLst/>
                <a:latin typeface="Franklin Gothic Demi" panose="020B0703020102020204" pitchFamily="34" charset="0"/>
              </a:rPr>
              <a:t>mobile app</a:t>
            </a:r>
            <a:r>
              <a:rPr lang="en-US" sz="4000" b="0" i="0" dirty="0">
                <a:solidFill>
                  <a:srgbClr val="202122"/>
                </a:solidFill>
                <a:effectLst/>
                <a:latin typeface="Franklin Gothic Demi" panose="020B0703020102020204" pitchFamily="34" charset="0"/>
              </a:rPr>
              <a:t>, which can then be used to interact with </a:t>
            </a:r>
            <a:r>
              <a:rPr lang="en-US" sz="4000" b="0" i="0" u="none" strike="noStrike" dirty="0">
                <a:effectLst/>
                <a:latin typeface="Franklin Gothic Demi" panose="020B0703020102020204" pitchFamily="34" charset="0"/>
              </a:rPr>
              <a:t>decentralized applications</a:t>
            </a:r>
            <a:r>
              <a:rPr lang="en-US" sz="4000" b="0" i="0" dirty="0">
                <a:solidFill>
                  <a:srgbClr val="202122"/>
                </a:solidFill>
                <a:effectLst/>
                <a:latin typeface="Franklin Gothic Demi" panose="020B0703020102020204" pitchFamily="34" charset="0"/>
              </a:rPr>
              <a:t>.</a:t>
            </a:r>
            <a:endParaRPr lang="en-US" sz="4000" dirty="0">
              <a:latin typeface="Franklin Gothic Demi" panose="020B0703020102020204" pitchFamily="34" charset="0"/>
            </a:endParaRPr>
          </a:p>
        </p:txBody>
      </p:sp>
      <p:pic>
        <p:nvPicPr>
          <p:cNvPr id="7" name="Picture 2" descr="MetaMask - Wikipedia">
            <a:extLst>
              <a:ext uri="{FF2B5EF4-FFF2-40B4-BE49-F238E27FC236}">
                <a16:creationId xmlns:a16="http://schemas.microsoft.com/office/drawing/2014/main" id="{728B5B5F-C8D9-91BF-FF24-84CA8D315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66798" y="1793558"/>
            <a:ext cx="3327082" cy="332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38272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8DD00-76EF-CE46-BBF6-E4D6FB9FE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Truffle Logo">
            <a:extLst>
              <a:ext uri="{FF2B5EF4-FFF2-40B4-BE49-F238E27FC236}">
                <a16:creationId xmlns:a16="http://schemas.microsoft.com/office/drawing/2014/main" id="{C6FAE2BC-4593-47CE-9741-776FB16400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8D03AC-06AE-ECC8-9092-315E81DBA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71"/>
            <a:ext cx="10515600" cy="914400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Heavy" panose="020B0903020102020204" pitchFamily="34" charset="0"/>
                <a:ea typeface="+mn-ea"/>
                <a:cs typeface="+mn-cs"/>
              </a:rPr>
              <a:t>Configure MetaMask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6D03C-810F-2BB2-748A-46A13FE61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190" y="1097280"/>
            <a:ext cx="11670648" cy="5079683"/>
          </a:xfrm>
        </p:spPr>
        <p:txBody>
          <a:bodyPr>
            <a:normAutofit fontScale="92500"/>
          </a:bodyPr>
          <a:lstStyle/>
          <a:p>
            <a:pPr marL="914400" indent="-914400">
              <a:lnSpc>
                <a:spcPct val="120000"/>
              </a:lnSpc>
              <a:buFont typeface="+mj-lt"/>
              <a:buAutoNum type="arabicPeriod"/>
            </a:pPr>
            <a:r>
              <a:rPr lang="en-US" sz="4800" b="1" i="0" dirty="0">
                <a:effectLst/>
                <a:latin typeface="Franklin Gothic Demi" panose="020B0703020102020204" pitchFamily="34" charset="0"/>
              </a:rPr>
              <a:t>Visit : </a:t>
            </a:r>
            <a:r>
              <a:rPr lang="en-US" sz="4800" b="1" i="0" dirty="0">
                <a:solidFill>
                  <a:srgbClr val="FF0000"/>
                </a:solidFill>
                <a:effectLst/>
                <a:latin typeface="Franklin Gothic Demi" panose="020B0703020102020204" pitchFamily="34" charset="0"/>
                <a:hlinkClick r:id="rId3"/>
              </a:rPr>
              <a:t>https://metamask.io/</a:t>
            </a:r>
            <a:endParaRPr lang="en-US" sz="4800" b="1" i="0" dirty="0">
              <a:solidFill>
                <a:srgbClr val="FF0000"/>
              </a:solidFill>
              <a:effectLst/>
              <a:latin typeface="Franklin Gothic Demi" panose="020B0703020102020204" pitchFamily="34" charset="0"/>
            </a:endParaRPr>
          </a:p>
          <a:p>
            <a:pPr marL="914400" indent="-914400">
              <a:lnSpc>
                <a:spcPct val="120000"/>
              </a:lnSpc>
              <a:buFont typeface="+mj-lt"/>
              <a:buAutoNum type="arabicPeriod"/>
            </a:pPr>
            <a:r>
              <a:rPr lang="en-US" sz="4800" b="1" dirty="0">
                <a:latin typeface="Franklin Gothic Demi" panose="020B0703020102020204" pitchFamily="34" charset="0"/>
              </a:rPr>
              <a:t>Click</a:t>
            </a:r>
            <a:r>
              <a:rPr lang="en-US" sz="4800" b="1" dirty="0">
                <a:solidFill>
                  <a:srgbClr val="FF0000"/>
                </a:solidFill>
                <a:latin typeface="Franklin Gothic Demi" panose="020B0703020102020204" pitchFamily="34" charset="0"/>
              </a:rPr>
              <a:t> Get MetaMask</a:t>
            </a:r>
          </a:p>
          <a:p>
            <a:pPr marL="914400" indent="-914400">
              <a:lnSpc>
                <a:spcPct val="120000"/>
              </a:lnSpc>
              <a:buFont typeface="+mj-lt"/>
              <a:buAutoNum type="arabicPeriod"/>
            </a:pPr>
            <a:r>
              <a:rPr lang="en-US" sz="4800" b="1" dirty="0">
                <a:latin typeface="Franklin Gothic Demi" panose="020B0703020102020204" pitchFamily="34" charset="0"/>
              </a:rPr>
              <a:t>Then</a:t>
            </a:r>
            <a:r>
              <a:rPr lang="en-US" sz="4800" b="1" dirty="0">
                <a:solidFill>
                  <a:srgbClr val="FF0000"/>
                </a:solidFill>
                <a:latin typeface="Franklin Gothic Demi" panose="020B0703020102020204" pitchFamily="34" charset="0"/>
              </a:rPr>
              <a:t> Add to Chrome</a:t>
            </a:r>
          </a:p>
          <a:p>
            <a:pPr marL="914400" indent="-914400">
              <a:lnSpc>
                <a:spcPct val="120000"/>
              </a:lnSpc>
              <a:buFont typeface="+mj-lt"/>
              <a:buAutoNum type="arabicPeriod"/>
            </a:pPr>
            <a:r>
              <a:rPr lang="en-US" sz="4800" b="1" dirty="0">
                <a:latin typeface="Franklin Gothic Demi" panose="020B0703020102020204" pitchFamily="34" charset="0"/>
              </a:rPr>
              <a:t>Popup will come the click </a:t>
            </a:r>
            <a:r>
              <a:rPr lang="en-US" sz="4800" b="1" dirty="0">
                <a:solidFill>
                  <a:srgbClr val="FF0000"/>
                </a:solidFill>
                <a:latin typeface="Franklin Gothic Demi" panose="020B0703020102020204" pitchFamily="34" charset="0"/>
              </a:rPr>
              <a:t>Add extension</a:t>
            </a:r>
          </a:p>
          <a:p>
            <a:pPr marL="914400" indent="-914400">
              <a:lnSpc>
                <a:spcPct val="120000"/>
              </a:lnSpc>
              <a:buFont typeface="+mj-lt"/>
              <a:buAutoNum type="arabicPeriod"/>
            </a:pPr>
            <a:r>
              <a:rPr lang="en-US" sz="4800" dirty="0">
                <a:latin typeface="Franklin Gothic Demi" panose="020B0703020102020204" pitchFamily="34" charset="0"/>
              </a:rPr>
              <a:t>After added </a:t>
            </a:r>
            <a:r>
              <a:rPr lang="en-US" sz="4800" dirty="0">
                <a:solidFill>
                  <a:srgbClr val="FF0000"/>
                </a:solidFill>
                <a:latin typeface="Franklin Gothic Demi" panose="020B0703020102020204" pitchFamily="34" charset="0"/>
              </a:rPr>
              <a:t>Pin   </a:t>
            </a:r>
            <a:r>
              <a:rPr lang="en-US" sz="4800" dirty="0">
                <a:latin typeface="Franklin Gothic Demi" panose="020B0703020102020204" pitchFamily="34" charset="0"/>
              </a:rPr>
              <a:t> it on your browser</a:t>
            </a:r>
          </a:p>
        </p:txBody>
      </p:sp>
      <p:pic>
        <p:nvPicPr>
          <p:cNvPr id="1026" name="Picture 2" descr="flutter - What is the Pin Icon called in Material Icons? - Stack Overflow">
            <a:extLst>
              <a:ext uri="{FF2B5EF4-FFF2-40B4-BE49-F238E27FC236}">
                <a16:creationId xmlns:a16="http://schemas.microsoft.com/office/drawing/2014/main" id="{8AD480BA-6F65-32AF-4A52-3B1DFAE713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6" t="10427" r="29114" b="17304"/>
          <a:stretch/>
        </p:blipFill>
        <p:spPr bwMode="auto">
          <a:xfrm>
            <a:off x="5288693" y="5066280"/>
            <a:ext cx="315591" cy="494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02692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AA3D7-8C83-9597-9B67-E6BA5F8F5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Truffle Logo">
            <a:extLst>
              <a:ext uri="{FF2B5EF4-FFF2-40B4-BE49-F238E27FC236}">
                <a16:creationId xmlns:a16="http://schemas.microsoft.com/office/drawing/2014/main" id="{9980FD73-1428-7632-EA4E-74A00DAAE1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01FE09-B5A7-FD5E-CA06-C5028A570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71"/>
            <a:ext cx="10515600" cy="914400"/>
          </a:xfr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Heavy" panose="020B0903020102020204" pitchFamily="34" charset="0"/>
                <a:ea typeface="+mn-ea"/>
                <a:cs typeface="+mn-cs"/>
              </a:rPr>
              <a:t>Connect MetaMask &amp; Frontend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B4C69E-CAD7-45CE-40E4-FA05C9ED5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190" y="1097280"/>
            <a:ext cx="11670648" cy="507968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600" b="0" dirty="0">
                <a:solidFill>
                  <a:srgbClr val="0000FF"/>
                </a:solidFill>
                <a:effectLst/>
                <a:latin typeface="Franklin Gothic Heavy" panose="020B0903020102020204" pitchFamily="34" charset="0"/>
              </a:rPr>
              <a:t>import</a:t>
            </a:r>
            <a:r>
              <a:rPr lang="en-US" sz="3600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 Web3 </a:t>
            </a:r>
            <a:r>
              <a:rPr lang="en-US" sz="3600" b="0" dirty="0">
                <a:solidFill>
                  <a:srgbClr val="0000FF"/>
                </a:solidFill>
                <a:effectLst/>
                <a:latin typeface="Franklin Gothic Heavy" panose="020B0903020102020204" pitchFamily="34" charset="0"/>
              </a:rPr>
              <a:t>from</a:t>
            </a:r>
            <a:r>
              <a:rPr lang="en-US" sz="3600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 </a:t>
            </a:r>
            <a:r>
              <a:rPr lang="en-US" sz="3600" b="0" dirty="0">
                <a:solidFill>
                  <a:srgbClr val="A31515"/>
                </a:solidFill>
                <a:effectLst/>
                <a:latin typeface="Franklin Gothic Heavy" panose="020B0903020102020204" pitchFamily="34" charset="0"/>
              </a:rPr>
              <a:t>"web3"</a:t>
            </a:r>
            <a:r>
              <a:rPr lang="en-US" sz="3600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600" b="1" dirty="0">
                <a:solidFill>
                  <a:srgbClr val="000000"/>
                </a:solidFill>
                <a:latin typeface="Franklin Gothic Heavy" panose="020B0903020102020204" pitchFamily="34" charset="0"/>
              </a:rPr>
              <a:t>In </a:t>
            </a:r>
            <a:r>
              <a:rPr lang="en-US" sz="3600" b="1" dirty="0" err="1">
                <a:solidFill>
                  <a:srgbClr val="000000"/>
                </a:solidFill>
                <a:latin typeface="Franklin Gothic Heavy" panose="020B0903020102020204" pitchFamily="34" charset="0"/>
              </a:rPr>
              <a:t>App.j</a:t>
            </a:r>
            <a:r>
              <a:rPr lang="en-US" sz="3600" b="1" dirty="0">
                <a:solidFill>
                  <a:srgbClr val="000000"/>
                </a:solidFill>
                <a:latin typeface="Franklin Gothic Heavy" panose="020B0903020102020204" pitchFamily="34" charset="0"/>
              </a:rPr>
              <a:t> function</a:t>
            </a:r>
            <a:endParaRPr lang="en-US" sz="4800" b="1" dirty="0">
              <a:solidFill>
                <a:srgbClr val="000000"/>
              </a:solidFill>
              <a:effectLst/>
              <a:latin typeface="Franklin Gothic Heavy" panose="020B0903020102020204" pitchFamily="34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Franklin Gothic Heavy" panose="020B0903020102020204" pitchFamily="34" charset="0"/>
              </a:rPr>
              <a:t>const</a:t>
            </a:r>
            <a:r>
              <a:rPr lang="en-US" sz="2400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 [web3, setWeb3] =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useState</a:t>
            </a:r>
            <a:r>
              <a:rPr lang="en-US" sz="2400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ranklin Gothic Heavy" panose="020B0903020102020204" pitchFamily="34" charset="0"/>
              </a:rPr>
              <a:t>null</a:t>
            </a:r>
            <a:r>
              <a:rPr lang="en-US" sz="2400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);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Franklin Gothic Heavy" panose="020B0903020102020204" pitchFamily="34" charset="0"/>
              </a:rPr>
              <a:t>const</a:t>
            </a:r>
            <a:r>
              <a:rPr lang="en-US" sz="2400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 [contract,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setContract</a:t>
            </a:r>
            <a:r>
              <a:rPr lang="en-US" sz="2400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] =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useState</a:t>
            </a:r>
            <a:r>
              <a:rPr lang="en-US" sz="2400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(</a:t>
            </a:r>
            <a:r>
              <a:rPr lang="en-US" sz="2400" b="0" dirty="0">
                <a:solidFill>
                  <a:srgbClr val="0000FF"/>
                </a:solidFill>
                <a:effectLst/>
                <a:latin typeface="Franklin Gothic Heavy" panose="020B0903020102020204" pitchFamily="34" charset="0"/>
              </a:rPr>
              <a:t>null</a:t>
            </a:r>
            <a:r>
              <a:rPr lang="en-US" sz="2400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);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Franklin Gothic Heavy" panose="020B0903020102020204" pitchFamily="34" charset="0"/>
              </a:rPr>
              <a:t>const</a:t>
            </a:r>
            <a:r>
              <a:rPr lang="en-US" sz="2400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 [account,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setAccount</a:t>
            </a:r>
            <a:r>
              <a:rPr lang="en-US" sz="2400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] =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useState</a:t>
            </a:r>
            <a:r>
              <a:rPr lang="en-US" sz="2400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(</a:t>
            </a:r>
            <a:r>
              <a:rPr lang="en-US" sz="2400" b="0" dirty="0">
                <a:solidFill>
                  <a:srgbClr val="A31515"/>
                </a:solidFill>
                <a:effectLst/>
                <a:latin typeface="Franklin Gothic Heavy" panose="020B0903020102020204" pitchFamily="34" charset="0"/>
              </a:rPr>
              <a:t>""</a:t>
            </a:r>
            <a:r>
              <a:rPr lang="en-US" sz="2400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);</a:t>
            </a:r>
          </a:p>
          <a:p>
            <a:pPr marL="0" indent="0">
              <a:lnSpc>
                <a:spcPts val="1425"/>
              </a:lnSpc>
              <a:buNone/>
            </a:pPr>
            <a:endParaRPr lang="en-US" sz="2400" dirty="0">
              <a:solidFill>
                <a:srgbClr val="000000"/>
              </a:solidFill>
              <a:latin typeface="Franklin Gothic Heavy" panose="020B0903020102020204" pitchFamily="34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98418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76D0B-D44B-AE1D-4DAB-8387CBA30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Truffle Logo">
            <a:extLst>
              <a:ext uri="{FF2B5EF4-FFF2-40B4-BE49-F238E27FC236}">
                <a16:creationId xmlns:a16="http://schemas.microsoft.com/office/drawing/2014/main" id="{19DB9088-81FC-2C95-4DB1-B90FAD7BBD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420CB1-1E86-20B3-FE4A-8ECCE25B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71"/>
            <a:ext cx="10515600" cy="354329"/>
          </a:xfrm>
        </p:spPr>
        <p:txBody>
          <a:bodyPr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Franklin Gothic Heavy" panose="020B0903020102020204" pitchFamily="34" charset="0"/>
                <a:ea typeface="+mn-ea"/>
                <a:cs typeface="+mn-cs"/>
              </a:rPr>
              <a:t>Connect MetaMask &amp; Frontend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5C5A0-0589-F866-46EE-70A50B0A3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020" y="845820"/>
            <a:ext cx="11887818" cy="581787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Franklin Gothic Heavy" panose="020B0903020102020204" pitchFamily="34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loadBlockchainData</a:t>
            </a:r>
            <a:r>
              <a:rPr lang="en-US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 = </a:t>
            </a:r>
            <a:r>
              <a:rPr lang="en-US" b="0" dirty="0">
                <a:solidFill>
                  <a:srgbClr val="FF0000"/>
                </a:solidFill>
                <a:effectLst/>
                <a:latin typeface="Franklin Gothic Heavy" panose="020B0903020102020204" pitchFamily="34" charset="0"/>
              </a:rPr>
              <a:t>async</a:t>
            </a:r>
            <a:r>
              <a:rPr lang="en-US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 ()</a:t>
            </a:r>
            <a:r>
              <a:rPr lang="en-US" b="0" dirty="0">
                <a:solidFill>
                  <a:srgbClr val="FF0000"/>
                </a:solidFill>
                <a:effectLst/>
                <a:latin typeface="Franklin Gothic Heavy" panose="020B0903020102020204" pitchFamily="34" charset="0"/>
              </a:rPr>
              <a:t> =&gt; </a:t>
            </a:r>
            <a:r>
              <a:rPr lang="en-US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    </a:t>
            </a:r>
            <a:r>
              <a:rPr lang="en-US" b="0" dirty="0">
                <a:solidFill>
                  <a:srgbClr val="FF0000"/>
                </a:solidFill>
                <a:effectLst/>
                <a:latin typeface="Franklin Gothic Heavy" panose="020B0903020102020204" pitchFamily="34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window.ethereum</a:t>
            </a:r>
            <a:r>
              <a:rPr lang="en-US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      </a:t>
            </a:r>
            <a:r>
              <a:rPr lang="en-US" b="0" dirty="0">
                <a:solidFill>
                  <a:srgbClr val="FF0000"/>
                </a:solidFill>
                <a:effectLst/>
                <a:latin typeface="Franklin Gothic Heavy" panose="020B0903020102020204" pitchFamily="34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 web3Instance = </a:t>
            </a:r>
            <a:r>
              <a:rPr lang="en-US" b="0" dirty="0">
                <a:solidFill>
                  <a:srgbClr val="FF0000"/>
                </a:solidFill>
                <a:effectLst/>
                <a:latin typeface="Franklin Gothic Heavy" panose="020B0903020102020204" pitchFamily="34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 Web3(</a:t>
            </a:r>
            <a:r>
              <a:rPr lang="en-US" b="0" dirty="0" err="1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window.ethereum</a:t>
            </a:r>
            <a:r>
              <a:rPr lang="en-US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      </a:t>
            </a:r>
            <a:r>
              <a:rPr lang="en-US" b="0" dirty="0">
                <a:solidFill>
                  <a:srgbClr val="FF0000"/>
                </a:solidFill>
                <a:effectLst/>
                <a:latin typeface="Franklin Gothic Heavy" panose="020B0903020102020204" pitchFamily="34" charset="0"/>
              </a:rPr>
              <a:t>await</a:t>
            </a:r>
            <a:r>
              <a:rPr lang="en-US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window.ethereum.request</a:t>
            </a:r>
            <a:r>
              <a:rPr lang="en-US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({ method: </a:t>
            </a:r>
            <a:r>
              <a:rPr lang="en-US" b="0" dirty="0">
                <a:solidFill>
                  <a:srgbClr val="A31515"/>
                </a:solidFill>
                <a:effectLst/>
                <a:latin typeface="Franklin Gothic Heavy" panose="020B0903020102020204" pitchFamily="34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Franklin Gothic Heavy" panose="020B0903020102020204" pitchFamily="34" charset="0"/>
              </a:rPr>
              <a:t>eth_requestAccounts</a:t>
            </a:r>
            <a:r>
              <a:rPr lang="en-US" b="0" dirty="0">
                <a:solidFill>
                  <a:srgbClr val="A31515"/>
                </a:solidFill>
                <a:effectLst/>
                <a:latin typeface="Franklin Gothic Heavy" panose="020B0903020102020204" pitchFamily="34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 });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      </a:t>
            </a:r>
            <a:r>
              <a:rPr lang="en-US" b="0" dirty="0">
                <a:solidFill>
                  <a:srgbClr val="FF0000"/>
                </a:solidFill>
                <a:effectLst/>
                <a:latin typeface="Franklin Gothic Heavy" panose="020B0903020102020204" pitchFamily="34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 accounts = </a:t>
            </a:r>
            <a:r>
              <a:rPr lang="en-US" b="0" dirty="0">
                <a:solidFill>
                  <a:srgbClr val="FF0000"/>
                </a:solidFill>
                <a:effectLst/>
                <a:latin typeface="Franklin Gothic Heavy" panose="020B0903020102020204" pitchFamily="34" charset="0"/>
              </a:rPr>
              <a:t>await</a:t>
            </a:r>
            <a:r>
              <a:rPr lang="en-US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 web3Instance.eth.getAccounts();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      </a:t>
            </a:r>
            <a:r>
              <a:rPr lang="en-US" b="0" dirty="0">
                <a:solidFill>
                  <a:srgbClr val="FF0000"/>
                </a:solidFill>
                <a:effectLst/>
                <a:latin typeface="Franklin Gothic Heavy" panose="020B0903020102020204" pitchFamily="34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networkId</a:t>
            </a:r>
            <a:r>
              <a:rPr lang="en-US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 = </a:t>
            </a:r>
            <a:r>
              <a:rPr lang="en-US" b="0" dirty="0">
                <a:solidFill>
                  <a:srgbClr val="FF0000"/>
                </a:solidFill>
                <a:effectLst/>
                <a:latin typeface="Franklin Gothic Heavy" panose="020B0903020102020204" pitchFamily="34" charset="0"/>
              </a:rPr>
              <a:t>await</a:t>
            </a:r>
            <a:r>
              <a:rPr lang="en-US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 web3Instance.eth.net.getId();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      </a:t>
            </a:r>
            <a:r>
              <a:rPr lang="en-US" b="0" dirty="0">
                <a:solidFill>
                  <a:srgbClr val="FF0000"/>
                </a:solidFill>
                <a:effectLst/>
                <a:latin typeface="Franklin Gothic Heavy" panose="020B0903020102020204" pitchFamily="34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deployedNetwork</a:t>
            </a:r>
            <a:r>
              <a:rPr lang="en-US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EvenOddCheckerContract.networks</a:t>
            </a:r>
            <a:r>
              <a:rPr lang="en-US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networkId</a:t>
            </a:r>
            <a:r>
              <a:rPr lang="en-US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];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56818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41089-7B86-6A42-4998-DD5672EF6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Truffle Logo">
            <a:extLst>
              <a:ext uri="{FF2B5EF4-FFF2-40B4-BE49-F238E27FC236}">
                <a16:creationId xmlns:a16="http://schemas.microsoft.com/office/drawing/2014/main" id="{3410F145-FF9F-9127-468C-79A707BE4D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008D7-23D2-8E93-1924-E3016F49D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995" y="91440"/>
            <a:ext cx="11814810" cy="576548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  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Franklin Gothic Heavy" panose="020B0903020102020204" pitchFamily="34" charset="0"/>
              </a:rPr>
              <a:t>if</a:t>
            </a:r>
            <a:r>
              <a:rPr lang="en-US" sz="2400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 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deployedNetwork</a:t>
            </a:r>
            <a:r>
              <a:rPr lang="en-US" sz="2400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    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Franklin Gothic Heavy" panose="020B0903020102020204" pitchFamily="34" charset="0"/>
              </a:rPr>
              <a:t>const</a:t>
            </a:r>
            <a:r>
              <a:rPr lang="en-US" sz="2400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contractInstance</a:t>
            </a:r>
            <a:r>
              <a:rPr lang="en-US" sz="2400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 = </a:t>
            </a:r>
            <a:r>
              <a:rPr lang="en-US" sz="2400" b="0" dirty="0">
                <a:solidFill>
                  <a:srgbClr val="0000FF"/>
                </a:solidFill>
                <a:effectLst/>
                <a:latin typeface="Franklin Gothic Heavy" panose="020B0903020102020204" pitchFamily="34" charset="0"/>
              </a:rPr>
              <a:t>new</a:t>
            </a:r>
            <a:r>
              <a:rPr lang="en-US" sz="2400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 web3Instance.eth.Contract(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         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EvenOddCheckerContract.abi</a:t>
            </a:r>
            <a:r>
              <a:rPr lang="en-US" sz="2400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         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deployedNetwork.address</a:t>
            </a:r>
            <a:r>
              <a:rPr lang="en-US" sz="2400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        setWeb3(web3Instance);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       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setContract</a:t>
            </a:r>
            <a:r>
              <a:rPr lang="en-US" sz="2400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contractInstance</a:t>
            </a:r>
            <a:r>
              <a:rPr lang="en-US" sz="2400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        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setAccount</a:t>
            </a:r>
            <a:r>
              <a:rPr lang="en-US" sz="2400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(accounts[</a:t>
            </a:r>
            <a:r>
              <a:rPr lang="en-US" sz="2400" b="0" dirty="0">
                <a:solidFill>
                  <a:srgbClr val="098658"/>
                </a:solidFill>
                <a:effectLst/>
                <a:latin typeface="Franklin Gothic Heavy" panose="020B0903020102020204" pitchFamily="34" charset="0"/>
              </a:rPr>
              <a:t>0</a:t>
            </a:r>
            <a:r>
              <a:rPr lang="en-US" sz="2400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      } </a:t>
            </a:r>
            <a:r>
              <a:rPr lang="en-US" sz="2400" b="0" dirty="0">
                <a:solidFill>
                  <a:srgbClr val="0000FF"/>
                </a:solidFill>
                <a:effectLst/>
                <a:latin typeface="Franklin Gothic Heavy" panose="020B0903020102020204" pitchFamily="34" charset="0"/>
              </a:rPr>
              <a:t>else</a:t>
            </a:r>
            <a:r>
              <a:rPr lang="en-US" sz="2400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        alert(</a:t>
            </a:r>
            <a:r>
              <a:rPr lang="en-US" sz="2400" b="0" dirty="0">
                <a:solidFill>
                  <a:srgbClr val="A31515"/>
                </a:solidFill>
                <a:effectLst/>
                <a:latin typeface="Franklin Gothic Heavy" panose="020B0903020102020204" pitchFamily="34" charset="0"/>
              </a:rPr>
              <a:t>"Contract not deployed on the current network!"</a:t>
            </a:r>
            <a:r>
              <a:rPr lang="en-US" sz="2400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     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    } </a:t>
            </a:r>
            <a:r>
              <a:rPr lang="en-US" sz="2400" b="0" dirty="0">
                <a:solidFill>
                  <a:srgbClr val="0000FF"/>
                </a:solidFill>
                <a:effectLst/>
                <a:latin typeface="Franklin Gothic Heavy" panose="020B0903020102020204" pitchFamily="34" charset="0"/>
              </a:rPr>
              <a:t>else</a:t>
            </a:r>
            <a:r>
              <a:rPr lang="en-US" sz="2400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      alert(</a:t>
            </a:r>
            <a:r>
              <a:rPr lang="en-US" sz="2400" b="0" dirty="0">
                <a:solidFill>
                  <a:srgbClr val="A31515"/>
                </a:solidFill>
                <a:effectLst/>
                <a:latin typeface="Franklin Gothic Heavy" panose="020B0903020102020204" pitchFamily="34" charset="0"/>
              </a:rPr>
              <a:t>"Please install MetaMask to use this </a:t>
            </a:r>
            <a:r>
              <a:rPr lang="en-US" sz="2400" b="0" dirty="0" err="1">
                <a:solidFill>
                  <a:srgbClr val="A31515"/>
                </a:solidFill>
                <a:effectLst/>
                <a:latin typeface="Franklin Gothic Heavy" panose="020B0903020102020204" pitchFamily="34" charset="0"/>
              </a:rPr>
              <a:t>DApp</a:t>
            </a:r>
            <a:r>
              <a:rPr lang="en-US" sz="2400" b="0" dirty="0">
                <a:solidFill>
                  <a:srgbClr val="A31515"/>
                </a:solidFill>
                <a:effectLst/>
                <a:latin typeface="Franklin Gothic Heavy" panose="020B0903020102020204" pitchFamily="34" charset="0"/>
              </a:rPr>
              <a:t>."</a:t>
            </a:r>
            <a:r>
              <a:rPr lang="en-US" sz="2400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Franklin Gothic Heavy" panose="020B0903020102020204" pitchFamily="34" charset="0"/>
              </a:rPr>
              <a:t>}};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25871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 fontScale="90000"/>
          </a:bodyPr>
          <a:lstStyle/>
          <a:p>
            <a:pPr algn="ctr"/>
            <a:r>
              <a:rPr sz="4800" b="1" dirty="0">
                <a:solidFill>
                  <a:srgbClr val="FF0000"/>
                </a:solidFill>
                <a:latin typeface="Franklin Gothic Heavy" panose="020B0903020102020204" pitchFamily="34" charset="0"/>
              </a:rPr>
              <a:t>State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lnSpcReduction="10000"/>
          </a:bodyPr>
          <a:lstStyle/>
          <a:p>
            <a:r>
              <a:rPr sz="40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State variables </a:t>
            </a:r>
            <a:r>
              <a:rPr sz="4000" dirty="0">
                <a:latin typeface="Franklin Gothic Heavy" panose="020B0903020102020204" pitchFamily="34" charset="0"/>
              </a:rPr>
              <a:t>store data on the blockchain and are permanently written to the Ethereum blockchain.</a:t>
            </a:r>
          </a:p>
          <a:p>
            <a:endParaRPr sz="3200" dirty="0">
              <a:latin typeface="Franklin Gothic Heavy" panose="020B0903020102020204" pitchFamily="34" charset="0"/>
            </a:endParaRPr>
          </a:p>
          <a:p>
            <a:pPr marL="0" indent="0">
              <a:buNone/>
            </a:pPr>
            <a:r>
              <a:rPr sz="4000" dirty="0">
                <a:latin typeface="Franklin Gothic Heavy" panose="020B0903020102020204" pitchFamily="34" charset="0"/>
              </a:rPr>
              <a:t>- Stored on-chain</a:t>
            </a:r>
          </a:p>
          <a:p>
            <a:pPr marL="0" indent="0">
              <a:buNone/>
            </a:pPr>
            <a:r>
              <a:rPr sz="4000" dirty="0">
                <a:latin typeface="Franklin Gothic Heavy" panose="020B0903020102020204" pitchFamily="34" charset="0"/>
              </a:rPr>
              <a:t>- Part of the contract state</a:t>
            </a:r>
          </a:p>
          <a:p>
            <a:pPr marL="0" indent="0">
              <a:buNone/>
            </a:pPr>
            <a:r>
              <a:rPr sz="4000" dirty="0">
                <a:latin typeface="Franklin Gothic Heavy" panose="020B0903020102020204" pitchFamily="34" charset="0"/>
              </a:rPr>
              <a:t>- Accessible globally or limited by visibility specifiers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20351-0F8C-CB31-5968-72F854C00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B6E3-FFB9-0A16-1CE6-F59446F5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>
                <a:solidFill>
                  <a:srgbClr val="FF0000"/>
                </a:solidFill>
                <a:latin typeface="Franklin Gothic Heavy" panose="020B0903020102020204" pitchFamily="34" charset="0"/>
              </a:rPr>
              <a:t>State Variables</a:t>
            </a:r>
            <a:r>
              <a:rPr lang="en-US" b="1" dirty="0">
                <a:solidFill>
                  <a:srgbClr val="FF0000"/>
                </a:solidFill>
                <a:latin typeface="Franklin Gothic Heavy" panose="020B0903020102020204" pitchFamily="34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Example</a:t>
            </a:r>
            <a:endParaRPr b="1" dirty="0">
              <a:solidFill>
                <a:srgbClr val="FF0000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9ECE9-08E7-BDEC-CEB4-C49DA2F42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4690" cy="2312035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5400" dirty="0">
                <a:latin typeface="Franklin Gothic Heavy" panose="020B0903020102020204" pitchFamily="34" charset="0"/>
              </a:rPr>
              <a:t>uint256 public </a:t>
            </a:r>
            <a:r>
              <a:rPr lang="en-US" sz="5400" dirty="0" err="1">
                <a:latin typeface="Franklin Gothic Heavy" panose="020B0903020102020204" pitchFamily="34" charset="0"/>
              </a:rPr>
              <a:t>totalSupply</a:t>
            </a:r>
            <a:r>
              <a:rPr lang="en-US" sz="5400" dirty="0">
                <a:latin typeface="Franklin Gothic Heavy" panose="020B090302010202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5400" dirty="0">
                <a:latin typeface="Franklin Gothic Heavy" panose="020B0903020102020204" pitchFamily="34" charset="0"/>
              </a:rPr>
              <a:t>string public </a:t>
            </a:r>
            <a:r>
              <a:rPr lang="en-US" sz="5400" dirty="0" err="1">
                <a:latin typeface="Franklin Gothic Heavy" panose="020B0903020102020204" pitchFamily="34" charset="0"/>
              </a:rPr>
              <a:t>tokenName</a:t>
            </a:r>
            <a:r>
              <a:rPr lang="en-US" sz="5400" dirty="0">
                <a:latin typeface="Franklin Gothic Heavy" panose="020B090302010202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8174031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  <a:latin typeface="Franklin Gothic Heavy" panose="020B0903020102020204" pitchFamily="34" charset="0"/>
              </a:rPr>
              <a:t>Modifiers (Conditions)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40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Modifiers</a:t>
            </a:r>
            <a:r>
              <a:rPr sz="4000" dirty="0">
                <a:latin typeface="Franklin Gothic Heavy" panose="020B0903020102020204" pitchFamily="34" charset="0"/>
              </a:rPr>
              <a:t> are special </a:t>
            </a:r>
            <a:r>
              <a:rPr lang="en-US" sz="4000" dirty="0">
                <a:latin typeface="Franklin Gothic Heavy" panose="020B0903020102020204" pitchFamily="34" charset="0"/>
              </a:rPr>
              <a:t>Solidity functions that change other functions' </a:t>
            </a:r>
            <a:r>
              <a:rPr lang="en-US" sz="4000" dirty="0" err="1">
                <a:latin typeface="Franklin Gothic Heavy" panose="020B0903020102020204" pitchFamily="34" charset="0"/>
              </a:rPr>
              <a:t>behaviour</a:t>
            </a:r>
            <a:r>
              <a:rPr sz="4000" dirty="0">
                <a:latin typeface="Franklin Gothic Heavy" panose="020B0903020102020204" pitchFamily="34" charset="0"/>
              </a:rPr>
              <a:t>. </a:t>
            </a:r>
            <a:endParaRPr lang="en-US" sz="4000" dirty="0">
              <a:latin typeface="Franklin Gothic Heavy" panose="020B0903020102020204" pitchFamily="34" charset="0"/>
            </a:endParaRPr>
          </a:p>
          <a:p>
            <a:pPr>
              <a:lnSpc>
                <a:spcPct val="110000"/>
              </a:lnSpc>
            </a:pPr>
            <a:r>
              <a:rPr sz="4000" dirty="0">
                <a:latin typeface="Franklin Gothic Heavy" panose="020B0903020102020204" pitchFamily="34" charset="0"/>
              </a:rPr>
              <a:t>They are often used for validating conditions or access control.</a:t>
            </a:r>
          </a:p>
          <a:p>
            <a:pPr marL="0" indent="0">
              <a:buNone/>
            </a:pPr>
            <a:endParaRPr sz="4000" dirty="0">
              <a:latin typeface="Franklin Gothic Heavy" panose="020B0903020102020204" pitchFamily="34" charset="0"/>
            </a:endParaRPr>
          </a:p>
          <a:p>
            <a:pPr marL="0" indent="0">
              <a:buNone/>
            </a:pPr>
            <a:r>
              <a:rPr sz="4000" dirty="0">
                <a:latin typeface="Franklin Gothic Heavy" panose="020B0903020102020204" pitchFamily="34" charset="0"/>
              </a:rPr>
              <a:t>- Apply conditions to functions</a:t>
            </a:r>
          </a:p>
          <a:p>
            <a:pPr marL="0" indent="0">
              <a:buNone/>
            </a:pPr>
            <a:r>
              <a:rPr sz="4000" dirty="0">
                <a:latin typeface="Franklin Gothic Heavy" panose="020B0903020102020204" pitchFamily="34" charset="0"/>
              </a:rPr>
              <a:t>- Improve code reusability and readability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BBBC2-85AD-1ABB-515D-4FB7C2396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29FC-402B-E28D-D2B9-76E2501C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>
                <a:solidFill>
                  <a:srgbClr val="FF0000"/>
                </a:solidFill>
                <a:latin typeface="Franklin Gothic Heavy" panose="020B0903020102020204" pitchFamily="34" charset="0"/>
              </a:rPr>
              <a:t>Modifiers </a:t>
            </a:r>
            <a:r>
              <a:rPr lang="en-US" dirty="0">
                <a:solidFill>
                  <a:srgbClr val="FF0000"/>
                </a:solidFill>
                <a:latin typeface="Franklin Gothic Heavy" panose="020B0903020102020204" pitchFamily="34" charset="0"/>
              </a:rPr>
              <a:t>Example:</a:t>
            </a:r>
            <a:endParaRPr dirty="0">
              <a:solidFill>
                <a:srgbClr val="FF0000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0FE82-0793-9A42-54A8-B665A0FD5779}"/>
              </a:ext>
            </a:extLst>
          </p:cNvPr>
          <p:cNvSpPr>
            <a:spLocks noGrp="1"/>
          </p:cNvSpPr>
          <p:nvPr>
            <p:ph idx="1"/>
          </p:nvPr>
        </p:nvSpPr>
        <p:spPr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Franklin Gothic Heavy" panose="020B0903020102020204" pitchFamily="34" charset="0"/>
              </a:rPr>
              <a:t>modifier </a:t>
            </a:r>
            <a:r>
              <a:rPr lang="en-US" sz="3200" dirty="0" err="1">
                <a:latin typeface="Franklin Gothic Heavy" panose="020B0903020102020204" pitchFamily="34" charset="0"/>
              </a:rPr>
              <a:t>onlyOwner</a:t>
            </a:r>
            <a:r>
              <a:rPr lang="en-US" sz="3200" dirty="0">
                <a:latin typeface="Franklin Gothic Heavy" panose="020B0903020102020204" pitchFamily="34" charset="0"/>
              </a:rPr>
              <a:t>() {</a:t>
            </a:r>
          </a:p>
          <a:p>
            <a:pPr marL="0" indent="0">
              <a:buNone/>
            </a:pPr>
            <a:r>
              <a:rPr lang="en-US" sz="3200" dirty="0">
                <a:latin typeface="Franklin Gothic Heavy" panose="020B0903020102020204" pitchFamily="34" charset="0"/>
              </a:rPr>
              <a:t>    require(</a:t>
            </a:r>
            <a:r>
              <a:rPr lang="en-US" sz="3200" dirty="0" err="1">
                <a:latin typeface="Franklin Gothic Heavy" panose="020B0903020102020204" pitchFamily="34" charset="0"/>
              </a:rPr>
              <a:t>msg.sender</a:t>
            </a:r>
            <a:r>
              <a:rPr lang="en-US" sz="3200" dirty="0">
                <a:latin typeface="Franklin Gothic Heavy" panose="020B0903020102020204" pitchFamily="34" charset="0"/>
              </a:rPr>
              <a:t> == owner, "Not the owner");</a:t>
            </a:r>
          </a:p>
          <a:p>
            <a:pPr marL="0" indent="0">
              <a:buNone/>
            </a:pPr>
            <a:r>
              <a:rPr lang="en-US" sz="3200" dirty="0">
                <a:latin typeface="Franklin Gothic Heavy" panose="020B0903020102020204" pitchFamily="34" charset="0"/>
              </a:rPr>
              <a:t>    _;</a:t>
            </a:r>
          </a:p>
          <a:p>
            <a:pPr marL="0" indent="0">
              <a:buNone/>
            </a:pPr>
            <a:r>
              <a:rPr lang="en-US" sz="3200" dirty="0">
                <a:latin typeface="Franklin Gothic Heavy" panose="020B09030201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698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042DB-2C68-8F5D-8957-CC744EF7E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B0F5-507D-9480-5BC7-E9BF569A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solidFill>
                  <a:srgbClr val="FF0000"/>
                </a:solidFill>
                <a:effectLst/>
                <a:latin typeface="Nunito" pitchFamily="2" charset="0"/>
              </a:rPr>
              <a:t>Types of Cryptography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2A143-025B-35FC-CCFD-6F65E87D8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52" y="1757444"/>
            <a:ext cx="11152695" cy="4735431"/>
          </a:xfrm>
        </p:spPr>
        <p:txBody>
          <a:bodyPr>
            <a:normAutofit/>
          </a:bodyPr>
          <a:lstStyle/>
          <a:p>
            <a:pPr marL="0" indent="0" algn="just" fontAlgn="base">
              <a:spcAft>
                <a:spcPts val="1800"/>
              </a:spcAft>
              <a:buNone/>
            </a:pPr>
            <a:r>
              <a:rPr lang="en-US" sz="4400" b="1" i="0" dirty="0">
                <a:solidFill>
                  <a:srgbClr val="273239"/>
                </a:solidFill>
                <a:effectLst/>
                <a:latin typeface="Nunito" pitchFamily="2" charset="0"/>
              </a:rPr>
              <a:t>The two types of cryptography are:</a:t>
            </a:r>
          </a:p>
          <a:p>
            <a:pPr lvl="1" algn="just" fontAlgn="base">
              <a:spcAft>
                <a:spcPts val="1800"/>
              </a:spcAft>
            </a:pPr>
            <a:r>
              <a:rPr lang="en-US" sz="4000" b="1" i="0" dirty="0">
                <a:solidFill>
                  <a:srgbClr val="273239"/>
                </a:solidFill>
                <a:effectLst/>
                <a:latin typeface="Nunito" pitchFamily="2" charset="0"/>
              </a:rPr>
              <a:t>Symmetric-key cryptography.</a:t>
            </a:r>
          </a:p>
          <a:p>
            <a:pPr lvl="1" algn="just" fontAlgn="base">
              <a:spcAft>
                <a:spcPts val="1800"/>
              </a:spcAft>
            </a:pPr>
            <a:r>
              <a:rPr lang="en-US" sz="4000" b="1" i="0" dirty="0">
                <a:solidFill>
                  <a:srgbClr val="273239"/>
                </a:solidFill>
                <a:effectLst/>
                <a:latin typeface="Nunito" pitchFamily="2" charset="0"/>
              </a:rPr>
              <a:t>Asymmetric-key cryptography.</a:t>
            </a:r>
            <a:endParaRPr lang="en-US" sz="4000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34677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1D123-78CF-7550-4A01-C39A09AFB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596C0-8DF2-78DD-A716-CD24D7DB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Franklin Gothic Heavy" panose="020B0903020102020204" pitchFamily="34" charset="0"/>
              </a:rPr>
              <a:t>Practical Activity</a:t>
            </a:r>
            <a:endParaRPr dirty="0">
              <a:solidFill>
                <a:srgbClr val="FF0000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5B03B-BAD7-42F5-8D5D-EB1242E64397}"/>
              </a:ext>
            </a:extLst>
          </p:cNvPr>
          <p:cNvSpPr>
            <a:spLocks noGrp="1"/>
          </p:cNvSpPr>
          <p:nvPr>
            <p:ph idx="1"/>
          </p:nvPr>
        </p:nvSpPr>
        <p:spPr>
          <a:ln w="28575"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6000" dirty="0">
                <a:latin typeface="Franklin Gothic Heavy" panose="020B0903020102020204" pitchFamily="34" charset="0"/>
              </a:rPr>
              <a:t>Write a Solidity contract with a function to check if a number is even. The function should return “Number is Even” if it is, and “Number is Odd” otherwise.</a:t>
            </a:r>
            <a:endParaRPr lang="en-US" sz="8000" dirty="0"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73275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E7377-C3DC-97D7-E212-656C7A001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83A4-7D06-5D28-DEA8-CC664F756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1"/>
            <a:ext cx="10515600" cy="88011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Franklin Gothic Heavy" panose="020B0903020102020204" pitchFamily="34" charset="0"/>
              </a:rPr>
              <a:t>truffle-config.js</a:t>
            </a:r>
            <a:endParaRPr dirty="0">
              <a:solidFill>
                <a:srgbClr val="FF0000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0F09A-8808-90E7-29BE-462CB6854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560"/>
            <a:ext cx="10725150" cy="5406389"/>
          </a:xfrm>
          <a:ln w="28575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dirty="0" err="1">
                <a:latin typeface="Franklin Gothic Heavy" panose="020B0903020102020204" pitchFamily="34" charset="0"/>
              </a:rPr>
              <a:t>module.exports</a:t>
            </a:r>
            <a:r>
              <a:rPr lang="en-US" sz="2400" dirty="0">
                <a:latin typeface="Franklin Gothic Heavy" panose="020B0903020102020204" pitchFamily="34" charset="0"/>
              </a:rPr>
              <a:t> =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Franklin Gothic Heavy" panose="020B0903020102020204" pitchFamily="34" charset="0"/>
              </a:rPr>
              <a:t>  networks: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Franklin Gothic Heavy" panose="020B0903020102020204" pitchFamily="34" charset="0"/>
              </a:rPr>
              <a:t>    development: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Franklin Gothic Heavy" panose="020B0903020102020204" pitchFamily="34" charset="0"/>
              </a:rPr>
              <a:t>     host: "127.0.0.1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Franklin Gothic Heavy" panose="020B0903020102020204" pitchFamily="34" charset="0"/>
              </a:rPr>
              <a:t>     port: 7545,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Franklin Gothic Heavy" panose="020B0903020102020204" pitchFamily="34" charset="0"/>
              </a:rPr>
              <a:t>     </a:t>
            </a:r>
            <a:r>
              <a:rPr lang="en-US" sz="2400" dirty="0" err="1">
                <a:latin typeface="Franklin Gothic Heavy" panose="020B0903020102020204" pitchFamily="34" charset="0"/>
              </a:rPr>
              <a:t>network_id</a:t>
            </a:r>
            <a:r>
              <a:rPr lang="en-US" sz="2400" dirty="0">
                <a:latin typeface="Franklin Gothic Heavy" panose="020B0903020102020204" pitchFamily="34" charset="0"/>
              </a:rPr>
              <a:t>: 5777,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Franklin Gothic Heavy" panose="020B0903020102020204" pitchFamily="34" charset="0"/>
              </a:rPr>
              <a:t>     gas: 6721975,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Franklin Gothic Heavy" panose="020B0903020102020204" pitchFamily="34" charset="0"/>
              </a:rPr>
              <a:t>     </a:t>
            </a:r>
            <a:r>
              <a:rPr lang="en-US" sz="2400" dirty="0" err="1">
                <a:latin typeface="Franklin Gothic Heavy" panose="020B0903020102020204" pitchFamily="34" charset="0"/>
              </a:rPr>
              <a:t>gasPrice</a:t>
            </a:r>
            <a:r>
              <a:rPr lang="en-US" sz="2400" dirty="0">
                <a:latin typeface="Franklin Gothic Heavy" panose="020B0903020102020204" pitchFamily="34" charset="0"/>
              </a:rPr>
              <a:t>: 20000000000,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Franklin Gothic Heavy" panose="020B0903020102020204" pitchFamily="34" charset="0"/>
              </a:rPr>
              <a:t>     from: "0xC85e07c942E125Cdd1f2cABbC2Fe43a4852Ca0fC",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Franklin Gothic Heavy" panose="020B0903020102020204" pitchFamily="34" charset="0"/>
              </a:rPr>
              <a:t>    },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>
                <a:latin typeface="Franklin Gothic Heavy" panose="020B0903020102020204" pitchFamily="34" charset="0"/>
              </a:rPr>
              <a:t>  },</a:t>
            </a:r>
            <a:endParaRPr lang="en-US" sz="3600" dirty="0"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75582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7F9E2-6265-B144-72FB-3C153AFA1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A69FD-FF73-51A6-CC63-D13EF8325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1"/>
            <a:ext cx="10515600" cy="88011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Franklin Gothic Heavy" panose="020B0903020102020204" pitchFamily="34" charset="0"/>
              </a:rPr>
              <a:t>truffle-config.js</a:t>
            </a:r>
            <a:endParaRPr dirty="0">
              <a:solidFill>
                <a:srgbClr val="FF0000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C1A3B-C740-F3B3-118B-8068828C3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560"/>
            <a:ext cx="10725150" cy="5406389"/>
          </a:xfrm>
          <a:ln w="28575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Franklin Gothic Heavy" panose="020B0903020102020204" pitchFamily="34" charset="0"/>
              </a:rPr>
              <a:t>compilers: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Franklin Gothic Heavy" panose="020B0903020102020204" pitchFamily="34" charset="0"/>
              </a:rPr>
              <a:t>    </a:t>
            </a:r>
            <a:r>
              <a:rPr lang="en-US" dirty="0" err="1">
                <a:latin typeface="Franklin Gothic Heavy" panose="020B0903020102020204" pitchFamily="34" charset="0"/>
              </a:rPr>
              <a:t>solc</a:t>
            </a:r>
            <a:r>
              <a:rPr lang="en-US" dirty="0">
                <a:latin typeface="Franklin Gothic Heavy" panose="020B0903020102020204" pitchFamily="34" charset="0"/>
              </a:rPr>
              <a:t>: 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>
                <a:latin typeface="Franklin Gothic Heavy" panose="020B0903020102020204" pitchFamily="34" charset="0"/>
              </a:rPr>
              <a:t>      version: "0.8.0",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>
                <a:latin typeface="Franklin Gothic Heavy" panose="020B0903020102020204" pitchFamily="34" charset="0"/>
              </a:rPr>
              <a:t>      settings: {         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>
                <a:latin typeface="Franklin Gothic Heavy" panose="020B0903020102020204" pitchFamily="34" charset="0"/>
              </a:rPr>
              <a:t>       optimizer: {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>
                <a:latin typeface="Franklin Gothic Heavy" panose="020B0903020102020204" pitchFamily="34" charset="0"/>
              </a:rPr>
              <a:t>         enabled: true,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>
                <a:latin typeface="Franklin Gothic Heavy" panose="020B0903020102020204" pitchFamily="34" charset="0"/>
              </a:rPr>
              <a:t>         runs: 200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>
                <a:latin typeface="Franklin Gothic Heavy" panose="020B0903020102020204" pitchFamily="34" charset="0"/>
              </a:rPr>
              <a:t>       },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>
                <a:latin typeface="Franklin Gothic Heavy" panose="020B0903020102020204" pitchFamily="34" charset="0"/>
              </a:rPr>
              <a:t>     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Franklin Gothic Heavy" panose="020B0903020102020204" pitchFamily="34" charset="0"/>
              </a:rPr>
              <a:t>    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Franklin Gothic Heavy" panose="020B0903020102020204" pitchFamily="34" charset="0"/>
              </a:rPr>
              <a:t>  },</a:t>
            </a:r>
            <a:endParaRPr lang="en-US" sz="4000" dirty="0"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03736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B9B92-F29E-5F6F-FAE5-F10605533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2D27D-F6D0-1557-9373-DDEEBD12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1"/>
            <a:ext cx="10515600" cy="88011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Franklin Gothic Heavy" panose="020B0903020102020204" pitchFamily="34" charset="0"/>
              </a:rPr>
              <a:t>1_migrate_contracts.js</a:t>
            </a:r>
            <a:endParaRPr dirty="0">
              <a:solidFill>
                <a:srgbClr val="FF0000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D50B0-1091-FE2F-B6EA-F5D95D66F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560"/>
            <a:ext cx="10725150" cy="5406389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Franklin Gothic Heavy" panose="020B0903020102020204" pitchFamily="34" charset="0"/>
              </a:rPr>
              <a:t>const </a:t>
            </a:r>
            <a:r>
              <a:rPr lang="en-US" dirty="0" err="1">
                <a:latin typeface="Franklin Gothic Heavy" panose="020B0903020102020204" pitchFamily="34" charset="0"/>
              </a:rPr>
              <a:t>EvenOddChecker</a:t>
            </a:r>
            <a:r>
              <a:rPr lang="en-US" dirty="0">
                <a:latin typeface="Franklin Gothic Heavy" panose="020B0903020102020204" pitchFamily="34" charset="0"/>
              </a:rPr>
              <a:t> = </a:t>
            </a:r>
            <a:r>
              <a:rPr lang="en-US" dirty="0" err="1">
                <a:latin typeface="Franklin Gothic Heavy" panose="020B0903020102020204" pitchFamily="34" charset="0"/>
              </a:rPr>
              <a:t>artifacts.require</a:t>
            </a:r>
            <a:r>
              <a:rPr lang="en-US" dirty="0">
                <a:latin typeface="Franklin Gothic Heavy" panose="020B0903020102020204" pitchFamily="34" charset="0"/>
              </a:rPr>
              <a:t>("</a:t>
            </a:r>
            <a:r>
              <a:rPr lang="en-US" dirty="0" err="1">
                <a:latin typeface="Franklin Gothic Heavy" panose="020B0903020102020204" pitchFamily="34" charset="0"/>
              </a:rPr>
              <a:t>EvenOddChecker</a:t>
            </a:r>
            <a:r>
              <a:rPr lang="en-US" dirty="0">
                <a:latin typeface="Franklin Gothic Heavy" panose="020B0903020102020204" pitchFamily="34" charset="0"/>
              </a:rPr>
              <a:t>");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Franklin Gothic Heavy" panose="020B09030201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 err="1">
                <a:latin typeface="Franklin Gothic Heavy" panose="020B0903020102020204" pitchFamily="34" charset="0"/>
              </a:rPr>
              <a:t>module.exports</a:t>
            </a:r>
            <a:r>
              <a:rPr lang="en-US" dirty="0">
                <a:latin typeface="Franklin Gothic Heavy" panose="020B0903020102020204" pitchFamily="34" charset="0"/>
              </a:rPr>
              <a:t> = function (deployer)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Franklin Gothic Heavy" panose="020B0903020102020204" pitchFamily="34" charset="0"/>
              </a:rPr>
              <a:t>	</a:t>
            </a:r>
            <a:r>
              <a:rPr lang="en-US" dirty="0" err="1">
                <a:latin typeface="Franklin Gothic Heavy" panose="020B0903020102020204" pitchFamily="34" charset="0"/>
              </a:rPr>
              <a:t>deployer.deploy</a:t>
            </a:r>
            <a:r>
              <a:rPr lang="en-US" dirty="0">
                <a:latin typeface="Franklin Gothic Heavy" panose="020B0903020102020204" pitchFamily="34" charset="0"/>
              </a:rPr>
              <a:t>(</a:t>
            </a:r>
            <a:r>
              <a:rPr lang="en-US" dirty="0" err="1">
                <a:latin typeface="Franklin Gothic Heavy" panose="020B0903020102020204" pitchFamily="34" charset="0"/>
              </a:rPr>
              <a:t>EvenOddChecker</a:t>
            </a:r>
            <a:r>
              <a:rPr lang="en-US" dirty="0">
                <a:latin typeface="Franklin Gothic Heavy" panose="020B0903020102020204" pitchFamily="34" charset="0"/>
              </a:rPr>
              <a:t>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Franklin Gothic Heavy" panose="020B0903020102020204" pitchFamily="34" charset="0"/>
              </a:rPr>
              <a:t>};</a:t>
            </a:r>
            <a:endParaRPr lang="en-US" sz="4000" dirty="0">
              <a:latin typeface="Franklin Gothic Heavy" panose="020B09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28584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31139-EA79-3036-090A-BC7840837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7FC1-C1D7-0968-67EE-693CA856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1"/>
            <a:ext cx="10515600" cy="880110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  <a:latin typeface="Franklin Gothic Heavy" panose="020B0903020102020204" pitchFamily="34" charset="0"/>
              </a:rPr>
              <a:t>CheckEvenOdd</a:t>
            </a:r>
            <a:r>
              <a:rPr lang="en-US" dirty="0">
                <a:solidFill>
                  <a:srgbClr val="FF0000"/>
                </a:solidFill>
                <a:latin typeface="Franklin Gothic Heavy" panose="020B0903020102020204" pitchFamily="34" charset="0"/>
              </a:rPr>
              <a:t> Button</a:t>
            </a:r>
            <a:endParaRPr dirty="0">
              <a:solidFill>
                <a:srgbClr val="FF0000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AC754-0636-C55B-0B4D-71F5BB4E4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1560"/>
            <a:ext cx="10725150" cy="5406389"/>
          </a:xfrm>
          <a:ln w="28575"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Franklin Gothic Heavy" panose="020B0903020102020204" pitchFamily="34" charset="0"/>
              </a:rPr>
              <a:t>const </a:t>
            </a:r>
            <a:r>
              <a:rPr lang="en-US" sz="3200" dirty="0" err="1">
                <a:latin typeface="Franklin Gothic Heavy" panose="020B0903020102020204" pitchFamily="34" charset="0"/>
              </a:rPr>
              <a:t>checkEvenOdd</a:t>
            </a:r>
            <a:r>
              <a:rPr lang="en-US" sz="3200" dirty="0">
                <a:latin typeface="Franklin Gothic Heavy" panose="020B0903020102020204" pitchFamily="34" charset="0"/>
              </a:rPr>
              <a:t> = async () =&gt;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Franklin Gothic Heavy" panose="020B0903020102020204" pitchFamily="34" charset="0"/>
              </a:rPr>
              <a:t>    if (contract &amp;&amp; number)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Franklin Gothic Heavy" panose="020B0903020102020204" pitchFamily="34" charset="0"/>
              </a:rPr>
              <a:t>      try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Franklin Gothic Heavy" panose="020B0903020102020204" pitchFamily="34" charset="0"/>
              </a:rPr>
              <a:t>        const response = await </a:t>
            </a:r>
            <a:r>
              <a:rPr lang="en-US" sz="3200" dirty="0" err="1">
                <a:latin typeface="Franklin Gothic Heavy" panose="020B0903020102020204" pitchFamily="34" charset="0"/>
              </a:rPr>
              <a:t>contract.methods.checkEvenOdd</a:t>
            </a:r>
            <a:r>
              <a:rPr lang="en-US" sz="3200" dirty="0">
                <a:latin typeface="Franklin Gothic Heavy" panose="020B0903020102020204" pitchFamily="34" charset="0"/>
              </a:rPr>
              <a:t>(number).call();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Franklin Gothic Heavy" panose="020B0903020102020204" pitchFamily="34" charset="0"/>
              </a:rPr>
              <a:t>        </a:t>
            </a:r>
            <a:r>
              <a:rPr lang="en-US" sz="3200" dirty="0" err="1">
                <a:latin typeface="Franklin Gothic Heavy" panose="020B0903020102020204" pitchFamily="34" charset="0"/>
              </a:rPr>
              <a:t>setResult</a:t>
            </a:r>
            <a:r>
              <a:rPr lang="en-US" sz="3200" dirty="0">
                <a:latin typeface="Franklin Gothic Heavy" panose="020B0903020102020204" pitchFamily="34" charset="0"/>
              </a:rPr>
              <a:t>(response);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Franklin Gothic Heavy" panose="020B0903020102020204" pitchFamily="34" charset="0"/>
              </a:rPr>
              <a:t>      } catch (error)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Franklin Gothic Heavy" panose="020B0903020102020204" pitchFamily="34" charset="0"/>
              </a:rPr>
              <a:t>        </a:t>
            </a:r>
            <a:r>
              <a:rPr lang="en-US" sz="3200" dirty="0" err="1">
                <a:latin typeface="Franklin Gothic Heavy" panose="020B0903020102020204" pitchFamily="34" charset="0"/>
              </a:rPr>
              <a:t>console.error</a:t>
            </a:r>
            <a:r>
              <a:rPr lang="en-US" sz="3200" dirty="0">
                <a:latin typeface="Franklin Gothic Heavy" panose="020B0903020102020204" pitchFamily="34" charset="0"/>
              </a:rPr>
              <a:t>("Error checking number:", error);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Franklin Gothic Heavy" panose="020B0903020102020204" pitchFamily="34" charset="0"/>
              </a:rPr>
              <a:t>        </a:t>
            </a:r>
            <a:r>
              <a:rPr lang="en-US" sz="3200" dirty="0" err="1">
                <a:latin typeface="Franklin Gothic Heavy" panose="020B0903020102020204" pitchFamily="34" charset="0"/>
              </a:rPr>
              <a:t>setResult</a:t>
            </a:r>
            <a:r>
              <a:rPr lang="en-US" sz="3200" dirty="0">
                <a:latin typeface="Franklin Gothic Heavy" panose="020B0903020102020204" pitchFamily="34" charset="0"/>
              </a:rPr>
              <a:t>("Error occurred");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dirty="0">
                <a:latin typeface="Franklin Gothic Heavy" panose="020B0903020102020204" pitchFamily="34" charset="0"/>
              </a:rPr>
              <a:t>     }}};</a:t>
            </a:r>
          </a:p>
        </p:txBody>
      </p:sp>
    </p:spTree>
    <p:extLst>
      <p:ext uri="{BB962C8B-B14F-4D97-AF65-F5344CB8AC3E}">
        <p14:creationId xmlns:p14="http://schemas.microsoft.com/office/powerpoint/2010/main" val="12131725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>
                <a:solidFill>
                  <a:srgbClr val="FF0000"/>
                </a:solidFill>
                <a:latin typeface="Franklin Gothic Heavy" panose="020B0903020102020204" pitchFamily="34" charset="0"/>
              </a:rPr>
              <a:t>Smart 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sz="40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A smart contract </a:t>
            </a:r>
            <a:r>
              <a:rPr sz="4000" dirty="0">
                <a:latin typeface="Franklin Gothic Heavy" panose="020B0903020102020204" pitchFamily="34" charset="0"/>
              </a:rPr>
              <a:t>is a self-executing contract with the terms of the agreement directly written into code.</a:t>
            </a:r>
          </a:p>
          <a:p>
            <a:pPr marL="0" indent="0">
              <a:buNone/>
            </a:pPr>
            <a:endParaRPr sz="4000" dirty="0">
              <a:latin typeface="Franklin Gothic Heavy" panose="020B0903020102020204" pitchFamily="34" charset="0"/>
            </a:endParaRPr>
          </a:p>
          <a:p>
            <a:pPr marL="0" indent="0">
              <a:buNone/>
            </a:pPr>
            <a:r>
              <a:rPr sz="4000" dirty="0">
                <a:latin typeface="Franklin Gothic Heavy" panose="020B0903020102020204" pitchFamily="34" charset="0"/>
              </a:rPr>
              <a:t>Key Features:</a:t>
            </a:r>
          </a:p>
          <a:p>
            <a:pPr marL="0" indent="0">
              <a:buNone/>
            </a:pPr>
            <a:r>
              <a:rPr sz="4000" dirty="0">
                <a:latin typeface="Franklin Gothic Heavy" panose="020B0903020102020204" pitchFamily="34" charset="0"/>
              </a:rPr>
              <a:t>- Immutable</a:t>
            </a:r>
          </a:p>
          <a:p>
            <a:pPr marL="0" indent="0">
              <a:buNone/>
            </a:pPr>
            <a:r>
              <a:rPr sz="4000" dirty="0">
                <a:latin typeface="Franklin Gothic Heavy" panose="020B0903020102020204" pitchFamily="34" charset="0"/>
              </a:rPr>
              <a:t>- Transparent</a:t>
            </a:r>
          </a:p>
          <a:p>
            <a:pPr marL="0" indent="0">
              <a:buNone/>
            </a:pPr>
            <a:r>
              <a:rPr sz="4000" dirty="0">
                <a:latin typeface="Franklin Gothic Heavy" panose="020B0903020102020204" pitchFamily="34" charset="0"/>
              </a:rPr>
              <a:t>- Automates transactions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A32EE-D957-20D9-D200-F55A4EA70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6DAF-540E-F0CE-DA56-6C850E45D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4800" b="1" dirty="0">
                <a:solidFill>
                  <a:srgbClr val="FF0000"/>
                </a:solidFill>
                <a:latin typeface="Franklin Gothic Heavy" panose="020B0903020102020204" pitchFamily="34" charset="0"/>
              </a:rPr>
              <a:t>Smart Contract</a:t>
            </a:r>
            <a:r>
              <a:rPr lang="en-US" sz="4800" b="1" dirty="0">
                <a:solidFill>
                  <a:srgbClr val="FF0000"/>
                </a:solidFill>
                <a:latin typeface="Franklin Gothic Heavy" panose="020B0903020102020204" pitchFamily="34" charset="0"/>
              </a:rPr>
              <a:t> Real-World Example</a:t>
            </a:r>
            <a:endParaRPr sz="4800" b="1" dirty="0">
              <a:solidFill>
                <a:srgbClr val="FF0000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A9260-F3E7-56E3-BD2E-974A935F0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825625"/>
            <a:ext cx="11430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>
                <a:latin typeface="Franklin Gothic Heavy" panose="020B0903020102020204" pitchFamily="34" charset="0"/>
              </a:rPr>
              <a:t>- </a:t>
            </a:r>
            <a:r>
              <a:rPr lang="en-US" sz="6000" dirty="0">
                <a:latin typeface="Franklin Gothic Heavy" panose="020B0903020102020204" pitchFamily="34" charset="0"/>
              </a:rPr>
              <a:t>Decentralized Finance (DeFi) platforms</a:t>
            </a:r>
          </a:p>
          <a:p>
            <a:pPr marL="0" indent="0">
              <a:buNone/>
            </a:pPr>
            <a:r>
              <a:rPr lang="en-US" sz="6000" dirty="0">
                <a:latin typeface="Franklin Gothic Heavy" panose="020B0903020102020204" pitchFamily="34" charset="0"/>
              </a:rPr>
              <a:t>- Supply chain tracking</a:t>
            </a:r>
          </a:p>
        </p:txBody>
      </p:sp>
    </p:spTree>
    <p:extLst>
      <p:ext uri="{BB962C8B-B14F-4D97-AF65-F5344CB8AC3E}">
        <p14:creationId xmlns:p14="http://schemas.microsoft.com/office/powerpoint/2010/main" val="324827819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5400" b="1" dirty="0">
                <a:solidFill>
                  <a:srgbClr val="FF0000"/>
                </a:solidFill>
                <a:latin typeface="Franklin Gothic Heavy" panose="020B0903020102020204" pitchFamily="34" charset="0"/>
              </a:rPr>
              <a:t>Visibility and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770" y="1825625"/>
            <a:ext cx="1090803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sz="32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Specifies</a:t>
            </a:r>
            <a:r>
              <a:rPr sz="3200" dirty="0">
                <a:latin typeface="Franklin Gothic Heavy" panose="020B0903020102020204" pitchFamily="34" charset="0"/>
              </a:rPr>
              <a:t> who can access specific functions and variables within a contract.</a:t>
            </a:r>
          </a:p>
          <a:p>
            <a:pPr marL="0" indent="0">
              <a:buNone/>
            </a:pPr>
            <a:endParaRPr sz="3200" dirty="0">
              <a:latin typeface="Franklin Gothic Heavy" panose="020B0903020102020204" pitchFamily="34" charset="0"/>
            </a:endParaRPr>
          </a:p>
          <a:p>
            <a:pPr marL="0" indent="0">
              <a:buNone/>
            </a:pPr>
            <a:r>
              <a:rPr sz="32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Types</a:t>
            </a:r>
            <a:r>
              <a:rPr lang="en-US" sz="32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 of specifiers</a:t>
            </a:r>
            <a:r>
              <a:rPr sz="32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:</a:t>
            </a:r>
          </a:p>
          <a:p>
            <a:pPr marL="0" indent="0">
              <a:buNone/>
            </a:pPr>
            <a:r>
              <a:rPr sz="3200" dirty="0">
                <a:latin typeface="Franklin Gothic Heavy" panose="020B0903020102020204" pitchFamily="34" charset="0"/>
              </a:rPr>
              <a:t>- </a:t>
            </a:r>
            <a:r>
              <a:rPr sz="32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Public: </a:t>
            </a:r>
            <a:r>
              <a:rPr sz="3200" dirty="0">
                <a:latin typeface="Franklin Gothic Heavy" panose="020B0903020102020204" pitchFamily="34" charset="0"/>
              </a:rPr>
              <a:t>Accessible by anyone</a:t>
            </a:r>
          </a:p>
          <a:p>
            <a:pPr marL="0" indent="0">
              <a:buNone/>
            </a:pPr>
            <a:r>
              <a:rPr sz="3200" dirty="0">
                <a:latin typeface="Franklin Gothic Heavy" panose="020B0903020102020204" pitchFamily="34" charset="0"/>
              </a:rPr>
              <a:t>- </a:t>
            </a:r>
            <a:r>
              <a:rPr sz="32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Private: </a:t>
            </a:r>
            <a:r>
              <a:rPr sz="3200" dirty="0">
                <a:latin typeface="Franklin Gothic Heavy" panose="020B0903020102020204" pitchFamily="34" charset="0"/>
              </a:rPr>
              <a:t>Accessible only within the contract</a:t>
            </a:r>
          </a:p>
          <a:p>
            <a:pPr marL="0" indent="0">
              <a:buNone/>
            </a:pPr>
            <a:r>
              <a:rPr sz="3200" dirty="0">
                <a:latin typeface="Franklin Gothic Heavy" panose="020B0903020102020204" pitchFamily="34" charset="0"/>
              </a:rPr>
              <a:t>- </a:t>
            </a:r>
            <a:r>
              <a:rPr sz="32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Internal: </a:t>
            </a:r>
            <a:r>
              <a:rPr sz="3200" dirty="0">
                <a:latin typeface="Franklin Gothic Heavy" panose="020B0903020102020204" pitchFamily="34" charset="0"/>
              </a:rPr>
              <a:t>Accessible within the contract and derived contracts</a:t>
            </a:r>
          </a:p>
          <a:p>
            <a:pPr marL="0" indent="0">
              <a:buNone/>
            </a:pPr>
            <a:r>
              <a:rPr sz="3200" dirty="0">
                <a:latin typeface="Franklin Gothic Heavy" panose="020B0903020102020204" pitchFamily="34" charset="0"/>
              </a:rPr>
              <a:t>- </a:t>
            </a:r>
            <a:r>
              <a:rPr sz="32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External: </a:t>
            </a:r>
            <a:r>
              <a:rPr sz="3200" dirty="0">
                <a:latin typeface="Franklin Gothic Heavy" panose="020B0903020102020204" pitchFamily="34" charset="0"/>
              </a:rPr>
              <a:t>Accessible only externally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23EB6-710E-7F7F-E639-DB98BE84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CDE5-34EA-7DD1-1C55-8544AA35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  <a:latin typeface="Franklin Gothic Heavy" panose="020B0903020102020204" pitchFamily="34" charset="0"/>
              </a:rPr>
              <a:t>Visibility and Access Control</a:t>
            </a:r>
            <a:r>
              <a:rPr lang="en-US" dirty="0">
                <a:solidFill>
                  <a:srgbClr val="FF0000"/>
                </a:solidFill>
                <a:latin typeface="Franklin Gothic Heavy" panose="020B0903020102020204" pitchFamily="34" charset="0"/>
              </a:rPr>
              <a:t> Example</a:t>
            </a:r>
            <a:endParaRPr dirty="0">
              <a:solidFill>
                <a:srgbClr val="FF0000"/>
              </a:solidFill>
              <a:latin typeface="Franklin Gothic Heavy" panose="020B0903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246F-90A5-8381-F891-69C070BED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Franklin Gothic Heavy" panose="020B0903020102020204" pitchFamily="34" charset="0"/>
              </a:rPr>
              <a:t>function </a:t>
            </a:r>
            <a:r>
              <a:rPr lang="en-US" sz="4000" dirty="0" err="1">
                <a:latin typeface="Franklin Gothic Heavy" panose="020B0903020102020204" pitchFamily="34" charset="0"/>
              </a:rPr>
              <a:t>getBalance</a:t>
            </a:r>
            <a:r>
              <a:rPr lang="en-US" sz="4000" dirty="0">
                <a:latin typeface="Franklin Gothic Heavy" panose="020B0903020102020204" pitchFamily="34" charset="0"/>
              </a:rPr>
              <a:t>() public view returns (</a:t>
            </a:r>
            <a:r>
              <a:rPr lang="en-US" sz="4000" dirty="0" err="1">
                <a:latin typeface="Franklin Gothic Heavy" panose="020B0903020102020204" pitchFamily="34" charset="0"/>
              </a:rPr>
              <a:t>uint</a:t>
            </a:r>
            <a:r>
              <a:rPr lang="en-US" sz="4000" dirty="0">
                <a:latin typeface="Franklin Gothic Heavy" panose="020B0903020102020204" pitchFamily="34" charset="0"/>
              </a:rPr>
              <a:t>) {</a:t>
            </a:r>
          </a:p>
          <a:p>
            <a:pPr marL="0" indent="0">
              <a:buNone/>
            </a:pPr>
            <a:r>
              <a:rPr lang="en-US" sz="4000" dirty="0">
                <a:latin typeface="Franklin Gothic Heavy" panose="020B0903020102020204" pitchFamily="34" charset="0"/>
              </a:rPr>
              <a:t>    return address(this).balance;</a:t>
            </a:r>
          </a:p>
          <a:p>
            <a:pPr marL="0" indent="0">
              <a:buNone/>
            </a:pPr>
            <a:r>
              <a:rPr lang="en-US" sz="4000" dirty="0">
                <a:latin typeface="Franklin Gothic Heavy" panose="020B09030201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684337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800" b="1" dirty="0">
                <a:solidFill>
                  <a:srgbClr val="FF0000"/>
                </a:solidFill>
                <a:latin typeface="Franklin Gothic Heavy" panose="020B0903020102020204" pitchFamily="34" charset="0"/>
              </a:rPr>
              <a:t>Ethereum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4370" y="1690688"/>
            <a:ext cx="7360920" cy="44862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z="4000" b="1" dirty="0">
                <a:solidFill>
                  <a:srgbClr val="FF0000"/>
                </a:solidFill>
                <a:latin typeface="Franklin Gothic Heavy" panose="020B0903020102020204" pitchFamily="34" charset="0"/>
              </a:rPr>
              <a:t>Ethereum</a:t>
            </a:r>
            <a:r>
              <a:rPr sz="4000" dirty="0">
                <a:latin typeface="Franklin Gothic Heavy" panose="020B0903020102020204" pitchFamily="34" charset="0"/>
              </a:rPr>
              <a:t> is an open-source, decentralized blockchain platform that enables smart contract execution.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1026" name="Picture 2" descr="Download Ethereum Logo, Ethereum Icon, Ethereum Symbol. Royalty-Free Vector  Graphic - Pixabay">
            <a:extLst>
              <a:ext uri="{FF2B5EF4-FFF2-40B4-BE49-F238E27FC236}">
                <a16:creationId xmlns:a16="http://schemas.microsoft.com/office/drawing/2014/main" id="{C43117EE-DFE5-5C41-F995-D6CC7A10442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1" t="16096" r="22069" b="16396"/>
          <a:stretch/>
        </p:blipFill>
        <p:spPr bwMode="auto">
          <a:xfrm>
            <a:off x="8035290" y="1522145"/>
            <a:ext cx="3783330" cy="519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A0F82-9275-A856-B282-663D721EB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3F24-9C6E-72EB-D5AB-9CE9EBAAB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FF0000"/>
                </a:solidFill>
                <a:effectLst/>
                <a:latin typeface="Nunito" pitchFamily="2" charset="0"/>
              </a:rPr>
              <a:t>Symmetric-Key Cryptography (Secret Key Cryptography)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2732F0-35E1-28C2-583E-32DA1E8AE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68325" lvl="1" indent="-5127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Uses the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same key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 for both encryption and decryption.</a:t>
            </a:r>
          </a:p>
          <a:p>
            <a:pPr marL="568325" lvl="1" indent="-5127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Faster and more efficient but requires secure key exchange.</a:t>
            </a:r>
          </a:p>
          <a:p>
            <a:pPr marL="568325" lvl="1" indent="-5127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Common algorithms: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AES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,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DES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,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3DES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,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RC4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.</a:t>
            </a:r>
          </a:p>
          <a:p>
            <a:pPr marL="568325" lvl="1" indent="-5127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Used in applications like secure file storage and VPN encryption.</a:t>
            </a:r>
          </a:p>
        </p:txBody>
      </p:sp>
    </p:spTree>
    <p:extLst>
      <p:ext uri="{BB962C8B-B14F-4D97-AF65-F5344CB8AC3E}">
        <p14:creationId xmlns:p14="http://schemas.microsoft.com/office/powerpoint/2010/main" val="71355393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B1500-B2EE-035E-F345-D5FD24282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B28E-B63B-3229-5950-3CF44FAAA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9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sz="4800" b="1" dirty="0">
                <a:solidFill>
                  <a:srgbClr val="FF0000"/>
                </a:solidFill>
                <a:latin typeface="Franklin Gothic Heavy" panose="020B0903020102020204" pitchFamily="34" charset="0"/>
              </a:rPr>
              <a:t>Ethereum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8A31-0C70-1CBB-D781-C55AAD6DE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508"/>
            <a:ext cx="10515600" cy="47834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dirty="0">
                <a:latin typeface="Franklin Gothic Heavy" panose="020B0903020102020204" pitchFamily="34" charset="0"/>
              </a:rPr>
              <a:t>- Launched in 2015 by </a:t>
            </a:r>
            <a:r>
              <a:rPr lang="en-US" sz="4000" dirty="0" err="1">
                <a:latin typeface="Franklin Gothic Heavy" panose="020B0903020102020204" pitchFamily="34" charset="0"/>
              </a:rPr>
              <a:t>Vitalik</a:t>
            </a:r>
            <a:r>
              <a:rPr lang="en-US" sz="4000" dirty="0">
                <a:latin typeface="Franklin Gothic Heavy" panose="020B0903020102020204" pitchFamily="34" charset="0"/>
              </a:rPr>
              <a:t> </a:t>
            </a:r>
            <a:r>
              <a:rPr lang="en-US" sz="4000" dirty="0" err="1">
                <a:latin typeface="Franklin Gothic Heavy" panose="020B0903020102020204" pitchFamily="34" charset="0"/>
              </a:rPr>
              <a:t>Buterin</a:t>
            </a:r>
            <a:endParaRPr lang="en-US" sz="4000" dirty="0">
              <a:latin typeface="Franklin Gothic Heavy" panose="020B0903020102020204" pitchFamily="34" charset="0"/>
            </a:endParaRPr>
          </a:p>
          <a:p>
            <a:pPr marL="0" indent="0">
              <a:buNone/>
            </a:pPr>
            <a:r>
              <a:rPr lang="en-US" sz="4000" dirty="0">
                <a:latin typeface="Franklin Gothic Heavy" panose="020B0903020102020204" pitchFamily="34" charset="0"/>
              </a:rPr>
              <a:t>- Uses Ether (ETH) as its native cryptocurrency</a:t>
            </a:r>
          </a:p>
          <a:p>
            <a:pPr marL="0" indent="0">
              <a:buNone/>
            </a:pPr>
            <a:r>
              <a:rPr lang="en-US" sz="4000" dirty="0">
                <a:latin typeface="Franklin Gothic Heavy" panose="020B0903020102020204" pitchFamily="34" charset="0"/>
              </a:rPr>
              <a:t>- Supports </a:t>
            </a:r>
            <a:r>
              <a:rPr lang="en-US" sz="4000" dirty="0" err="1">
                <a:latin typeface="Franklin Gothic Heavy" panose="020B0903020102020204" pitchFamily="34" charset="0"/>
              </a:rPr>
              <a:t>DApps</a:t>
            </a:r>
            <a:r>
              <a:rPr lang="en-US" sz="4000" dirty="0">
                <a:latin typeface="Franklin Gothic Heavy" panose="020B0903020102020204" pitchFamily="34" charset="0"/>
              </a:rPr>
              <a:t> and DeFi</a:t>
            </a:r>
          </a:p>
          <a:p>
            <a:pPr marL="0" indent="0">
              <a:buNone/>
            </a:pPr>
            <a:endParaRPr lang="en-US" sz="4000" dirty="0">
              <a:latin typeface="Franklin Gothic Heavy" panose="020B0903020102020204" pitchFamily="34" charset="0"/>
            </a:endParaRPr>
          </a:p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  <a:latin typeface="Franklin Gothic Heavy" panose="020B0903020102020204" pitchFamily="34" charset="0"/>
              </a:rPr>
              <a:t>Importance of Ethereum:</a:t>
            </a:r>
          </a:p>
          <a:p>
            <a:pPr marL="0" indent="0">
              <a:buNone/>
            </a:pPr>
            <a:r>
              <a:rPr lang="en-US" sz="4000" dirty="0">
                <a:latin typeface="Franklin Gothic Heavy" panose="020B0903020102020204" pitchFamily="34" charset="0"/>
              </a:rPr>
              <a:t>- Facilitates decentralized applications</a:t>
            </a:r>
          </a:p>
          <a:p>
            <a:pPr marL="0" indent="0">
              <a:buNone/>
            </a:pPr>
            <a:r>
              <a:rPr lang="en-US" sz="4000" dirty="0">
                <a:latin typeface="Franklin Gothic Heavy" panose="020B0903020102020204" pitchFamily="34" charset="0"/>
              </a:rPr>
              <a:t>- Promotes trustless transactions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189257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b="1" dirty="0">
                <a:solidFill>
                  <a:srgbClr val="FF0000"/>
                </a:solidFill>
                <a:latin typeface="Franklin Gothic Heavy" panose="020B0903020102020204" pitchFamily="34" charset="0"/>
              </a:rPr>
              <a:t>Ethereum Virtual Machine (EVM)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523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sz="40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The EVM </a:t>
            </a:r>
            <a:r>
              <a:rPr sz="4000" dirty="0">
                <a:latin typeface="Franklin Gothic Heavy" panose="020B0903020102020204" pitchFamily="34" charset="0"/>
              </a:rPr>
              <a:t>is a runtime environment that executes smart contracts on the Ethereum blockchain.</a:t>
            </a:r>
          </a:p>
          <a:p>
            <a:pPr marL="0" indent="0">
              <a:buNone/>
            </a:pPr>
            <a:endParaRPr sz="4000" dirty="0">
              <a:solidFill>
                <a:srgbClr val="FF0000"/>
              </a:solidFill>
              <a:latin typeface="Franklin Gothic Heavy" panose="020B0903020102020204" pitchFamily="34" charset="0"/>
            </a:endParaRPr>
          </a:p>
          <a:p>
            <a:pPr marL="0" indent="0">
              <a:buNone/>
            </a:pPr>
            <a:r>
              <a:rPr sz="40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Key Functions:</a:t>
            </a:r>
          </a:p>
          <a:p>
            <a:pPr marL="0" indent="0">
              <a:buNone/>
            </a:pPr>
            <a:r>
              <a:rPr sz="4000" dirty="0">
                <a:latin typeface="Franklin Gothic Heavy" panose="020B0903020102020204" pitchFamily="34" charset="0"/>
              </a:rPr>
              <a:t>- Translates smart contract code into machine-readable instructions</a:t>
            </a:r>
          </a:p>
          <a:p>
            <a:pPr marL="0" indent="0">
              <a:buNone/>
            </a:pPr>
            <a:r>
              <a:rPr sz="4000" dirty="0">
                <a:latin typeface="Franklin Gothic Heavy" panose="020B0903020102020204" pitchFamily="34" charset="0"/>
              </a:rPr>
              <a:t>- Ensures consensus across nodes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165"/>
          </a:xfrm>
        </p:spPr>
        <p:txBody>
          <a:bodyPr>
            <a:normAutofit/>
          </a:bodyPr>
          <a:lstStyle/>
          <a:p>
            <a:pPr algn="ctr"/>
            <a:r>
              <a:rPr b="1" dirty="0">
                <a:solidFill>
                  <a:srgbClr val="FF0000"/>
                </a:solidFill>
                <a:latin typeface="Franklin Gothic Heavy" panose="020B0903020102020204" pitchFamily="34" charset="0"/>
              </a:rPr>
              <a:t>Data Types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5890"/>
            <a:ext cx="10515600" cy="50869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3200" dirty="0">
                <a:latin typeface="Franklin Gothic Heavy" panose="020B0903020102020204" pitchFamily="34" charset="0"/>
              </a:rPr>
              <a:t>Understand the various data types and how to declare variables in Solidity.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sz="32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Types of Data</a:t>
            </a:r>
            <a:r>
              <a:rPr lang="en-US" sz="32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 types</a:t>
            </a:r>
            <a:endParaRPr sz="3200" dirty="0">
              <a:solidFill>
                <a:srgbClr val="FF0000"/>
              </a:solidFill>
              <a:latin typeface="Franklin Gothic Heavy" panose="020B0903020102020204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1. </a:t>
            </a:r>
            <a:r>
              <a:rPr sz="32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Value Types:</a:t>
            </a:r>
          </a:p>
          <a:p>
            <a:pPr marL="0" indent="0">
              <a:buNone/>
            </a:pPr>
            <a:r>
              <a:rPr sz="3200" dirty="0">
                <a:latin typeface="Franklin Gothic Heavy" panose="020B0903020102020204" pitchFamily="34" charset="0"/>
              </a:rPr>
              <a:t>  - Integers (</a:t>
            </a:r>
            <a:r>
              <a:rPr sz="3200" dirty="0" err="1">
                <a:latin typeface="Franklin Gothic Heavy" panose="020B0903020102020204" pitchFamily="34" charset="0"/>
              </a:rPr>
              <a:t>uint</a:t>
            </a:r>
            <a:r>
              <a:rPr sz="3200" dirty="0">
                <a:latin typeface="Franklin Gothic Heavy" panose="020B0903020102020204" pitchFamily="34" charset="0"/>
              </a:rPr>
              <a:t>, int)</a:t>
            </a:r>
          </a:p>
          <a:p>
            <a:pPr marL="0" indent="0">
              <a:buNone/>
            </a:pPr>
            <a:r>
              <a:rPr sz="3200" dirty="0">
                <a:latin typeface="Franklin Gothic Heavy" panose="020B0903020102020204" pitchFamily="34" charset="0"/>
              </a:rPr>
              <a:t>  - Booleans (bool)</a:t>
            </a:r>
          </a:p>
          <a:p>
            <a:pPr marL="0" indent="0">
              <a:buNone/>
            </a:pPr>
            <a:r>
              <a:rPr sz="3200" dirty="0">
                <a:latin typeface="Franklin Gothic Heavy" panose="020B0903020102020204" pitchFamily="34" charset="0"/>
              </a:rPr>
              <a:t>  - Addresses (address)</a:t>
            </a:r>
          </a:p>
          <a:p>
            <a:pPr marL="0" indent="0">
              <a:buNone/>
            </a:pPr>
            <a:r>
              <a:rPr sz="3200" dirty="0">
                <a:latin typeface="Franklin Gothic Heavy" panose="020B0903020102020204" pitchFamily="34" charset="0"/>
              </a:rPr>
              <a:t>  - Strings and bytes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E3B6A-17BC-DCE8-70C2-66E1F0E08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BEA7-65BF-4089-BFCE-74B778F8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5400" b="1" dirty="0">
                <a:solidFill>
                  <a:srgbClr val="FF0000"/>
                </a:solidFill>
                <a:latin typeface="Franklin Gothic Heavy" panose="020B0903020102020204" pitchFamily="34" charset="0"/>
              </a:rPr>
              <a:t>Data Types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21536-6659-489A-E1C3-EBCF44D38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2. Reference Types:</a:t>
            </a:r>
          </a:p>
          <a:p>
            <a:pPr marL="0" indent="0">
              <a:buNone/>
            </a:pPr>
            <a:r>
              <a:rPr lang="en-US" sz="4400" dirty="0">
                <a:latin typeface="Franklin Gothic Heavy" panose="020B0903020102020204" pitchFamily="34" charset="0"/>
              </a:rPr>
              <a:t>  - Arrays</a:t>
            </a:r>
          </a:p>
          <a:p>
            <a:pPr marL="0" indent="0">
              <a:buNone/>
            </a:pPr>
            <a:r>
              <a:rPr lang="en-US" sz="4400" dirty="0">
                <a:latin typeface="Franklin Gothic Heavy" panose="020B0903020102020204" pitchFamily="34" charset="0"/>
              </a:rPr>
              <a:t>  - Structs</a:t>
            </a:r>
          </a:p>
          <a:p>
            <a:pPr marL="0" indent="0">
              <a:buNone/>
            </a:pPr>
            <a:r>
              <a:rPr lang="en-US" sz="4400" dirty="0">
                <a:latin typeface="Franklin Gothic Heavy" panose="020B0903020102020204" pitchFamily="34" charset="0"/>
              </a:rPr>
              <a:t>  - Mappings</a:t>
            </a:r>
          </a:p>
        </p:txBody>
      </p:sp>
    </p:spTree>
    <p:extLst>
      <p:ext uri="{BB962C8B-B14F-4D97-AF65-F5344CB8AC3E}">
        <p14:creationId xmlns:p14="http://schemas.microsoft.com/office/powerpoint/2010/main" val="68040543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A57B9-B095-EBAC-A8F9-794AE4A80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FED37-46BC-A2F7-C2C4-9AF7F171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Franklin Gothic Heavy" panose="020B0903020102020204" pitchFamily="34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78C28-D1C8-5686-64A2-7DB9B9256D71}"/>
              </a:ext>
            </a:extLst>
          </p:cNvPr>
          <p:cNvSpPr>
            <a:spLocks noGrp="1"/>
          </p:cNvSpPr>
          <p:nvPr>
            <p:ph idx="1"/>
          </p:nvPr>
        </p:nvSpPr>
        <p:spPr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5400" dirty="0">
                <a:latin typeface="Franklin Gothic Heavy" panose="020B0903020102020204" pitchFamily="34" charset="0"/>
              </a:rPr>
              <a:t>uint256 count = 10;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5400" dirty="0">
                <a:latin typeface="Franklin Gothic Heavy" panose="020B0903020102020204" pitchFamily="34" charset="0"/>
              </a:rPr>
              <a:t>bool </a:t>
            </a:r>
            <a:r>
              <a:rPr lang="en-US" sz="5400" dirty="0" err="1">
                <a:latin typeface="Franklin Gothic Heavy" panose="020B0903020102020204" pitchFamily="34" charset="0"/>
              </a:rPr>
              <a:t>isActive</a:t>
            </a:r>
            <a:r>
              <a:rPr lang="en-US" sz="5400" dirty="0">
                <a:latin typeface="Franklin Gothic Heavy" panose="020B0903020102020204" pitchFamily="34" charset="0"/>
              </a:rPr>
              <a:t> = true;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5400" dirty="0">
                <a:latin typeface="Franklin Gothic Heavy" panose="020B0903020102020204" pitchFamily="34" charset="0"/>
              </a:rPr>
              <a:t>address owner = </a:t>
            </a:r>
            <a:r>
              <a:rPr lang="en-US" sz="5400" dirty="0" err="1">
                <a:latin typeface="Franklin Gothic Heavy" panose="020B0903020102020204" pitchFamily="34" charset="0"/>
              </a:rPr>
              <a:t>msg.sender</a:t>
            </a:r>
            <a:r>
              <a:rPr lang="en-US" sz="5400" dirty="0">
                <a:latin typeface="Franklin Gothic Heavy" panose="020B0903020102020204" pitchFamily="34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5757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pPr algn="ctr"/>
            <a:r>
              <a:rPr b="1" dirty="0">
                <a:solidFill>
                  <a:srgbClr val="FF0000"/>
                </a:solidFill>
                <a:latin typeface="Franklin Gothic Heavy" panose="020B0903020102020204" pitchFamily="34" charset="0"/>
              </a:rPr>
              <a:t>Use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610"/>
            <a:ext cx="10515600" cy="47253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sz="4400" dirty="0">
                <a:latin typeface="Franklin Gothic Heavy" panose="020B0903020102020204" pitchFamily="34" charset="0"/>
              </a:rPr>
              <a:t>Functions are blocks of code that execute when called.</a:t>
            </a:r>
            <a:endParaRPr lang="en-US" sz="4400" dirty="0">
              <a:latin typeface="Franklin Gothic Heavy" panose="020B0903020102020204" pitchFamily="34" charset="0"/>
            </a:endParaRPr>
          </a:p>
          <a:p>
            <a:pPr marL="0" indent="0">
              <a:buNone/>
            </a:pPr>
            <a:endParaRPr sz="4400" dirty="0">
              <a:latin typeface="Franklin Gothic Heavy" panose="020B0903020102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sz="44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Types of Functions</a:t>
            </a:r>
          </a:p>
          <a:p>
            <a:pPr marL="0" indent="0">
              <a:buNone/>
            </a:pPr>
            <a:r>
              <a:rPr sz="4400" dirty="0">
                <a:latin typeface="Franklin Gothic Heavy" panose="020B0903020102020204" pitchFamily="34" charset="0"/>
              </a:rPr>
              <a:t>- </a:t>
            </a:r>
            <a:r>
              <a:rPr sz="44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Pure: </a:t>
            </a:r>
            <a:r>
              <a:rPr sz="4400" dirty="0">
                <a:latin typeface="Franklin Gothic Heavy" panose="020B0903020102020204" pitchFamily="34" charset="0"/>
              </a:rPr>
              <a:t>No state modification</a:t>
            </a:r>
          </a:p>
          <a:p>
            <a:pPr marL="0" indent="0">
              <a:buNone/>
            </a:pPr>
            <a:r>
              <a:rPr sz="4400" dirty="0">
                <a:latin typeface="Franklin Gothic Heavy" panose="020B0903020102020204" pitchFamily="34" charset="0"/>
              </a:rPr>
              <a:t>- </a:t>
            </a:r>
            <a:r>
              <a:rPr sz="44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View: </a:t>
            </a:r>
            <a:r>
              <a:rPr sz="4400" dirty="0">
                <a:latin typeface="Franklin Gothic Heavy" panose="020B0903020102020204" pitchFamily="34" charset="0"/>
              </a:rPr>
              <a:t>Reads but does not modify state</a:t>
            </a:r>
          </a:p>
          <a:p>
            <a:pPr marL="0" indent="0">
              <a:buNone/>
            </a:pPr>
            <a:r>
              <a:rPr sz="4400" dirty="0">
                <a:latin typeface="Franklin Gothic Heavy" panose="020B0903020102020204" pitchFamily="34" charset="0"/>
              </a:rPr>
              <a:t>- </a:t>
            </a:r>
            <a:r>
              <a:rPr sz="44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Payable: </a:t>
            </a:r>
            <a:r>
              <a:rPr sz="4400" dirty="0">
                <a:latin typeface="Franklin Gothic Heavy" panose="020B0903020102020204" pitchFamily="34" charset="0"/>
              </a:rPr>
              <a:t>Handles Ether transfers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24411-DC2D-596A-9F3F-F673D9819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8E6C0-6D45-8243-1209-4452BD68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Franklin Gothic Heavy" panose="020B0903020102020204" pitchFamily="34" charset="0"/>
              </a:rPr>
              <a:t>Function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7DA09-958E-9D52-197F-3D151CA75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690688"/>
            <a:ext cx="11372850" cy="448627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5400" dirty="0">
                <a:latin typeface="Franklin Gothic Heavy" panose="020B0903020102020204" pitchFamily="34" charset="0"/>
              </a:rPr>
              <a:t>function add(</a:t>
            </a:r>
            <a:r>
              <a:rPr lang="en-US" sz="5400" dirty="0" err="1">
                <a:latin typeface="Franklin Gothic Heavy" panose="020B0903020102020204" pitchFamily="34" charset="0"/>
              </a:rPr>
              <a:t>uint</a:t>
            </a:r>
            <a:r>
              <a:rPr lang="en-US" sz="5400" dirty="0">
                <a:latin typeface="Franklin Gothic Heavy" panose="020B0903020102020204" pitchFamily="34" charset="0"/>
              </a:rPr>
              <a:t> x, </a:t>
            </a:r>
            <a:r>
              <a:rPr lang="en-US" sz="5400" dirty="0" err="1">
                <a:latin typeface="Franklin Gothic Heavy" panose="020B0903020102020204" pitchFamily="34" charset="0"/>
              </a:rPr>
              <a:t>uint</a:t>
            </a:r>
            <a:r>
              <a:rPr lang="en-US" sz="5400" dirty="0">
                <a:latin typeface="Franklin Gothic Heavy" panose="020B0903020102020204" pitchFamily="34" charset="0"/>
              </a:rPr>
              <a:t> y) public pure returns (</a:t>
            </a:r>
            <a:r>
              <a:rPr lang="en-US" sz="5400" dirty="0" err="1">
                <a:latin typeface="Franklin Gothic Heavy" panose="020B0903020102020204" pitchFamily="34" charset="0"/>
              </a:rPr>
              <a:t>uint</a:t>
            </a:r>
            <a:r>
              <a:rPr lang="en-US" sz="5400" dirty="0">
                <a:latin typeface="Franklin Gothic Heavy" panose="020B0903020102020204" pitchFamily="34" charset="0"/>
              </a:rPr>
              <a:t>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5400" dirty="0">
                <a:latin typeface="Franklin Gothic Heavy" panose="020B0903020102020204" pitchFamily="34" charset="0"/>
              </a:rPr>
              <a:t>    return x + y;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5400" dirty="0">
                <a:latin typeface="Franklin Gothic Heavy" panose="020B09030201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302432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7905"/>
          </a:xfrm>
        </p:spPr>
        <p:txBody>
          <a:bodyPr/>
          <a:lstStyle/>
          <a:p>
            <a:pPr algn="ctr"/>
            <a:r>
              <a:rPr b="1" dirty="0">
                <a:solidFill>
                  <a:srgbClr val="FF0000"/>
                </a:solidFill>
                <a:latin typeface="Franklin Gothic Heavy" panose="020B0903020102020204" pitchFamily="34" charset="0"/>
              </a:rPr>
              <a:t>Control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4400" dirty="0">
                <a:latin typeface="Franklin Gothic Heavy" panose="020B0903020102020204" pitchFamily="34" charset="0"/>
              </a:rPr>
              <a:t>Control structures direct the flow of execution based on conditions.</a:t>
            </a:r>
          </a:p>
          <a:p>
            <a:pPr marL="0" indent="0">
              <a:buNone/>
            </a:pPr>
            <a:endParaRPr sz="4400" dirty="0">
              <a:latin typeface="Franklin Gothic Heavy" panose="020B0903020102020204" pitchFamily="34" charset="0"/>
            </a:endParaRPr>
          </a:p>
          <a:p>
            <a:pPr marL="0" indent="0">
              <a:buNone/>
            </a:pPr>
            <a:r>
              <a:rPr sz="4400" dirty="0">
                <a:latin typeface="Franklin Gothic Heavy" panose="020B0903020102020204" pitchFamily="34" charset="0"/>
              </a:rPr>
              <a:t>- </a:t>
            </a:r>
            <a:r>
              <a:rPr sz="44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Loops: </a:t>
            </a:r>
            <a:r>
              <a:rPr sz="4400" dirty="0">
                <a:latin typeface="Franklin Gothic Heavy" panose="020B0903020102020204" pitchFamily="34" charset="0"/>
              </a:rPr>
              <a:t>For, while, do-while loops</a:t>
            </a:r>
          </a:p>
          <a:p>
            <a:pPr marL="0" indent="0">
              <a:buNone/>
            </a:pPr>
            <a:r>
              <a:rPr sz="4400" dirty="0">
                <a:latin typeface="Franklin Gothic Heavy" panose="020B0903020102020204" pitchFamily="34" charset="0"/>
              </a:rPr>
              <a:t>- </a:t>
            </a:r>
            <a:r>
              <a:rPr sz="44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Require and Assert: </a:t>
            </a:r>
            <a:r>
              <a:rPr sz="4400" dirty="0">
                <a:latin typeface="Franklin Gothic Heavy" panose="020B0903020102020204" pitchFamily="34" charset="0"/>
              </a:rPr>
              <a:t>Validate conditions, error handling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8D9DC-7462-E7B6-3BE9-E6EB88779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1F44-BDD4-2CCC-1427-E9F639B1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Franklin Gothic Heavy" panose="020B0903020102020204" pitchFamily="34" charset="0"/>
              </a:rPr>
              <a:t>If-Else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743BF-54F7-EF1B-EC93-6CB426B78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latin typeface="Franklin Gothic Heavy" panose="020B0903020102020204" pitchFamily="34" charset="0"/>
              </a:rPr>
              <a:t>if (balance &gt; 0) {</a:t>
            </a:r>
          </a:p>
          <a:p>
            <a:pPr marL="0" indent="0">
              <a:buNone/>
            </a:pPr>
            <a:r>
              <a:rPr lang="en-US" sz="5400" dirty="0">
                <a:latin typeface="Franklin Gothic Heavy" panose="020B0903020102020204" pitchFamily="34" charset="0"/>
              </a:rPr>
              <a:t>    withdraw();</a:t>
            </a:r>
          </a:p>
          <a:p>
            <a:pPr marL="0" indent="0">
              <a:buNone/>
            </a:pPr>
            <a:r>
              <a:rPr lang="en-US" sz="5400" dirty="0">
                <a:latin typeface="Franklin Gothic Heavy" panose="020B0903020102020204" pitchFamily="34" charset="0"/>
              </a:rPr>
              <a:t>} else {</a:t>
            </a:r>
          </a:p>
          <a:p>
            <a:pPr marL="0" indent="0">
              <a:buNone/>
            </a:pPr>
            <a:r>
              <a:rPr lang="en-US" sz="5400" dirty="0">
                <a:latin typeface="Franklin Gothic Heavy" panose="020B0903020102020204" pitchFamily="34" charset="0"/>
              </a:rPr>
              <a:t>    deposit();</a:t>
            </a:r>
          </a:p>
          <a:p>
            <a:pPr marL="0" indent="0">
              <a:buNone/>
            </a:pPr>
            <a:r>
              <a:rPr lang="en-US" sz="5400" dirty="0">
                <a:latin typeface="Franklin Gothic Heavy" panose="020B09030201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897651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295"/>
          </a:xfrm>
        </p:spPr>
        <p:txBody>
          <a:bodyPr>
            <a:normAutofit fontScale="90000"/>
          </a:bodyPr>
          <a:lstStyle/>
          <a:p>
            <a:pPr algn="ctr"/>
            <a:r>
              <a:rPr sz="4800" b="1" dirty="0">
                <a:solidFill>
                  <a:srgbClr val="FF0000"/>
                </a:solidFill>
                <a:latin typeface="Franklin Gothic Heavy" panose="020B0903020102020204" pitchFamily="34" charset="0"/>
              </a:rPr>
              <a:t>Arrays and 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sz="4300" dirty="0">
                <a:latin typeface="Franklin Gothic Heavy" panose="020B0903020102020204" pitchFamily="34" charset="0"/>
              </a:rPr>
              <a:t>Arrays store collections of similar data types, while structs define custom data structures.</a:t>
            </a:r>
          </a:p>
          <a:p>
            <a:pPr marL="0" indent="0">
              <a:buNone/>
            </a:pPr>
            <a:endParaRPr sz="4300" dirty="0">
              <a:latin typeface="Franklin Gothic Heavy" panose="020B0903020102020204" pitchFamily="34" charset="0"/>
            </a:endParaRPr>
          </a:p>
          <a:p>
            <a:pPr marL="0" indent="0">
              <a:buNone/>
            </a:pPr>
            <a:r>
              <a:rPr sz="43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Array Example:</a:t>
            </a:r>
          </a:p>
          <a:p>
            <a:pPr marL="0" indent="0">
              <a:buNone/>
            </a:pPr>
            <a:endParaRPr lang="en-US" sz="4300" dirty="0">
              <a:latin typeface="Franklin Gothic Heavy" panose="020B0903020102020204" pitchFamily="34" charset="0"/>
            </a:endParaRPr>
          </a:p>
          <a:p>
            <a:pPr marL="0" indent="0">
              <a:buNone/>
            </a:pPr>
            <a:r>
              <a:rPr sz="4300" dirty="0" err="1">
                <a:latin typeface="Franklin Gothic Heavy" panose="020B0903020102020204" pitchFamily="34" charset="0"/>
              </a:rPr>
              <a:t>uint</a:t>
            </a:r>
            <a:r>
              <a:rPr sz="4300" dirty="0">
                <a:latin typeface="Franklin Gothic Heavy" panose="020B0903020102020204" pitchFamily="34" charset="0"/>
              </a:rPr>
              <a:t>[] public numbers;</a:t>
            </a:r>
          </a:p>
          <a:p>
            <a:pPr marL="0" indent="0">
              <a:buNone/>
            </a:pPr>
            <a:r>
              <a:rPr sz="4300" dirty="0" err="1">
                <a:latin typeface="Franklin Gothic Heavy" panose="020B0903020102020204" pitchFamily="34" charset="0"/>
              </a:rPr>
              <a:t>numbers.push</a:t>
            </a:r>
            <a:r>
              <a:rPr sz="4300" dirty="0">
                <a:latin typeface="Franklin Gothic Heavy" panose="020B0903020102020204" pitchFamily="34" charset="0"/>
              </a:rPr>
              <a:t>(5);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3F32D-11A6-5655-B024-50BD0B491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C4070-EA94-150D-3B2D-EC19D4AF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487"/>
            <a:ext cx="10515600" cy="104022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FF0000"/>
                </a:solidFill>
                <a:effectLst/>
                <a:latin typeface="Nunito" pitchFamily="2" charset="0"/>
              </a:rPr>
              <a:t>Symmetric-Key Cryptography (Secret Key Cryptography)</a:t>
            </a:r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8DA65F38-AA26-8B99-07DC-3333EDD4C4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2" t="4403" r="6637" b="11487"/>
          <a:stretch/>
        </p:blipFill>
        <p:spPr bwMode="auto">
          <a:xfrm>
            <a:off x="1386346" y="1140870"/>
            <a:ext cx="9783099" cy="562039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9101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DF538-E7EE-7774-3E62-2D7E1C6A0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27A7-EDFB-2587-155E-86A8FC3C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29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Franklin Gothic Heavy" panose="020B0903020102020204" pitchFamily="34" charset="0"/>
              </a:rPr>
              <a:t>Struct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9D50F-033E-5974-462D-574D404DE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Franklin Gothic Heavy" panose="020B0903020102020204" pitchFamily="34" charset="0"/>
              </a:rPr>
              <a:t>struct </a:t>
            </a:r>
            <a:r>
              <a:rPr lang="en-US" sz="3200" dirty="0" err="1">
                <a:latin typeface="Franklin Gothic Heavy" panose="020B0903020102020204" pitchFamily="34" charset="0"/>
              </a:rPr>
              <a:t>TeaQuality</a:t>
            </a:r>
            <a:r>
              <a:rPr lang="en-US" sz="3200" dirty="0">
                <a:latin typeface="Franklin Gothic Heavy" panose="020B0903020102020204" pitchFamily="34" charset="0"/>
              </a:rPr>
              <a:t> {</a:t>
            </a:r>
          </a:p>
          <a:p>
            <a:pPr marL="0" indent="0">
              <a:buNone/>
            </a:pPr>
            <a:r>
              <a:rPr lang="en-US" sz="3200" dirty="0">
                <a:latin typeface="Franklin Gothic Heavy" panose="020B0903020102020204" pitchFamily="34" charset="0"/>
              </a:rPr>
              <a:t>    string origin;</a:t>
            </a:r>
          </a:p>
          <a:p>
            <a:pPr marL="0" indent="0">
              <a:buNone/>
            </a:pPr>
            <a:r>
              <a:rPr lang="en-US" sz="3200" dirty="0">
                <a:latin typeface="Franklin Gothic Heavy" panose="020B0903020102020204" pitchFamily="34" charset="0"/>
              </a:rPr>
              <a:t>    uint256 </a:t>
            </a:r>
            <a:r>
              <a:rPr lang="en-US" sz="3200" dirty="0" err="1">
                <a:latin typeface="Franklin Gothic Heavy" panose="020B0903020102020204" pitchFamily="34" charset="0"/>
              </a:rPr>
              <a:t>moistureContent</a:t>
            </a:r>
            <a:r>
              <a:rPr lang="en-US" sz="3200" dirty="0">
                <a:latin typeface="Franklin Gothic Heavy" panose="020B0903020102020204" pitchFamily="34" charset="0"/>
              </a:rPr>
              <a:t>;</a:t>
            </a:r>
          </a:p>
          <a:p>
            <a:pPr marL="0" indent="0">
              <a:buNone/>
            </a:pPr>
            <a:r>
              <a:rPr lang="en-US" sz="3200" dirty="0">
                <a:latin typeface="Franklin Gothic Heavy" panose="020B0903020102020204" pitchFamily="34" charset="0"/>
              </a:rPr>
              <a:t>}</a:t>
            </a:r>
          </a:p>
          <a:p>
            <a:pPr marL="0" indent="0">
              <a:buNone/>
            </a:pPr>
            <a:r>
              <a:rPr lang="en-US" sz="3200" dirty="0" err="1">
                <a:latin typeface="Franklin Gothic Heavy" panose="020B0903020102020204" pitchFamily="34" charset="0"/>
              </a:rPr>
              <a:t>TeaQuality</a:t>
            </a:r>
            <a:r>
              <a:rPr lang="en-US" sz="3200" dirty="0">
                <a:latin typeface="Franklin Gothic Heavy" panose="020B0903020102020204" pitchFamily="34" charset="0"/>
              </a:rPr>
              <a:t> public sample = </a:t>
            </a:r>
            <a:r>
              <a:rPr lang="en-US" sz="3200" dirty="0" err="1">
                <a:latin typeface="Franklin Gothic Heavy" panose="020B0903020102020204" pitchFamily="34" charset="0"/>
              </a:rPr>
              <a:t>TeaQuality</a:t>
            </a:r>
            <a:r>
              <a:rPr lang="en-US" sz="3200" dirty="0">
                <a:latin typeface="Franklin Gothic Heavy" panose="020B0903020102020204" pitchFamily="34" charset="0"/>
              </a:rPr>
              <a:t>("Rwanda", 15);</a:t>
            </a:r>
          </a:p>
        </p:txBody>
      </p:sp>
    </p:spTree>
    <p:extLst>
      <p:ext uri="{BB962C8B-B14F-4D97-AF65-F5344CB8AC3E}">
        <p14:creationId xmlns:p14="http://schemas.microsoft.com/office/powerpoint/2010/main" val="274298120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pPr algn="ctr"/>
            <a:r>
              <a:rPr b="1" dirty="0">
                <a:solidFill>
                  <a:srgbClr val="FF0000"/>
                </a:solidFill>
                <a:latin typeface="Franklin Gothic Heavy" panose="020B0903020102020204" pitchFamily="34" charset="0"/>
              </a:rPr>
              <a:t>Events and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4460"/>
            <a:ext cx="10515600" cy="5098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Event</a:t>
            </a:r>
            <a:r>
              <a:rPr lang="en-US" sz="4000" dirty="0">
                <a:latin typeface="Franklin Gothic Heavy" panose="020B0903020102020204" pitchFamily="34" charset="0"/>
              </a:rPr>
              <a:t> is an inheritable member of a contract. An event is emitted, it stores the arguments passed in transaction logs. </a:t>
            </a:r>
          </a:p>
          <a:p>
            <a:pPr marL="0" indent="0">
              <a:buNone/>
            </a:pPr>
            <a:endParaRPr lang="en-US" sz="4000" dirty="0">
              <a:latin typeface="Franklin Gothic Heavy" panose="020B0903020102020204" pitchFamily="34" charset="0"/>
            </a:endParaRPr>
          </a:p>
          <a:p>
            <a:pPr marL="0" indent="0">
              <a:buNone/>
            </a:pPr>
            <a:r>
              <a:rPr lang="en-US" sz="4000" dirty="0">
                <a:latin typeface="Franklin Gothic Heavy" panose="020B0903020102020204" pitchFamily="34" charset="0"/>
              </a:rPr>
              <a:t>These logs are stored on blockchain and are accessible using address of the contract till the contract is present on the blockchain.</a:t>
            </a:r>
            <a:endParaRPr lang="en-US" sz="4400" dirty="0">
              <a:latin typeface="Franklin Gothic Heavy" panose="020B0903020102020204" pitchFamily="34" charset="0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D27C7-251D-9826-3B10-48016E92F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B907-C92A-3FEC-A32F-0BC67945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 fontScale="90000"/>
          </a:bodyPr>
          <a:lstStyle/>
          <a:p>
            <a:pPr algn="ctr"/>
            <a:r>
              <a:rPr b="1" dirty="0">
                <a:solidFill>
                  <a:srgbClr val="FF0000"/>
                </a:solidFill>
                <a:latin typeface="Franklin Gothic Heavy" panose="020B0903020102020204" pitchFamily="34" charset="0"/>
              </a:rPr>
              <a:t>Events and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FA273-744C-3476-3D45-5B577B1EF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460"/>
            <a:ext cx="10515600" cy="5098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3200" dirty="0">
                <a:latin typeface="Franklin Gothic Heavy" panose="020B0903020102020204" pitchFamily="34" charset="0"/>
              </a:rPr>
              <a:t>Events log activity</a:t>
            </a:r>
            <a:r>
              <a:rPr lang="en-US" sz="3200" dirty="0">
                <a:latin typeface="Franklin Gothic Heavy" panose="020B0903020102020204" pitchFamily="34" charset="0"/>
              </a:rPr>
              <a:t> is </a:t>
            </a:r>
            <a:r>
              <a:rPr sz="3200" dirty="0">
                <a:latin typeface="Franklin Gothic Heavy" panose="020B0903020102020204" pitchFamily="34" charset="0"/>
              </a:rPr>
              <a:t>useful for off-chain applications to track contract actions.</a:t>
            </a:r>
          </a:p>
          <a:p>
            <a:pPr marL="0" indent="0">
              <a:buNone/>
            </a:pPr>
            <a:endParaRPr lang="en-US" sz="3200" dirty="0">
              <a:latin typeface="Franklin Gothic Heavy" panose="020B09030201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FF0000"/>
                </a:solidFill>
                <a:latin typeface="Franklin Gothic Heavy" panose="020B0903020102020204" pitchFamily="34" charset="0"/>
              </a:rPr>
              <a:t>Event Declaration: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3600" dirty="0">
                <a:latin typeface="Franklin Gothic Heavy" panose="020B0903020102020204" pitchFamily="34" charset="0"/>
              </a:rPr>
              <a:t>event Transfer(address indexed from, address indexed to, uint256 value);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rgbClr val="FF0000"/>
                </a:solidFill>
                <a:latin typeface="Franklin Gothic Heavy" panose="020B0903020102020204" pitchFamily="34" charset="0"/>
              </a:rPr>
              <a:t>Emit an Event: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3600" dirty="0">
                <a:latin typeface="Franklin Gothic Heavy" panose="020B0903020102020204" pitchFamily="34" charset="0"/>
              </a:rPr>
              <a:t>emit Transfer(</a:t>
            </a:r>
            <a:r>
              <a:rPr lang="en-US" sz="3600" dirty="0" err="1">
                <a:latin typeface="Franklin Gothic Heavy" panose="020B0903020102020204" pitchFamily="34" charset="0"/>
              </a:rPr>
              <a:t>msg.sender</a:t>
            </a:r>
            <a:r>
              <a:rPr lang="en-US" sz="3600" dirty="0">
                <a:latin typeface="Franklin Gothic Heavy" panose="020B0903020102020204" pitchFamily="34" charset="0"/>
              </a:rPr>
              <a:t>, recipient, amount);</a:t>
            </a:r>
          </a:p>
        </p:txBody>
      </p:sp>
    </p:spTree>
    <p:extLst>
      <p:ext uri="{BB962C8B-B14F-4D97-AF65-F5344CB8AC3E}">
        <p14:creationId xmlns:p14="http://schemas.microsoft.com/office/powerpoint/2010/main" val="107147393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2145"/>
          </a:xfrm>
        </p:spPr>
        <p:txBody>
          <a:bodyPr>
            <a:normAutofit fontScale="90000"/>
          </a:bodyPr>
          <a:lstStyle/>
          <a:p>
            <a:pPr algn="ctr"/>
            <a:r>
              <a:rPr b="1" dirty="0">
                <a:solidFill>
                  <a:srgbClr val="FF0000"/>
                </a:solidFill>
                <a:latin typeface="Franklin Gothic Heavy" panose="020B0903020102020204" pitchFamily="34" charset="0"/>
              </a:rPr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337310"/>
            <a:ext cx="11068050" cy="4839653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sz="4000" b="1" dirty="0">
                <a:solidFill>
                  <a:srgbClr val="FF0000"/>
                </a:solidFill>
                <a:latin typeface="Franklin Gothic Heavy" panose="020B0903020102020204" pitchFamily="34" charset="0"/>
              </a:rPr>
              <a:t>Techniques:</a:t>
            </a:r>
          </a:p>
          <a:p>
            <a:pPr marL="0" indent="0">
              <a:lnSpc>
                <a:spcPct val="110000"/>
              </a:lnSpc>
              <a:buNone/>
            </a:pPr>
            <a:r>
              <a:rPr sz="4000" dirty="0">
                <a:latin typeface="Franklin Gothic Heavy" panose="020B0903020102020204" pitchFamily="34" charset="0"/>
              </a:rPr>
              <a:t>- Require: Validate inputs</a:t>
            </a:r>
          </a:p>
          <a:p>
            <a:pPr marL="0" indent="0">
              <a:lnSpc>
                <a:spcPct val="110000"/>
              </a:lnSpc>
              <a:buNone/>
            </a:pPr>
            <a:r>
              <a:rPr sz="4000" dirty="0">
                <a:latin typeface="Franklin Gothic Heavy" panose="020B0903020102020204" pitchFamily="34" charset="0"/>
              </a:rPr>
              <a:t>- Revert: Stop execution, revert state changes</a:t>
            </a:r>
          </a:p>
          <a:p>
            <a:pPr marL="0" indent="0">
              <a:lnSpc>
                <a:spcPct val="110000"/>
              </a:lnSpc>
              <a:buNone/>
            </a:pPr>
            <a:r>
              <a:rPr sz="4000" dirty="0">
                <a:latin typeface="Franklin Gothic Heavy" panose="020B0903020102020204" pitchFamily="34" charset="0"/>
              </a:rPr>
              <a:t>- Assert: Check for critical conditions</a:t>
            </a:r>
          </a:p>
          <a:p>
            <a:pPr>
              <a:lnSpc>
                <a:spcPct val="110000"/>
              </a:lnSpc>
            </a:pPr>
            <a:endParaRPr sz="4000" b="1" dirty="0">
              <a:latin typeface="Franklin Gothic Heavy" panose="020B0903020102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sz="4000" b="1" dirty="0">
                <a:solidFill>
                  <a:srgbClr val="FF0000"/>
                </a:solidFill>
                <a:latin typeface="Franklin Gothic Heavy" panose="020B0903020102020204" pitchFamily="34" charset="0"/>
              </a:rPr>
              <a:t>Example:</a:t>
            </a:r>
          </a:p>
          <a:p>
            <a:pPr marL="0" indent="0">
              <a:lnSpc>
                <a:spcPct val="110000"/>
              </a:lnSpc>
              <a:buNone/>
            </a:pPr>
            <a:r>
              <a:rPr sz="4000" dirty="0">
                <a:latin typeface="Franklin Gothic Heavy" panose="020B0903020102020204" pitchFamily="34" charset="0"/>
              </a:rPr>
              <a:t>require(</a:t>
            </a:r>
            <a:r>
              <a:rPr sz="4000" dirty="0" err="1">
                <a:latin typeface="Franklin Gothic Heavy" panose="020B0903020102020204" pitchFamily="34" charset="0"/>
              </a:rPr>
              <a:t>msg.sender</a:t>
            </a:r>
            <a:r>
              <a:rPr sz="4000" dirty="0">
                <a:latin typeface="Franklin Gothic Heavy" panose="020B0903020102020204" pitchFamily="34" charset="0"/>
              </a:rPr>
              <a:t> == owner, "You are not the owner.");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7F781-4886-CA1D-A126-E11A01B61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1B02-80A2-C340-BF9C-091BD25B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214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2.4. Optimizing Gas Costs</a:t>
            </a:r>
            <a:endParaRPr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4012-2949-0050-0C64-014CD97F5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337310"/>
            <a:ext cx="11213824" cy="4839653"/>
          </a:xfrm>
        </p:spPr>
        <p:txBody>
          <a:bodyPr>
            <a:normAutofit fontScale="92500" lnSpcReduction="10000"/>
          </a:bodyPr>
          <a:lstStyle/>
          <a:p>
            <a:pPr marL="347663" indent="-347663">
              <a:lnSpc>
                <a:spcPct val="110000"/>
              </a:lnSpc>
            </a:pPr>
            <a:r>
              <a:rPr lang="en-US" sz="4400" dirty="0"/>
              <a:t>In blockchain development, especially on </a:t>
            </a:r>
            <a:r>
              <a:rPr lang="en-US" sz="4400" b="1" dirty="0"/>
              <a:t>Ethereum</a:t>
            </a:r>
            <a:r>
              <a:rPr lang="en-US" sz="4400" dirty="0"/>
              <a:t>, every operation you perform costs </a:t>
            </a:r>
            <a:r>
              <a:rPr lang="en-US" sz="4400" b="1" dirty="0"/>
              <a:t>gas </a:t>
            </a:r>
            <a:r>
              <a:rPr lang="en-US" sz="4400" i="1" dirty="0">
                <a:latin typeface="Bahnschrift Condensed" panose="020B0502040204020203" pitchFamily="34" charset="0"/>
              </a:rPr>
              <a:t>(a unit that measures the amount of computational effort required to execute operations). </a:t>
            </a:r>
          </a:p>
          <a:p>
            <a:pPr marL="347663" indent="-347663">
              <a:lnSpc>
                <a:spcPct val="110000"/>
              </a:lnSpc>
            </a:pPr>
            <a:r>
              <a:rPr lang="en-US" sz="4400" dirty="0"/>
              <a:t>Understanding and optimizing gas costs is crucial for building cost-efficient smart contracts and </a:t>
            </a:r>
            <a:r>
              <a:rPr lang="en-US" sz="4400" dirty="0" err="1"/>
              <a:t>DApps</a:t>
            </a:r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333190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9AC0B-A279-0DD0-A9D2-2B144BAAF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3D89-D891-E3C2-EED9-3A695C920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214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Proper Analysis of Gas Cost</a:t>
            </a:r>
            <a:endParaRPr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1016-677B-B1C0-D049-62A8E618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337310"/>
            <a:ext cx="11551754" cy="526227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200" dirty="0"/>
              <a:t>Proper gas analysis involves evaluating how much gas each operation or transaction consumes and finding ways to minimize unnecessary gas usage.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200" b="1" dirty="0"/>
              <a:t>This process includes:</a:t>
            </a:r>
          </a:p>
          <a:p>
            <a:pPr lvl="1">
              <a:lnSpc>
                <a:spcPct val="110000"/>
              </a:lnSpc>
            </a:pPr>
            <a:r>
              <a:rPr lang="en-US" sz="2800" b="1" dirty="0"/>
              <a:t>Estimating gas before deployment using tools </a:t>
            </a:r>
            <a:r>
              <a:rPr lang="en-US" sz="2800" dirty="0"/>
              <a:t>like Remix, Truffle, or Hardhat.</a:t>
            </a:r>
          </a:p>
          <a:p>
            <a:pPr lvl="1">
              <a:lnSpc>
                <a:spcPct val="110000"/>
              </a:lnSpc>
            </a:pPr>
            <a:r>
              <a:rPr lang="en-US" sz="2800" b="1" dirty="0"/>
              <a:t>Reviewing the Solidity code for expensive operations</a:t>
            </a:r>
            <a:r>
              <a:rPr lang="en-US" sz="2800" dirty="0"/>
              <a:t> such as loops, storage writes, and unnecessary data structures.</a:t>
            </a:r>
          </a:p>
          <a:p>
            <a:pPr lvl="1">
              <a:lnSpc>
                <a:spcPct val="110000"/>
              </a:lnSpc>
            </a:pPr>
            <a:r>
              <a:rPr lang="en-US" sz="2800" b="1" dirty="0"/>
              <a:t>Using gas-efficient data types</a:t>
            </a:r>
            <a:r>
              <a:rPr lang="en-US" sz="2800" dirty="0"/>
              <a:t>, such as </a:t>
            </a:r>
            <a:r>
              <a:rPr lang="en-US" sz="2800" b="1" dirty="0"/>
              <a:t>uint256</a:t>
            </a:r>
            <a:r>
              <a:rPr lang="en-US" sz="2800" dirty="0"/>
              <a:t> instead of </a:t>
            </a:r>
            <a:r>
              <a:rPr lang="en-US" sz="2800" b="1" dirty="0" err="1"/>
              <a:t>uint</a:t>
            </a:r>
            <a:r>
              <a:rPr lang="en-US" sz="2800" dirty="0"/>
              <a:t>, or choosing smaller data types when possible.</a:t>
            </a:r>
          </a:p>
          <a:p>
            <a:pPr lvl="1">
              <a:lnSpc>
                <a:spcPct val="110000"/>
              </a:lnSpc>
            </a:pPr>
            <a:r>
              <a:rPr lang="en-US" sz="2800" b="1" dirty="0"/>
              <a:t>Optimizing function visibility </a:t>
            </a:r>
            <a:r>
              <a:rPr lang="en-US" sz="2800" dirty="0"/>
              <a:t>(e.g., using external instead of public when appropriate).</a:t>
            </a:r>
          </a:p>
          <a:p>
            <a:pPr lvl="1">
              <a:lnSpc>
                <a:spcPct val="110000"/>
              </a:lnSpc>
            </a:pPr>
            <a:r>
              <a:rPr lang="en-US" sz="2800" b="1" dirty="0"/>
              <a:t>Avoiding expensive operations</a:t>
            </a:r>
            <a:r>
              <a:rPr lang="en-US" sz="2800" dirty="0"/>
              <a:t> inside frequently called functions.</a:t>
            </a:r>
          </a:p>
        </p:txBody>
      </p:sp>
    </p:spTree>
    <p:extLst>
      <p:ext uri="{BB962C8B-B14F-4D97-AF65-F5344CB8AC3E}">
        <p14:creationId xmlns:p14="http://schemas.microsoft.com/office/powerpoint/2010/main" val="154037958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2044D-1666-DD6C-FB52-DBA4594B3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E918B-5166-AD5F-6136-CB721A38D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201"/>
            <a:ext cx="10515600" cy="571499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Arial Black" panose="020B0A04020102020204" pitchFamily="34" charset="0"/>
              </a:rPr>
              <a:t>Calculating the Cost of Ethereum Transfer</a:t>
            </a:r>
            <a:endParaRPr sz="32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BA0D84E-DD44-6540-231E-10DD2934FA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6250" y="829917"/>
                <a:ext cx="11106150" cy="5647083"/>
              </a:xfrm>
            </p:spPr>
            <p:txBody>
              <a:bodyPr>
                <a:normAutofit fontScale="92500" lnSpcReduction="10000"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One of the most basic Ethereum transactions is transferring ETH from one address to another. The gas cost of this operation is relatively fixed.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Gas Calculation for ETH Transfer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Gas used: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21,000 gas units (for a simple ETH transfer)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Gas price:</a:t>
                </a:r>
                <a:r>
                  <a:rPr kumimoji="0" lang="en-US" altLang="en-US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The amount you're willing to pay per unit of gas, usually measured in </a:t>
                </a:r>
                <a:r>
                  <a:rPr kumimoji="0" lang="en-US" altLang="en-US" sz="2800" b="1" i="0" u="none" strike="noStrike" cap="none" normalizeH="0" baseline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" panose="020B0604020202020204" pitchFamily="34" charset="0"/>
                  </a:rPr>
                  <a:t>gwei</a:t>
                </a:r>
                <a:endPara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</a:endParaRP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Total cost (ETH):</a:t>
                </a:r>
                <a:r>
                  <a:rPr lang="en-US" altLang="en-US" sz="2800" dirty="0">
                    <a:latin typeface="Arial Unicode MS"/>
                  </a:rPr>
                  <a:t> </a:t>
                </a: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 Unicode MS"/>
                  </a:rPr>
                  <a:t>Total Gas Fee = Gas Used × Gas Price</a:t>
                </a:r>
              </a:p>
              <a:p>
                <a:pPr marL="457200" lvl="1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0" lang="en-US" altLang="en-US" sz="28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Arial Unicode MS"/>
                  </a:rPr>
                  <a:t> </a:t>
                </a:r>
                <a:endParaRPr kumimoji="0" lang="en-US" altLang="en-US" sz="28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</a:endParaRPr>
              </a:p>
              <a:p>
                <a:pPr marL="0" indent="0">
                  <a:buNone/>
                </a:pPr>
                <a:r>
                  <a:rPr lang="en-US" b="1" i="1" dirty="0">
                    <a:solidFill>
                      <a:srgbClr val="FF0000"/>
                    </a:solidFill>
                  </a:rPr>
                  <a:t>Note: </a:t>
                </a:r>
              </a:p>
              <a:p>
                <a:r>
                  <a:rPr lang="en-US" b="0" i="0" dirty="0">
                    <a:solidFill>
                      <a:srgbClr val="1F1F1F"/>
                    </a:solidFill>
                    <a:effectLst/>
                    <a:latin typeface="Google Sans"/>
                  </a:rPr>
                  <a:t>The smallest unit of </a:t>
                </a:r>
                <a:r>
                  <a:rPr lang="en-US" b="1" i="0" dirty="0">
                    <a:solidFill>
                      <a:srgbClr val="1F1F1F"/>
                    </a:solidFill>
                    <a:effectLst/>
                    <a:latin typeface="Google Sans"/>
                  </a:rPr>
                  <a:t>Ether (ETH), </a:t>
                </a:r>
                <a:r>
                  <a:rPr lang="en-US" b="0" i="0" dirty="0">
                    <a:solidFill>
                      <a:srgbClr val="1F1F1F"/>
                    </a:solidFill>
                    <a:effectLst/>
                    <a:latin typeface="Google Sans"/>
                  </a:rPr>
                  <a:t>the native cryptocurrency of the Ethereum network, is called </a:t>
                </a:r>
                <a:r>
                  <a:rPr lang="en-US" b="1" i="0" dirty="0" err="1">
                    <a:solidFill>
                      <a:srgbClr val="FF0000"/>
                    </a:solidFill>
                    <a:effectLst/>
                    <a:latin typeface="Google Sans"/>
                  </a:rPr>
                  <a:t>wei</a:t>
                </a:r>
                <a:r>
                  <a:rPr lang="en-US" b="0" i="0" dirty="0">
                    <a:solidFill>
                      <a:srgbClr val="1F1F1F"/>
                    </a:solidFill>
                    <a:effectLst/>
                    <a:latin typeface="Google Sans"/>
                  </a:rPr>
                  <a:t>. </a:t>
                </a:r>
              </a:p>
              <a:p>
                <a:r>
                  <a:rPr lang="en-US" b="1" i="0" dirty="0" err="1">
                    <a:solidFill>
                      <a:srgbClr val="FF0000"/>
                    </a:solidFill>
                    <a:effectLst/>
                    <a:latin typeface="Google Sans"/>
                  </a:rPr>
                  <a:t>gwei</a:t>
                </a:r>
                <a:r>
                  <a:rPr lang="en-US" b="0" i="0" dirty="0">
                    <a:solidFill>
                      <a:srgbClr val="1F1F1F"/>
                    </a:solidFill>
                    <a:effectLst/>
                    <a:latin typeface="Google Sans"/>
                  </a:rPr>
                  <a:t> is a unit of Ether (ETH), used to measure and pay for gas fees</a:t>
                </a:r>
              </a:p>
              <a:p>
                <a:r>
                  <a:rPr lang="en-US" b="1" i="0" dirty="0">
                    <a:solidFill>
                      <a:srgbClr val="FF0000"/>
                    </a:solidFill>
                    <a:effectLst/>
                    <a:latin typeface="Google Sans"/>
                  </a:rPr>
                  <a:t>1 </a:t>
                </a:r>
                <a:r>
                  <a:rPr lang="en-US" b="1" i="0" dirty="0" err="1">
                    <a:solidFill>
                      <a:srgbClr val="FF0000"/>
                    </a:solidFill>
                    <a:effectLst/>
                    <a:latin typeface="Google Sans"/>
                  </a:rPr>
                  <a:t>gwei</a:t>
                </a:r>
                <a:r>
                  <a:rPr lang="en-US" b="1" i="0" dirty="0">
                    <a:solidFill>
                      <a:srgbClr val="FF0000"/>
                    </a:solidFill>
                    <a:effectLst/>
                    <a:latin typeface="Google Sans"/>
                  </a:rPr>
                  <a:t> </a:t>
                </a:r>
                <a:r>
                  <a:rPr lang="en-US" b="0" i="0" dirty="0">
                    <a:solidFill>
                      <a:srgbClr val="1F1F1F"/>
                    </a:solidFill>
                    <a:effectLst/>
                    <a:latin typeface="Google Sans"/>
                  </a:rPr>
                  <a:t>equals 0.000000001 ETH (or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1F1F1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1F1F1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1F1F1F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1F1F1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𝟗</m:t>
                        </m:r>
                      </m:sup>
                    </m:sSup>
                  </m:oMath>
                </a14:m>
                <a:r>
                  <a:rPr lang="en-US" b="1" i="0" dirty="0">
                    <a:solidFill>
                      <a:srgbClr val="1F1F1F"/>
                    </a:solidFill>
                    <a:effectLst/>
                    <a:latin typeface="Google Sans"/>
                  </a:rPr>
                  <a:t> ETH</a:t>
                </a:r>
                <a:r>
                  <a:rPr lang="en-US" b="0" i="0" dirty="0">
                    <a:solidFill>
                      <a:srgbClr val="1F1F1F"/>
                    </a:solidFill>
                    <a:effectLst/>
                    <a:latin typeface="Google Sans"/>
                  </a:rPr>
                  <a:t>). 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BA0D84E-DD44-6540-231E-10DD2934FA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250" y="829917"/>
                <a:ext cx="11106150" cy="5647083"/>
              </a:xfrm>
              <a:blipFill>
                <a:blip r:embed="rId2"/>
                <a:stretch>
                  <a:fillRect l="-988" t="-1726" r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80629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E1514-9B38-6C51-9A29-CE0A4E3B7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5914-22B0-04B0-BEE0-6B4825DF2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632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212C-87FC-733B-C06B-2608921E5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758"/>
            <a:ext cx="10515600" cy="4994205"/>
          </a:xfrm>
        </p:spPr>
        <p:txBody>
          <a:bodyPr>
            <a:normAutofit fontScale="925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Let’s assume: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Gas used = 21,000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Gas price = 20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gwei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gwei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10⁻⁹ ETH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cost = 21,000 × 20 </a:t>
            </a:r>
            <a:r>
              <a:rPr kumimoji="0" lang="en-US" altLang="en-US" sz="3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gwei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420,000 </a:t>
            </a:r>
            <a:r>
              <a:rPr kumimoji="0" lang="en-US" altLang="en-US" sz="3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gwei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0.00042 ETH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So, transferring ETH from one wallet to another at a gas price of 20 </a:t>
            </a: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gwei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will cost approximately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0.00042 ETH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gas fees.</a:t>
            </a:r>
          </a:p>
        </p:txBody>
      </p:sp>
    </p:spTree>
    <p:extLst>
      <p:ext uri="{BB962C8B-B14F-4D97-AF65-F5344CB8AC3E}">
        <p14:creationId xmlns:p14="http://schemas.microsoft.com/office/powerpoint/2010/main" val="59226858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6D828-CCB6-73CA-CB7D-B531C7133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D8FD-A188-0A21-6256-58503825A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632"/>
          </a:xfrm>
        </p:spPr>
        <p:txBody>
          <a:bodyPr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Heavy and Light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7D078-8793-F5CE-1B4F-475666054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758"/>
            <a:ext cx="10515600" cy="4994205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dirty="0"/>
              <a:t>In Solidity, functions are the core of smart contracts. But not all functions are equal in terms of gas usage.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4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4000" dirty="0"/>
              <a:t>Some are </a:t>
            </a:r>
            <a:r>
              <a:rPr lang="en-US" sz="4000" b="1" dirty="0"/>
              <a:t>"heavy"</a:t>
            </a:r>
            <a:r>
              <a:rPr lang="en-US" sz="4000" dirty="0"/>
              <a:t> they consume a lot of gas while others are </a:t>
            </a:r>
            <a:r>
              <a:rPr lang="en-US" sz="4000" b="1" dirty="0"/>
              <a:t>"light"</a:t>
            </a:r>
            <a:r>
              <a:rPr lang="en-US" sz="4000" dirty="0"/>
              <a:t> and cost very little or even nothing to execute.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39041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E4ABC-5FA0-96F9-1588-BF902F66C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3E1B-F1F0-0E58-48D2-48C934BEB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85"/>
            <a:ext cx="10515600" cy="787814"/>
          </a:xfrm>
        </p:spPr>
        <p:txBody>
          <a:bodyPr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Light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D1FB99-23EC-7148-04C8-67D8D8C1F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417" y="1143000"/>
            <a:ext cx="11095383" cy="5645426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Light functions are those that: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 not change the state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the blockchain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Are marked with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keywords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 not require gas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when called externally (off-chain)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function </a:t>
            </a:r>
            <a:r>
              <a:rPr lang="en-US" b="1" dirty="0" err="1"/>
              <a:t>getBalance</a:t>
            </a:r>
            <a:r>
              <a:rPr lang="en-US" dirty="0"/>
              <a:t>() public view returns (</a:t>
            </a:r>
            <a:r>
              <a:rPr lang="en-US" dirty="0" err="1"/>
              <a:t>uint</a:t>
            </a:r>
            <a:r>
              <a:rPr lang="en-US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return address(this).balance;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function </a:t>
            </a:r>
            <a:r>
              <a:rPr lang="en-US" b="1" dirty="0"/>
              <a:t>multiply</a:t>
            </a:r>
            <a:r>
              <a:rPr lang="en-US" dirty="0"/>
              <a:t>(</a:t>
            </a:r>
            <a:r>
              <a:rPr lang="en-US" dirty="0" err="1"/>
              <a:t>uint</a:t>
            </a:r>
            <a:r>
              <a:rPr lang="en-US" dirty="0"/>
              <a:t> a, </a:t>
            </a:r>
            <a:r>
              <a:rPr lang="en-US" dirty="0" err="1"/>
              <a:t>uint</a:t>
            </a:r>
            <a:r>
              <a:rPr lang="en-US" dirty="0"/>
              <a:t> b) public pure returns (</a:t>
            </a:r>
            <a:r>
              <a:rPr lang="en-US" dirty="0" err="1"/>
              <a:t>uint</a:t>
            </a:r>
            <a:r>
              <a:rPr lang="en-US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return a *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2659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C3DA6-D5FE-BE21-B775-EBC571908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D901-8DB9-C8C2-F16F-D7B8F1E7F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Nunito" pitchFamily="2" charset="0"/>
              </a:rPr>
              <a:t>Asymmetric-Key Cryptography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Nunito" pitchFamily="2" charset="0"/>
              </a:rPr>
              <a:t> (Public Key Cryptography)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28DED-06C7-5D89-3F72-B7047FCA3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7525" lvl="1" indent="-5127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Uses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two keys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: a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public key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 for encryption and a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private key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 for decryption.</a:t>
            </a:r>
          </a:p>
          <a:p>
            <a:pPr marL="517525" lvl="1" indent="-5127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More secure but slower than symmetric encryption.</a:t>
            </a:r>
          </a:p>
          <a:p>
            <a:pPr marL="517525" lvl="1" indent="-5127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Common algorithms: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RSA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,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ECC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,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DSA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.</a:t>
            </a:r>
          </a:p>
          <a:p>
            <a:pPr marL="517525" lvl="1" indent="-51276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Used in digital signatures,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SSL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/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TLS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unito" pitchFamily="2" charset="0"/>
              </a:rPr>
              <a:t>, and blockchain transactions.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17972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B0AF4-65C6-1988-3F94-C98E0FD9A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023B6-2F6A-7573-0A2E-6215F84A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47"/>
            <a:ext cx="10515600" cy="698362"/>
          </a:xfrm>
        </p:spPr>
        <p:txBody>
          <a:bodyPr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Heavy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4259A-195E-111D-F830-EBE8D5B15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115" y="924339"/>
            <a:ext cx="11509513" cy="5817013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Heavy functions are those that: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Modify the blockchain state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writing to storage, sending ETH, emitting events)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 not use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view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pure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Consume gas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even when called from other contracts or externally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</a:t>
            </a:r>
          </a:p>
          <a:p>
            <a:pPr marL="457200" lvl="1" indent="0">
              <a:buNone/>
            </a:pPr>
            <a:r>
              <a:rPr lang="en-US" sz="3200" dirty="0"/>
              <a:t>function </a:t>
            </a:r>
            <a:r>
              <a:rPr lang="en-US" sz="3200" b="1" dirty="0"/>
              <a:t>deposit() </a:t>
            </a:r>
            <a:r>
              <a:rPr lang="en-US" sz="3200" dirty="0"/>
              <a:t>public payable {</a:t>
            </a:r>
          </a:p>
          <a:p>
            <a:pPr marL="457200" lvl="1" indent="0">
              <a:buNone/>
            </a:pPr>
            <a:r>
              <a:rPr lang="en-US" sz="3200" dirty="0"/>
              <a:t>    balances[</a:t>
            </a:r>
            <a:r>
              <a:rPr lang="en-US" sz="3200" dirty="0" err="1"/>
              <a:t>msg.sender</a:t>
            </a:r>
            <a:r>
              <a:rPr lang="en-US" sz="3200" dirty="0"/>
              <a:t>] += </a:t>
            </a:r>
            <a:r>
              <a:rPr lang="en-US" sz="3200" dirty="0" err="1"/>
              <a:t>msg.value</a:t>
            </a:r>
            <a:r>
              <a:rPr lang="en-US" sz="3200" dirty="0"/>
              <a:t>;</a:t>
            </a:r>
          </a:p>
          <a:p>
            <a:pPr marL="457200" lvl="1" indent="0">
              <a:buNone/>
            </a:pPr>
            <a:r>
              <a:rPr lang="en-US" sz="3200" dirty="0"/>
              <a:t>}</a:t>
            </a:r>
          </a:p>
          <a:p>
            <a:pPr marL="457200" lvl="1" indent="0">
              <a:buNone/>
            </a:pPr>
            <a:r>
              <a:rPr lang="en-US" sz="3200" dirty="0"/>
              <a:t>function </a:t>
            </a:r>
            <a:r>
              <a:rPr lang="en-US" sz="3200" b="1" dirty="0" err="1"/>
              <a:t>setOwner</a:t>
            </a:r>
            <a:r>
              <a:rPr lang="en-US" sz="3200" dirty="0"/>
              <a:t>(address _</a:t>
            </a:r>
            <a:r>
              <a:rPr lang="en-US" sz="3200" dirty="0" err="1"/>
              <a:t>newOwner</a:t>
            </a:r>
            <a:r>
              <a:rPr lang="en-US" sz="3200" dirty="0"/>
              <a:t>) public {</a:t>
            </a:r>
          </a:p>
          <a:p>
            <a:pPr marL="457200" lvl="1" indent="0">
              <a:buNone/>
            </a:pPr>
            <a:r>
              <a:rPr lang="en-US" sz="3200" dirty="0"/>
              <a:t>    owner = _</a:t>
            </a:r>
            <a:r>
              <a:rPr lang="en-US" sz="3200" dirty="0" err="1"/>
              <a:t>newOwner</a:t>
            </a:r>
            <a:r>
              <a:rPr lang="en-US" sz="3200" dirty="0"/>
              <a:t>;</a:t>
            </a:r>
          </a:p>
          <a:p>
            <a:pPr marL="457200" lvl="1" indent="0">
              <a:buNone/>
            </a:pPr>
            <a:r>
              <a:rPr lang="en-US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213681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A975-59C8-F84C-563C-711077F6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769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</a:rPr>
              <a:t>Block Limit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F641D-7FBB-BD4B-5DB8-066A1D144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930"/>
            <a:ext cx="10515600" cy="4696033"/>
          </a:xfrm>
        </p:spPr>
        <p:txBody>
          <a:bodyPr>
            <a:normAutofit/>
          </a:bodyPr>
          <a:lstStyle/>
          <a:p>
            <a:r>
              <a:rPr lang="en-US" sz="4000" dirty="0"/>
              <a:t>In Ethereum, every block has a </a:t>
            </a:r>
            <a:r>
              <a:rPr lang="en-US" sz="4000" b="1" dirty="0"/>
              <a:t>maximum gas limit</a:t>
            </a:r>
            <a:r>
              <a:rPr lang="en-US" sz="4000" dirty="0"/>
              <a:t> </a:t>
            </a:r>
            <a:r>
              <a:rPr lang="en-US" sz="4000" i="1" dirty="0"/>
              <a:t>a cap on the total amount of gas that can be consumed by all transactions included in a single block.</a:t>
            </a:r>
            <a:r>
              <a:rPr lang="en-US" sz="4000" dirty="0"/>
              <a:t> </a:t>
            </a:r>
          </a:p>
          <a:p>
            <a:r>
              <a:rPr lang="en-US" sz="4000" dirty="0"/>
              <a:t>This concept ensures that blocks are not too large, which helps keep the blockchain decentralized and fast to propagate across the network.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73358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8CF9-40CB-DFDE-BD65-D36BD6785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665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What is the Block Gas Limit?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9D394-5669-1882-850C-2A13582C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61" y="1520687"/>
            <a:ext cx="11131827" cy="46562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The </a:t>
            </a:r>
            <a:r>
              <a:rPr lang="en-US" sz="3600" b="1" dirty="0"/>
              <a:t>block gas limit</a:t>
            </a:r>
            <a:r>
              <a:rPr lang="en-US" sz="3600" dirty="0"/>
              <a:t> determines how much </a:t>
            </a:r>
            <a:r>
              <a:rPr lang="en-US" sz="3600" b="1" dirty="0"/>
              <a:t>total computational work</a:t>
            </a:r>
            <a:r>
              <a:rPr lang="en-US" sz="3600" dirty="0"/>
              <a:t> can be included in one block.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As of recent Ethereum network conditions, the block gas limit is approximately </a:t>
            </a:r>
            <a:r>
              <a:rPr lang="en-US" sz="3600" b="1" dirty="0"/>
              <a:t>35.95 million gas units</a:t>
            </a:r>
            <a:r>
              <a:rPr lang="en-US" sz="3600" dirty="0"/>
              <a:t> (subject to change over time).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This is </a:t>
            </a:r>
            <a:r>
              <a:rPr lang="en-US" sz="3600" b="1" dirty="0"/>
              <a:t>not the gas limit per transaction</a:t>
            </a:r>
            <a:r>
              <a:rPr lang="en-US" sz="3600" dirty="0"/>
              <a:t>, but the </a:t>
            </a:r>
            <a:r>
              <a:rPr lang="en-US" sz="3600" b="1" dirty="0"/>
              <a:t>total for all transactions</a:t>
            </a:r>
            <a:r>
              <a:rPr lang="en-US" sz="3600" dirty="0"/>
              <a:t> within one block.</a:t>
            </a:r>
          </a:p>
        </p:txBody>
      </p:sp>
    </p:spTree>
    <p:extLst>
      <p:ext uri="{BB962C8B-B14F-4D97-AF65-F5344CB8AC3E}">
        <p14:creationId xmlns:p14="http://schemas.microsoft.com/office/powerpoint/2010/main" val="267834838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2A48-B02B-06D0-6275-62E705EF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Why is Block Limit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C28BB-4D02-FF50-A258-BD3E34EB5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It directly affects </a:t>
            </a:r>
            <a:r>
              <a:rPr lang="en-US" sz="4000" b="1" dirty="0"/>
              <a:t>how many transactions</a:t>
            </a:r>
            <a:r>
              <a:rPr lang="en-US" sz="4000" dirty="0"/>
              <a:t> can fit into a block.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If your transaction is </a:t>
            </a:r>
            <a:r>
              <a:rPr lang="en-US" sz="4000" b="1" dirty="0"/>
              <a:t>too gas-heavy</a:t>
            </a:r>
            <a:r>
              <a:rPr lang="en-US" sz="4000" dirty="0"/>
              <a:t>, it might: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b="1" dirty="0"/>
              <a:t>Not get included</a:t>
            </a:r>
            <a:r>
              <a:rPr lang="en-US" sz="3600" dirty="0"/>
              <a:t> in the next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b="1" dirty="0"/>
              <a:t>Be rejected</a:t>
            </a:r>
            <a:r>
              <a:rPr lang="en-US" sz="3600" dirty="0"/>
              <a:t> if it exceeds the block gas limit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Developers must ensure their smart contract functions are </a:t>
            </a:r>
            <a:r>
              <a:rPr lang="en-US" sz="4000" b="1" dirty="0"/>
              <a:t>efficient</a:t>
            </a:r>
            <a:r>
              <a:rPr lang="en-US" sz="4000" dirty="0"/>
              <a:t> and can execute within gas limits.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5685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9CAF-D4EE-BA5D-0F59-B97346B69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587"/>
            <a:ext cx="10515600" cy="87726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Arial Black" panose="020B0A04020102020204" pitchFamily="34" charset="0"/>
              </a:rPr>
              <a:t>Opcode Gas Cost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AFE9C-F3E2-EE3F-0CA6-6757B9E08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2209"/>
            <a:ext cx="10515600" cy="49047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the Ethereum Virtual Machine (EVM), every instruction executed by a smart contract is broken down into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opcodes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(operation codes). </a:t>
            </a:r>
          </a:p>
          <a:p>
            <a:pPr marL="0" indent="0">
              <a:buNone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are low-level instructions like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SSTORE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CALL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 </a:t>
            </a:r>
          </a:p>
          <a:p>
            <a:pPr marL="0" indent="0">
              <a:buNone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Each opcode has a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predefined gas cost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 reflects the computational and storage resources it consumes.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69459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A3C7E0-4D66-2878-D3AA-5F22F663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What are Opcodes?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58E3A-99D4-042F-1E2F-D385D2F2F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Opcodes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the building blocks of smart contract bytecode.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you compile Solidity code, it is transformed into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EVM bytecode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composed of opcodes.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PUSH1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SLOAD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SSTORE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CALL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8110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8D96-F168-D826-6111-134AF21A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34"/>
            <a:ext cx="10515600" cy="79775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Gas Costs of Common Opcodes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9B083D-CDF7-131E-B0A1-67F27C9337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563415"/>
              </p:ext>
            </p:extLst>
          </p:nvPr>
        </p:nvGraphicFramePr>
        <p:xfrm>
          <a:off x="848139" y="1008461"/>
          <a:ext cx="10035209" cy="4480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79545">
                  <a:extLst>
                    <a:ext uri="{9D8B030D-6E8A-4147-A177-3AD203B41FA5}">
                      <a16:colId xmlns:a16="http://schemas.microsoft.com/office/drawing/2014/main" val="2102028255"/>
                    </a:ext>
                  </a:extLst>
                </a:gridCol>
                <a:gridCol w="3866669">
                  <a:extLst>
                    <a:ext uri="{9D8B030D-6E8A-4147-A177-3AD203B41FA5}">
                      <a16:colId xmlns:a16="http://schemas.microsoft.com/office/drawing/2014/main" val="338512854"/>
                    </a:ext>
                  </a:extLst>
                </a:gridCol>
                <a:gridCol w="4788995">
                  <a:extLst>
                    <a:ext uri="{9D8B030D-6E8A-4147-A177-3AD203B41FA5}">
                      <a16:colId xmlns:a16="http://schemas.microsoft.com/office/drawing/2014/main" val="3189698642"/>
                    </a:ext>
                  </a:extLst>
                </a:gridCol>
              </a:tblGrid>
              <a:tr h="423436"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Opcode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Gas Cost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468329"/>
                  </a:ext>
                </a:extLst>
              </a:tr>
              <a:tr h="423436">
                <a:tc>
                  <a:txBody>
                    <a:bodyPr/>
                    <a:lstStyle/>
                    <a:p>
                      <a:r>
                        <a:rPr lang="en-US" sz="2800"/>
                        <a:t>ADD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Addition 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3 gas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906712"/>
                  </a:ext>
                </a:extLst>
              </a:tr>
              <a:tr h="423436">
                <a:tc>
                  <a:txBody>
                    <a:bodyPr/>
                    <a:lstStyle/>
                    <a:p>
                      <a:r>
                        <a:rPr lang="en-US" sz="2800"/>
                        <a:t>MUL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Multiplication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5 gas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1585664"/>
                  </a:ext>
                </a:extLst>
              </a:tr>
              <a:tr h="423436">
                <a:tc>
                  <a:txBody>
                    <a:bodyPr/>
                    <a:lstStyle/>
                    <a:p>
                      <a:r>
                        <a:rPr lang="en-US" sz="2800"/>
                        <a:t>SLOAD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Read from 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2100 gas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2862229"/>
                  </a:ext>
                </a:extLst>
              </a:tr>
              <a:tr h="423436">
                <a:tc>
                  <a:txBody>
                    <a:bodyPr/>
                    <a:lstStyle/>
                    <a:p>
                      <a:r>
                        <a:rPr lang="en-US" sz="2800"/>
                        <a:t>SSTORE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Write to 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20,000 gas (new), 5,000 (update)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5368041"/>
                  </a:ext>
                </a:extLst>
              </a:tr>
              <a:tr h="423436">
                <a:tc>
                  <a:txBody>
                    <a:bodyPr/>
                    <a:lstStyle/>
                    <a:p>
                      <a:r>
                        <a:rPr lang="en-US" sz="2800"/>
                        <a:t>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Call another contract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700 gas + other costs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4337417"/>
                  </a:ext>
                </a:extLst>
              </a:tr>
              <a:tr h="423436">
                <a:tc>
                  <a:txBody>
                    <a:bodyPr/>
                    <a:lstStyle/>
                    <a:p>
                      <a:r>
                        <a:rPr lang="en-US" sz="2800"/>
                        <a:t>LOG0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Emit event without topics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375 gas + data cost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86980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11AB308E-34FA-53A7-9245-9DBA5AE87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22" y="5698650"/>
            <a:ext cx="112146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Storage operations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SSTORE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SLOAD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are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very expensive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while arithmetic operations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are relatively cheap.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58082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D7237D-9ED6-E15F-0E60-BFE1011A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Example: Expensive vs. Cheap Operation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39C47-D94A-6293-D799-6BA3DDE6D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 err="1"/>
              <a:t>uint</a:t>
            </a:r>
            <a:r>
              <a:rPr lang="en-US" sz="3600" dirty="0"/>
              <a:t> x = a + b;      </a:t>
            </a:r>
            <a:r>
              <a:rPr lang="en-US" sz="3600" i="1" dirty="0"/>
              <a:t> // Uses ADD → Low gas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 err="1"/>
              <a:t>storedData</a:t>
            </a:r>
            <a:r>
              <a:rPr lang="en-US" sz="3600" dirty="0"/>
              <a:t> = 42;      </a:t>
            </a:r>
            <a:r>
              <a:rPr lang="en-US" sz="3600" i="1" dirty="0"/>
              <a:t>// Uses SSTORE → High gas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Even though both look simple in Solidity, the second line is far more expensive due to how the EVM handles storage.</a:t>
            </a:r>
          </a:p>
        </p:txBody>
      </p:sp>
    </p:spTree>
    <p:extLst>
      <p:ext uri="{BB962C8B-B14F-4D97-AF65-F5344CB8AC3E}">
        <p14:creationId xmlns:p14="http://schemas.microsoft.com/office/powerpoint/2010/main" val="177830145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B21E-58FD-8905-2F7C-AA4C1B91A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Non-payable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19587-D41D-A30B-3B87-D425C09E8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400" dirty="0"/>
              <a:t>In Solidity, functions can be defined with different </a:t>
            </a:r>
            <a:r>
              <a:rPr lang="en-US" sz="4400" b="1" dirty="0"/>
              <a:t>payability types</a:t>
            </a:r>
            <a:r>
              <a:rPr lang="en-US" sz="4400" dirty="0"/>
              <a:t>, which control whether or not they can receive </a:t>
            </a:r>
            <a:r>
              <a:rPr lang="en-US" sz="4400" b="1" dirty="0"/>
              <a:t>Ether</a:t>
            </a:r>
            <a:r>
              <a:rPr lang="en-US" sz="4400" dirty="0"/>
              <a:t>. 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A </a:t>
            </a:r>
            <a:r>
              <a:rPr lang="en-US" sz="4400" b="1" dirty="0"/>
              <a:t>non-payable function</a:t>
            </a:r>
            <a:r>
              <a:rPr lang="en-US" sz="4400" dirty="0"/>
              <a:t> is a function that </a:t>
            </a:r>
            <a:r>
              <a:rPr lang="en-US" sz="4400" b="1" dirty="0"/>
              <a:t>does not accept Ether</a:t>
            </a:r>
            <a:r>
              <a:rPr lang="en-US" sz="4400" dirty="0"/>
              <a:t>, and will </a:t>
            </a:r>
            <a:r>
              <a:rPr lang="en-US" sz="4400" b="1" dirty="0"/>
              <a:t>revert</a:t>
            </a:r>
            <a:r>
              <a:rPr lang="en-US" sz="4400" dirty="0"/>
              <a:t> (fail) if anyone tries to send ETH to it.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26140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95411F-71B1-4E05-8073-F0238BC18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What is a Non-payable Function?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922E1C-203B-E61F-57BD-F05A4B840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non-payable function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Does not have the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payable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keyword</a:t>
            </a: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Rejects ETH transfers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used for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logic-only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operations that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don’t require receiving funds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708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4306A-EA6B-5869-6499-66A9EC5D2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33FB-8E53-CB9A-D8D7-015EA1E0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487"/>
            <a:ext cx="10515600" cy="104022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FF0000"/>
                </a:solidFill>
                <a:effectLst/>
                <a:latin typeface="Nunito" pitchFamily="2" charset="0"/>
              </a:rPr>
              <a:t>Symmetric-Key Cryptography (Secret Key Cryptography)</a:t>
            </a:r>
          </a:p>
        </p:txBody>
      </p:sp>
      <p:pic>
        <p:nvPicPr>
          <p:cNvPr id="3074" name="Picture 2" descr="Lightbox">
            <a:extLst>
              <a:ext uri="{FF2B5EF4-FFF2-40B4-BE49-F238E27FC236}">
                <a16:creationId xmlns:a16="http://schemas.microsoft.com/office/drawing/2014/main" id="{689E1D9B-6CC3-20F8-B25A-C8C97093CC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" t="5269" r="3125" b="5410"/>
          <a:stretch/>
        </p:blipFill>
        <p:spPr bwMode="auto">
          <a:xfrm>
            <a:off x="1248697" y="1238865"/>
            <a:ext cx="9350477" cy="53878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152296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A0F9-FCAD-4283-4279-4027926D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F076E-746A-5253-F1FF-17768656A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/>
              <a:t>// This is a non-payable function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b="1" dirty="0" err="1"/>
              <a:t>updateName</a:t>
            </a:r>
            <a:r>
              <a:rPr lang="en-US" dirty="0"/>
              <a:t>(string memory _name) public {</a:t>
            </a:r>
          </a:p>
          <a:p>
            <a:pPr marL="0" indent="0">
              <a:buNone/>
            </a:pPr>
            <a:r>
              <a:rPr lang="en-US" dirty="0"/>
              <a:t>    name = _name;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// This is a payable function</a:t>
            </a:r>
          </a:p>
          <a:p>
            <a:pPr marL="0" indent="0">
              <a:buNone/>
            </a:pPr>
            <a:r>
              <a:rPr lang="en-US" dirty="0"/>
              <a:t>function </a:t>
            </a:r>
            <a:r>
              <a:rPr lang="en-US" b="1" dirty="0"/>
              <a:t>deposit() </a:t>
            </a:r>
            <a:r>
              <a:rPr lang="en-US" dirty="0"/>
              <a:t>public payable {</a:t>
            </a:r>
          </a:p>
          <a:p>
            <a:pPr marL="0" indent="0">
              <a:buNone/>
            </a:pPr>
            <a:r>
              <a:rPr lang="en-US" dirty="0"/>
              <a:t>    balance[</a:t>
            </a:r>
            <a:r>
              <a:rPr lang="en-US" dirty="0" err="1"/>
              <a:t>msg.sender</a:t>
            </a:r>
            <a:r>
              <a:rPr lang="en-US" dirty="0"/>
              <a:t>] += </a:t>
            </a:r>
            <a:r>
              <a:rPr lang="en-US" dirty="0" err="1"/>
              <a:t>msg.value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37246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994D-AFE0-F2B1-A3DC-5A212104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Elaboration of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AADB1-9543-AB0C-1D87-CCFCFC612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In Ethereum, </a:t>
            </a:r>
            <a:r>
              <a:rPr lang="en-US" b="1" dirty="0"/>
              <a:t>storage</a:t>
            </a:r>
            <a:r>
              <a:rPr lang="en-US" dirty="0"/>
              <a:t> is the most expensive resource in terms of gas cost. Efficient use of storage is critical when writing gas-optimized smart contracts. Solidity stores contract variables in </a:t>
            </a:r>
            <a:r>
              <a:rPr lang="en-US" b="1" dirty="0"/>
              <a:t>storage slots</a:t>
            </a:r>
            <a:r>
              <a:rPr lang="en-US" dirty="0"/>
              <a:t>, and how you organize data affects how much gas your contract consumes.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This section explores how we can optimize gas usage by smartly using:</a:t>
            </a:r>
          </a:p>
          <a:p>
            <a:pPr lvl="1"/>
            <a:r>
              <a:rPr lang="en-US" dirty="0"/>
              <a:t>Smaller Integers</a:t>
            </a:r>
          </a:p>
          <a:p>
            <a:pPr lvl="1"/>
            <a:r>
              <a:rPr lang="en-US" dirty="0"/>
              <a:t>Unchanged Storage Values</a:t>
            </a:r>
          </a:p>
          <a:p>
            <a:pPr lvl="1"/>
            <a:r>
              <a:rPr lang="en-US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78232047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5FA3-FA61-764F-2FF5-C035F23A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Smaller Integers, Unchanged Storage Values, Arrays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78FC1D-CD18-1D2C-4280-C7A827015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3714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Smaller Integers (Packing Variables)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Solidity allows you to use smaller integer types like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uint8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uint16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instead of the default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uint256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This enables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storage packing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where multiple variables can fit into a single 32-byte slot reducing gas costs.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// Gas-efficient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uint8 age;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uint8 status;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// Not efficient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uint256 age;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uint256 status;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274230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193C-0BC3-4FE9-9144-A96F2D64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Unchanged Storage Values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1D44A-DBD6-055F-6989-C29EEE1FB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Updating storage in Solidity is </a:t>
            </a:r>
            <a:r>
              <a:rPr lang="en-US" b="1" dirty="0"/>
              <a:t>very expensive</a:t>
            </a:r>
            <a:r>
              <a:rPr lang="en-US" dirty="0"/>
              <a:t>, especially when you overwrite a value with a </a:t>
            </a:r>
            <a:r>
              <a:rPr lang="en-US" b="1" dirty="0"/>
              <a:t>different</a:t>
            </a:r>
            <a:r>
              <a:rPr lang="en-US" dirty="0"/>
              <a:t> one. But if you're setting a variable to </a:t>
            </a:r>
            <a:r>
              <a:rPr lang="en-US" b="1" dirty="0"/>
              <a:t>the same value it already has</a:t>
            </a:r>
            <a:r>
              <a:rPr lang="en-US" dirty="0"/>
              <a:t>, you're wasting gas unnecessarily.</a:t>
            </a:r>
          </a:p>
          <a:p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dirty="0"/>
              <a:t>if (status != </a:t>
            </a:r>
            <a:r>
              <a:rPr lang="en-US" dirty="0" err="1"/>
              <a:t>newStatus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status = </a:t>
            </a:r>
            <a:r>
              <a:rPr lang="en-US" dirty="0" err="1"/>
              <a:t>newStatus</a:t>
            </a:r>
            <a:r>
              <a:rPr lang="en-US" dirty="0"/>
              <a:t>;  </a:t>
            </a:r>
            <a:r>
              <a:rPr lang="en-US" i="1" dirty="0"/>
              <a:t>// Only write when necessary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089694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B90A-A75E-7DEE-3CFA-79600DBF1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Arrays and Gas Usage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D0D2F1-4D04-5322-29F6-B5CDB4E8E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Arrays can be tricky their gas cost depends on: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Their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length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often you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push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modify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elements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Whether you use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fixed-size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arrays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Costly operations: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push()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a dynamic storage array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Iterating through and modifying each element in storage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Optimized usage: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Minimize writes to storage arrays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memory arrays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when possible (temporary and cheap)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88969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1312D-FE2D-4183-1338-54F4C4452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Refunds and Setting to Zero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220DF-778C-6DC0-4AB4-30938646B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Storage Refunds in Ethereum</a:t>
            </a:r>
          </a:p>
          <a:p>
            <a:pPr>
              <a:buNone/>
            </a:pPr>
            <a:r>
              <a:rPr lang="en-US" dirty="0"/>
              <a:t>In Ethereum, </a:t>
            </a:r>
            <a:r>
              <a:rPr lang="en-US" b="1" dirty="0"/>
              <a:t>gas refunds</a:t>
            </a:r>
            <a:r>
              <a:rPr lang="en-US" dirty="0"/>
              <a:t> are awarded when a contract </a:t>
            </a:r>
            <a:r>
              <a:rPr lang="en-US" b="1" dirty="0"/>
              <a:t>frees up storage</a:t>
            </a:r>
            <a:r>
              <a:rPr lang="en-US" dirty="0"/>
              <a:t>, specifically by </a:t>
            </a:r>
            <a:r>
              <a:rPr lang="en-US" b="1" dirty="0"/>
              <a:t>setting storage variables to zero</a:t>
            </a:r>
            <a:r>
              <a:rPr lang="en-US" dirty="0"/>
              <a:t>.</a:t>
            </a:r>
          </a:p>
          <a:p>
            <a:r>
              <a:rPr lang="en-US" dirty="0"/>
              <a:t>This is a mechanism to </a:t>
            </a:r>
            <a:r>
              <a:rPr lang="en-US" b="1" dirty="0"/>
              <a:t>incentivize smart contract developers</a:t>
            </a:r>
            <a:r>
              <a:rPr lang="en-US" dirty="0"/>
              <a:t> to clean up unused storage, which helps reduce the size of the blockchain.</a:t>
            </a:r>
          </a:p>
          <a:p>
            <a:pPr marL="0" indent="0">
              <a:buNone/>
            </a:pPr>
            <a:r>
              <a:rPr lang="en-US" b="1" dirty="0"/>
              <a:t>Example: </a:t>
            </a:r>
            <a:r>
              <a:rPr lang="en-US" dirty="0" err="1"/>
              <a:t>storedValue</a:t>
            </a:r>
            <a:r>
              <a:rPr lang="en-US" dirty="0"/>
              <a:t> = 0; </a:t>
            </a:r>
            <a:r>
              <a:rPr lang="en-US" i="1" dirty="0"/>
              <a:t>// Gas refund!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a storage slot is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non-zero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is set to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zero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Ethereum gives a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gas refund of up to 15,000 units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refund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does not exceed 50% of the total gas used in the transaction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to avoid abuse.</a:t>
            </a:r>
          </a:p>
        </p:txBody>
      </p:sp>
    </p:spTree>
    <p:extLst>
      <p:ext uri="{BB962C8B-B14F-4D97-AF65-F5344CB8AC3E}">
        <p14:creationId xmlns:p14="http://schemas.microsoft.com/office/powerpoint/2010/main" val="248912850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B2BE-E94C-D9B6-CA87-BE34E08F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965"/>
            <a:ext cx="10515600" cy="63872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ERC-20 Transfers and Gas Usage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BCACC8-EA52-B952-9090-2D82BA119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462"/>
            <a:ext cx="10515600" cy="5784573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ERC-20 Token Transfers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ERC-20 is the most popular standard for fungible tokens on Ethereum.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simple token transfer involves: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function transfer(address to, uint256 amount) public returns (bool)</a:t>
            </a:r>
          </a:p>
          <a:p>
            <a:pPr marL="457200" lvl="1" indent="0">
              <a:buNone/>
            </a:pP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3000" dirty="0"/>
              <a:t>This performs:</a:t>
            </a:r>
          </a:p>
          <a:p>
            <a:pPr lvl="1"/>
            <a:r>
              <a:rPr lang="en-US" sz="2600" dirty="0"/>
              <a:t>A </a:t>
            </a:r>
            <a:r>
              <a:rPr lang="en-US" sz="2600" b="1" dirty="0"/>
              <a:t>read</a:t>
            </a:r>
            <a:r>
              <a:rPr lang="en-US" sz="2600" dirty="0"/>
              <a:t> from the sender’s balance</a:t>
            </a:r>
          </a:p>
          <a:p>
            <a:pPr lvl="1"/>
            <a:r>
              <a:rPr lang="en-US" sz="2600" dirty="0"/>
              <a:t>A </a:t>
            </a:r>
            <a:r>
              <a:rPr lang="en-US" sz="2600" b="1" dirty="0"/>
              <a:t>subtraction</a:t>
            </a:r>
            <a:endParaRPr lang="en-US" sz="2600" dirty="0"/>
          </a:p>
          <a:p>
            <a:pPr lvl="1"/>
            <a:r>
              <a:rPr lang="en-US" sz="2600" dirty="0"/>
              <a:t>A </a:t>
            </a:r>
            <a:r>
              <a:rPr lang="en-US" sz="2600" b="1" dirty="0"/>
              <a:t>write</a:t>
            </a:r>
            <a:r>
              <a:rPr lang="en-US" sz="2600" dirty="0"/>
              <a:t> (SSTORE) to update the sender’s balance</a:t>
            </a:r>
          </a:p>
          <a:p>
            <a:pPr lvl="1"/>
            <a:r>
              <a:rPr lang="en-US" sz="2600" dirty="0"/>
              <a:t>A </a:t>
            </a:r>
            <a:r>
              <a:rPr lang="en-US" sz="2600" b="1" dirty="0"/>
              <a:t>read</a:t>
            </a:r>
            <a:r>
              <a:rPr lang="en-US" sz="2600" dirty="0"/>
              <a:t> from the recipient’s balance</a:t>
            </a:r>
          </a:p>
          <a:p>
            <a:pPr lvl="1"/>
            <a:r>
              <a:rPr lang="en-US" sz="2600" dirty="0"/>
              <a:t>An </a:t>
            </a:r>
            <a:r>
              <a:rPr lang="en-US" sz="2600" b="1" dirty="0"/>
              <a:t>addition</a:t>
            </a:r>
            <a:endParaRPr lang="en-US" sz="2600" dirty="0"/>
          </a:p>
          <a:p>
            <a:pPr lvl="1"/>
            <a:r>
              <a:rPr lang="en-US" sz="2600" dirty="0"/>
              <a:t>Another </a:t>
            </a:r>
            <a:r>
              <a:rPr lang="en-US" sz="2600" b="1" dirty="0"/>
              <a:t>SSTORE</a:t>
            </a:r>
            <a:r>
              <a:rPr lang="en-US" sz="2600" dirty="0"/>
              <a:t> for the recipient</a:t>
            </a:r>
          </a:p>
          <a:p>
            <a:pPr lvl="1"/>
            <a:r>
              <a:rPr lang="en-US" sz="2600" dirty="0"/>
              <a:t>An </a:t>
            </a:r>
            <a:r>
              <a:rPr lang="en-US" sz="2600" b="1" dirty="0"/>
              <a:t>event emission</a:t>
            </a:r>
            <a:r>
              <a:rPr lang="en-US" sz="2600" dirty="0"/>
              <a:t> (LOG)</a:t>
            </a:r>
          </a:p>
        </p:txBody>
      </p:sp>
    </p:spTree>
    <p:extLst>
      <p:ext uri="{BB962C8B-B14F-4D97-AF65-F5344CB8AC3E}">
        <p14:creationId xmlns:p14="http://schemas.microsoft.com/office/powerpoint/2010/main" val="168620009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71CD-DA08-BB7B-BFD7-BE689886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Storage Cost for Files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B4192-496B-E76D-057F-7208B2F1C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600" b="1" dirty="0"/>
              <a:t>What It Means</a:t>
            </a:r>
          </a:p>
          <a:p>
            <a:r>
              <a:rPr lang="en-US" sz="3600" dirty="0"/>
              <a:t>On Ethereum, storing </a:t>
            </a:r>
            <a:r>
              <a:rPr lang="en-US" sz="3600" b="1" dirty="0"/>
              <a:t>any kind of data </a:t>
            </a:r>
            <a:r>
              <a:rPr lang="en-US" sz="3600" dirty="0"/>
              <a:t>including files, images, or documents </a:t>
            </a:r>
            <a:r>
              <a:rPr lang="en-US" sz="3600" b="1" dirty="0"/>
              <a:t>on-chain</a:t>
            </a:r>
            <a:r>
              <a:rPr lang="en-US" sz="3600" dirty="0"/>
              <a:t> is extremely </a:t>
            </a:r>
            <a:r>
              <a:rPr lang="en-US" sz="3600" b="1" dirty="0"/>
              <a:t>expensive</a:t>
            </a:r>
            <a:r>
              <a:rPr lang="en-US" sz="3600" dirty="0"/>
              <a:t>. </a:t>
            </a:r>
          </a:p>
          <a:p>
            <a:r>
              <a:rPr lang="en-US" sz="3600" dirty="0"/>
              <a:t>This is because </a:t>
            </a:r>
            <a:r>
              <a:rPr lang="en-US" sz="3600" b="1" dirty="0"/>
              <a:t>every byte</a:t>
            </a:r>
            <a:r>
              <a:rPr lang="en-US" sz="3600" dirty="0"/>
              <a:t> stored in a smart contract’s storage consumes gas, which translates into high transaction fees.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10220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EB902-4FAB-5074-6576-867981F9E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28D41-07E7-B9D5-BB62-60D0F3C7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Actual Cost of On-Chain File Storage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7A594-EC6A-ACCA-D5E6-953E021FA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32-byte word of storage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costs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20,000 gas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first time it’s written.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 current average gas prices and ETH value, storing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kilobyte (1,024 bytes)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Ethereum can cost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hundreds of USD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1" dirty="0"/>
              <a:t>Calculation Example (Rough Estimate):</a:t>
            </a:r>
          </a:p>
          <a:p>
            <a:pPr marL="457200" lvl="1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 kilobyte = 1024 bytes ≈ 32 slots</a:t>
            </a:r>
          </a:p>
          <a:p>
            <a:pPr marL="457200" lvl="1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Cost = 32 × 20,000 gas = 640,000 gas</a:t>
            </a:r>
          </a:p>
          <a:p>
            <a:pPr marL="457200" lvl="1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 1 gas = 50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Gwei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and 1 ETH = $3,000</a:t>
            </a:r>
          </a:p>
          <a:p>
            <a:pPr marL="457200" lvl="1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→ Total Cost ≈ $96 for 1 KB</a:t>
            </a:r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97797316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BE94A-054F-FAF3-FF57-359DB153D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417"/>
            <a:ext cx="10515600" cy="622189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Why It's a Problem</a:t>
            </a:r>
          </a:p>
          <a:p>
            <a:pPr lvl="1"/>
            <a:r>
              <a:rPr lang="en-US" b="1" dirty="0"/>
              <a:t>Smart contracts are not designed to store large files.</a:t>
            </a:r>
            <a:endParaRPr lang="en-US" dirty="0"/>
          </a:p>
          <a:p>
            <a:pPr lvl="1"/>
            <a:r>
              <a:rPr lang="en-US" dirty="0"/>
              <a:t>It increases </a:t>
            </a:r>
            <a:r>
              <a:rPr lang="en-US" b="1" dirty="0"/>
              <a:t>deployment and interaction costs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It bloats the blockchain, affecting all nodes.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Best Practices To avoid storing full files directly on-chain:</a:t>
            </a:r>
          </a:p>
          <a:p>
            <a:pPr marL="514350" indent="-514350">
              <a:buAutoNum type="arabicPeriod"/>
            </a:pPr>
            <a:r>
              <a:rPr lang="en-US" b="1" dirty="0"/>
              <a:t>Use IPFS (</a:t>
            </a:r>
            <a:r>
              <a:rPr lang="en-US" b="1" dirty="0" err="1"/>
              <a:t>InterPlanetary</a:t>
            </a:r>
            <a:r>
              <a:rPr lang="en-US" b="1" dirty="0"/>
              <a:t> File System)</a:t>
            </a:r>
          </a:p>
          <a:p>
            <a:pPr lvl="1"/>
            <a:r>
              <a:rPr lang="en-US" dirty="0"/>
              <a:t>Upload the file to IPFS (a decentralized file system).</a:t>
            </a:r>
          </a:p>
          <a:p>
            <a:pPr lvl="1"/>
            <a:r>
              <a:rPr lang="en-US" dirty="0"/>
              <a:t>Store only the </a:t>
            </a:r>
            <a:r>
              <a:rPr lang="en-US" b="1" dirty="0"/>
              <a:t>IPFS hash</a:t>
            </a:r>
            <a:r>
              <a:rPr lang="en-US" dirty="0"/>
              <a:t> (CID) in your smart contract.</a:t>
            </a:r>
          </a:p>
          <a:p>
            <a:pPr>
              <a:buNone/>
            </a:pPr>
            <a:r>
              <a:rPr lang="en-US" b="1" dirty="0"/>
              <a:t>2. Use Off-chain Storage with Oracles</a:t>
            </a:r>
          </a:p>
          <a:p>
            <a:pPr lvl="1"/>
            <a:r>
              <a:rPr lang="en-US" dirty="0"/>
              <a:t>Store files in cloud or local servers.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Chainlink</a:t>
            </a:r>
            <a:r>
              <a:rPr lang="en-US" dirty="0"/>
              <a:t> or custom oracles to verify/trigger file interactions</a:t>
            </a:r>
          </a:p>
          <a:p>
            <a:pPr lvl="1"/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Notes: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blockchain is a ledger, not a file storage system.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it to store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proofs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hashes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 files themselves.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17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55168-180A-4A90-158D-BD101E4B5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DB7B9-C0E9-6A90-8BD9-A6758E1DE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i="0" dirty="0">
                <a:solidFill>
                  <a:srgbClr val="FF0000"/>
                </a:solidFill>
                <a:effectLst/>
                <a:latin typeface="Nunito" pitchFamily="2" charset="0"/>
              </a:rPr>
              <a:t>DIGITAL SIGNATURE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8E1F-024E-F665-4289-4DAC3B78E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latin typeface="Nunito" pitchFamily="2" charset="0"/>
              </a:rPr>
              <a:t>A </a:t>
            </a:r>
            <a:r>
              <a:rPr lang="en-US" sz="4800" b="1" dirty="0">
                <a:latin typeface="Nunito" pitchFamily="2" charset="0"/>
              </a:rPr>
              <a:t>digital signature</a:t>
            </a:r>
            <a:r>
              <a:rPr lang="en-US" sz="4800" dirty="0">
                <a:latin typeface="Nunito" pitchFamily="2" charset="0"/>
              </a:rPr>
              <a:t> is a cryptographic technique used to verify the authenticity and integrity of a message, document, or transaction.</a:t>
            </a:r>
          </a:p>
        </p:txBody>
      </p:sp>
    </p:spTree>
    <p:extLst>
      <p:ext uri="{BB962C8B-B14F-4D97-AF65-F5344CB8AC3E}">
        <p14:creationId xmlns:p14="http://schemas.microsoft.com/office/powerpoint/2010/main" val="1531758618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0863-9844-EA95-A2AD-63FD1622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83"/>
            <a:ext cx="10515600" cy="94684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Structs and Strings, Variable Packing, Array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AA5B3-4FD0-7BF4-99E7-38A9E158E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3123"/>
            <a:ext cx="10515600" cy="5053840"/>
          </a:xfrm>
        </p:spPr>
        <p:txBody>
          <a:bodyPr/>
          <a:lstStyle/>
          <a:p>
            <a:pPr>
              <a:buNone/>
            </a:pPr>
            <a:r>
              <a:rPr lang="en-US" sz="3200" dirty="0"/>
              <a:t>Smart contracts often use </a:t>
            </a:r>
            <a:r>
              <a:rPr lang="en-US" sz="3200" b="1" dirty="0"/>
              <a:t>structs</a:t>
            </a:r>
            <a:r>
              <a:rPr lang="en-US" sz="3200" dirty="0"/>
              <a:t>, </a:t>
            </a:r>
            <a:r>
              <a:rPr lang="en-US" sz="3200" b="1" dirty="0"/>
              <a:t>strings</a:t>
            </a:r>
            <a:r>
              <a:rPr lang="en-US" sz="3200" dirty="0"/>
              <a:t>, and </a:t>
            </a:r>
            <a:r>
              <a:rPr lang="en-US" sz="3200" b="1" dirty="0"/>
              <a:t>arrays</a:t>
            </a:r>
            <a:r>
              <a:rPr lang="en-US" sz="3200" dirty="0"/>
              <a:t> to organize data. However, improper use of these can lead to unnecessary </a:t>
            </a:r>
            <a:r>
              <a:rPr lang="en-US" sz="3200" b="1" dirty="0"/>
              <a:t>gas consumption</a:t>
            </a:r>
            <a:r>
              <a:rPr lang="en-US" sz="3200" dirty="0"/>
              <a:t>. This section explains how to write efficient Solidity code using:</a:t>
            </a:r>
          </a:p>
          <a:p>
            <a:pPr lvl="1">
              <a:buFont typeface="+mj-lt"/>
              <a:buAutoNum type="arabicPeriod"/>
            </a:pPr>
            <a:r>
              <a:rPr lang="en-US" sz="2800" dirty="0"/>
              <a:t>Structs</a:t>
            </a:r>
          </a:p>
          <a:p>
            <a:pPr lvl="1">
              <a:buFont typeface="+mj-lt"/>
              <a:buAutoNum type="arabicPeriod"/>
            </a:pPr>
            <a:r>
              <a:rPr lang="en-US" sz="2800" dirty="0"/>
              <a:t>Strings</a:t>
            </a:r>
          </a:p>
          <a:p>
            <a:pPr lvl="1">
              <a:buFont typeface="+mj-lt"/>
              <a:buAutoNum type="arabicPeriod"/>
            </a:pPr>
            <a:r>
              <a:rPr lang="en-US" sz="2800" dirty="0"/>
              <a:t>Variable Packing</a:t>
            </a:r>
          </a:p>
          <a:p>
            <a:pPr lvl="1">
              <a:buFont typeface="+mj-lt"/>
              <a:buAutoNum type="arabicPeriod"/>
            </a:pPr>
            <a:r>
              <a:rPr lang="en-US" sz="2800" dirty="0"/>
              <a:t>Array Length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2016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EC0E0-5C0F-70EF-195E-F9371CD07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20EF-BEFD-D4A3-E5BD-10AD8C77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83"/>
            <a:ext cx="10515600" cy="63872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1. Structs and Variable Packing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E7CF9-962B-07C3-8E33-831E8FB47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052" y="954158"/>
            <a:ext cx="11430000" cy="590384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A </a:t>
            </a:r>
            <a:r>
              <a:rPr lang="en-US" b="1" dirty="0"/>
              <a:t>struct</a:t>
            </a:r>
            <a:r>
              <a:rPr lang="en-US" dirty="0"/>
              <a:t> is a custom data structure that combines multiple variables. These can be </a:t>
            </a:r>
            <a:r>
              <a:rPr lang="en-US" b="1" dirty="0"/>
              <a:t>gas-efficient</a:t>
            </a:r>
            <a:r>
              <a:rPr lang="en-US" dirty="0"/>
              <a:t>, but only if you pack variables correctly.</a:t>
            </a:r>
          </a:p>
          <a:p>
            <a:pPr marL="0" indent="0">
              <a:buNone/>
            </a:pPr>
            <a:r>
              <a:rPr lang="en-US" dirty="0"/>
              <a:t>Solidity stores variables in 32-byte (256-bit) slots. You can pack smaller variables into the same slot to save space and gas.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Good Example:</a:t>
            </a:r>
          </a:p>
          <a:p>
            <a:pPr marL="0" indent="0">
              <a:buNone/>
            </a:pPr>
            <a:r>
              <a:rPr lang="en-US" i="1" dirty="0"/>
              <a:t>struct </a:t>
            </a:r>
            <a:r>
              <a:rPr lang="en-US" i="1" dirty="0" err="1"/>
              <a:t>PackedData</a:t>
            </a:r>
            <a:r>
              <a:rPr lang="en-US" i="1" dirty="0"/>
              <a:t> {</a:t>
            </a:r>
          </a:p>
          <a:p>
            <a:pPr marL="0" indent="0">
              <a:buNone/>
            </a:pPr>
            <a:r>
              <a:rPr lang="en-US" i="1" dirty="0"/>
              <a:t>    uint128 </a:t>
            </a:r>
            <a:r>
              <a:rPr lang="en-US" i="1" dirty="0" err="1"/>
              <a:t>valueA</a:t>
            </a:r>
            <a:r>
              <a:rPr lang="en-US" i="1" dirty="0"/>
              <a:t>;  // 16 bytes</a:t>
            </a:r>
          </a:p>
          <a:p>
            <a:pPr marL="0" indent="0">
              <a:buNone/>
            </a:pPr>
            <a:r>
              <a:rPr lang="en-US" i="1" dirty="0"/>
              <a:t>    uint128 </a:t>
            </a:r>
            <a:r>
              <a:rPr lang="en-US" i="1" dirty="0" err="1"/>
              <a:t>valueB</a:t>
            </a:r>
            <a:r>
              <a:rPr lang="en-US" i="1" dirty="0"/>
              <a:t>;  // 16 bytes -&gt; shares same slot with </a:t>
            </a:r>
            <a:r>
              <a:rPr lang="en-US" i="1" dirty="0" err="1"/>
              <a:t>valueA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}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Bad Example:</a:t>
            </a:r>
          </a:p>
          <a:p>
            <a:pPr marL="0" indent="0">
              <a:buNone/>
            </a:pPr>
            <a:r>
              <a:rPr lang="en-US" i="1" dirty="0"/>
              <a:t>struct </a:t>
            </a:r>
            <a:r>
              <a:rPr lang="en-US" i="1" dirty="0" err="1"/>
              <a:t>UnpackedData</a:t>
            </a:r>
            <a:r>
              <a:rPr lang="en-US" i="1" dirty="0"/>
              <a:t> {</a:t>
            </a:r>
          </a:p>
          <a:p>
            <a:pPr marL="0" indent="0">
              <a:buNone/>
            </a:pPr>
            <a:r>
              <a:rPr lang="en-US" i="1" dirty="0"/>
              <a:t>    uint128 </a:t>
            </a:r>
            <a:r>
              <a:rPr lang="en-US" i="1" dirty="0" err="1"/>
              <a:t>valueA</a:t>
            </a:r>
            <a:r>
              <a:rPr lang="en-US" i="1" dirty="0"/>
              <a:t>;</a:t>
            </a:r>
          </a:p>
          <a:p>
            <a:pPr marL="0" indent="0">
              <a:buNone/>
            </a:pPr>
            <a:r>
              <a:rPr lang="en-US" i="1" dirty="0"/>
              <a:t>    uint256 </a:t>
            </a:r>
            <a:r>
              <a:rPr lang="en-US" i="1" dirty="0" err="1"/>
              <a:t>valueB</a:t>
            </a:r>
            <a:r>
              <a:rPr lang="en-US" i="1" dirty="0"/>
              <a:t>;  // Forces a new slot because of misalignment</a:t>
            </a:r>
          </a:p>
          <a:p>
            <a:pPr marL="0" indent="0">
              <a:buNone/>
            </a:pPr>
            <a:r>
              <a:rPr lang="en-US" i="1" dirty="0"/>
              <a:t>}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b="1" dirty="0"/>
              <a:t>Note:</a:t>
            </a:r>
            <a:r>
              <a:rPr lang="en-US" dirty="0"/>
              <a:t> Always </a:t>
            </a:r>
            <a:r>
              <a:rPr lang="en-US" b="1" dirty="0"/>
              <a:t>order struct variables from smallest to largest</a:t>
            </a:r>
            <a:r>
              <a:rPr lang="en-US" dirty="0"/>
              <a:t> to optimize packing.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91344105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242C-D4AC-9BD6-67CD-814878243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829"/>
            <a:ext cx="10515600" cy="79775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2. Strings and Storage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78A3A-3C93-B066-BB6A-635238062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1103243"/>
            <a:ext cx="11459817" cy="52776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/>
              <a:t>Strings are </a:t>
            </a:r>
            <a:r>
              <a:rPr lang="en-US" sz="3200" b="1" dirty="0"/>
              <a:t>dynamically-sized byte arrays</a:t>
            </a:r>
            <a:r>
              <a:rPr lang="en-US" sz="3200" dirty="0"/>
              <a:t> in Solidity. When stored in </a:t>
            </a:r>
            <a:r>
              <a:rPr lang="en-US" sz="3200" b="1" dirty="0"/>
              <a:t>contract storage</a:t>
            </a:r>
            <a:r>
              <a:rPr lang="en-US" sz="3200" dirty="0"/>
              <a:t>, they can be very </a:t>
            </a:r>
            <a:r>
              <a:rPr lang="en-US" sz="3200" b="1" dirty="0"/>
              <a:t>gas-expensive</a:t>
            </a:r>
            <a:r>
              <a:rPr lang="en-US" sz="3200" dirty="0"/>
              <a:t> due to:</a:t>
            </a:r>
          </a:p>
          <a:p>
            <a:pPr lvl="1"/>
            <a:r>
              <a:rPr lang="en-US" sz="2800" dirty="0"/>
              <a:t>Unpredictable size</a:t>
            </a:r>
          </a:p>
          <a:p>
            <a:pPr lvl="1"/>
            <a:r>
              <a:rPr lang="en-US" sz="2800" dirty="0"/>
              <a:t>Separate storage location for long strings</a:t>
            </a:r>
          </a:p>
          <a:p>
            <a:pPr lvl="1"/>
            <a:r>
              <a:rPr lang="en-US" sz="2800" dirty="0"/>
              <a:t>Encoding overhead</a:t>
            </a:r>
          </a:p>
          <a:p>
            <a:pPr>
              <a:buNone/>
            </a:pPr>
            <a:r>
              <a:rPr lang="en-US" sz="3200" b="1" dirty="0"/>
              <a:t>Things to Consider:</a:t>
            </a:r>
          </a:p>
          <a:p>
            <a:pPr lvl="1"/>
            <a:r>
              <a:rPr lang="en-US" sz="2800" dirty="0"/>
              <a:t>Short strings (≤ 31 bytes) are stored directly in the storage slot.</a:t>
            </a:r>
          </a:p>
          <a:p>
            <a:pPr lvl="1"/>
            <a:r>
              <a:rPr lang="en-US" sz="2800" dirty="0"/>
              <a:t>Long strings are stored in a separate storage location, increasing gas cost.</a:t>
            </a:r>
          </a:p>
          <a:p>
            <a:pPr>
              <a:buNone/>
            </a:pPr>
            <a:r>
              <a:rPr lang="en-US" sz="3200" b="1" dirty="0"/>
              <a:t>Best Practice:</a:t>
            </a:r>
          </a:p>
          <a:p>
            <a:pPr lvl="1"/>
            <a:r>
              <a:rPr lang="en-US" sz="2800" dirty="0"/>
              <a:t>Avoid storing long strings directly on-chain.</a:t>
            </a:r>
          </a:p>
          <a:p>
            <a:pPr lvl="1"/>
            <a:r>
              <a:rPr lang="en-US" sz="2800" dirty="0"/>
              <a:t>Store </a:t>
            </a:r>
            <a:r>
              <a:rPr lang="en-US" sz="2800" b="1" dirty="0"/>
              <a:t>IPFS hashes</a:t>
            </a:r>
            <a:r>
              <a:rPr lang="en-US" sz="2800" dirty="0"/>
              <a:t> or </a:t>
            </a:r>
            <a:r>
              <a:rPr lang="en-US" sz="2800" b="1" dirty="0"/>
              <a:t>string identifiers</a:t>
            </a:r>
            <a:r>
              <a:rPr lang="en-US" sz="2800" dirty="0"/>
              <a:t> instead.</a:t>
            </a:r>
          </a:p>
        </p:txBody>
      </p:sp>
    </p:spTree>
    <p:extLst>
      <p:ext uri="{BB962C8B-B14F-4D97-AF65-F5344CB8AC3E}">
        <p14:creationId xmlns:p14="http://schemas.microsoft.com/office/powerpoint/2010/main" val="367641662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E4B4-B114-6013-62D3-AE97ED8D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919"/>
            <a:ext cx="10515600" cy="907084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3. Variable Packing Beyond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A59A5-BBBF-115F-F6DA-68129A459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7" y="1321904"/>
            <a:ext cx="11280913" cy="5108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Even outside of structs, adjacent state variables can share storage slots if: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Their combined size ≤ 32 bytes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They are declared </a:t>
            </a:r>
            <a:r>
              <a:rPr lang="en-US" sz="3600" b="1" dirty="0"/>
              <a:t>one after the other</a:t>
            </a:r>
            <a:endParaRPr lang="en-US" sz="3600" dirty="0"/>
          </a:p>
          <a:p>
            <a:pPr marL="457200" lvl="1" indent="0">
              <a:buNone/>
            </a:pPr>
            <a:r>
              <a:rPr lang="en-US" sz="3200" b="1" i="1" dirty="0"/>
              <a:t>uint128 a;</a:t>
            </a:r>
          </a:p>
          <a:p>
            <a:pPr marL="457200" lvl="1" indent="0">
              <a:buNone/>
            </a:pPr>
            <a:r>
              <a:rPr lang="en-US" sz="3200" b="1" i="1" dirty="0"/>
              <a:t>uint128 b; // Can be packed with a</a:t>
            </a:r>
          </a:p>
          <a:p>
            <a:pPr marL="457200" lvl="1" indent="0">
              <a:buNone/>
            </a:pPr>
            <a:r>
              <a:rPr lang="en-US" sz="3200" b="1" i="1" dirty="0"/>
              <a:t>bool c;    // Cannot be packed due to alignment issues</a:t>
            </a:r>
          </a:p>
          <a:p>
            <a:pPr marL="0" indent="0">
              <a:buNone/>
            </a:pPr>
            <a:r>
              <a:rPr lang="en-US" sz="3600" b="1" dirty="0"/>
              <a:t>Don't mix types randomly</a:t>
            </a:r>
            <a:r>
              <a:rPr lang="en-US" sz="3600" dirty="0"/>
              <a:t>. Group and order similar small-sized types together.</a:t>
            </a:r>
          </a:p>
        </p:txBody>
      </p:sp>
    </p:spTree>
    <p:extLst>
      <p:ext uri="{BB962C8B-B14F-4D97-AF65-F5344CB8AC3E}">
        <p14:creationId xmlns:p14="http://schemas.microsoft.com/office/powerpoint/2010/main" val="176283739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F63CF-53DB-8458-13C4-80793081A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DEF77-2117-5652-29F3-355C83FBC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 4. Array Length and Storage Costs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28E829-CD96-DCA5-9493-910CA7613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9974" cy="4923045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Solidity arrays store: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length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array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separate storage slots (for dynamic arrays)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Costly Operations: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Appending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push()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Modifying elements in storage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Growing large arrays unnecessarily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Optimized Approach: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memory arrays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temporary data (no storage cost)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 frequent resizing or excessive use of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.push()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storage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048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7C80D-091B-64BD-740B-F1F5D4CF6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1D60-69FA-5DBD-CCA5-2BB0EFF6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i="0" dirty="0">
                <a:solidFill>
                  <a:srgbClr val="FF0000"/>
                </a:solidFill>
                <a:effectLst/>
                <a:latin typeface="Nunito" pitchFamily="2" charset="0"/>
              </a:rPr>
              <a:t>How Digital Signatures Work: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3B24A-7AF8-65CD-043E-B355AAEA1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latin typeface="Nunito" pitchFamily="2" charset="0"/>
              </a:rPr>
              <a:t>Signing</a:t>
            </a:r>
            <a:r>
              <a:rPr lang="en-US" dirty="0">
                <a:latin typeface="Nunito" pitchFamily="2" charset="0"/>
              </a:rPr>
              <a:t>: The sender uses their </a:t>
            </a:r>
            <a:r>
              <a:rPr lang="en-US" b="1" dirty="0">
                <a:latin typeface="Nunito" pitchFamily="2" charset="0"/>
              </a:rPr>
              <a:t>private key</a:t>
            </a:r>
            <a:r>
              <a:rPr lang="en-US" dirty="0">
                <a:latin typeface="Nunito" pitchFamily="2" charset="0"/>
              </a:rPr>
              <a:t> to generate a unique signature for the message or document.</a:t>
            </a:r>
          </a:p>
          <a:p>
            <a:pPr>
              <a:buFont typeface="+mj-lt"/>
              <a:buAutoNum type="arabicPeriod"/>
            </a:pPr>
            <a:endParaRPr lang="en-US" dirty="0">
              <a:latin typeface="Nunito" pitchFamily="2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Nunito" pitchFamily="2" charset="0"/>
              </a:rPr>
              <a:t>Verification</a:t>
            </a:r>
            <a:r>
              <a:rPr lang="en-US" dirty="0">
                <a:latin typeface="Nunito" pitchFamily="2" charset="0"/>
              </a:rPr>
              <a:t>: The recipient uses the sender’s </a:t>
            </a:r>
            <a:r>
              <a:rPr lang="en-US" b="1" dirty="0">
                <a:latin typeface="Nunito" pitchFamily="2" charset="0"/>
              </a:rPr>
              <a:t>public key</a:t>
            </a:r>
            <a:r>
              <a:rPr lang="en-US" dirty="0">
                <a:latin typeface="Nunito" pitchFamily="2" charset="0"/>
              </a:rPr>
              <a:t> to decrypt the digital signature.</a:t>
            </a:r>
          </a:p>
        </p:txBody>
      </p:sp>
    </p:spTree>
    <p:extLst>
      <p:ext uri="{BB962C8B-B14F-4D97-AF65-F5344CB8AC3E}">
        <p14:creationId xmlns:p14="http://schemas.microsoft.com/office/powerpoint/2010/main" val="402509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9EA73-43DB-82FE-F82B-2E81BCFBE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13F4-4121-D9CF-72D7-79F31BA5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Cryptocurrency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D71A4-A1A1-A258-4121-AF6F83B09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5400" dirty="0"/>
              <a:t>is a type of digital or virtual currency that uses cryptography for security. 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Unlike traditional currencies issued by governments (like the </a:t>
            </a:r>
            <a:r>
              <a:rPr lang="en-US" sz="4800" b="1" dirty="0"/>
              <a:t>US dollar or the Euro</a:t>
            </a:r>
            <a:r>
              <a:rPr lang="en-US" sz="4800" dirty="0"/>
              <a:t>), cryptocurrencies operate on decentralized networks based on blockchain technology.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2246862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15CE0-EDB6-1F25-DE87-CE0CD70F7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73870-A91A-F307-4F0F-B0173D7C1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>
                <a:solidFill>
                  <a:srgbClr val="FF0000"/>
                </a:solidFill>
                <a:latin typeface="Nunito" pitchFamily="2" charset="0"/>
              </a:rPr>
              <a:t>a block </a:t>
            </a:r>
            <a:r>
              <a:rPr lang="en-US" sz="6000" dirty="0">
                <a:latin typeface="Nunito" pitchFamily="2" charset="0"/>
              </a:rPr>
              <a:t>is a fundamental component of the blockchain structure.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CED51B-37A1-342B-AD5E-0D6CC114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Block in Blockchain</a:t>
            </a:r>
          </a:p>
        </p:txBody>
      </p:sp>
    </p:spTree>
    <p:extLst>
      <p:ext uri="{BB962C8B-B14F-4D97-AF65-F5344CB8AC3E}">
        <p14:creationId xmlns:p14="http://schemas.microsoft.com/office/powerpoint/2010/main" val="104411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5F6D5F-4652-C424-D61F-ABCEE99A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Arial Black" panose="020B0A04020102020204" pitchFamily="34" charset="0"/>
              </a:rPr>
              <a:t>L.O.1:1: Design blockchain system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CB6DB0-A8FF-A93B-6A7B-74B0A4AC8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latin typeface="Nunito" pitchFamily="2" charset="0"/>
              </a:rPr>
              <a:t>A blockchain </a:t>
            </a:r>
            <a:r>
              <a:rPr lang="en-US" sz="4000" dirty="0">
                <a:latin typeface="Nunito" pitchFamily="2" charset="0"/>
              </a:rPr>
              <a:t>is a decentralized, distributed digital ledger that records transactions in a secure, transparent, and immutable manner. </a:t>
            </a:r>
          </a:p>
          <a:p>
            <a:pPr marL="0" indent="0">
              <a:buNone/>
            </a:pPr>
            <a:r>
              <a:rPr lang="en-US" sz="4000" dirty="0">
                <a:latin typeface="Nunito" pitchFamily="2" charset="0"/>
              </a:rPr>
              <a:t>It is the underlying technology that powers cryptocurrencies and various decentralized applications (</a:t>
            </a:r>
            <a:r>
              <a:rPr lang="en-US" sz="4000" dirty="0" err="1">
                <a:latin typeface="Nunito" pitchFamily="2" charset="0"/>
              </a:rPr>
              <a:t>DApps</a:t>
            </a:r>
            <a:r>
              <a:rPr lang="en-US" sz="4000" dirty="0">
                <a:latin typeface="Nunito" pitchFamily="2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218560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EB4A5-52A8-4F24-E159-D50F09C58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14786-8A13-1A70-6678-C34D4A47F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1480"/>
            <a:ext cx="10515600" cy="6081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dirty="0">
                <a:solidFill>
                  <a:srgbClr val="FF0000"/>
                </a:solidFill>
                <a:latin typeface="Nunito" pitchFamily="2" charset="0"/>
              </a:rPr>
              <a:t>a block </a:t>
            </a:r>
            <a:r>
              <a:rPr lang="en-US" sz="6000" dirty="0">
                <a:latin typeface="Nunito" pitchFamily="2" charset="0"/>
              </a:rPr>
              <a:t>is a fundamental component of the blockchain structure.</a:t>
            </a:r>
          </a:p>
          <a:p>
            <a:pPr marL="0" indent="0">
              <a:buNone/>
            </a:pPr>
            <a:r>
              <a:rPr lang="en-US" sz="4400" b="1" dirty="0">
                <a:solidFill>
                  <a:srgbClr val="FF0000"/>
                </a:solidFill>
                <a:latin typeface="Nunito" pitchFamily="2" charset="0"/>
              </a:rPr>
              <a:t>Each block </a:t>
            </a:r>
            <a:r>
              <a:rPr lang="en-US" sz="4400" dirty="0">
                <a:latin typeface="Nunito" pitchFamily="2" charset="0"/>
              </a:rPr>
              <a:t>is a digital record that contains a list of transactions or data.</a:t>
            </a:r>
          </a:p>
          <a:p>
            <a:pPr marL="0" indent="0">
              <a:buNone/>
            </a:pPr>
            <a:r>
              <a:rPr lang="en-US" sz="4400" b="1" dirty="0">
                <a:latin typeface="Nunito" pitchFamily="2" charset="0"/>
              </a:rPr>
              <a:t>These blocks </a:t>
            </a:r>
            <a:r>
              <a:rPr lang="en-US" sz="4400" dirty="0">
                <a:latin typeface="Nunito" pitchFamily="2" charset="0"/>
              </a:rPr>
              <a:t>are linked together in a chronological sequence to form the </a:t>
            </a:r>
            <a:r>
              <a:rPr lang="en-US" sz="4400" b="1" dirty="0">
                <a:solidFill>
                  <a:srgbClr val="FF0000"/>
                </a:solidFill>
                <a:latin typeface="Nunito" pitchFamily="2" charset="0"/>
              </a:rPr>
              <a:t>blockchain</a:t>
            </a:r>
            <a:r>
              <a:rPr lang="en-US" sz="4400" dirty="0">
                <a:latin typeface="Nunito" pitchFamily="2" charset="0"/>
              </a:rPr>
              <a:t>.</a:t>
            </a:r>
            <a:endParaRPr lang="en-US" sz="6000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094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855A6-F7E8-15A7-3C18-98594331E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1E31-1B76-B859-1B8B-ABC0983C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+mn-lt"/>
              </a:rPr>
              <a:t>SMART CONTRACT</a:t>
            </a:r>
            <a:endParaRPr lang="en-US" sz="6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39461-E821-3654-C308-5993BA48F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>
                <a:solidFill>
                  <a:srgbClr val="FF0000"/>
                </a:solidFill>
                <a:latin typeface="Nunito" pitchFamily="2" charset="0"/>
              </a:rPr>
              <a:t>A smart contract </a:t>
            </a:r>
            <a:r>
              <a:rPr lang="en-US" sz="5400" dirty="0">
                <a:latin typeface="Nunito" pitchFamily="2" charset="0"/>
              </a:rPr>
              <a:t>is a self-executing contract with the terms of the agreement directly written into code.</a:t>
            </a:r>
          </a:p>
        </p:txBody>
      </p:sp>
    </p:spTree>
    <p:extLst>
      <p:ext uri="{BB962C8B-B14F-4D97-AF65-F5344CB8AC3E}">
        <p14:creationId xmlns:p14="http://schemas.microsoft.com/office/powerpoint/2010/main" val="1106877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CA803-FEE2-C050-3ABB-8C263C80B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CBD85-5879-04E1-C0B8-CFFF6626A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708660"/>
            <a:ext cx="10805160" cy="546830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600" b="1" dirty="0">
                <a:solidFill>
                  <a:srgbClr val="FF0000"/>
                </a:solidFill>
                <a:latin typeface="Nunito" pitchFamily="2" charset="0"/>
              </a:rPr>
              <a:t>These contracts </a:t>
            </a:r>
            <a:r>
              <a:rPr lang="en-US" sz="3600" dirty="0">
                <a:latin typeface="Nunito" pitchFamily="2" charset="0"/>
              </a:rPr>
              <a:t>automatically enforce and execute the terms of a contract when predefined conditions are met, without the need for intermediaries like lawyers or notaries.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3600" b="1" dirty="0">
                <a:solidFill>
                  <a:srgbClr val="FF0000"/>
                </a:solidFill>
                <a:latin typeface="Nunito" pitchFamily="2" charset="0"/>
              </a:rPr>
              <a:t>Smart contracts </a:t>
            </a:r>
            <a:r>
              <a:rPr lang="en-US" sz="3600" dirty="0">
                <a:latin typeface="Nunito" pitchFamily="2" charset="0"/>
              </a:rPr>
              <a:t>run on blockchain networks, which ensures that they are </a:t>
            </a:r>
            <a:r>
              <a:rPr lang="en-US" sz="3600" b="1" dirty="0">
                <a:latin typeface="Nunito" pitchFamily="2" charset="0"/>
              </a:rPr>
              <a:t>secure</a:t>
            </a:r>
            <a:r>
              <a:rPr lang="en-US" sz="3600" dirty="0">
                <a:latin typeface="Nunito" pitchFamily="2" charset="0"/>
              </a:rPr>
              <a:t>, </a:t>
            </a:r>
            <a:r>
              <a:rPr lang="en-US" sz="3600" b="1" dirty="0">
                <a:latin typeface="Nunito" pitchFamily="2" charset="0"/>
              </a:rPr>
              <a:t>transparent</a:t>
            </a:r>
            <a:r>
              <a:rPr lang="en-US" sz="3600" dirty="0">
                <a:latin typeface="Nunito" pitchFamily="2" charset="0"/>
              </a:rPr>
              <a:t>, and </a:t>
            </a:r>
            <a:r>
              <a:rPr lang="en-US" sz="3600" b="1" dirty="0">
                <a:latin typeface="Nunito" pitchFamily="2" charset="0"/>
              </a:rPr>
              <a:t>immutable</a:t>
            </a:r>
            <a:r>
              <a:rPr lang="en-US" sz="3600" dirty="0">
                <a:latin typeface="Nunito" pitchFamily="2" charset="0"/>
              </a:rPr>
              <a:t>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179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9E521-6DF1-8A0B-E750-BDCE24149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5D6E5-108F-7E2F-BAF3-EF49FE4A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rgbClr val="FF0000"/>
                </a:solidFill>
                <a:latin typeface="+mn-lt"/>
              </a:rPr>
              <a:t>Immutability</a:t>
            </a:r>
            <a:endParaRPr lang="en-US" sz="8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79E96-3462-1E7B-3BA7-346AFF4E5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825625"/>
            <a:ext cx="113271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Nunito" pitchFamily="2" charset="0"/>
              </a:rPr>
              <a:t>Immutability</a:t>
            </a:r>
            <a:r>
              <a:rPr lang="en-US" dirty="0">
                <a:latin typeface="Nunito" pitchFamily="2" charset="0"/>
              </a:rPr>
              <a:t> refers to the characteristic of something that cannot be changed or altered after it has been created.</a:t>
            </a:r>
          </a:p>
          <a:p>
            <a:pPr marL="457200" indent="-457200">
              <a:lnSpc>
                <a:spcPct val="150000"/>
              </a:lnSpc>
            </a:pPr>
            <a:r>
              <a:rPr lang="en-US" dirty="0"/>
              <a:t>In the context of </a:t>
            </a:r>
            <a:r>
              <a:rPr lang="en-US" b="1" dirty="0"/>
              <a:t>blockchain technology</a:t>
            </a:r>
            <a:r>
              <a:rPr lang="en-US" dirty="0"/>
              <a:t>, </a:t>
            </a:r>
            <a:r>
              <a:rPr lang="en-US" b="1" dirty="0"/>
              <a:t>immutability</a:t>
            </a:r>
            <a:r>
              <a:rPr lang="en-US" dirty="0"/>
              <a:t> means that once data is written to a blockchain, it cannot be modified or deleted. </a:t>
            </a:r>
          </a:p>
          <a:p>
            <a:pPr marL="457200" indent="-457200">
              <a:lnSpc>
                <a:spcPct val="150000"/>
              </a:lnSpc>
            </a:pPr>
            <a:r>
              <a:rPr lang="en-US" dirty="0"/>
              <a:t>This feature is a fundamental aspect of </a:t>
            </a:r>
            <a:r>
              <a:rPr lang="en-US" b="1" dirty="0"/>
              <a:t>blockchain's security </a:t>
            </a:r>
            <a:r>
              <a:rPr lang="en-US" dirty="0"/>
              <a:t>and </a:t>
            </a:r>
            <a:r>
              <a:rPr lang="en-US" b="1" dirty="0"/>
              <a:t>reliability</a:t>
            </a:r>
            <a:r>
              <a:rPr lang="en-US" dirty="0"/>
              <a:t>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425220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3188B-9F97-E6EA-03BA-21E4B625C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FA156-7E49-C3FC-A7EA-0357788B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dirty="0">
                <a:solidFill>
                  <a:srgbClr val="FF0000"/>
                </a:solidFill>
                <a:latin typeface="+mn-lt"/>
              </a:rPr>
              <a:t>Consensus mechanisms</a:t>
            </a:r>
            <a:endParaRPr lang="en-US" sz="8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BADCF-BCD0-DD64-4474-1E98687BA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940" y="1974215"/>
            <a:ext cx="1102995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latin typeface="Nunito" pitchFamily="2" charset="0"/>
              </a:rPr>
              <a:t>Consensus mechanisms </a:t>
            </a:r>
            <a:r>
              <a:rPr lang="en-US" sz="2400" dirty="0">
                <a:latin typeface="Nunito" pitchFamily="2" charset="0"/>
              </a:rPr>
              <a:t>are protocols used in blockchain networks to achieve agreement among distributed nodes on the state of the blockchain.</a:t>
            </a:r>
          </a:p>
          <a:p>
            <a:pPr marL="457200" indent="-457200">
              <a:lnSpc>
                <a:spcPct val="100000"/>
              </a:lnSpc>
            </a:pPr>
            <a:r>
              <a:rPr lang="en-US" sz="2400" dirty="0"/>
              <a:t>They ensure that all participants in the network agree on which transactions are valid and which blocks should be added to the blockchain.</a:t>
            </a:r>
          </a:p>
          <a:p>
            <a:pPr marL="457200" indent="-457200">
              <a:lnSpc>
                <a:spcPct val="100000"/>
              </a:lnSpc>
            </a:pPr>
            <a:r>
              <a:rPr lang="en-US" sz="2400" dirty="0"/>
              <a:t>Consensus mechanisms are crucial for maintaining the integrity and consistency of the blockchain without the need for a central authority.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400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32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24FAD-9986-A292-D3E1-0A738761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+mn-lt"/>
              </a:rPr>
              <a:t>Types of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91E9F-0B5E-939F-750B-209996BDC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825625"/>
            <a:ext cx="107823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b="1" dirty="0">
                <a:solidFill>
                  <a:srgbClr val="FF0000"/>
                </a:solidFill>
              </a:rPr>
              <a:t>Public Blockchains </a:t>
            </a:r>
            <a:r>
              <a:rPr lang="en-US" sz="3600" dirty="0"/>
              <a:t>are open to anyone who wants to participate. </a:t>
            </a:r>
          </a:p>
          <a:p>
            <a:pPr marL="457200" lvl="1" indent="0">
              <a:buNone/>
            </a:pPr>
            <a:r>
              <a:rPr lang="en-US" sz="3600" dirty="0"/>
              <a:t>They are decentralized and maintained by a network of nodes that validate transactions and maintain the ledger.</a:t>
            </a:r>
          </a:p>
          <a:p>
            <a:pPr marL="0" indent="0">
              <a:buNone/>
            </a:pPr>
            <a:r>
              <a:rPr lang="en-US" sz="3600" dirty="0"/>
              <a:t>       </a:t>
            </a:r>
            <a:r>
              <a:rPr lang="en-US" sz="3600" b="1" dirty="0"/>
              <a:t>Example: Bitcoin, Ethereum</a:t>
            </a:r>
          </a:p>
        </p:txBody>
      </p:sp>
    </p:spTree>
    <p:extLst>
      <p:ext uri="{BB962C8B-B14F-4D97-AF65-F5344CB8AC3E}">
        <p14:creationId xmlns:p14="http://schemas.microsoft.com/office/powerpoint/2010/main" val="3511676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25F36-D6F0-D982-6C17-0606BFFEC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9090-ABE8-B0DA-3945-4B7D118E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+mn-lt"/>
              </a:rPr>
              <a:t> Characteristics Public Blockchains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69950-E27F-2FA5-A862-7B246B065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120140"/>
            <a:ext cx="10828020" cy="5372735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200" b="1" dirty="0"/>
              <a:t>Open Access: </a:t>
            </a:r>
            <a:r>
              <a:rPr lang="en-US" sz="3200" dirty="0"/>
              <a:t>Anyone can join the network, view the blockchain, and participate in the consensus process.</a:t>
            </a:r>
          </a:p>
          <a:p>
            <a:pPr marL="457200" indent="-457200"/>
            <a:r>
              <a:rPr lang="en-US" sz="3200" b="1" dirty="0"/>
              <a:t>Decentralization: </a:t>
            </a:r>
            <a:r>
              <a:rPr lang="en-US" sz="3200" dirty="0"/>
              <a:t>No central authority controls the network; instead, it is maintained by a distributed network of nodes.</a:t>
            </a:r>
          </a:p>
          <a:p>
            <a:pPr marL="457200" indent="-457200"/>
            <a:r>
              <a:rPr lang="en-US" sz="3200" b="1" dirty="0"/>
              <a:t>Transparency: </a:t>
            </a:r>
            <a:r>
              <a:rPr lang="en-US" sz="3200" dirty="0"/>
              <a:t>Transactions are visible to all participants, and the ledger is accessible to the public.</a:t>
            </a:r>
          </a:p>
          <a:p>
            <a:pPr marL="457200" indent="-457200"/>
            <a:r>
              <a:rPr lang="en-US" sz="3200" b="1" dirty="0"/>
              <a:t>Security:</a:t>
            </a:r>
            <a:r>
              <a:rPr lang="en-US" sz="3200" dirty="0"/>
              <a:t> Security is ensured through consensus mechanisms like Proof of Work (PoW) or Proof of Stake (PoS)</a:t>
            </a:r>
          </a:p>
        </p:txBody>
      </p:sp>
    </p:spTree>
    <p:extLst>
      <p:ext uri="{BB962C8B-B14F-4D97-AF65-F5344CB8AC3E}">
        <p14:creationId xmlns:p14="http://schemas.microsoft.com/office/powerpoint/2010/main" val="635106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2BC3B-FDB4-18C8-A975-54364DB12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09A4-BB18-B334-272E-8617DF16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+mn-lt"/>
              </a:rPr>
              <a:t>2. Private Blockchains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8468-38F8-E9B3-A5F6-F0FA1EC23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120140"/>
            <a:ext cx="10828020" cy="5372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latin typeface="+mn-lt"/>
              </a:rPr>
              <a:t>Private Blockchains </a:t>
            </a:r>
            <a:r>
              <a:rPr lang="en-US" sz="4400" dirty="0">
                <a:latin typeface="+mn-lt"/>
              </a:rPr>
              <a:t>a</a:t>
            </a:r>
            <a:r>
              <a:rPr lang="en-US" sz="4400" dirty="0"/>
              <a:t>re restricted to a specific group of participants. 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They are often used within organizations or consortia where access and permissions are controlled</a:t>
            </a:r>
          </a:p>
        </p:txBody>
      </p:sp>
    </p:spTree>
    <p:extLst>
      <p:ext uri="{BB962C8B-B14F-4D97-AF65-F5344CB8AC3E}">
        <p14:creationId xmlns:p14="http://schemas.microsoft.com/office/powerpoint/2010/main" val="1252860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00698-E575-6D94-89EA-FED163B66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4206-1D2A-B64A-FCE6-63EC9849C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+mn-lt"/>
              </a:rPr>
              <a:t> Characteristics Private Blockchains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F79F1-A6A6-C553-04FB-4904DF0DA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120140"/>
            <a:ext cx="10828020" cy="5372735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4000" b="1" dirty="0"/>
              <a:t>Restricted Access: </a:t>
            </a:r>
            <a:r>
              <a:rPr lang="en-US" sz="4000" dirty="0"/>
              <a:t>Only authorized participants can join the network and access the blockchain.</a:t>
            </a:r>
          </a:p>
          <a:p>
            <a:pPr marL="457200" indent="-457200"/>
            <a:r>
              <a:rPr lang="en-US" sz="4000" b="1" dirty="0"/>
              <a:t>Centralization: </a:t>
            </a:r>
            <a:r>
              <a:rPr lang="en-US" sz="4000" dirty="0"/>
              <a:t>Often controlled by a single organization or a consortium of organizations.</a:t>
            </a:r>
          </a:p>
          <a:p>
            <a:pPr marL="457200" indent="-457200"/>
            <a:r>
              <a:rPr lang="en-US" sz="4000" b="1" dirty="0"/>
              <a:t>Privacy: </a:t>
            </a:r>
            <a:r>
              <a:rPr lang="en-US" sz="4000" dirty="0"/>
              <a:t>Transactions and data are visible only to authorized participants, providing greater privacy and Control.</a:t>
            </a:r>
          </a:p>
        </p:txBody>
      </p:sp>
    </p:spTree>
    <p:extLst>
      <p:ext uri="{BB962C8B-B14F-4D97-AF65-F5344CB8AC3E}">
        <p14:creationId xmlns:p14="http://schemas.microsoft.com/office/powerpoint/2010/main" val="3411131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E3286-35B5-2B09-4CEB-5199190F4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7348-3FF6-71AF-94B6-3292CEC3B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+mn-lt"/>
              </a:rPr>
              <a:t>Examples of Private Blockchains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C60A5-59A5-D6F4-AEBC-E3EADE43B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348740"/>
            <a:ext cx="11430000" cy="5144135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4800" b="1" dirty="0"/>
              <a:t>Hyperledger Fabric: </a:t>
            </a:r>
            <a:r>
              <a:rPr lang="en-US" sz="4800" dirty="0"/>
              <a:t>An open-source framework for creating private blockchains, often used in enterprise settings. </a:t>
            </a:r>
          </a:p>
          <a:p>
            <a:pPr marL="457200" indent="-457200"/>
            <a:r>
              <a:rPr lang="en-US" sz="4800" b="1" dirty="0"/>
              <a:t>R3 Corda: </a:t>
            </a:r>
            <a:r>
              <a:rPr lang="en-US" sz="4800" dirty="0"/>
              <a:t>A distributed ledger technology platform designed for business transactions and privacy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32409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F077F-A806-478D-E8B7-60EB97DA0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475E9F-30CC-96A0-E489-38F4B6BA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Why is distributed and decentralized?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E90CEE-4394-79EA-A182-33105B1C9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>
                <a:latin typeface="Nunito" pitchFamily="2" charset="0"/>
              </a:rPr>
              <a:t>Distributed A distributed system </a:t>
            </a:r>
            <a:r>
              <a:rPr lang="en-US" sz="4400" dirty="0">
                <a:latin typeface="Nunito" pitchFamily="2" charset="0"/>
              </a:rPr>
              <a:t>means that the data or operations are spread across multiple computers (often referred to as nodes) instead of being stored or controlled by a single entity. </a:t>
            </a:r>
          </a:p>
        </p:txBody>
      </p:sp>
    </p:spTree>
    <p:extLst>
      <p:ext uri="{BB962C8B-B14F-4D97-AF65-F5344CB8AC3E}">
        <p14:creationId xmlns:p14="http://schemas.microsoft.com/office/powerpoint/2010/main" val="26618906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1414B-5768-0097-5786-DA617A944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F972-3CAB-EC56-20FF-DDAB15722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914400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+mn-lt"/>
              </a:rPr>
              <a:t>3. Consortium Blockchains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8852B-DA31-948E-EFA6-3F5E64B57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348740"/>
            <a:ext cx="11430000" cy="5144135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4800" b="1" dirty="0"/>
              <a:t>Consortium blockchains </a:t>
            </a:r>
            <a:r>
              <a:rPr lang="en-US" sz="4800" dirty="0"/>
              <a:t>are semi-private and are managed by a group of organizations rather than a single entity. </a:t>
            </a:r>
          </a:p>
          <a:p>
            <a:pPr marL="457200" indent="-457200"/>
            <a:r>
              <a:rPr lang="en-US" sz="4800" dirty="0"/>
              <a:t>They are used when multiple parties need to collaborate and share information in a controlled manner.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690023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6D28C-9FC0-205F-D066-BBDEFC275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CFE3-B502-F80D-D33A-A06DB9550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9144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Characteristics of Consortium Blockchains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CE062-314C-6BCE-5550-C9C5CD3B4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348740"/>
            <a:ext cx="11430000" cy="5144135"/>
          </a:xfrm>
        </p:spPr>
        <p:txBody>
          <a:bodyPr>
            <a:normAutofit fontScale="92500"/>
          </a:bodyPr>
          <a:lstStyle/>
          <a:p>
            <a:pPr marL="457200" indent="-457200"/>
            <a:r>
              <a:rPr lang="en-US" sz="4400" b="1" dirty="0"/>
              <a:t>Controlled Access: </a:t>
            </a:r>
            <a:r>
              <a:rPr lang="en-US" sz="4400" dirty="0"/>
              <a:t>Only a predefined set of organizations or entities can participate in the network. </a:t>
            </a:r>
          </a:p>
          <a:p>
            <a:pPr marL="457200" indent="-457200"/>
            <a:r>
              <a:rPr lang="en-US" sz="4400" b="1" dirty="0"/>
              <a:t>Shared Control: </a:t>
            </a:r>
            <a:r>
              <a:rPr lang="en-US" sz="4400" dirty="0"/>
              <a:t>Governance and decision-making are shared among the participating organizations. </a:t>
            </a:r>
          </a:p>
          <a:p>
            <a:pPr marL="457200" indent="-457200"/>
            <a:r>
              <a:rPr lang="en-US" sz="4400" b="1" dirty="0"/>
              <a:t>Balance: </a:t>
            </a:r>
            <a:r>
              <a:rPr lang="en-US" sz="4400" dirty="0"/>
              <a:t>They offer a balance between decentralization and control, providing a level of transparency while maintaining privacy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5947878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EB832-9CC4-6274-8278-0660B80F4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0D99-486E-76AB-EB33-248D7FE8B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9144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Examples of Consortium Blockchains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149ED-95AE-CE9D-9DBB-602A69B8C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348740"/>
            <a:ext cx="11430000" cy="5144135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4400" b="1" dirty="0"/>
              <a:t>Enterprise Ethereum Alliance: </a:t>
            </a:r>
            <a:r>
              <a:rPr lang="en-US" sz="4400" dirty="0"/>
              <a:t>A consortium of companies working together to develop and promote Ethereum-based technologies for business use.</a:t>
            </a:r>
          </a:p>
          <a:p>
            <a:pPr marL="457200" indent="-457200"/>
            <a:r>
              <a:rPr lang="en-US" sz="4400" b="1" dirty="0"/>
              <a:t>B3i: </a:t>
            </a:r>
            <a:r>
              <a:rPr lang="en-US" sz="4400" dirty="0"/>
              <a:t>A consortium of insurance companies working on blockchain solutions for the insurance industry.</a:t>
            </a:r>
            <a:endParaRPr lang="en-US" sz="19900" dirty="0"/>
          </a:p>
        </p:txBody>
      </p:sp>
    </p:spTree>
    <p:extLst>
      <p:ext uri="{BB962C8B-B14F-4D97-AF65-F5344CB8AC3E}">
        <p14:creationId xmlns:p14="http://schemas.microsoft.com/office/powerpoint/2010/main" val="41683450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A705C-BDA4-FBCD-6FB7-A9C9E1383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E308E-C7A2-83D2-22BD-5ADCDB6E8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914400"/>
          </a:xfrm>
        </p:spPr>
        <p:txBody>
          <a:bodyPr>
            <a:noAutofit/>
          </a:bodyPr>
          <a:lstStyle/>
          <a:p>
            <a:pPr algn="ctr"/>
            <a:r>
              <a:rPr lang="en-US" b="1">
                <a:solidFill>
                  <a:srgbClr val="FF0000"/>
                </a:solidFill>
                <a:latin typeface="+mn-lt"/>
              </a:rPr>
              <a:t>4. Hybrid 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Blockchains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939F7-2F92-7BE9-D161-0FA123C1C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348740"/>
            <a:ext cx="11430000" cy="5144135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4800" b="1" dirty="0"/>
              <a:t>Hybrid Blockchains </a:t>
            </a:r>
            <a:r>
              <a:rPr lang="en-US" sz="4800" dirty="0"/>
              <a:t>Combine elements of public and private blockchains, offering customizable access and transparency.</a:t>
            </a:r>
          </a:p>
          <a:p>
            <a:pPr marL="457200" indent="-457200"/>
            <a:endParaRPr lang="en-US" sz="4800" dirty="0"/>
          </a:p>
          <a:p>
            <a:pPr marL="0" indent="0">
              <a:buNone/>
            </a:pPr>
            <a:r>
              <a:rPr lang="en-US" sz="4800" b="1" dirty="0"/>
              <a:t>    Examples: IBM Food Trust, </a:t>
            </a:r>
            <a:r>
              <a:rPr lang="en-US" sz="4800" b="1" dirty="0" err="1"/>
              <a:t>Dragonchain</a:t>
            </a:r>
            <a:endParaRPr lang="en-US" sz="41300" b="1" dirty="0"/>
          </a:p>
        </p:txBody>
      </p:sp>
    </p:spTree>
    <p:extLst>
      <p:ext uri="{BB962C8B-B14F-4D97-AF65-F5344CB8AC3E}">
        <p14:creationId xmlns:p14="http://schemas.microsoft.com/office/powerpoint/2010/main" val="199926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7B9DC-A790-99E2-9FB9-0F67422E6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D8A59-F022-D166-75A4-B3E9BF85D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9144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Characteristics of Hybrid Blockchains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7EAF6-47F6-E46D-61A9-053C1BE67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348740"/>
            <a:ext cx="11430000" cy="5144135"/>
          </a:xfrm>
        </p:spPr>
        <p:txBody>
          <a:bodyPr>
            <a:normAutofit fontScale="92500" lnSpcReduction="20000"/>
          </a:bodyPr>
          <a:lstStyle/>
          <a:p>
            <a:pPr marL="457200" indent="-457200"/>
            <a:r>
              <a:rPr lang="en-US" sz="4400" b="1" dirty="0"/>
              <a:t>Selective Transparency: </a:t>
            </a:r>
            <a:r>
              <a:rPr lang="en-US" sz="4400" dirty="0"/>
              <a:t>Some data and transactions may be public, while others are kept private or restricted.</a:t>
            </a:r>
          </a:p>
          <a:p>
            <a:pPr marL="457200" indent="-457200"/>
            <a:endParaRPr lang="en-US" sz="4400" dirty="0"/>
          </a:p>
          <a:p>
            <a:pPr marL="457200" indent="-457200"/>
            <a:r>
              <a:rPr lang="en-US" sz="4400" b="1" dirty="0"/>
              <a:t>Customizable Access: </a:t>
            </a:r>
            <a:r>
              <a:rPr lang="en-US" sz="4400" dirty="0"/>
              <a:t>Organizations can define which parts of the blockchain are open to the public and which are private.</a:t>
            </a:r>
          </a:p>
          <a:p>
            <a:pPr marL="457200" indent="-457200"/>
            <a:endParaRPr lang="en-US" sz="4400" dirty="0"/>
          </a:p>
          <a:p>
            <a:pPr marL="457200" indent="-457200"/>
            <a:r>
              <a:rPr lang="en-US" sz="4400" b="1" dirty="0"/>
              <a:t>Flexibility: </a:t>
            </a:r>
            <a:r>
              <a:rPr lang="en-US" sz="4400" dirty="0"/>
              <a:t>Offers the ability to adapt to various use cases and regulatory requirements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19811605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67E18-8760-9B3C-1B04-80D01C450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39E3-BB4A-B7D3-E5F6-D14060C3D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9144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Blockchain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A9372-5D62-8D7B-B31B-2653A1328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348740"/>
            <a:ext cx="11430000" cy="5144135"/>
          </a:xfrm>
        </p:spPr>
        <p:txBody>
          <a:bodyPr>
            <a:normAutofit fontScale="85000" lnSpcReduction="10000"/>
          </a:bodyPr>
          <a:lstStyle/>
          <a:p>
            <a:pPr marL="457200" indent="-457200"/>
            <a:r>
              <a:rPr lang="en-US" sz="4400" b="1" dirty="0"/>
              <a:t>Decentralization: </a:t>
            </a:r>
            <a:r>
              <a:rPr lang="en-US" sz="4400" dirty="0"/>
              <a:t>Decentralization means that control is distributed across a network of participants rather than being centralized in a single entity.</a:t>
            </a:r>
          </a:p>
          <a:p>
            <a:pPr marL="457200" indent="-457200"/>
            <a:r>
              <a:rPr lang="en-US" sz="4400" b="1" dirty="0"/>
              <a:t> Distributed Ledger: </a:t>
            </a:r>
            <a:r>
              <a:rPr lang="en-US" sz="4400" dirty="0"/>
              <a:t>A distributed ledger is a database that is replicated and synchronized across multiple nodes in a network. Ensures data consistency across multiple nodes.</a:t>
            </a:r>
          </a:p>
          <a:p>
            <a:pPr marL="457200" indent="-457200"/>
            <a:r>
              <a:rPr lang="en-US" sz="4400" b="1" dirty="0"/>
              <a:t> Consensus Mechanisms: </a:t>
            </a:r>
            <a:r>
              <a:rPr lang="en-US" sz="4400" dirty="0"/>
              <a:t>are protocols used to agree on the validity of transactions and the state of the blockchain. </a:t>
            </a:r>
            <a:r>
              <a:rPr lang="en-US" sz="4400" dirty="0" err="1"/>
              <a:t>i.e</a:t>
            </a:r>
            <a:r>
              <a:rPr lang="en-US" sz="4400" dirty="0"/>
              <a:t> Agree on the validity of transactions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454415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E5857-658C-1A13-7B43-8DAFE44CB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A0E42-3D28-781A-E6F2-4FD56E33D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9144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Common Types Consensus Mechanisms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73DE6-CC6A-5784-19C0-373668B16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348740"/>
            <a:ext cx="11430000" cy="5144135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sz="4000" b="1" dirty="0"/>
              <a:t>Proof of Work (PoW): </a:t>
            </a:r>
            <a:r>
              <a:rPr lang="en-US" sz="4000" dirty="0"/>
              <a:t>Requires nodes to solve complex mathematical problems to validate transactions (e.g., Bitcoin).</a:t>
            </a:r>
          </a:p>
          <a:p>
            <a:pPr marL="457200" indent="-457200"/>
            <a:r>
              <a:rPr lang="en-US" sz="4000" b="1" dirty="0"/>
              <a:t>Proof of Stake (PoS):</a:t>
            </a:r>
            <a:r>
              <a:rPr lang="en-US" sz="4000" dirty="0"/>
              <a:t> Validators are chosen based on the number of tokens they hold and are willing to "stake" as collateral (e.g., Ethereum2.0). </a:t>
            </a:r>
          </a:p>
          <a:p>
            <a:pPr marL="457200" indent="-457200"/>
            <a:r>
              <a:rPr lang="en-US" sz="4000" b="1" dirty="0"/>
              <a:t>Delegated Proof of Stake (</a:t>
            </a:r>
            <a:r>
              <a:rPr lang="en-US" sz="4000" b="1" dirty="0" err="1"/>
              <a:t>DPoS</a:t>
            </a:r>
            <a:r>
              <a:rPr lang="en-US" sz="4000" b="1" dirty="0"/>
              <a:t>):</a:t>
            </a:r>
            <a:r>
              <a:rPr lang="en-US" sz="4000" dirty="0"/>
              <a:t> Stakeholders elect delegates to validate transactions on their behalf (e.g., core). 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8663058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1330F-3A09-0701-E23D-80EAAF8D3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401F-2A9B-93E0-182D-C43D261FD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9144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+mn-lt"/>
              </a:rPr>
              <a:t>Wallet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A4349-BE0C-02C8-66CD-680079692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348740"/>
            <a:ext cx="11430000" cy="5144135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sz="5400" b="1" dirty="0"/>
              <a:t>A blockchain wallet </a:t>
            </a:r>
            <a:r>
              <a:rPr lang="en-US" sz="5400" dirty="0"/>
              <a:t>is a tool that allows users to interact with a blockchain and perform transactions with cryptocurrencies.</a:t>
            </a:r>
          </a:p>
          <a:p>
            <a:pPr marL="457200" indent="-457200"/>
            <a:r>
              <a:rPr lang="en-US" sz="5400" b="0" i="0" dirty="0">
                <a:solidFill>
                  <a:srgbClr val="001D35"/>
                </a:solidFill>
                <a:effectLst/>
              </a:rPr>
              <a:t>It stores a user's public and private keys, which are used to secure the wallet and enable transactions. 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899050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D24E7-2F78-2BE8-D720-A92B49C43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E37E-488E-BD6A-ABBC-41C7C3BF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9144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+mn-lt"/>
              </a:rPr>
              <a:t>Types of Wallets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E1E8-5F83-4627-8A0C-3141A19AE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164922"/>
            <a:ext cx="11430000" cy="5327954"/>
          </a:xfrm>
        </p:spPr>
        <p:txBody>
          <a:bodyPr>
            <a:noAutofit/>
          </a:bodyPr>
          <a:lstStyle/>
          <a:p>
            <a:pPr marL="457200" indent="-457200"/>
            <a:r>
              <a:rPr lang="en-US" sz="4400" b="1" dirty="0"/>
              <a:t>1. Software Wallets : </a:t>
            </a:r>
            <a:r>
              <a:rPr lang="en-US" sz="4400" b="0" i="0" dirty="0">
                <a:solidFill>
                  <a:srgbClr val="001D35"/>
                </a:solidFill>
                <a:effectLst/>
              </a:rPr>
              <a:t>is a program that allows users to manage their cryptocurrency on the blockchain through a device like a computer or mobile device.</a:t>
            </a:r>
          </a:p>
          <a:p>
            <a:pPr marL="914400" lvl="1" indent="-457200"/>
            <a:r>
              <a:rPr lang="en-US" sz="4400" b="1" dirty="0"/>
              <a:t>Mobile Wallets: </a:t>
            </a:r>
            <a:r>
              <a:rPr lang="en-US" sz="4400" dirty="0"/>
              <a:t>Apps installed on smartphones, offering convenience and access on the go. </a:t>
            </a:r>
            <a:r>
              <a:rPr lang="en-US" sz="4400" b="1" dirty="0"/>
              <a:t>Examples include</a:t>
            </a:r>
            <a:r>
              <a:rPr lang="en-US" sz="4400" dirty="0"/>
              <a:t> Trust Wallet and Mycelium. </a:t>
            </a:r>
          </a:p>
        </p:txBody>
      </p:sp>
    </p:spTree>
    <p:extLst>
      <p:ext uri="{BB962C8B-B14F-4D97-AF65-F5344CB8AC3E}">
        <p14:creationId xmlns:p14="http://schemas.microsoft.com/office/powerpoint/2010/main" val="1199068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C642E-5A7E-6B40-86AC-89CB8D3A9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60D32-9878-46BC-D826-0139EAB5F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164922"/>
            <a:ext cx="11430000" cy="5327954"/>
          </a:xfrm>
        </p:spPr>
        <p:txBody>
          <a:bodyPr>
            <a:noAutofit/>
          </a:bodyPr>
          <a:lstStyle/>
          <a:p>
            <a:pPr marL="914400" lvl="1" indent="-457200"/>
            <a:r>
              <a:rPr lang="en-US" sz="4000" b="1" dirty="0"/>
              <a:t>Mobile Wallets: </a:t>
            </a:r>
            <a:r>
              <a:rPr lang="en-US" sz="4000" dirty="0"/>
              <a:t>Apps installed on smartphones, offering convenience and access on the go. </a:t>
            </a:r>
            <a:r>
              <a:rPr lang="en-US" sz="4000" b="1" dirty="0"/>
              <a:t>Examples include</a:t>
            </a:r>
            <a:r>
              <a:rPr lang="en-US" sz="4000" dirty="0"/>
              <a:t> Trust Wallet and </a:t>
            </a:r>
            <a:r>
              <a:rPr lang="en-US" sz="4000" dirty="0" err="1"/>
              <a:t>Metamask</a:t>
            </a:r>
            <a:r>
              <a:rPr lang="en-US" sz="4000" dirty="0"/>
              <a:t>.</a:t>
            </a:r>
          </a:p>
          <a:p>
            <a:pPr marL="914400" lvl="1" indent="-457200"/>
            <a:endParaRPr lang="en-US" sz="4000" dirty="0"/>
          </a:p>
          <a:p>
            <a:pPr marL="914400" lvl="1" indent="-457200"/>
            <a:r>
              <a:rPr lang="en-US" sz="4000" b="1" dirty="0"/>
              <a:t>Web Wallets: </a:t>
            </a:r>
            <a:r>
              <a:rPr lang="en-US" sz="4000" dirty="0"/>
              <a:t>Accessed through a web browser. They are convenient but can be less secure than other types. </a:t>
            </a:r>
          </a:p>
          <a:p>
            <a:pPr marL="457200" lvl="1" indent="0">
              <a:buNone/>
            </a:pPr>
            <a:r>
              <a:rPr lang="en-US" sz="4000" b="1" dirty="0"/>
              <a:t>  Examples include </a:t>
            </a:r>
            <a:r>
              <a:rPr lang="en-US" sz="4000" dirty="0"/>
              <a:t>Coinbase and Blockchain.info. </a:t>
            </a:r>
          </a:p>
          <a:p>
            <a:pPr marL="457200" lvl="1" indent="0">
              <a:buNone/>
            </a:pP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145692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2E15-4E0F-18A6-BA00-74339CAEB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Why Decentralized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7EE2E-EF40-DBF0-FC87-02DD28127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5400" b="1" dirty="0">
                <a:latin typeface="Nunito" pitchFamily="2" charset="0"/>
              </a:rPr>
              <a:t>Decentralization</a:t>
            </a:r>
            <a:r>
              <a:rPr lang="en-US" sz="5400" dirty="0">
                <a:latin typeface="Nunito" pitchFamily="2" charset="0"/>
              </a:rPr>
              <a:t> means that there is no central authority or a single entity that controls the entire network.</a:t>
            </a:r>
          </a:p>
          <a:p>
            <a:pPr marL="0" indent="0">
              <a:buNone/>
            </a:pPr>
            <a:endParaRPr lang="en-US" sz="5400" dirty="0">
              <a:latin typeface="Nunito" pitchFamily="2" charset="0"/>
            </a:endParaRPr>
          </a:p>
          <a:p>
            <a:pPr marL="0" indent="0">
              <a:buNone/>
            </a:pPr>
            <a:r>
              <a:rPr lang="en-US" sz="5400" dirty="0">
                <a:latin typeface="Nunito" pitchFamily="2" charset="0"/>
              </a:rPr>
              <a:t>Instead, control and decision-making are distributed across all the nodes in the network.</a:t>
            </a:r>
          </a:p>
        </p:txBody>
      </p:sp>
    </p:spTree>
    <p:extLst>
      <p:ext uri="{BB962C8B-B14F-4D97-AF65-F5344CB8AC3E}">
        <p14:creationId xmlns:p14="http://schemas.microsoft.com/office/powerpoint/2010/main" val="3454244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B2C8E-7610-32F0-49FD-A28FAEEC1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CBEAA-8E73-35D4-297E-109283226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9144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+mn-lt"/>
              </a:rPr>
              <a:t>Types of Wallets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983F7-0AC6-6DE8-DC7C-900C9BA51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348740"/>
            <a:ext cx="11430000" cy="5144135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4000" b="1" dirty="0"/>
              <a:t>2. Hardware Wallets: </a:t>
            </a:r>
            <a:r>
              <a:rPr lang="en-US" sz="4000" dirty="0"/>
              <a:t>Physical devices that store your private keys offline, providing a high level of security against online threats.</a:t>
            </a:r>
          </a:p>
          <a:p>
            <a:pPr marL="0" indent="0">
              <a:buNone/>
            </a:pPr>
            <a:r>
              <a:rPr lang="en-US" sz="2800" dirty="0"/>
              <a:t>	Examples: Ledger Nano S/X, </a:t>
            </a:r>
            <a:r>
              <a:rPr lang="en-US" sz="2800" dirty="0" err="1"/>
              <a:t>Trezor</a:t>
            </a:r>
            <a:r>
              <a:rPr lang="en-US" sz="2800" dirty="0"/>
              <a:t> One/</a:t>
            </a:r>
            <a:r>
              <a:rPr lang="en-US" sz="2800" dirty="0" err="1"/>
              <a:t>Trezor</a:t>
            </a:r>
            <a:r>
              <a:rPr lang="en-US" sz="2800" dirty="0"/>
              <a:t> Model T.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869435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E4252-F74B-1170-5AEE-E1533FAD1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3CFA-00BA-BD9E-0B18-8AB5E93B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9144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+mn-lt"/>
              </a:rPr>
              <a:t>Types of Wallets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776C2-8AA5-2E80-591E-839B9ABB5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348740"/>
            <a:ext cx="11430000" cy="5144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dirty="0"/>
              <a:t>3. Paper Wallets </a:t>
            </a:r>
            <a:r>
              <a:rPr lang="en-US" sz="4400" dirty="0"/>
              <a:t>: Physical printouts or handwritten records of your public and private keys. Used for offline storage. </a:t>
            </a:r>
          </a:p>
          <a:p>
            <a:pPr marL="0" indent="0">
              <a:buNone/>
            </a:pPr>
            <a:r>
              <a:rPr lang="en-US" sz="4400" b="1" dirty="0"/>
              <a:t>Usage: </a:t>
            </a:r>
            <a:r>
              <a:rPr lang="en-US" sz="4400" dirty="0"/>
              <a:t>Often used for long-term storage or cold storage, but can be easily damaged or lost.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547559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FB4E1-46DF-B797-0775-46B265AB4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C308-E22E-06C9-3B50-D121CC61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9144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+mn-lt"/>
              </a:rPr>
              <a:t>Types of Wallets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D8D6B-50F4-7D91-38CD-3C19AE3DA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348740"/>
            <a:ext cx="11430000" cy="5144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/>
              <a:t>4. Custodial Wallets: </a:t>
            </a:r>
            <a:r>
              <a:rPr lang="en-US" sz="5400" dirty="0"/>
              <a:t>Wallets where a third party manages the private keys on your behalf.</a:t>
            </a:r>
          </a:p>
          <a:p>
            <a:pPr marL="0" indent="0">
              <a:buNone/>
            </a:pPr>
            <a:r>
              <a:rPr lang="en-US" sz="5400" b="1" dirty="0"/>
              <a:t>Examples: </a:t>
            </a:r>
            <a:r>
              <a:rPr lang="en-US" sz="5400" dirty="0"/>
              <a:t>Wallets provided by exchanges like Binance or Coinbase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7113742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24AFC-A3F9-1B2B-7E1E-9C841DA43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2493-96C9-AA7A-AE78-FD5096B7C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9144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+mn-lt"/>
              </a:rPr>
              <a:t>Key Components of a Wallet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B44EE-E211-128B-6F8E-4F67678FB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348740"/>
            <a:ext cx="11430000" cy="5144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/>
              <a:t>1. Private Key: </a:t>
            </a:r>
            <a:r>
              <a:rPr lang="en-US" sz="5400" dirty="0"/>
              <a:t>A secret key used to sign transactions and prove ownership of your assets. </a:t>
            </a:r>
          </a:p>
          <a:p>
            <a:pPr marL="0" indent="0">
              <a:buNone/>
            </a:pPr>
            <a:r>
              <a:rPr lang="en-US" sz="5400" dirty="0"/>
              <a:t>It must be kept secure.</a:t>
            </a:r>
          </a:p>
          <a:p>
            <a:pPr marL="0" indent="0">
              <a:buNone/>
            </a:pPr>
            <a:r>
              <a:rPr lang="en-US" sz="5400" b="1" dirty="0"/>
              <a:t>Usage:</a:t>
            </a:r>
            <a:r>
              <a:rPr lang="en-US" sz="5400" dirty="0"/>
              <a:t> Grants control over the assets stored in the wallet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5608274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E0F28-39F9-C437-7793-7DD0F6015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5F6C4-ACCA-DC54-D44E-3DEB24135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9144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+mn-lt"/>
              </a:rPr>
              <a:t>Key Components of a Wallet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F8917-C5A3-9B4E-9707-A6965AD2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348740"/>
            <a:ext cx="11430000" cy="51441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5400" b="1" dirty="0"/>
              <a:t>2. Public Key: </a:t>
            </a:r>
            <a:r>
              <a:rPr lang="en-US" sz="5400" dirty="0"/>
              <a:t>These are derived from the private key and serve as an address that others can use to send cryptocurrencies to the wallet.</a:t>
            </a:r>
          </a:p>
          <a:p>
            <a:pPr marL="0" indent="0">
              <a:buNone/>
            </a:pPr>
            <a:r>
              <a:rPr lang="en-US" sz="5400" dirty="0"/>
              <a:t>Public keys are shared openly.</a:t>
            </a:r>
          </a:p>
          <a:p>
            <a:pPr marL="0" indent="0">
              <a:buNone/>
            </a:pPr>
            <a:r>
              <a:rPr lang="en-US" sz="5400" b="1" dirty="0"/>
              <a:t>Usage:</a:t>
            </a:r>
            <a:r>
              <a:rPr lang="en-US" sz="5400" dirty="0"/>
              <a:t> Allows others to send you funds and verify your transactions.</a:t>
            </a:r>
          </a:p>
        </p:txBody>
      </p:sp>
    </p:spTree>
    <p:extLst>
      <p:ext uri="{BB962C8B-B14F-4D97-AF65-F5344CB8AC3E}">
        <p14:creationId xmlns:p14="http://schemas.microsoft.com/office/powerpoint/2010/main" val="25633212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41CC2-DE16-4AA9-C519-7AD65FC0A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57BF-CCE1-E2A4-4794-FB04F9A7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9144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+mn-lt"/>
              </a:rPr>
              <a:t>Key Components of a Wallet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381D4-B870-1CC1-3290-6B5DF9867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348740"/>
            <a:ext cx="11430000" cy="51441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dirty="0"/>
              <a:t>3.Wallet </a:t>
            </a:r>
            <a:r>
              <a:rPr lang="en-US" sz="5400" b="1" dirty="0" err="1"/>
              <a:t>Address:</a:t>
            </a:r>
            <a:r>
              <a:rPr lang="en-US" sz="5400" dirty="0" err="1"/>
              <a:t>A</a:t>
            </a:r>
            <a:r>
              <a:rPr lang="en-US" sz="5400" dirty="0"/>
              <a:t> unique identifier derived from the public key. It is used </a:t>
            </a:r>
          </a:p>
          <a:p>
            <a:pPr marL="0" indent="0">
              <a:buNone/>
            </a:pPr>
            <a:r>
              <a:rPr lang="en-US" sz="5400" dirty="0"/>
              <a:t>to receive digital assets.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b="1" dirty="0"/>
              <a:t>Usage:</a:t>
            </a:r>
            <a:r>
              <a:rPr lang="en-US" sz="5400" dirty="0"/>
              <a:t> Shared with others to receive cryptocurrency</a:t>
            </a:r>
          </a:p>
        </p:txBody>
      </p:sp>
    </p:spTree>
    <p:extLst>
      <p:ext uri="{BB962C8B-B14F-4D97-AF65-F5344CB8AC3E}">
        <p14:creationId xmlns:p14="http://schemas.microsoft.com/office/powerpoint/2010/main" val="14741087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558B4-58C9-70E8-B158-5DD0BF4A0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92CE8-771D-8282-AD08-259C29AB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9144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+mn-lt"/>
              </a:rPr>
              <a:t>Key Components of a Wallet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7410-B525-F7FE-F29E-1BF9602B4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348740"/>
            <a:ext cx="11430000" cy="51441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6000" b="1" dirty="0"/>
              <a:t>4. Passphrase (or Seed Phrase) </a:t>
            </a:r>
            <a:r>
              <a:rPr lang="en-US" sz="6000" dirty="0"/>
              <a:t>A series of words used to recover your wallet if you lose access to it. </a:t>
            </a:r>
          </a:p>
          <a:p>
            <a:pPr marL="0" indent="0">
              <a:buNone/>
            </a:pPr>
            <a:endParaRPr lang="en-US" sz="6000" dirty="0"/>
          </a:p>
          <a:p>
            <a:pPr marL="0" indent="0">
              <a:buNone/>
            </a:pPr>
            <a:r>
              <a:rPr lang="en-US" sz="6000" b="1" dirty="0"/>
              <a:t>Usage:</a:t>
            </a:r>
            <a:r>
              <a:rPr lang="en-US" sz="6000" dirty="0"/>
              <a:t> Provides an additional layer of security and backup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5287141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1C31D-101A-DA44-A574-0A0009734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A4D67-C3C7-EED3-D5D5-4CA13A0A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9144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+mn-lt"/>
              </a:rPr>
              <a:t>Description of blockchain 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CA53E-D0C8-03B0-E940-D783F6329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348740"/>
            <a:ext cx="11430000" cy="51441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6600" b="1" dirty="0" err="1"/>
              <a:t>dApps</a:t>
            </a:r>
            <a:r>
              <a:rPr lang="en-US" sz="6600" b="1" dirty="0"/>
              <a:t>(</a:t>
            </a:r>
            <a:r>
              <a:rPr lang="en-US" sz="4800" b="1" u="sng" dirty="0">
                <a:latin typeface="Arial" panose="020B0604020202020204" pitchFamily="34" charset="0"/>
              </a:rPr>
              <a:t>Decentralized Applications</a:t>
            </a:r>
            <a:r>
              <a:rPr lang="en-US" sz="6600" b="1" dirty="0"/>
              <a:t>): </a:t>
            </a:r>
            <a:r>
              <a:rPr lang="en-US" sz="6600" dirty="0"/>
              <a:t>Applications running on a blockchain network.</a:t>
            </a:r>
          </a:p>
          <a:p>
            <a:pPr marL="0" indent="0">
              <a:buNone/>
            </a:pPr>
            <a:r>
              <a:rPr lang="en-US" sz="6600" b="1" dirty="0"/>
              <a:t>Hash Functions: </a:t>
            </a:r>
            <a:r>
              <a:rPr lang="en-US" sz="6600" dirty="0"/>
              <a:t>Functions that create unique identifiers for data.</a:t>
            </a:r>
          </a:p>
        </p:txBody>
      </p:sp>
    </p:spTree>
    <p:extLst>
      <p:ext uri="{BB962C8B-B14F-4D97-AF65-F5344CB8AC3E}">
        <p14:creationId xmlns:p14="http://schemas.microsoft.com/office/powerpoint/2010/main" val="26900466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7E242-CD79-5697-FF98-4620DD2AF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27DF-E477-BCE1-A0C4-5AF358A23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770" y="160020"/>
            <a:ext cx="11510010" cy="6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b="1" dirty="0">
                <a:solidFill>
                  <a:srgbClr val="FF0000"/>
                </a:solidFill>
              </a:rPr>
              <a:t>Transactions:</a:t>
            </a:r>
            <a:r>
              <a:rPr lang="en-US" sz="6600" dirty="0">
                <a:solidFill>
                  <a:srgbClr val="FF0000"/>
                </a:solidFill>
              </a:rPr>
              <a:t> </a:t>
            </a:r>
            <a:r>
              <a:rPr lang="en-US" sz="6600" dirty="0"/>
              <a:t>Transactions are the fundamental operations that involve transferring digital assets </a:t>
            </a:r>
            <a:r>
              <a:rPr lang="en-US" sz="6600" b="1" dirty="0"/>
              <a:t>(e.g., cryptocurrency) </a:t>
            </a:r>
            <a:r>
              <a:rPr lang="en-US" sz="6600" dirty="0"/>
              <a:t>from one address to another.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4039079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25A87-203F-B6E4-2360-9F0B1E76E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02DE-122C-ECF8-5E6F-C7424E11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770" y="160020"/>
            <a:ext cx="11510010" cy="6332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b="1" dirty="0">
                <a:solidFill>
                  <a:srgbClr val="FF0000"/>
                </a:solidFill>
              </a:rPr>
              <a:t>Merkle Trees: </a:t>
            </a:r>
            <a:r>
              <a:rPr lang="en-US" sz="6600" dirty="0"/>
              <a:t>A Merkle Tree is a data structure that organizes transactions in a way that allows for efficient and secure </a:t>
            </a:r>
          </a:p>
          <a:p>
            <a:pPr marL="0" indent="0">
              <a:buNone/>
            </a:pPr>
            <a:r>
              <a:rPr lang="en-US" sz="6600" dirty="0"/>
              <a:t>verification of data integrity.</a:t>
            </a:r>
          </a:p>
        </p:txBody>
      </p:sp>
    </p:spTree>
    <p:extLst>
      <p:ext uri="{BB962C8B-B14F-4D97-AF65-F5344CB8AC3E}">
        <p14:creationId xmlns:p14="http://schemas.microsoft.com/office/powerpoint/2010/main" val="367165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6D66-CB8D-EF21-89D6-096E683E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Trustless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9DFB9-5BC4-50A8-B1DC-969BA35BC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>
                <a:latin typeface="Nunito" pitchFamily="2" charset="0"/>
              </a:rPr>
              <a:t>In a decentralized system, you don't need to trust a single entity (like a bank or government) to manage or control the system. </a:t>
            </a:r>
          </a:p>
        </p:txBody>
      </p:sp>
    </p:spTree>
    <p:extLst>
      <p:ext uri="{BB962C8B-B14F-4D97-AF65-F5344CB8AC3E}">
        <p14:creationId xmlns:p14="http://schemas.microsoft.com/office/powerpoint/2010/main" val="21675789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AADB8AE-6216-BF02-4211-8686A4587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194F1-5A68-9620-1A9D-5163592E7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770" y="2171700"/>
            <a:ext cx="11510010" cy="432117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6000" dirty="0"/>
              <a:t>What is Blockchain /1marks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6000" dirty="0"/>
              <a:t>Explain 4 type of Blockchain /2marks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6000" dirty="0"/>
              <a:t>What is </a:t>
            </a:r>
            <a:r>
              <a:rPr lang="en-US" sz="6000" dirty="0" err="1"/>
              <a:t>Dapp</a:t>
            </a:r>
            <a:r>
              <a:rPr lang="en-US" sz="6000" dirty="0"/>
              <a:t> /1marks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6000" dirty="0"/>
              <a:t>Explain Immutability /1marks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6000" dirty="0"/>
              <a:t>What is Wallet /1marks</a:t>
            </a:r>
          </a:p>
          <a:p>
            <a:pPr marL="0" indent="0">
              <a:buNone/>
            </a:pPr>
            <a:endParaRPr lang="en-US" sz="6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7FFA8C-8436-9263-44EF-BF8E116E02C9}"/>
              </a:ext>
            </a:extLst>
          </p:cNvPr>
          <p:cNvSpPr txBox="1"/>
          <p:nvPr/>
        </p:nvSpPr>
        <p:spPr>
          <a:xfrm>
            <a:off x="4251960" y="914400"/>
            <a:ext cx="41864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QUIZ /6marks</a:t>
            </a:r>
          </a:p>
        </p:txBody>
      </p:sp>
    </p:spTree>
    <p:extLst>
      <p:ext uri="{BB962C8B-B14F-4D97-AF65-F5344CB8AC3E}">
        <p14:creationId xmlns:p14="http://schemas.microsoft.com/office/powerpoint/2010/main" val="41171825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8DF9B-41B3-C966-1D49-C0F2DF136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771FC-3AE3-9B2A-3D2C-A01E3FA6C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9144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+mn-lt"/>
              </a:rPr>
              <a:t>How They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24374-E5DE-203B-A347-C8DE3D882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348740"/>
            <a:ext cx="11430000" cy="5144135"/>
          </a:xfrm>
        </p:spPr>
        <p:txBody>
          <a:bodyPr>
            <a:normAutofit fontScale="92500" lnSpcReduction="10000"/>
          </a:bodyPr>
          <a:lstStyle/>
          <a:p>
            <a:pPr marL="457200" indent="-457200"/>
            <a:r>
              <a:rPr lang="en-US" sz="4800" dirty="0"/>
              <a:t>Each transaction is hashed (a process that converts data into a fixed-size string of characters). </a:t>
            </a:r>
          </a:p>
          <a:p>
            <a:pPr marL="457200" indent="-457200"/>
            <a:r>
              <a:rPr lang="en-US" sz="4800" dirty="0"/>
              <a:t>These hashes are paired and hashed together to form a parent node. </a:t>
            </a:r>
          </a:p>
          <a:p>
            <a:pPr marL="457200" indent="-457200"/>
            <a:r>
              <a:rPr lang="en-US" sz="4800" dirty="0"/>
              <a:t>This process continues until a single hash, called the </a:t>
            </a:r>
            <a:r>
              <a:rPr lang="en-US" sz="4800" b="1" dirty="0"/>
              <a:t>Merkle Root</a:t>
            </a:r>
            <a:r>
              <a:rPr lang="en-US" sz="4800" dirty="0"/>
              <a:t>, is created at the top of the tree.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8088442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6731F-43B2-A815-EE3E-825798E45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1781C-B878-2046-2858-46B2BCCE4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354330"/>
            <a:ext cx="11430000" cy="6138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The </a:t>
            </a:r>
            <a:r>
              <a:rPr lang="en-US" sz="6000" b="1" dirty="0"/>
              <a:t>Merkle Root </a:t>
            </a:r>
            <a:r>
              <a:rPr lang="en-US" sz="6000" dirty="0"/>
              <a:t>represents all the transactions in that block, allowing anyone to verify whether a transaction is included without needing to check every single transaction. 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3331426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C3D4F-5751-6DB1-448E-21B241BA9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 Merkle Root (Cryptocurrency)? How It Works in Blockchain">
            <a:extLst>
              <a:ext uri="{FF2B5EF4-FFF2-40B4-BE49-F238E27FC236}">
                <a16:creationId xmlns:a16="http://schemas.microsoft.com/office/drawing/2014/main" id="{BC89F72C-606C-F705-BA56-8BBBCB4C99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723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8443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89A8F-3DB9-F970-50FB-5BA1F072F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F30D-2AD2-3763-5FE9-2F79F55C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9144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+mn-lt"/>
              </a:rPr>
              <a:t>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8FEB9-EA54-0720-1C83-B4F840096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188720"/>
            <a:ext cx="11430000" cy="5304155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00000"/>
              </a:lnSpc>
            </a:pPr>
            <a:r>
              <a:rPr lang="en-US" sz="5400" dirty="0"/>
              <a:t>A </a:t>
            </a:r>
            <a:r>
              <a:rPr lang="en-US" sz="5400" b="1" dirty="0">
                <a:solidFill>
                  <a:srgbClr val="FF0000"/>
                </a:solidFill>
              </a:rPr>
              <a:t>block</a:t>
            </a:r>
            <a:r>
              <a:rPr lang="en-US" sz="5400" dirty="0"/>
              <a:t> in a blockchain is a data structure that stores a list of transactions or other relevant information. </a:t>
            </a:r>
          </a:p>
          <a:p>
            <a:pPr marL="457200" indent="-457200">
              <a:lnSpc>
                <a:spcPct val="100000"/>
              </a:lnSpc>
            </a:pPr>
            <a:r>
              <a:rPr lang="en-US" sz="5400" dirty="0"/>
              <a:t>Each block is linked to the previous one, forming a chain, hence the term "</a:t>
            </a:r>
            <a:r>
              <a:rPr lang="en-US" sz="5400" b="1" dirty="0"/>
              <a:t>blockchain."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3280655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90B42-ECEE-6EE7-4C31-84A37C805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9CF9-7CB4-4225-C038-1A59B626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9144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+mn-lt"/>
              </a:rPr>
              <a:t>Components of a block</a:t>
            </a:r>
          </a:p>
        </p:txBody>
      </p:sp>
      <p:pic>
        <p:nvPicPr>
          <p:cNvPr id="1026" name="Picture 2" descr="Blockchain Structure - GeeksforGeeks">
            <a:extLst>
              <a:ext uri="{FF2B5EF4-FFF2-40B4-BE49-F238E27FC236}">
                <a16:creationId xmlns:a16="http://schemas.microsoft.com/office/drawing/2014/main" id="{CCD26ED9-0C6E-BB85-E3F4-18411F9740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028700"/>
            <a:ext cx="11297774" cy="542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9712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31CFA-C329-5719-8804-26E388FE6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9B04-03F6-C54F-61CC-52E9BB4A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9144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+mn-lt"/>
              </a:rPr>
              <a:t>Components of a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D337-D85E-D99E-AD49-C28F68BBA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90" y="1165860"/>
            <a:ext cx="10515600" cy="5491162"/>
          </a:xfrm>
        </p:spPr>
        <p:txBody>
          <a:bodyPr>
            <a:normAutofit/>
          </a:bodyPr>
          <a:lstStyle/>
          <a:p>
            <a:r>
              <a:rPr lang="en-US" sz="5400" b="1" dirty="0"/>
              <a:t>Header</a:t>
            </a:r>
            <a:r>
              <a:rPr lang="en-US" sz="5400" dirty="0"/>
              <a:t>: This contains metadata about the block, including: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400" b="1" dirty="0"/>
              <a:t>Hash of the previous block</a:t>
            </a:r>
            <a:r>
              <a:rPr lang="en-US" sz="5400" dirty="0"/>
              <a:t>: This ensures the immutability of the blockchain, linking each block to its predecessor.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BFF15674-A25B-7B96-CFA9-D2D46F00C7D0}"/>
              </a:ext>
            </a:extLst>
          </p:cNvPr>
          <p:cNvSpPr/>
          <p:nvPr/>
        </p:nvSpPr>
        <p:spPr>
          <a:xfrm>
            <a:off x="1695450" y="2174080"/>
            <a:ext cx="10271760" cy="3118010"/>
          </a:xfrm>
          <a:prstGeom prst="wedgeRoundRectCallout">
            <a:avLst>
              <a:gd name="adj1" fmla="val 22634"/>
              <a:gd name="adj2" fmla="val -62670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bg1"/>
                </a:solidFill>
                <a:effectLst/>
              </a:rPr>
              <a:t>Metadata</a:t>
            </a:r>
            <a:r>
              <a:rPr lang="en-US" sz="3600" b="1" dirty="0">
                <a:effectLst/>
              </a:rPr>
              <a:t> is data that provides information about other data. </a:t>
            </a:r>
            <a:br>
              <a:rPr lang="en-US" sz="3600" b="1" dirty="0">
                <a:effectLst/>
              </a:rPr>
            </a:br>
            <a:r>
              <a:rPr lang="en-US" sz="3600" b="1" dirty="0">
                <a:effectLst/>
              </a:rPr>
              <a:t>Example: For a document: file size, creation date, author, and file type.</a:t>
            </a:r>
          </a:p>
        </p:txBody>
      </p:sp>
    </p:spTree>
    <p:extLst>
      <p:ext uri="{BB962C8B-B14F-4D97-AF65-F5344CB8AC3E}">
        <p14:creationId xmlns:p14="http://schemas.microsoft.com/office/powerpoint/2010/main" val="370356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C7977-9FF2-00AE-627A-C51C2FDE3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33A8-1B45-10D2-D98A-3608F433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9144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/>
              <a:t>Hash of the previous block</a:t>
            </a:r>
            <a:endParaRPr lang="en-US" sz="4800" b="1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2050" name="Picture 2" descr="What is Blockchain Technology? | IG Bank Switzerland">
            <a:extLst>
              <a:ext uri="{FF2B5EF4-FFF2-40B4-BE49-F238E27FC236}">
                <a16:creationId xmlns:a16="http://schemas.microsoft.com/office/drawing/2014/main" id="{B6562D61-1097-CDC3-AD54-3326ED2247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107" y="1338203"/>
            <a:ext cx="9709785" cy="497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3033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17E49-EBC8-4725-790C-CE62E121D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8B818-A752-B5DC-0EF7-42823A97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9144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+mn-lt"/>
              </a:rPr>
              <a:t>Components of a block </a:t>
            </a:r>
            <a:r>
              <a:rPr lang="en-US" sz="4800" b="1" dirty="0" err="1">
                <a:solidFill>
                  <a:srgbClr val="FF0000"/>
                </a:solidFill>
                <a:latin typeface="+mn-lt"/>
              </a:rPr>
              <a:t>Cont</a:t>
            </a:r>
            <a:r>
              <a:rPr lang="en-US" sz="4800" b="1" dirty="0">
                <a:solidFill>
                  <a:srgbClr val="FF0000"/>
                </a:solidFill>
                <a:latin typeface="+mn-lt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06224-94BD-FAAC-4BEE-E7E8B0727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60" y="1028701"/>
            <a:ext cx="11349990" cy="571499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Timestamp</a:t>
            </a:r>
            <a:r>
              <a:rPr lang="en-US" sz="4000" dirty="0"/>
              <a:t>: The time when the block was created.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Nonce</a:t>
            </a:r>
            <a:r>
              <a:rPr lang="en-US" sz="4000" dirty="0"/>
              <a:t>: In blockchain terms, a nonce is a (</a:t>
            </a:r>
            <a:r>
              <a:rPr lang="en-US" sz="4000" b="1" dirty="0"/>
              <a:t>number used once)</a:t>
            </a:r>
            <a:r>
              <a:rPr lang="en-US" sz="4000" dirty="0"/>
              <a:t>. A random number generated by miners when they create a new block in the blockchain.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Merkle Root</a:t>
            </a:r>
            <a:r>
              <a:rPr lang="en-US" sz="4000" dirty="0"/>
              <a:t>: A hash that represents all the transactions within the block, enabling efficient verification of the transactions.</a:t>
            </a:r>
          </a:p>
          <a:p>
            <a:pPr marL="0" indent="0">
              <a:buNone/>
            </a:pPr>
            <a:endParaRPr lang="en-US" sz="4000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73D1BB5-C930-EEAA-1928-5D685CF13C02}"/>
              </a:ext>
            </a:extLst>
          </p:cNvPr>
          <p:cNvSpPr/>
          <p:nvPr/>
        </p:nvSpPr>
        <p:spPr>
          <a:xfrm>
            <a:off x="1668780" y="2974178"/>
            <a:ext cx="10271760" cy="3769520"/>
          </a:xfrm>
          <a:prstGeom prst="wedgeRoundRectCallout">
            <a:avLst>
              <a:gd name="adj1" fmla="val 33762"/>
              <a:gd name="adj2" fmla="val -54374"/>
              <a:gd name="adj3" fmla="val 16667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bg1"/>
                </a:solidFill>
              </a:rPr>
              <a:t>A miner in a blockchain is a person or entity that performs computational work to validate transactions and secure the blockchain. </a:t>
            </a:r>
          </a:p>
          <a:p>
            <a:endParaRPr lang="en-US" sz="3600" b="1" dirty="0">
              <a:solidFill>
                <a:schemeClr val="bg1"/>
              </a:solidFill>
            </a:endParaRPr>
          </a:p>
          <a:p>
            <a:r>
              <a:rPr lang="en-US" sz="3600" b="1" dirty="0">
                <a:solidFill>
                  <a:schemeClr val="bg1"/>
                </a:solidFill>
              </a:rPr>
              <a:t>Miners are rewarded for their work with newly minted coins and transaction fees.</a:t>
            </a:r>
          </a:p>
        </p:txBody>
      </p:sp>
    </p:spTree>
    <p:extLst>
      <p:ext uri="{BB962C8B-B14F-4D97-AF65-F5344CB8AC3E}">
        <p14:creationId xmlns:p14="http://schemas.microsoft.com/office/powerpoint/2010/main" val="337705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92FD8-9B75-3C4A-A757-C30ABCA88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FB23-C49C-D7EE-4583-5C81ACA1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9144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+mn-lt"/>
              </a:rPr>
              <a:t>How a blockchain transaction works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3653DF-F37C-EF03-1A8A-B58C582E00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145" y="1448159"/>
            <a:ext cx="1166685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/>
              <a:t>Steps in a blockchain transaction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Transaction Creation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Alice creates a transaction with the amount, Bob’s wallet address, and signs it using her private key.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Broadcasting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transaction is broadcasted to the blockchain network for nodes to receive.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 by Nodes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Nodes verify Alice's balance and digital signature. If valid, the transaction goes to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mempool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Inclusion in a Block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Miners pick transactions from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mempool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include in the next block.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mempool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short for "memory pool", is a temporary storage area for unconfirmed transactions on a blockchain network.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86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9D735-632E-6ED4-4B90-3E8B28B90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B7A0-5779-3A07-3BCA-9FAFC1BC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Black" panose="020B0A04020102020204" pitchFamily="34" charset="0"/>
              </a:rPr>
              <a:t>Key Components of a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BBF2A-3E1E-7C66-2AC7-6B77AA2AA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43" y="1690688"/>
            <a:ext cx="10707757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>
                <a:solidFill>
                  <a:srgbClr val="FF0000"/>
                </a:solidFill>
                <a:latin typeface="Nunito" pitchFamily="2" charset="0"/>
              </a:rPr>
              <a:t>Cryptography</a:t>
            </a:r>
            <a:r>
              <a:rPr lang="en-US" sz="4800" dirty="0">
                <a:latin typeface="Nunito" pitchFamily="2" charset="0"/>
              </a:rPr>
              <a:t> is the science and practice of securing information and communication through the use of mathematical techniques. </a:t>
            </a:r>
            <a:endParaRPr lang="en-US" sz="6600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6635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BD7A9-35F1-A5AD-C458-29FB095C3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369F-9E94-7FEA-04B7-C6F4925E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+mn-lt"/>
              </a:rPr>
              <a:t>How a blockchain transaction works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6AB08F-150D-E1C5-7477-191D96B09C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Mining/Validation: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Miners solve a cryptographic puzzle to create a new block, which is broadcasted for validation.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Consensus: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Other nodes validate the new block. If valid, it is added to the blockchain.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latin typeface="Arial" panose="020B0604020202020204" pitchFamily="34" charset="0"/>
              </a:rPr>
              <a:t>7.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Confirmation: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transaction is confirmed and becomes harder to reverse with more blocks added after it.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b="1" dirty="0">
                <a:latin typeface="Arial" panose="020B0604020202020204" pitchFamily="34" charset="0"/>
              </a:rPr>
              <a:t>8.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Completion: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Bob sees the confirmed funds in his wallet.</a:t>
            </a:r>
          </a:p>
        </p:txBody>
      </p:sp>
    </p:spTree>
    <p:extLst>
      <p:ext uri="{BB962C8B-B14F-4D97-AF65-F5344CB8AC3E}">
        <p14:creationId xmlns:p14="http://schemas.microsoft.com/office/powerpoint/2010/main" val="7734957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9693D-45BE-2B56-95F9-0E7FAB3B6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B4EA-5BDC-B059-23E1-AA5C3846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91440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+mn-lt"/>
              </a:rPr>
              <a:t>Blockchain use cases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F4653E9-D8FA-0947-426C-63C04FB58D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8661" y="1144537"/>
            <a:ext cx="1106424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3200" dirty="0"/>
              <a:t>Blockchain technology has a wide range of use cases across different industries due to its transparency, security, and decentralized nature.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32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3200" b="1" dirty="0"/>
              <a:t>Here are some key blockchain use cases: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71550" lvl="1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Cryptocurrencies</a:t>
            </a:r>
          </a:p>
          <a:p>
            <a:pPr marL="971550" lvl="1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Supply Chain Management</a:t>
            </a:r>
          </a:p>
          <a:p>
            <a:pPr marL="971550" lvl="1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Contracts</a:t>
            </a:r>
          </a:p>
          <a:p>
            <a:pPr marL="971550" lvl="1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</a:t>
            </a:r>
          </a:p>
          <a:p>
            <a:pPr marL="971550" lvl="1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Voting Systems</a:t>
            </a:r>
          </a:p>
          <a:p>
            <a:pPr marL="971550" lvl="1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Identity Management</a:t>
            </a:r>
          </a:p>
          <a:p>
            <a:pPr marL="971550" lvl="1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Asset Tokenization</a:t>
            </a:r>
          </a:p>
          <a:p>
            <a:pPr marL="971550" lvl="1" indent="-5143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Services</a:t>
            </a:r>
          </a:p>
        </p:txBody>
      </p:sp>
    </p:spTree>
    <p:extLst>
      <p:ext uri="{BB962C8B-B14F-4D97-AF65-F5344CB8AC3E}">
        <p14:creationId xmlns:p14="http://schemas.microsoft.com/office/powerpoint/2010/main" val="18368616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E4E60A-2FD4-7D98-868D-39F3BC52F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AB45-F766-8798-9D61-51F89C23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117729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+mn-lt"/>
              </a:rPr>
              <a:t>Test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324AA-A8D3-45A8-88EB-81B04CCD7697}"/>
              </a:ext>
            </a:extLst>
          </p:cNvPr>
          <p:cNvSpPr txBox="1"/>
          <p:nvPr/>
        </p:nvSpPr>
        <p:spPr>
          <a:xfrm>
            <a:off x="397036" y="1291591"/>
            <a:ext cx="11648060" cy="40500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4400" dirty="0"/>
              <a:t>Write at least 3 use case of blockchain/1.5marks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4400" dirty="0"/>
              <a:t>Define </a:t>
            </a:r>
            <a:r>
              <a:rPr lang="en-US" sz="4400" dirty="0" err="1"/>
              <a:t>Mempool</a:t>
            </a:r>
            <a:r>
              <a:rPr lang="en-US" sz="4400" dirty="0"/>
              <a:t> /1marks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4400" dirty="0"/>
              <a:t>Define a Miner /1marks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sz="4400" dirty="0"/>
              <a:t>State components of a block /1.5marks</a:t>
            </a:r>
          </a:p>
        </p:txBody>
      </p:sp>
    </p:spTree>
    <p:extLst>
      <p:ext uri="{BB962C8B-B14F-4D97-AF65-F5344CB8AC3E}">
        <p14:creationId xmlns:p14="http://schemas.microsoft.com/office/powerpoint/2010/main" val="9987368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94663-FD86-143A-97A6-B132FC11E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BEB6-82D1-3A38-652F-848BA90D2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0"/>
            <a:ext cx="10515600" cy="320039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+mn-lt"/>
              </a:rPr>
              <a:t>Learning outcome 2: Apply Solidity Basics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0F9D06B-05B7-18A9-1BC7-A282C63D5F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922560"/>
            <a:ext cx="1106424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4400" b="1" i="0" dirty="0">
                <a:solidFill>
                  <a:srgbClr val="001D35"/>
                </a:solidFill>
                <a:effectLst/>
                <a:latin typeface="Google Sans"/>
              </a:rPr>
              <a:t>Solidity </a:t>
            </a:r>
            <a:r>
              <a:rPr lang="en-US" sz="4400" b="0" i="0" dirty="0">
                <a:solidFill>
                  <a:srgbClr val="001D35"/>
                </a:solidFill>
                <a:effectLst/>
                <a:latin typeface="Google Sans"/>
              </a:rPr>
              <a:t>is </a:t>
            </a:r>
            <a:r>
              <a:rPr lang="en-US" sz="4400" dirty="0"/>
              <a:t>a programming language used to develop smart contracts for the Ethereum blockchain.</a:t>
            </a:r>
            <a:endParaRPr kumimoji="0" lang="en-US" altLang="en-US" sz="6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3630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9DCE8-DC4A-15EF-189E-D50CBA1A3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F006-1ACD-3632-AC1B-F41AFCD58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117729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+mn-lt"/>
              </a:rPr>
              <a:t>What it is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E2A794F-89A2-22B6-514A-789E2A1698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56465"/>
            <a:ext cx="11064240" cy="5455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5400" b="1" i="0" dirty="0">
                <a:effectLst/>
                <a:latin typeface="Google Sans"/>
              </a:rPr>
              <a:t>Solidity</a:t>
            </a:r>
            <a:r>
              <a:rPr lang="en-US" sz="5400" b="0" i="0" dirty="0">
                <a:effectLst/>
                <a:latin typeface="Google Sans"/>
              </a:rPr>
              <a:t> is a high-level, object-oriented programming language that uses curly brackets. </a:t>
            </a:r>
          </a:p>
          <a:p>
            <a:pPr marL="457200" indent="-457200"/>
            <a:r>
              <a:rPr lang="en-US" sz="5400" b="0" i="0" dirty="0">
                <a:effectLst/>
                <a:latin typeface="Google Sans"/>
              </a:rPr>
              <a:t>It's designed to run on the Ethereum Virtual Machine (EVM) and is inspired by C++, Python, and JavaScript.</a:t>
            </a:r>
          </a:p>
        </p:txBody>
      </p:sp>
    </p:spTree>
    <p:extLst>
      <p:ext uri="{BB962C8B-B14F-4D97-AF65-F5344CB8AC3E}">
        <p14:creationId xmlns:p14="http://schemas.microsoft.com/office/powerpoint/2010/main" val="6100626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56611-EEA6-1D0F-8C59-0720C844F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A900E-6318-4C4C-A263-19BB018B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117729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+mn-lt"/>
              </a:rPr>
              <a:t>What it's used for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CCD2324-45FC-CB11-9380-D7A87E753A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0040" y="1311004"/>
            <a:ext cx="1157859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6000" b="0" i="0" dirty="0">
                <a:effectLst/>
                <a:latin typeface="Google Sans"/>
              </a:rPr>
              <a:t>Solidity is used to create decentralized applications(</a:t>
            </a:r>
            <a:r>
              <a:rPr lang="en-US" sz="6000" b="0" i="0" dirty="0" err="1">
                <a:effectLst/>
                <a:latin typeface="Google Sans"/>
              </a:rPr>
              <a:t>dApps</a:t>
            </a:r>
            <a:r>
              <a:rPr lang="en-US" sz="6000" b="0" i="0" dirty="0">
                <a:effectLst/>
                <a:latin typeface="Google Sans"/>
              </a:rPr>
              <a:t>), write smart contracts, and build DeFi apps </a:t>
            </a:r>
            <a:r>
              <a:rPr lang="en-US" sz="6000" b="1" i="0" dirty="0">
                <a:effectLst/>
                <a:latin typeface="Google Sans"/>
              </a:rPr>
              <a:t>(Decentralized Finance applications).</a:t>
            </a:r>
          </a:p>
        </p:txBody>
      </p:sp>
    </p:spTree>
    <p:extLst>
      <p:ext uri="{BB962C8B-B14F-4D97-AF65-F5344CB8AC3E}">
        <p14:creationId xmlns:p14="http://schemas.microsoft.com/office/powerpoint/2010/main" val="20128404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4CFDF-D208-9A00-43F0-C74027C83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6FB1-970E-4EE9-3787-A356C4A5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79600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+mn-lt"/>
              </a:rPr>
              <a:t>How it works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B56B31B-1771-B82C-9947-29E13BB284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7190" y="1325805"/>
            <a:ext cx="11262360" cy="5002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001D35"/>
                </a:solidFill>
                <a:effectLst/>
                <a:latin typeface="Google Sans"/>
              </a:rPr>
              <a:t>Solidity smart contracts are immutable, meaning they can't be changed once deployed. 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4800" dirty="0">
              <a:solidFill>
                <a:srgbClr val="001D35"/>
              </a:solidFill>
              <a:latin typeface="Google Sans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4800" b="0" i="0" dirty="0">
                <a:solidFill>
                  <a:srgbClr val="001D35"/>
                </a:solidFill>
                <a:effectLst/>
                <a:latin typeface="Google Sans"/>
              </a:rPr>
              <a:t>The file extension for Solidity files is </a:t>
            </a:r>
            <a:r>
              <a:rPr lang="en-US" sz="4800" b="1" i="0" dirty="0">
                <a:solidFill>
                  <a:srgbClr val="FF0000"/>
                </a:solidFill>
                <a:effectLst/>
                <a:latin typeface="Google Sans"/>
              </a:rPr>
              <a:t>.sol</a:t>
            </a:r>
            <a:r>
              <a:rPr lang="en-US" sz="4800" b="0" i="0" dirty="0">
                <a:solidFill>
                  <a:srgbClr val="001D35"/>
                </a:solidFill>
                <a:effectLst/>
                <a:latin typeface="Google Sans"/>
              </a:rPr>
              <a:t>. For example, a Solidity contract file might be named </a:t>
            </a:r>
            <a:r>
              <a:rPr lang="en-US" sz="4800" b="1" i="0" dirty="0" err="1">
                <a:solidFill>
                  <a:srgbClr val="FF0000"/>
                </a:solidFill>
                <a:effectLst/>
                <a:latin typeface="Google Sans"/>
              </a:rPr>
              <a:t>SampleContract.sol</a:t>
            </a:r>
            <a:r>
              <a:rPr lang="en-US" sz="4800" b="0" i="0" dirty="0">
                <a:solidFill>
                  <a:srgbClr val="001D35"/>
                </a:solidFill>
                <a:effectLst/>
                <a:latin typeface="Google Sans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91077632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61F4A-F6BB-FBCB-7D8E-377220A87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C410-1938-1A49-C2D6-C56D3896F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117729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+mn-lt"/>
              </a:rPr>
              <a:t>Features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3A381E4-20CB-B42A-8192-66F5F292A1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2890" y="991922"/>
            <a:ext cx="11262360" cy="4874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l"/>
            <a:r>
              <a:rPr lang="en-US" sz="4800" b="0" i="0" dirty="0">
                <a:effectLst/>
                <a:latin typeface="Google Sans"/>
              </a:rPr>
              <a:t>Solidity supports complex member variables, inheritance, libraries, and user-defined types. </a:t>
            </a:r>
          </a:p>
          <a:p>
            <a:pPr marL="457200" indent="-457200" algn="l"/>
            <a:r>
              <a:rPr lang="en-US" sz="4800" b="0" i="0" dirty="0">
                <a:effectLst/>
                <a:latin typeface="Google Sans"/>
              </a:rPr>
              <a:t>It also includes an application binary interface (ABI) that allows for multiple type-safe functions within a single smart contract.</a:t>
            </a:r>
          </a:p>
        </p:txBody>
      </p:sp>
    </p:spTree>
    <p:extLst>
      <p:ext uri="{BB962C8B-B14F-4D97-AF65-F5344CB8AC3E}">
        <p14:creationId xmlns:p14="http://schemas.microsoft.com/office/powerpoint/2010/main" val="37022894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0FA21E-8E7A-6C50-2520-4C29EB95A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3256-9591-1DFE-A858-D4056F6B8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30860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+mn-lt"/>
              </a:rPr>
              <a:t>Basic Syntax of Solidity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83BEB-AEFC-3E56-DA4E-78820D393A1A}"/>
              </a:ext>
            </a:extLst>
          </p:cNvPr>
          <p:cNvSpPr txBox="1"/>
          <p:nvPr/>
        </p:nvSpPr>
        <p:spPr>
          <a:xfrm>
            <a:off x="2137410" y="502921"/>
            <a:ext cx="10054590" cy="60016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// SPDX-License-Identifier: MIT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pragma solidity ^0.8.0;</a:t>
            </a:r>
            <a:endParaRPr kumimoji="0" lang="en-US" altLang="en-US" sz="48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contract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HelloGeeks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{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uint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a;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function set(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uint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x) public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{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  a = x;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}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function get() public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view returns (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uint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) {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   return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a;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   }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}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087237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B17DC7-7E4F-07C7-4ABF-DBF0855B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8453D-2E31-2CA4-CB6B-DB22D375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7430"/>
            <a:ext cx="10515600" cy="881699"/>
          </a:xfrm>
        </p:spPr>
        <p:txBody>
          <a:bodyPr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SPDX License Identifier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D4ED2E-FB41-50C2-4F8E-1194B85C6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9129"/>
            <a:ext cx="10515600" cy="2997833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// SPDX-License-Identifier: MIT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is a comment line that specifies the software license for the code. In this case, it's the MIT license.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1A55E3-5F90-B4CE-7123-190E32359E3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4800" b="1" dirty="0">
                <a:latin typeface="Arial" panose="020B0604020202020204" pitchFamily="34" charset="0"/>
              </a:rPr>
              <a:t>Syntax Explanation</a:t>
            </a:r>
          </a:p>
        </p:txBody>
      </p:sp>
    </p:spTree>
    <p:extLst>
      <p:ext uri="{BB962C8B-B14F-4D97-AF65-F5344CB8AC3E}">
        <p14:creationId xmlns:p14="http://schemas.microsoft.com/office/powerpoint/2010/main" val="323535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CE3EC-719D-9695-6A44-13CD4680B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9057"/>
            <a:ext cx="9144000" cy="2387600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Nunito" pitchFamily="2" charset="0"/>
              </a:rPr>
              <a:t>Cryptography in Blockchain</a:t>
            </a:r>
            <a:endParaRPr lang="en-US" dirty="0">
              <a:solidFill>
                <a:srgbClr val="FF0000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8786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2661DB-6E1F-590B-3D67-F8F4437BF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99FF4-644F-5A8B-AA82-BFC6AAA68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Pragma Directive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079250-B507-71B4-FFA9-84BAE97F9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pragma solidity ^0.8.0;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line specifies the version of the Solidity compiler that is compatible with the contract.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^0.8.0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means that this contract can be compiled with Solidity version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0.8.0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any newer patch version (like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0.8.1, 0.8.2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but not with major version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0.9.x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higher.</a:t>
            </a:r>
          </a:p>
        </p:txBody>
      </p:sp>
    </p:spTree>
    <p:extLst>
      <p:ext uri="{BB962C8B-B14F-4D97-AF65-F5344CB8AC3E}">
        <p14:creationId xmlns:p14="http://schemas.microsoft.com/office/powerpoint/2010/main" val="8709951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3A89A3-1AF6-4431-0AE3-F81271913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F76FA-0680-AAA0-0E46-7B8EB6719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Contract Definition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BEC6F3-5666-B2B2-62D0-BF49A4EE0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620"/>
            <a:ext cx="10515600" cy="4645343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contract </a:t>
            </a:r>
            <a:r>
              <a:rPr kumimoji="0" lang="en-US" altLang="en-US" sz="4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HelloGeeks</a:t>
            </a: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4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contract defines a new smart contract named </a:t>
            </a:r>
            <a:r>
              <a:rPr kumimoji="0" lang="en-US" altLang="en-US" sz="4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HelloGeeks</a:t>
            </a:r>
            <a:r>
              <a:rPr kumimoji="0" lang="en-US" altLang="en-US" sz="4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4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4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contract is similar to a class in object-oriented programming; it contains variables and functions that define its behavior.</a:t>
            </a:r>
          </a:p>
        </p:txBody>
      </p:sp>
    </p:spTree>
    <p:extLst>
      <p:ext uri="{BB962C8B-B14F-4D97-AF65-F5344CB8AC3E}">
        <p14:creationId xmlns:p14="http://schemas.microsoft.com/office/powerpoint/2010/main" val="16060187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D3E167-716D-5E05-6C37-E282EC111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73F58-CD96-3DDA-F6BB-5FE000D2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Variable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8BE55-6861-1E3A-B4AB-B7C5FEF8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1620"/>
            <a:ext cx="10515600" cy="4645343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uint</a:t>
            </a:r>
            <a:r>
              <a:rPr kumimoji="0" lang="en-US" altLang="en-US" sz="5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a;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4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uint</a:t>
            </a:r>
            <a:r>
              <a:rPr kumimoji="0" lang="en-US" altLang="en-US" sz="4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</a:t>
            </a:r>
            <a:r>
              <a:rPr kumimoji="0" lang="en-US" altLang="en-US" sz="4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declares a state variable a of type </a:t>
            </a:r>
            <a:r>
              <a:rPr kumimoji="0" lang="en-US" altLang="en-US" sz="4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uint</a:t>
            </a:r>
            <a:r>
              <a:rPr kumimoji="0" lang="en-US" altLang="en-US" sz="4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(unsigned integer) which will hold a positive number.</a:t>
            </a: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4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variable is stored on the blockchain and its value persists between function calls.</a:t>
            </a:r>
          </a:p>
        </p:txBody>
      </p:sp>
    </p:spTree>
    <p:extLst>
      <p:ext uri="{BB962C8B-B14F-4D97-AF65-F5344CB8AC3E}">
        <p14:creationId xmlns:p14="http://schemas.microsoft.com/office/powerpoint/2010/main" val="19511564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40F1E8-EC47-5CBF-C683-5C2281157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6C90-4422-EA23-CA62-BF9061B98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48639"/>
          </a:xfrm>
        </p:spPr>
        <p:txBody>
          <a:bodyPr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set()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4B1B91-AE78-4CE5-BB4F-898B955BA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28650"/>
            <a:ext cx="12192000" cy="6057900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function set(</a:t>
            </a:r>
            <a:r>
              <a:rPr kumimoji="0" lang="en-US" altLang="en-US" sz="4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uint</a:t>
            </a: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 x) public {      a = x;   }</a:t>
            </a: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4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function set(</a:t>
            </a:r>
            <a:r>
              <a:rPr kumimoji="0" lang="en-US" altLang="en-US" sz="4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uint</a:t>
            </a:r>
            <a:r>
              <a:rPr kumimoji="0" lang="en-US" altLang="en-US" sz="4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x) public defines a public function named set that accepts one argument of type </a:t>
            </a:r>
            <a:r>
              <a:rPr kumimoji="0" lang="en-US" altLang="en-US" sz="4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uint</a:t>
            </a:r>
            <a:r>
              <a:rPr kumimoji="0" lang="en-US" altLang="en-US" sz="4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(unsigned integer).</a:t>
            </a: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4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4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public means this function can be called by anyone, both inside and outside the contract.</a:t>
            </a:r>
          </a:p>
        </p:txBody>
      </p:sp>
    </p:spTree>
    <p:extLst>
      <p:ext uri="{BB962C8B-B14F-4D97-AF65-F5344CB8AC3E}">
        <p14:creationId xmlns:p14="http://schemas.microsoft.com/office/powerpoint/2010/main" val="11038098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E076EE-4721-7EF5-BC1C-3A17F9B93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04CD-73BD-0622-C311-BD2281605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91540"/>
          </a:xfrm>
        </p:spPr>
        <p:txBody>
          <a:bodyPr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get()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60252-AA49-8CFD-6590-CD65BFA5F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70" y="1074419"/>
            <a:ext cx="11852910" cy="5394961"/>
          </a:xfrm>
        </p:spPr>
        <p:txBody>
          <a:bodyPr>
            <a:normAutofit fontScale="70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Black" panose="020B0A040201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7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function get() public view returns (</a:t>
            </a:r>
            <a:r>
              <a:rPr kumimoji="0" lang="en-US" altLang="en-US" sz="57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uint</a:t>
            </a:r>
            <a:r>
              <a:rPr kumimoji="0" lang="en-US" altLang="en-US" sz="57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7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      return a;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7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}</a:t>
            </a:r>
            <a:endParaRPr kumimoji="0" lang="en-US" altLang="en-US" sz="5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5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The </a:t>
            </a:r>
            <a:r>
              <a:rPr kumimoji="0" lang="en-US" altLang="en-US" sz="5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view</a:t>
            </a:r>
            <a:r>
              <a:rPr kumimoji="0" lang="en-US" altLang="en-US" sz="5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 keyword indicates that the function does not modify the state of the contract (it only reads the state variable </a:t>
            </a:r>
            <a:r>
              <a:rPr kumimoji="0" lang="en-US" altLang="en-US" sz="57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a</a:t>
            </a:r>
            <a:r>
              <a:rPr kumimoji="0" lang="en-US" altLang="en-US" sz="5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).</a:t>
            </a: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57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</a:endParaRP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57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The function returns the value of the state variable </a:t>
            </a:r>
            <a:r>
              <a:rPr kumimoji="0" lang="en-US" altLang="en-US" sz="57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Black" panose="020B0A040201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2565615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A5DFF1-59B3-04A0-F1CD-B1061F1B0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1C7A5-3A6A-0208-0A77-BC3A47C6B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1"/>
            <a:ext cx="10515600" cy="720089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+mn-lt"/>
              </a:rPr>
              <a:t> Solidity Data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8BE28-3E8B-F4F2-9624-4C509FBC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767" y="902970"/>
            <a:ext cx="11213197" cy="574929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4000" b="1" dirty="0">
                <a:solidFill>
                  <a:srgbClr val="FF0000"/>
                </a:solidFill>
              </a:rPr>
              <a:t>Two types of Solidity data type</a:t>
            </a:r>
          </a:p>
          <a:p>
            <a:pPr marL="742950" indent="-742950">
              <a:lnSpc>
                <a:spcPct val="110000"/>
              </a:lnSpc>
              <a:buFont typeface="Arial" panose="020B0604020202020204" pitchFamily="34" charset="0"/>
              <a:buAutoNum type="arabicParenR"/>
            </a:pPr>
            <a:r>
              <a:rPr lang="en-US" sz="4000" b="1" dirty="0"/>
              <a:t>Value Types in Solidity</a:t>
            </a:r>
            <a:endParaRPr lang="en-US" sz="4000" dirty="0"/>
          </a:p>
          <a:p>
            <a:pPr marL="742950" indent="-742950">
              <a:lnSpc>
                <a:spcPct val="110000"/>
              </a:lnSpc>
              <a:buAutoNum type="arabicParenR"/>
            </a:pPr>
            <a:r>
              <a:rPr lang="en-US" sz="4000" b="1" dirty="0"/>
              <a:t>Reference Types</a:t>
            </a:r>
          </a:p>
          <a:p>
            <a:pPr marL="0" indent="0">
              <a:lnSpc>
                <a:spcPct val="110000"/>
              </a:lnSpc>
              <a:buNone/>
            </a:pPr>
            <a:endParaRPr lang="en-US" sz="4000" b="1" dirty="0"/>
          </a:p>
          <a:p>
            <a:pPr marL="742950" indent="-742950">
              <a:lnSpc>
                <a:spcPct val="110000"/>
              </a:lnSpc>
              <a:buFont typeface="+mj-lt"/>
              <a:buAutoNum type="arabicPeriod"/>
            </a:pPr>
            <a:r>
              <a:rPr lang="en-US" sz="5100" b="1" dirty="0">
                <a:solidFill>
                  <a:srgbClr val="FF0000"/>
                </a:solidFill>
              </a:rPr>
              <a:t>Value Types in Solidity</a:t>
            </a:r>
            <a:endParaRPr lang="en-US" sz="5100" dirty="0">
              <a:solidFill>
                <a:srgbClr val="FF0000"/>
              </a:solidFill>
            </a:endParaRPr>
          </a:p>
          <a:p>
            <a:pPr marL="914400" lvl="1" indent="-457200">
              <a:lnSpc>
                <a:spcPct val="110000"/>
              </a:lnSpc>
            </a:pPr>
            <a:r>
              <a:rPr lang="en-US" sz="4600" b="1" dirty="0"/>
              <a:t>Value types </a:t>
            </a:r>
            <a:r>
              <a:rPr lang="en-US" sz="4600" dirty="0"/>
              <a:t>store data directly in memory and allow duplication across functions or assignments without altering the original value. </a:t>
            </a:r>
          </a:p>
          <a:p>
            <a:pPr marL="914400" lvl="1" indent="-457200">
              <a:lnSpc>
                <a:spcPct val="110000"/>
              </a:lnSpc>
            </a:pPr>
            <a:r>
              <a:rPr lang="en-US" sz="4600" dirty="0"/>
              <a:t>Key characteristics include independent copies of data after duplication. </a:t>
            </a:r>
          </a:p>
          <a:p>
            <a:pPr marL="0" indent="0">
              <a:lnSpc>
                <a:spcPct val="110000"/>
              </a:lnSpc>
              <a:buNone/>
            </a:pPr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061674-C898-F3D9-1447-400FDEFFE33D}"/>
              </a:ext>
            </a:extLst>
          </p:cNvPr>
          <p:cNvSpPr txBox="1"/>
          <p:nvPr/>
        </p:nvSpPr>
        <p:spPr>
          <a:xfrm>
            <a:off x="397036" y="1291591"/>
            <a:ext cx="184731" cy="1210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88478211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7E0ECF-FE9A-7B6D-3455-8EC3C0F2B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232C-72E8-6C44-6430-711BC20B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310"/>
            <a:ext cx="10515600" cy="85725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+mn-lt"/>
              </a:rPr>
              <a:t>Here are the main value types: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25AAF-F48A-91C0-3EE3-12DA84FE9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1591"/>
            <a:ext cx="11566364" cy="5486399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6000" b="1" dirty="0"/>
              <a:t>Addresses: </a:t>
            </a:r>
            <a:r>
              <a:rPr lang="en-US" sz="6000" dirty="0"/>
              <a:t>Designed to hold Ethereum addresses (20 bytes).</a:t>
            </a:r>
          </a:p>
          <a:p>
            <a:pPr marL="457200" lvl="1" indent="0">
              <a:buNone/>
            </a:pPr>
            <a:r>
              <a:rPr lang="en-US" sz="5400" b="1" dirty="0"/>
              <a:t>There are two types: 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US" sz="4800" dirty="0"/>
              <a:t>address (for storage) </a:t>
            </a:r>
          </a:p>
          <a:p>
            <a:pPr marL="1428750" lvl="2" indent="-514350">
              <a:buFont typeface="Wingdings" panose="05000000000000000000" pitchFamily="2" charset="2"/>
              <a:buChar char="Ø"/>
            </a:pPr>
            <a:r>
              <a:rPr lang="en-US" sz="4800" dirty="0"/>
              <a:t>address payable (for sending and receiving Ether).</a:t>
            </a:r>
          </a:p>
          <a:p>
            <a:pPr marL="0" indent="0">
              <a:buNone/>
            </a:pPr>
            <a:r>
              <a:rPr lang="en-US" sz="3600" b="1" dirty="0"/>
              <a:t>Ex: </a:t>
            </a:r>
            <a:r>
              <a:rPr lang="en-US" sz="3600" b="1" dirty="0">
                <a:solidFill>
                  <a:srgbClr val="FF0000"/>
                </a:solidFill>
              </a:rPr>
              <a:t>0xe4537760C761Dd18eb7a3319be213421D0e15081</a:t>
            </a:r>
            <a:r>
              <a:rPr lang="en-US" sz="3600" b="1" dirty="0"/>
              <a:t> 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US" sz="5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4A2596-F4B5-C5A8-7854-F143E16A3366}"/>
              </a:ext>
            </a:extLst>
          </p:cNvPr>
          <p:cNvSpPr txBox="1"/>
          <p:nvPr/>
        </p:nvSpPr>
        <p:spPr>
          <a:xfrm>
            <a:off x="397036" y="1291591"/>
            <a:ext cx="184731" cy="1210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565452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E5979-A8B5-E20D-E9A5-F18D6274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b="1" i="0" dirty="0">
                <a:solidFill>
                  <a:srgbClr val="FF0000"/>
                </a:solidFill>
                <a:effectLst/>
                <a:latin typeface="+mn-lt"/>
              </a:rPr>
              <a:t>Remix IDE</a:t>
            </a:r>
            <a:endParaRPr lang="en-US" sz="80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0125-6328-4C79-E5F2-FE36D86D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190"/>
            <a:ext cx="10717530" cy="5074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i="0" dirty="0">
                <a:solidFill>
                  <a:srgbClr val="001D35"/>
                </a:solidFill>
                <a:effectLst/>
                <a:latin typeface="Google Sans"/>
              </a:rPr>
              <a:t>Remix IDE </a:t>
            </a:r>
            <a:r>
              <a:rPr lang="en-US" sz="5400" b="0" i="0" dirty="0">
                <a:solidFill>
                  <a:srgbClr val="001D35"/>
                </a:solidFill>
                <a:effectLst/>
                <a:latin typeface="Google Sans"/>
              </a:rPr>
              <a:t>is </a:t>
            </a:r>
            <a:r>
              <a:rPr lang="en-US" sz="5400" dirty="0"/>
              <a:t>a free, open-source, browser-based toolset for developing smart contracts for the Ethereum network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/>
              <a:t>Visit: </a:t>
            </a:r>
            <a:r>
              <a:rPr lang="en-US" sz="5400" b="1" dirty="0"/>
              <a:t>https://remix.ethereum.org/</a:t>
            </a:r>
          </a:p>
        </p:txBody>
      </p:sp>
    </p:spTree>
    <p:extLst>
      <p:ext uri="{BB962C8B-B14F-4D97-AF65-F5344CB8AC3E}">
        <p14:creationId xmlns:p14="http://schemas.microsoft.com/office/powerpoint/2010/main" val="88064576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F52404-F7FA-0F4F-042D-6D35D2BBB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FFAA6-B744-F254-8052-50A3A0757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62890"/>
            <a:ext cx="11566364" cy="6515100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sz="6000" b="1" dirty="0"/>
              <a:t>Enums:</a:t>
            </a:r>
            <a:r>
              <a:rPr lang="en-US" sz="6000" dirty="0"/>
              <a:t> Used for defining constant values, improving readability and maintenance in smart contracts. Options of </a:t>
            </a:r>
            <a:r>
              <a:rPr lang="en-US" sz="6000" dirty="0" err="1"/>
              <a:t>enums</a:t>
            </a:r>
            <a:r>
              <a:rPr lang="en-US" sz="6000" dirty="0"/>
              <a:t> can be represented by unsigned integer values starting from 0.</a:t>
            </a:r>
          </a:p>
          <a:p>
            <a:pPr marL="0" indent="0">
              <a:buNone/>
            </a:pPr>
            <a:r>
              <a:rPr lang="en-US" sz="6000" b="1" dirty="0"/>
              <a:t>Ex</a:t>
            </a:r>
            <a:r>
              <a:rPr lang="en-US" sz="6000" dirty="0"/>
              <a:t>: </a:t>
            </a:r>
            <a:r>
              <a:rPr lang="en-US" sz="5400" b="1" dirty="0" err="1">
                <a:solidFill>
                  <a:srgbClr val="FF0000"/>
                </a:solidFill>
              </a:rPr>
              <a:t>enum</a:t>
            </a:r>
            <a:r>
              <a:rPr lang="en-US" sz="5400" b="1" dirty="0">
                <a:solidFill>
                  <a:srgbClr val="FF0000"/>
                </a:solidFill>
              </a:rPr>
              <a:t> </a:t>
            </a:r>
            <a:r>
              <a:rPr lang="en-US" sz="5400" b="1" dirty="0" err="1">
                <a:solidFill>
                  <a:srgbClr val="FF0000"/>
                </a:solidFill>
              </a:rPr>
              <a:t>FreshJuiceSize</a:t>
            </a:r>
            <a:r>
              <a:rPr lang="en-US" sz="5400" b="1" dirty="0">
                <a:solidFill>
                  <a:srgbClr val="FF0000"/>
                </a:solidFill>
              </a:rPr>
              <a:t>{ SMALL, MEDIUM, LARGE }</a:t>
            </a:r>
          </a:p>
          <a:p>
            <a:pPr marL="457200" indent="-457200"/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B2EB13-BAE2-8A8D-AE9B-D81390A4C873}"/>
              </a:ext>
            </a:extLst>
          </p:cNvPr>
          <p:cNvSpPr txBox="1"/>
          <p:nvPr/>
        </p:nvSpPr>
        <p:spPr>
          <a:xfrm>
            <a:off x="397036" y="1291591"/>
            <a:ext cx="184731" cy="1210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044176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EA8B1A-49D9-2704-2643-81A920582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CB981-5B7A-8FE8-5E68-AB26D3599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62890"/>
            <a:ext cx="11566364" cy="6515100"/>
          </a:xfrm>
        </p:spPr>
        <p:txBody>
          <a:bodyPr>
            <a:normAutofit fontScale="92500" lnSpcReduction="10000"/>
          </a:bodyPr>
          <a:lstStyle/>
          <a:p>
            <a:pPr marL="457200" indent="-457200"/>
            <a:r>
              <a:rPr lang="en-US" sz="6000" b="1" dirty="0"/>
              <a:t>Booleans: </a:t>
            </a:r>
            <a:r>
              <a:rPr lang="en-US" sz="6000" dirty="0"/>
              <a:t>Represent binary outcomes (True/False) with a default value of false. </a:t>
            </a:r>
          </a:p>
          <a:p>
            <a:pPr marL="0" indent="0">
              <a:buNone/>
            </a:pPr>
            <a:endParaRPr lang="en-US" sz="60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5400" dirty="0"/>
              <a:t>Common Boolean logic is supported, but no conversion between Booleans and integers is allowed.</a:t>
            </a:r>
          </a:p>
          <a:p>
            <a:pPr marL="0" indent="0">
              <a:buNone/>
            </a:pPr>
            <a:r>
              <a:rPr lang="en-US" sz="6000" b="1" dirty="0"/>
              <a:t>Ex</a:t>
            </a:r>
            <a:r>
              <a:rPr lang="en-US" sz="6000" dirty="0"/>
              <a:t>:</a:t>
            </a:r>
            <a:r>
              <a:rPr lang="en-US" sz="7200" b="1" dirty="0">
                <a:solidFill>
                  <a:srgbClr val="FF0000"/>
                </a:solidFill>
              </a:rPr>
              <a:t> </a:t>
            </a:r>
            <a:r>
              <a:rPr lang="en-US" sz="5400" b="1" i="0" dirty="0">
                <a:solidFill>
                  <a:srgbClr val="FF0000"/>
                </a:solidFill>
                <a:effectLst/>
              </a:rPr>
              <a:t>bool public </a:t>
            </a:r>
            <a:r>
              <a:rPr lang="en-US" sz="5400" b="1" i="0" dirty="0" err="1">
                <a:solidFill>
                  <a:srgbClr val="FF0000"/>
                </a:solidFill>
                <a:effectLst/>
              </a:rPr>
              <a:t>myBool</a:t>
            </a:r>
            <a:r>
              <a:rPr lang="en-US" sz="4400" b="0" i="0" dirty="0">
                <a:effectLst/>
                <a:latin typeface="Roboto Mono" panose="00000009000000000000" pitchFamily="49" charset="0"/>
              </a:rPr>
              <a:t>;</a:t>
            </a:r>
            <a:endParaRPr lang="en-US" sz="6000" b="1" spc="300" dirty="0">
              <a:solidFill>
                <a:srgbClr val="FF0000"/>
              </a:solidFill>
            </a:endParaRPr>
          </a:p>
          <a:p>
            <a:pPr marL="457200" indent="-457200"/>
            <a:endParaRPr lang="en-US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A71FE-0523-B5F3-6587-0E52B1E2A1C0}"/>
              </a:ext>
            </a:extLst>
          </p:cNvPr>
          <p:cNvSpPr txBox="1"/>
          <p:nvPr/>
        </p:nvSpPr>
        <p:spPr>
          <a:xfrm>
            <a:off x="397036" y="1291591"/>
            <a:ext cx="184731" cy="1210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5975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3EDED-D80E-E240-39C3-7F6E5F7AC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47CEE-FC92-B66B-B00F-225E57FF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Source Sans 3"/>
              </a:rPr>
              <a:t>What is Cryptography</a:t>
            </a:r>
            <a:br>
              <a:rPr lang="en-US" b="1" i="0" dirty="0">
                <a:solidFill>
                  <a:srgbClr val="FF0000"/>
                </a:solidFill>
                <a:effectLst/>
                <a:latin typeface="Source Sans 3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2A27B-9D52-07AF-A4F9-71783E984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663" indent="-347663"/>
            <a:r>
              <a:rPr lang="en-US" sz="5400" b="0" i="0" dirty="0">
                <a:solidFill>
                  <a:srgbClr val="273239"/>
                </a:solidFill>
                <a:effectLst/>
                <a:latin typeface="Nunito" pitchFamily="2" charset="0"/>
              </a:rPr>
              <a:t>Cryptography is a method of securing data from unauthorized access.</a:t>
            </a:r>
            <a:endParaRPr lang="en-US" sz="5400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140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6CCD89-275F-97FB-547F-12FA4722C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D98A8-1827-6252-0FFE-22A9EE75C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62890"/>
            <a:ext cx="11566364" cy="6515100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110000"/>
              </a:lnSpc>
            </a:pPr>
            <a:r>
              <a:rPr lang="en-US" sz="4800" b="1" dirty="0"/>
              <a:t>Bytes: </a:t>
            </a:r>
            <a:r>
              <a:rPr lang="en-US" sz="4800" dirty="0"/>
              <a:t>Although bytes are similar to strings, they have some differences. </a:t>
            </a:r>
          </a:p>
          <a:p>
            <a:pPr marL="1143000" indent="-685800">
              <a:buFont typeface="Wingdings" panose="05000000000000000000" pitchFamily="2" charset="2"/>
              <a:buChar char="ü"/>
            </a:pPr>
            <a:r>
              <a:rPr lang="en-US" sz="4800" b="1" dirty="0"/>
              <a:t>bytes</a:t>
            </a:r>
            <a:r>
              <a:rPr lang="en-US" sz="4800" dirty="0"/>
              <a:t> used to store a fixed-sized character set while </a:t>
            </a:r>
            <a:r>
              <a:rPr lang="en-US" sz="4800" b="1" dirty="0"/>
              <a:t>the string </a:t>
            </a:r>
            <a:r>
              <a:rPr lang="en-US" sz="4800" dirty="0"/>
              <a:t>is used to store the character set equal to or more than a byte.</a:t>
            </a:r>
          </a:p>
          <a:p>
            <a:pPr marL="1143000" indent="-6858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en-US" sz="4800" b="0" i="0" dirty="0">
                <a:solidFill>
                  <a:srgbClr val="273239"/>
                </a:solidFill>
                <a:effectLst/>
              </a:rPr>
              <a:t>The length of </a:t>
            </a:r>
            <a:r>
              <a:rPr lang="en-US" sz="4800" b="1" i="0" dirty="0">
                <a:solidFill>
                  <a:srgbClr val="273239"/>
                </a:solidFill>
                <a:effectLst/>
              </a:rPr>
              <a:t>bytes</a:t>
            </a:r>
            <a:r>
              <a:rPr lang="en-US" sz="4800" b="0" i="0" dirty="0">
                <a:solidFill>
                  <a:srgbClr val="273239"/>
                </a:solidFill>
                <a:effectLst/>
              </a:rPr>
              <a:t> is from </a:t>
            </a:r>
            <a:r>
              <a:rPr lang="en-US" sz="4800" b="1" i="0" dirty="0">
                <a:solidFill>
                  <a:srgbClr val="273239"/>
                </a:solidFill>
                <a:effectLst/>
              </a:rPr>
              <a:t>1 to 32</a:t>
            </a:r>
            <a:r>
              <a:rPr lang="en-US" sz="4800" b="0" i="0" dirty="0">
                <a:solidFill>
                  <a:srgbClr val="273239"/>
                </a:solidFill>
                <a:effectLst/>
              </a:rPr>
              <a:t>, while the string has a dynamic length.</a:t>
            </a:r>
          </a:p>
          <a:p>
            <a:pPr marL="0" indent="0">
              <a:buNone/>
            </a:pPr>
            <a:r>
              <a:rPr lang="en-US" sz="4400" b="1" dirty="0"/>
              <a:t>Ex</a:t>
            </a:r>
            <a:r>
              <a:rPr lang="en-US" sz="4400" dirty="0"/>
              <a:t>:</a:t>
            </a:r>
            <a:r>
              <a:rPr lang="en-US" sz="5400" b="1" dirty="0">
                <a:solidFill>
                  <a:srgbClr val="FF0000"/>
                </a:solidFill>
              </a:rPr>
              <a:t> </a:t>
            </a:r>
            <a:r>
              <a:rPr lang="en-US" sz="4400" b="1" i="0" dirty="0">
                <a:solidFill>
                  <a:srgbClr val="FF0000"/>
                </a:solidFill>
                <a:effectLst/>
              </a:rPr>
              <a:t> bytes1 public b = "a";</a:t>
            </a:r>
            <a:endParaRPr lang="en-US" sz="4400" b="1" spc="3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06D4B-B3EC-2B6B-9D6C-808EC896D952}"/>
              </a:ext>
            </a:extLst>
          </p:cNvPr>
          <p:cNvSpPr txBox="1"/>
          <p:nvPr/>
        </p:nvSpPr>
        <p:spPr>
          <a:xfrm>
            <a:off x="397036" y="1291591"/>
            <a:ext cx="184731" cy="1210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346414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959B-074D-30B9-4573-961617C54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solidFill>
                  <a:srgbClr val="FF0000"/>
                </a:solidFill>
                <a:latin typeface="+mn-lt"/>
              </a:rPr>
              <a:t>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460F0-EC19-24CA-F753-92D6D7FE0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" y="1925161"/>
            <a:ext cx="11513820" cy="4656773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sz="4800" b="1" dirty="0"/>
              <a:t>What is solidity</a:t>
            </a:r>
          </a:p>
          <a:p>
            <a:pPr marL="514350" indent="-514350">
              <a:buAutoNum type="arabicPeriod"/>
            </a:pPr>
            <a:r>
              <a:rPr lang="en-US" sz="4800" b="1" dirty="0"/>
              <a:t>Give two types of solidity datatype</a:t>
            </a:r>
          </a:p>
          <a:p>
            <a:pPr marL="514350" indent="-514350">
              <a:buAutoNum type="arabicPeriod"/>
            </a:pPr>
            <a:r>
              <a:rPr lang="en-US" sz="4800" b="1" dirty="0"/>
              <a:t>Provide full word of </a:t>
            </a:r>
            <a:r>
              <a:rPr lang="en-US" sz="4800" b="1" dirty="0" err="1"/>
              <a:t>uint</a:t>
            </a:r>
            <a:r>
              <a:rPr lang="en-US" sz="4800" b="1" dirty="0"/>
              <a:t> and explain it.</a:t>
            </a:r>
          </a:p>
          <a:p>
            <a:pPr marL="514350" indent="-514350">
              <a:buAutoNum type="arabicPeriod"/>
            </a:pPr>
            <a:r>
              <a:rPr lang="en-US" sz="4800" b="1" dirty="0"/>
              <a:t>What is   </a:t>
            </a:r>
            <a:r>
              <a:rPr lang="en-US" sz="4800" b="1" dirty="0" err="1"/>
              <a:t>enum</a:t>
            </a:r>
            <a:r>
              <a:rPr lang="en-US" sz="4800" b="1" dirty="0"/>
              <a:t> datatype and How does it work?</a:t>
            </a:r>
          </a:p>
          <a:p>
            <a:pPr marL="514350" indent="-514350">
              <a:buAutoNum type="arabicPeriod"/>
            </a:pPr>
            <a:r>
              <a:rPr lang="en-US" sz="4800" b="1" dirty="0"/>
              <a:t>Give two types of solidity Addresses datatype.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D21A4CD0-A84B-D4F3-E1AB-FF49595392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7765413"/>
                  </p:ext>
                </p:extLst>
              </p:nvPr>
            </p:nvGraphicFramePr>
            <p:xfrm>
              <a:off x="5840730" y="130650"/>
              <a:ext cx="5966460" cy="179451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D21A4CD0-A84B-D4F3-E1AB-FF49595392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40730" y="130650"/>
                <a:ext cx="5966460" cy="17945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89116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C2F930-D4A5-8ED9-8965-ADBB6018A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0D445-D170-ED0D-7DD9-A7CF7769F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62890"/>
            <a:ext cx="11566364" cy="6515100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4800" b="1" dirty="0"/>
              <a:t>Integer: </a:t>
            </a:r>
            <a:r>
              <a:rPr lang="en-US" sz="4800" dirty="0"/>
              <a:t>This data type is used to store integer values: int and </a:t>
            </a:r>
            <a:r>
              <a:rPr lang="en-US" sz="4800" dirty="0" err="1"/>
              <a:t>uint</a:t>
            </a:r>
            <a:r>
              <a:rPr lang="en-US" sz="4800" dirty="0"/>
              <a:t> are used to declare signed and unsigned integers respectively.</a:t>
            </a:r>
          </a:p>
          <a:p>
            <a:pPr marL="0" indent="0">
              <a:buNone/>
            </a:pPr>
            <a:r>
              <a:rPr lang="en-US" sz="4800" b="1" dirty="0"/>
              <a:t>Ex</a:t>
            </a:r>
            <a:r>
              <a:rPr lang="en-US" sz="4800" dirty="0"/>
              <a:t>: </a:t>
            </a:r>
            <a:r>
              <a:rPr lang="en-US" sz="4800" b="1" dirty="0">
                <a:solidFill>
                  <a:srgbClr val="FF0000"/>
                </a:solidFill>
              </a:rPr>
              <a:t>int32 public </a:t>
            </a:r>
            <a:r>
              <a:rPr lang="en-US" sz="4800" b="1" dirty="0" err="1">
                <a:solidFill>
                  <a:srgbClr val="FF0000"/>
                </a:solidFill>
              </a:rPr>
              <a:t>int_var</a:t>
            </a:r>
            <a:r>
              <a:rPr lang="en-US" sz="4800" b="1" dirty="0">
                <a:solidFill>
                  <a:srgbClr val="FF0000"/>
                </a:solidFill>
              </a:rPr>
              <a:t> = -60313;</a:t>
            </a:r>
          </a:p>
          <a:p>
            <a:pPr marL="0" indent="0">
              <a:buNone/>
            </a:pPr>
            <a:endParaRPr lang="en-US" sz="4800" b="1" dirty="0">
              <a:solidFill>
                <a:srgbClr val="FF0000"/>
              </a:solidFill>
            </a:endParaRPr>
          </a:p>
          <a:p>
            <a:pPr marL="457200" indent="-457200"/>
            <a:r>
              <a:rPr lang="en-US" sz="4400" b="1" i="0" dirty="0">
                <a:effectLst/>
                <a:latin typeface="DM Sans" pitchFamily="2" charset="0"/>
              </a:rPr>
              <a:t>String: </a:t>
            </a:r>
            <a:r>
              <a:rPr lang="en-US" sz="4400" b="0" i="0" dirty="0">
                <a:effectLst/>
                <a:latin typeface="DM Sans" pitchFamily="2" charset="0"/>
              </a:rPr>
              <a:t>A string in Solidity is a data type used to store text. </a:t>
            </a:r>
          </a:p>
          <a:p>
            <a:pPr marL="0" indent="0">
              <a:buNone/>
            </a:pPr>
            <a:r>
              <a:rPr lang="en-US" sz="4400" b="1" spc="300" dirty="0"/>
              <a:t>Ex: </a:t>
            </a:r>
            <a:r>
              <a:rPr lang="en-US" sz="4800" b="1" i="0" dirty="0">
                <a:solidFill>
                  <a:srgbClr val="FF0000"/>
                </a:solidFill>
                <a:effectLst/>
              </a:rPr>
              <a:t>string public </a:t>
            </a:r>
            <a:r>
              <a:rPr lang="en-US" sz="4800" b="1" i="0" dirty="0" err="1">
                <a:solidFill>
                  <a:srgbClr val="FF0000"/>
                </a:solidFill>
                <a:effectLst/>
              </a:rPr>
              <a:t>myVariable</a:t>
            </a:r>
            <a:r>
              <a:rPr lang="en-US" sz="4800" b="1" i="0" dirty="0">
                <a:solidFill>
                  <a:srgbClr val="FF0000"/>
                </a:solidFill>
                <a:effectLst/>
              </a:rPr>
              <a:t> = 'Hello World';</a:t>
            </a:r>
            <a:endParaRPr lang="en-US" sz="4400" b="1" spc="3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A4C7EA-1F3C-3459-EFFD-2F449ED05B96}"/>
              </a:ext>
            </a:extLst>
          </p:cNvPr>
          <p:cNvSpPr txBox="1"/>
          <p:nvPr/>
        </p:nvSpPr>
        <p:spPr>
          <a:xfrm>
            <a:off x="397036" y="1291591"/>
            <a:ext cx="184731" cy="1210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5899045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DB8991-7783-F239-67AA-56BB17B9B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97F58-2FB8-D14F-E11C-D076036EC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036" y="125730"/>
            <a:ext cx="11397928" cy="605123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4800" b="1" dirty="0">
                <a:solidFill>
                  <a:srgbClr val="FF0000"/>
                </a:solidFill>
              </a:rPr>
              <a:t>2) Reference Types</a:t>
            </a:r>
          </a:p>
          <a:p>
            <a:pPr marL="457200" indent="-457200">
              <a:lnSpc>
                <a:spcPct val="110000"/>
              </a:lnSpc>
            </a:pPr>
            <a:r>
              <a:rPr lang="en-US" sz="4800" dirty="0"/>
              <a:t>Reference type variables store the location of the data. </a:t>
            </a:r>
          </a:p>
          <a:p>
            <a:pPr marL="457200" indent="-457200">
              <a:lnSpc>
                <a:spcPct val="110000"/>
              </a:lnSpc>
            </a:pPr>
            <a:r>
              <a:rPr lang="en-US" sz="4800" dirty="0"/>
              <a:t>They don’t share the data directly. </a:t>
            </a:r>
          </a:p>
          <a:p>
            <a:pPr marL="457200" indent="-457200">
              <a:lnSpc>
                <a:spcPct val="110000"/>
              </a:lnSpc>
            </a:pPr>
            <a:r>
              <a:rPr lang="en-US" sz="4800" dirty="0"/>
              <a:t>With the help of reference type, two different variables can refer to the same location where any change in one variable can affect the other one.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B59E2-3F25-050F-9AC9-126F4A40057D}"/>
              </a:ext>
            </a:extLst>
          </p:cNvPr>
          <p:cNvSpPr txBox="1"/>
          <p:nvPr/>
        </p:nvSpPr>
        <p:spPr>
          <a:xfrm>
            <a:off x="397036" y="1291591"/>
            <a:ext cx="184731" cy="1210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770785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2EC138-1D72-912D-46FC-C81B41C89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B3C11-3722-267C-1FDA-AD8A57A28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036" y="125730"/>
            <a:ext cx="11397928" cy="653796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</a:pPr>
            <a:r>
              <a:rPr lang="en-US" sz="4800" b="1" dirty="0"/>
              <a:t>Arrays: </a:t>
            </a:r>
          </a:p>
          <a:p>
            <a:pPr marL="1143000" lvl="1" indent="-6858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4400" dirty="0"/>
              <a:t>An array is a group of variables of the same data type in which the variable has a particular location known as an index. </a:t>
            </a:r>
          </a:p>
          <a:p>
            <a:pPr marL="1143000" lvl="1" indent="-6858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4400" dirty="0"/>
              <a:t>By using the index location, the desired variable can be accessed. </a:t>
            </a:r>
          </a:p>
          <a:p>
            <a:pPr marL="1143000" lvl="1" indent="-6858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4400" dirty="0"/>
              <a:t>The array size can be fixed or dynamic.</a:t>
            </a:r>
          </a:p>
          <a:p>
            <a:pPr marL="0" lvl="1" indent="0">
              <a:lnSpc>
                <a:spcPct val="110000"/>
              </a:lnSpc>
              <a:buNone/>
            </a:pPr>
            <a:r>
              <a:rPr lang="en-US" sz="4400" b="1" dirty="0"/>
              <a:t>Ex: </a:t>
            </a:r>
            <a:r>
              <a:rPr lang="en-US" sz="4400" b="1" dirty="0" err="1">
                <a:solidFill>
                  <a:srgbClr val="FF0000"/>
                </a:solidFill>
              </a:rPr>
              <a:t>uint</a:t>
            </a:r>
            <a:r>
              <a:rPr lang="en-US" sz="4400" b="1" dirty="0">
                <a:solidFill>
                  <a:srgbClr val="FF0000"/>
                </a:solidFill>
              </a:rPr>
              <a:t>[5] public array = [</a:t>
            </a:r>
            <a:r>
              <a:rPr lang="en-US" sz="4400" b="1" dirty="0" err="1">
                <a:solidFill>
                  <a:srgbClr val="FF0000"/>
                </a:solidFill>
              </a:rPr>
              <a:t>uint</a:t>
            </a:r>
            <a:r>
              <a:rPr lang="en-US" sz="4400" b="1" dirty="0">
                <a:solidFill>
                  <a:srgbClr val="FF0000"/>
                </a:solidFill>
              </a:rPr>
              <a:t>(1), 2, 3, 4, 5] 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FC32AF-DFD2-0231-03A9-D50F00ED20E6}"/>
              </a:ext>
            </a:extLst>
          </p:cNvPr>
          <p:cNvSpPr txBox="1"/>
          <p:nvPr/>
        </p:nvSpPr>
        <p:spPr>
          <a:xfrm>
            <a:off x="397036" y="1291591"/>
            <a:ext cx="184731" cy="1210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589564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271CC5-77CA-90CE-AD2D-11D195687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1CD06-2A8B-AB50-2F41-A9E05F57C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036" y="125730"/>
            <a:ext cx="11397928" cy="6537960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10000"/>
              </a:lnSpc>
            </a:pPr>
            <a:r>
              <a:rPr lang="en-US" sz="4800" b="1" dirty="0"/>
              <a:t>Struct</a:t>
            </a:r>
          </a:p>
          <a:p>
            <a:pPr marL="1143000" lvl="1" indent="-6858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4400" dirty="0"/>
              <a:t>Solidity allows users to create and define their own type in the form of structures. </a:t>
            </a:r>
          </a:p>
          <a:p>
            <a:pPr marL="1143000" lvl="1" indent="-6858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4400" dirty="0"/>
              <a:t>The structure is a group of different types even though it’s not possible to contain a member of its own type. </a:t>
            </a:r>
          </a:p>
          <a:p>
            <a:pPr marL="1143000" lvl="1" indent="-6858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4400" dirty="0"/>
              <a:t>The structure is a reference type variable that can contain both value type and reference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0FCB4-273C-329F-8AC5-B105524CA7A2}"/>
              </a:ext>
            </a:extLst>
          </p:cNvPr>
          <p:cNvSpPr txBox="1"/>
          <p:nvPr/>
        </p:nvSpPr>
        <p:spPr>
          <a:xfrm>
            <a:off x="397036" y="1291591"/>
            <a:ext cx="184731" cy="1210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521559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FA3ED3-1515-12B7-8E22-A7486E419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FFD7F-AF47-4A21-9B46-E4E167514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036" y="125730"/>
            <a:ext cx="11397928" cy="653796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4800" b="1" dirty="0">
                <a:solidFill>
                  <a:srgbClr val="FF0000"/>
                </a:solidFill>
              </a:rPr>
              <a:t>Example of Struct</a:t>
            </a:r>
          </a:p>
          <a:p>
            <a:pPr marL="0" indent="0">
              <a:lnSpc>
                <a:spcPct val="110000"/>
              </a:lnSpc>
              <a:buNone/>
            </a:pPr>
            <a:endParaRPr lang="en-US" sz="4800" b="1" dirty="0">
              <a:solidFill>
                <a:srgbClr val="FF000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4400" b="1" dirty="0"/>
              <a:t> struct student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4400" b="1" dirty="0"/>
              <a:t>        string name;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4400" b="1" dirty="0"/>
              <a:t>        string subject;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4400" b="1" dirty="0"/>
              <a:t>        uint8 marks;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4400" b="1" dirty="0"/>
              <a:t>   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6F54B2-8B38-D7D1-134C-59629BE26BD9}"/>
              </a:ext>
            </a:extLst>
          </p:cNvPr>
          <p:cNvSpPr txBox="1"/>
          <p:nvPr/>
        </p:nvSpPr>
        <p:spPr>
          <a:xfrm>
            <a:off x="397036" y="1291591"/>
            <a:ext cx="184731" cy="1210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8566745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0579F7-33EE-412C-87E8-439866653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EE7E5-0051-D465-3D86-83A3311D7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036" y="125730"/>
            <a:ext cx="11397928" cy="6537960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10000"/>
              </a:lnSpc>
            </a:pPr>
            <a:r>
              <a:rPr lang="en-US" sz="6000" b="1" dirty="0"/>
              <a:t>Mapping</a:t>
            </a:r>
          </a:p>
          <a:p>
            <a:pPr marL="1028700" lvl="1" indent="-5715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5400" dirty="0"/>
              <a:t>Mapping is the most used reference type, that stores the data in a key-value pair where a key can be any value type.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5400" dirty="0"/>
              <a:t> </a:t>
            </a:r>
          </a:p>
          <a:p>
            <a:pPr marL="1028700" lvl="1" indent="-5715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5400" dirty="0"/>
              <a:t>It is like a hash table or dictionary as in any other programming language, where data can be retrieved by key.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950D6-0875-DCF6-AC28-697F9A85BEE0}"/>
              </a:ext>
            </a:extLst>
          </p:cNvPr>
          <p:cNvSpPr txBox="1"/>
          <p:nvPr/>
        </p:nvSpPr>
        <p:spPr>
          <a:xfrm>
            <a:off x="397036" y="1291591"/>
            <a:ext cx="184731" cy="1210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62385572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579112-CDDB-5851-16A0-6258A7AD0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03400-CBFC-196F-952C-BBF2C915C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036" y="125730"/>
            <a:ext cx="11397928" cy="653796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10000"/>
              </a:lnSpc>
            </a:pPr>
            <a:r>
              <a:rPr lang="en-US" sz="6000" b="1" dirty="0"/>
              <a:t>Mapping</a:t>
            </a:r>
          </a:p>
          <a:p>
            <a:pPr marL="1028700" lvl="1" indent="-571500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5400" dirty="0"/>
              <a:t>Mapping is the most used reference type, that stores the data in a key-value pair where a key can be any value type.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5400" dirty="0"/>
          </a:p>
          <a:p>
            <a:pPr marL="1028700" lvl="1" indent="-5715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5400" dirty="0"/>
              <a:t>It is like a hash table or dictionary as in any other programming language, where data can be retrieved by key.</a:t>
            </a:r>
          </a:p>
          <a:p>
            <a:pPr marL="57150" lvl="1" indent="0">
              <a:lnSpc>
                <a:spcPct val="100000"/>
              </a:lnSpc>
              <a:buNone/>
            </a:pPr>
            <a:r>
              <a:rPr lang="en-US" sz="5400" b="1" dirty="0"/>
              <a:t>Ex:</a:t>
            </a:r>
            <a:r>
              <a:rPr lang="en-US" sz="5400" dirty="0"/>
              <a:t> </a:t>
            </a:r>
            <a:r>
              <a:rPr lang="en-US" sz="5400" b="1" dirty="0">
                <a:solidFill>
                  <a:srgbClr val="FF0000"/>
                </a:solidFill>
              </a:rPr>
              <a:t>mapping (address =&gt; student) result;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FF6AA1-E946-33C6-5270-7890D18B1E39}"/>
              </a:ext>
            </a:extLst>
          </p:cNvPr>
          <p:cNvSpPr txBox="1"/>
          <p:nvPr/>
        </p:nvSpPr>
        <p:spPr>
          <a:xfrm>
            <a:off x="397036" y="1291591"/>
            <a:ext cx="184731" cy="1210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01315904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066F5F-DB26-D483-BDB9-8E61F5685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E4CB-009C-F791-EADF-F24775433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1"/>
            <a:ext cx="10515600" cy="82296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+mn-lt"/>
              </a:rPr>
              <a:t>Solidity -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E0A9-6971-92CD-E7BC-4C6CC608A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470" y="1177290"/>
            <a:ext cx="11647170" cy="5509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Solidity supports three types of variables.</a:t>
            </a:r>
          </a:p>
          <a:p>
            <a:pPr marL="0" indent="0">
              <a:buNone/>
            </a:pPr>
            <a:endParaRPr lang="en-US" sz="4000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914400" indent="-457200" algn="just">
              <a:buFont typeface="Arial" panose="020B0604020202020204" pitchFamily="34" charset="0"/>
              <a:buChar char="•"/>
            </a:pPr>
            <a:r>
              <a:rPr lang="en-US" sz="4000" b="1" i="0" dirty="0">
                <a:solidFill>
                  <a:srgbClr val="000000"/>
                </a:solidFill>
                <a:effectLst/>
              </a:rPr>
              <a:t>State Variables</a:t>
            </a:r>
            <a:r>
              <a:rPr lang="en-US" sz="4000" dirty="0">
                <a:solidFill>
                  <a:srgbClr val="000000"/>
                </a:solidFill>
              </a:rPr>
              <a:t>: </a:t>
            </a:r>
            <a:r>
              <a:rPr lang="en-US" sz="4000" b="0" i="0" dirty="0">
                <a:solidFill>
                  <a:srgbClr val="000000"/>
                </a:solidFill>
                <a:effectLst/>
              </a:rPr>
              <a:t>Variables whose values are permanently stored in a contract storage.</a:t>
            </a:r>
          </a:p>
          <a:p>
            <a:pPr marL="914400" indent="-457200" algn="just">
              <a:buFont typeface="Arial" panose="020B0604020202020204" pitchFamily="34" charset="0"/>
              <a:buChar char="•"/>
            </a:pPr>
            <a:r>
              <a:rPr lang="en-US" sz="4000" b="1" i="0" dirty="0">
                <a:solidFill>
                  <a:srgbClr val="000000"/>
                </a:solidFill>
                <a:effectLst/>
              </a:rPr>
              <a:t>Local Variables</a:t>
            </a:r>
            <a:r>
              <a:rPr lang="en-US" sz="4000" dirty="0">
                <a:solidFill>
                  <a:srgbClr val="000000"/>
                </a:solidFill>
              </a:rPr>
              <a:t>: </a:t>
            </a:r>
            <a:r>
              <a:rPr lang="en-US" sz="4000" b="0" i="0" dirty="0">
                <a:solidFill>
                  <a:srgbClr val="000000"/>
                </a:solidFill>
                <a:effectLst/>
              </a:rPr>
              <a:t>Variables whose values are present till function is executing.</a:t>
            </a:r>
          </a:p>
          <a:p>
            <a:pPr marL="914400" indent="-457200" algn="just">
              <a:buFont typeface="Arial" panose="020B0604020202020204" pitchFamily="34" charset="0"/>
              <a:buChar char="•"/>
            </a:pPr>
            <a:r>
              <a:rPr lang="en-US" sz="4000" b="1" i="0" dirty="0">
                <a:solidFill>
                  <a:srgbClr val="000000"/>
                </a:solidFill>
                <a:effectLst/>
              </a:rPr>
              <a:t>Global Variables</a:t>
            </a:r>
            <a:r>
              <a:rPr lang="en-US" sz="4000" dirty="0">
                <a:solidFill>
                  <a:srgbClr val="000000"/>
                </a:solidFill>
              </a:rPr>
              <a:t>: </a:t>
            </a:r>
            <a:r>
              <a:rPr lang="en-US" sz="4000" b="0" i="0" dirty="0">
                <a:solidFill>
                  <a:srgbClr val="000000"/>
                </a:solidFill>
                <a:effectLst/>
              </a:rPr>
              <a:t>Special variables exists in the global namespace used to get information about the blockchain.</a:t>
            </a:r>
          </a:p>
        </p:txBody>
      </p:sp>
    </p:spTree>
    <p:extLst>
      <p:ext uri="{BB962C8B-B14F-4D97-AF65-F5344CB8AC3E}">
        <p14:creationId xmlns:p14="http://schemas.microsoft.com/office/powerpoint/2010/main" val="370219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2FC58-C9A5-8B22-05AB-8D039BBB3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661DD-56EB-C8F2-6C66-A5F1C9449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645"/>
            <a:ext cx="10515600" cy="5809318"/>
          </a:xfrm>
        </p:spPr>
        <p:txBody>
          <a:bodyPr>
            <a:normAutofit/>
          </a:bodyPr>
          <a:lstStyle/>
          <a:p>
            <a:pPr marL="396875" indent="-396875"/>
            <a:r>
              <a:rPr lang="en-US" sz="5400" dirty="0">
                <a:latin typeface="Nunito" pitchFamily="2" charset="0"/>
              </a:rPr>
              <a:t>In the blockchain, cryptography is used to secure transactions taking place between two nodes in a blockchain network.</a:t>
            </a:r>
          </a:p>
        </p:txBody>
      </p:sp>
    </p:spTree>
    <p:extLst>
      <p:ext uri="{BB962C8B-B14F-4D97-AF65-F5344CB8AC3E}">
        <p14:creationId xmlns:p14="http://schemas.microsoft.com/office/powerpoint/2010/main" val="153662890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D40D47-07A4-D189-F28D-51EF1E875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41EB-645F-3B18-35BF-88701048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451"/>
            <a:ext cx="10515600" cy="822960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+mn-lt"/>
              </a:rPr>
              <a:t>State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31343-2D7F-44A0-DD4E-DF6380B99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470" y="1177290"/>
            <a:ext cx="11647170" cy="558926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pragma solidity ^0.5.0;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contract </a:t>
            </a:r>
            <a:r>
              <a:rPr lang="en-US" sz="36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SolidityTest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</a:t>
            </a:r>
            <a:r>
              <a:rPr lang="en-US" sz="36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uint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36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storedData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      // State variable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constructor() public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</a:t>
            </a:r>
            <a:r>
              <a:rPr lang="en-US" sz="36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storedData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= 10;   // Using State variable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</a:t>
            </a:r>
            <a:endParaRPr lang="en-US" sz="4000" b="1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0857366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F850DE-EA4B-038C-E2C6-1A0F54761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C49E-DB6F-A303-387B-2349BFFD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+mn-lt"/>
              </a:rPr>
              <a:t>Local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2F9E1-BC9D-898F-7B43-501C6DA6E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9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pragma solidity ^0.5.0;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contract </a:t>
            </a:r>
            <a:r>
              <a:rPr lang="en-US" sz="29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SolidityTest</a:t>
            </a:r>
            <a:r>
              <a:rPr lang="en-US" sz="29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</a:t>
            </a:r>
            <a:r>
              <a:rPr lang="en-US" sz="29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uint</a:t>
            </a:r>
            <a:r>
              <a:rPr lang="en-US" sz="29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US" sz="29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storedData</a:t>
            </a:r>
            <a:r>
              <a:rPr lang="en-US" sz="29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 // State variable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constructor() public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</a:t>
            </a:r>
            <a:r>
              <a:rPr lang="en-US" sz="29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storedData</a:t>
            </a:r>
            <a:r>
              <a:rPr lang="en-US" sz="29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= 10;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9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}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757BA-1D73-DB3F-7E20-BDCC0CAD0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function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getResult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 public view returns(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uint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uint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 = 1; // local variable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uint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b = 2;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uint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result = a + b;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return result; //access the local variable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102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15588-C3DE-9747-F7F5-D42584BEC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8F2DA-5E29-40BE-B3A6-A6B4980F7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770" y="2171700"/>
            <a:ext cx="11510010" cy="4321175"/>
          </a:xfrm>
        </p:spPr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5400" dirty="0"/>
              <a:t> Compare Proof of Work (PoW) and Proof of Stake (PoS) consensus mechanisms.</a:t>
            </a:r>
          </a:p>
          <a:p>
            <a:pPr marL="742950" indent="-742950">
              <a:buFont typeface="+mj-lt"/>
              <a:buAutoNum type="arabicPeriod"/>
            </a:pPr>
            <a:endParaRPr lang="en-US" sz="5400" dirty="0"/>
          </a:p>
          <a:p>
            <a:pPr marL="742950" indent="-742950">
              <a:buFont typeface="+mj-lt"/>
              <a:buAutoNum type="arabicPeriod"/>
            </a:pPr>
            <a:r>
              <a:rPr lang="en-US" sz="5400" dirty="0"/>
              <a:t> Define a smart contract. How does it differ from a traditional contract? </a:t>
            </a:r>
            <a:endParaRPr lang="en-US" sz="7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3E413B-9D0B-5257-2CE2-965008A98B2D}"/>
              </a:ext>
            </a:extLst>
          </p:cNvPr>
          <p:cNvSpPr txBox="1"/>
          <p:nvPr/>
        </p:nvSpPr>
        <p:spPr>
          <a:xfrm>
            <a:off x="697230" y="909935"/>
            <a:ext cx="50233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Blockchain QUIZ </a:t>
            </a:r>
          </a:p>
        </p:txBody>
      </p:sp>
    </p:spTree>
    <p:extLst>
      <p:ext uri="{BB962C8B-B14F-4D97-AF65-F5344CB8AC3E}">
        <p14:creationId xmlns:p14="http://schemas.microsoft.com/office/powerpoint/2010/main" val="206333305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E3214-65DC-B86B-D781-75B6F7903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CD12-1808-510E-F27D-CB2F1239C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303020"/>
            <a:ext cx="11487150" cy="5189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Open </a:t>
            </a:r>
            <a:r>
              <a:rPr lang="en-US" sz="4000" b="1" dirty="0">
                <a:hlinkClick r:id="rId3"/>
              </a:rPr>
              <a:t>https://remix.ethereum.org/</a:t>
            </a:r>
            <a:endParaRPr lang="en-US" sz="4000" b="1" dirty="0"/>
          </a:p>
          <a:p>
            <a:pPr marL="0" indent="0">
              <a:buNone/>
            </a:pPr>
            <a:r>
              <a:rPr lang="en-US" sz="4000" b="1" dirty="0"/>
              <a:t>Then</a:t>
            </a:r>
          </a:p>
          <a:p>
            <a:pPr marL="0" indent="0">
              <a:buNone/>
            </a:pPr>
            <a:r>
              <a:rPr lang="en-US" sz="4800" dirty="0"/>
              <a:t>Write a basic Solidity contract named </a:t>
            </a:r>
            <a:r>
              <a:rPr lang="en-US" sz="4800" b="1" dirty="0" err="1"/>
              <a:t>GroupActivity</a:t>
            </a:r>
            <a:r>
              <a:rPr lang="en-US" sz="4800" dirty="0"/>
              <a:t> that: </a:t>
            </a:r>
          </a:p>
          <a:p>
            <a:pPr marL="457200" indent="-457200"/>
            <a:r>
              <a:rPr lang="en-US" sz="4800" dirty="0"/>
              <a:t>Has a </a:t>
            </a:r>
            <a:r>
              <a:rPr lang="en-US" sz="4800" b="1" dirty="0"/>
              <a:t>bytes</a:t>
            </a:r>
            <a:r>
              <a:rPr lang="en-US" sz="4800" dirty="0"/>
              <a:t> variable named </a:t>
            </a:r>
            <a:r>
              <a:rPr lang="en-US" sz="4800" b="1" dirty="0"/>
              <a:t>user</a:t>
            </a:r>
            <a:r>
              <a:rPr lang="en-US" sz="4800" dirty="0"/>
              <a:t> </a:t>
            </a:r>
          </a:p>
          <a:p>
            <a:pPr marL="457200" indent="-457200"/>
            <a:r>
              <a:rPr lang="en-US" sz="4800" dirty="0"/>
              <a:t>Allows users to enter </a:t>
            </a:r>
            <a:r>
              <a:rPr lang="en-US" sz="4800" b="1" dirty="0"/>
              <a:t>name</a:t>
            </a:r>
            <a:r>
              <a:rPr lang="en-US" sz="4800" dirty="0"/>
              <a:t> of user and retrieve that </a:t>
            </a:r>
            <a:r>
              <a:rPr lang="en-US" sz="4800" b="1" dirty="0"/>
              <a:t>name</a:t>
            </a:r>
            <a:endParaRPr lang="en-US" sz="8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6F9F5D-B0D0-98C1-8638-55DE0E3E74A3}"/>
              </a:ext>
            </a:extLst>
          </p:cNvPr>
          <p:cNvSpPr txBox="1"/>
          <p:nvPr/>
        </p:nvSpPr>
        <p:spPr>
          <a:xfrm>
            <a:off x="3934414" y="258425"/>
            <a:ext cx="4323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Group Activity</a:t>
            </a:r>
          </a:p>
        </p:txBody>
      </p:sp>
    </p:spTree>
    <p:extLst>
      <p:ext uri="{BB962C8B-B14F-4D97-AF65-F5344CB8AC3E}">
        <p14:creationId xmlns:p14="http://schemas.microsoft.com/office/powerpoint/2010/main" val="13887316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86AD7-CC3F-273A-3786-27C2A3B72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9A393-6EC7-689F-4916-BEB7FF3A8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630" y="1303020"/>
            <a:ext cx="11487150" cy="5189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Open </a:t>
            </a:r>
            <a:r>
              <a:rPr lang="en-US" sz="4000" b="1" dirty="0">
                <a:hlinkClick r:id="rId3"/>
              </a:rPr>
              <a:t>https://remix.ethereum.org/</a:t>
            </a:r>
            <a:endParaRPr lang="en-US" sz="4000" b="1" dirty="0"/>
          </a:p>
          <a:p>
            <a:pPr marL="0" indent="0">
              <a:buNone/>
            </a:pPr>
            <a:r>
              <a:rPr lang="en-US" sz="4000" b="1" dirty="0"/>
              <a:t>Then</a:t>
            </a:r>
          </a:p>
          <a:p>
            <a:pPr marL="0" indent="0">
              <a:buNone/>
            </a:pPr>
            <a:r>
              <a:rPr lang="en-US" sz="6000" b="1" dirty="0"/>
              <a:t>Q. </a:t>
            </a:r>
            <a:r>
              <a:rPr lang="en-US" sz="6000" dirty="0"/>
              <a:t>Write a solidity contract which add two numbers and then returns the sum.</a:t>
            </a:r>
            <a:endParaRPr lang="en-US" sz="199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DF57E-2B85-4CFB-A4BB-D1511FC53260}"/>
              </a:ext>
            </a:extLst>
          </p:cNvPr>
          <p:cNvSpPr txBox="1"/>
          <p:nvPr/>
        </p:nvSpPr>
        <p:spPr>
          <a:xfrm>
            <a:off x="3934414" y="235565"/>
            <a:ext cx="4323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Group Activity</a:t>
            </a:r>
          </a:p>
        </p:txBody>
      </p:sp>
    </p:spTree>
    <p:extLst>
      <p:ext uri="{BB962C8B-B14F-4D97-AF65-F5344CB8AC3E}">
        <p14:creationId xmlns:p14="http://schemas.microsoft.com/office/powerpoint/2010/main" val="101541041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AEE25-C2EA-0BEC-4BD2-62FD99332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C2428-4B4E-2269-5B67-DB1113F3F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" y="1428750"/>
            <a:ext cx="11487150" cy="5189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i="0" dirty="0">
                <a:solidFill>
                  <a:srgbClr val="FF0000"/>
                </a:solidFill>
                <a:effectLst/>
                <a:latin typeface="Franklin Gothic Heavy" panose="020B0903020102020204" pitchFamily="34" charset="0"/>
              </a:rPr>
              <a:t>Ganache</a:t>
            </a:r>
            <a:r>
              <a:rPr lang="en-US" sz="4400" b="0" i="0" dirty="0">
                <a:solidFill>
                  <a:srgbClr val="001D35"/>
                </a:solidFill>
                <a:effectLst/>
                <a:latin typeface="Franklin Gothic Heavy" panose="020B0903020102020204" pitchFamily="34" charset="0"/>
              </a:rPr>
              <a:t> is a local blockchain environment that allows Ethereum developers to simulate the Ethereum network and test smart contracts</a:t>
            </a:r>
          </a:p>
          <a:p>
            <a:pPr marL="0" indent="0">
              <a:buNone/>
            </a:pPr>
            <a:endParaRPr lang="en-US" sz="4400" dirty="0">
              <a:solidFill>
                <a:srgbClr val="FF0000"/>
              </a:solidFill>
              <a:latin typeface="Franklin Gothic Heavy" panose="020B0903020102020204" pitchFamily="34" charset="0"/>
            </a:endParaRPr>
          </a:p>
          <a:p>
            <a:pPr marL="0" indent="0" algn="l">
              <a:lnSpc>
                <a:spcPts val="1650"/>
              </a:lnSpc>
              <a:spcBef>
                <a:spcPts val="750"/>
              </a:spcBef>
              <a:spcAft>
                <a:spcPts val="1500"/>
              </a:spcAft>
              <a:buNone/>
            </a:pPr>
            <a:r>
              <a:rPr lang="en-US" b="1" i="0" dirty="0">
                <a:solidFill>
                  <a:srgbClr val="FF0000"/>
                </a:solidFill>
                <a:effectLst/>
                <a:latin typeface="Franklin Gothic Heavy" panose="020B0903020102020204" pitchFamily="34" charset="0"/>
              </a:rPr>
              <a:t>Installation</a:t>
            </a:r>
            <a:endParaRPr lang="en-US" b="0" i="0" dirty="0">
              <a:solidFill>
                <a:srgbClr val="FF0000"/>
              </a:solidFill>
              <a:effectLst/>
              <a:latin typeface="Franklin Gothic Heavy" panose="020B0903020102020204" pitchFamily="34" charset="0"/>
            </a:endParaRPr>
          </a:p>
          <a:p>
            <a:pPr marL="0" indent="0" algn="l" fontAlgn="ctr">
              <a:lnSpc>
                <a:spcPts val="1650"/>
              </a:lnSpc>
              <a:spcBef>
                <a:spcPts val="750"/>
              </a:spcBef>
              <a:spcAft>
                <a:spcPts val="1500"/>
              </a:spcAft>
              <a:buNone/>
            </a:pPr>
            <a:r>
              <a:rPr lang="en-US" b="0" i="0" dirty="0">
                <a:solidFill>
                  <a:srgbClr val="001D35"/>
                </a:solidFill>
                <a:effectLst/>
                <a:latin typeface="Franklin Gothic Heavy" panose="020B0903020102020204" pitchFamily="34" charset="0"/>
              </a:rPr>
              <a:t>To use Ganache, you must first install: </a:t>
            </a:r>
          </a:p>
          <a:p>
            <a:pPr algn="l" fontAlgn="ctr">
              <a:lnSpc>
                <a:spcPts val="165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Franklin Gothic Heavy" panose="020B0903020102020204" pitchFamily="34" charset="0"/>
              </a:rPr>
              <a:t>Node.js &gt;= v16.0.0 </a:t>
            </a:r>
          </a:p>
          <a:p>
            <a:pPr algn="l">
              <a:lnSpc>
                <a:spcPts val="1650"/>
              </a:lnSpc>
              <a:spcBef>
                <a:spcPts val="6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1D35"/>
                </a:solidFill>
                <a:effectLst/>
                <a:latin typeface="Franklin Gothic Heavy" panose="020B0903020102020204" pitchFamily="34" charset="0"/>
              </a:rPr>
              <a:t>npm &gt;= 7.10.0 </a:t>
            </a:r>
          </a:p>
          <a:p>
            <a:pPr marL="0" indent="0">
              <a:buNone/>
            </a:pPr>
            <a:endParaRPr lang="en-US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1238F-D6BA-34C4-6114-0621F2AA6A90}"/>
              </a:ext>
            </a:extLst>
          </p:cNvPr>
          <p:cNvSpPr txBox="1"/>
          <p:nvPr/>
        </p:nvSpPr>
        <p:spPr>
          <a:xfrm>
            <a:off x="3934414" y="235565"/>
            <a:ext cx="30673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  <a:latin typeface="Franklin Gothic Heavy" panose="020B0903020102020204" pitchFamily="34" charset="0"/>
              </a:rPr>
              <a:t>Ganache</a:t>
            </a:r>
          </a:p>
        </p:txBody>
      </p:sp>
      <p:pic>
        <p:nvPicPr>
          <p:cNvPr id="1026" name="Picture 2" descr="Ganache | Overview - Truffle Suite">
            <a:extLst>
              <a:ext uri="{FF2B5EF4-FFF2-40B4-BE49-F238E27FC236}">
                <a16:creationId xmlns:a16="http://schemas.microsoft.com/office/drawing/2014/main" id="{3CB539FD-5B1B-CDA3-E5A0-3E23E5934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630" y="3863340"/>
            <a:ext cx="2080260" cy="289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83780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9102F-F509-DF25-D97D-419A3EE22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98517-4BA6-52E6-136A-71EE59F79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" y="1428750"/>
            <a:ext cx="11487150" cy="5189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i="0" dirty="0">
                <a:solidFill>
                  <a:srgbClr val="FF0000"/>
                </a:solidFill>
                <a:effectLst/>
                <a:latin typeface="Franklin Gothic Heavy" panose="020B0903020102020204" pitchFamily="34" charset="0"/>
              </a:rPr>
              <a:t>What is Truffle?</a:t>
            </a:r>
          </a:p>
          <a:p>
            <a:pPr marL="0" indent="0">
              <a:buNone/>
            </a:pPr>
            <a:r>
              <a:rPr lang="en-US" sz="3200" b="1" i="0" dirty="0">
                <a:effectLst/>
                <a:latin typeface="Franklin Gothic Heavy" panose="020B0903020102020204" pitchFamily="34" charset="0"/>
              </a:rPr>
              <a:t>A world class development environment, testing framework and asset pipeline for blockchains using the Ethereum Virtual Machine (EVM), aiming to make life as a developer easier.</a:t>
            </a:r>
            <a:endParaRPr lang="en-US" sz="3200" dirty="0">
              <a:latin typeface="Franklin Gothic Heavy" panose="020B0903020102020204" pitchFamily="34" charset="0"/>
            </a:endParaRPr>
          </a:p>
          <a:p>
            <a:pPr marL="0" indent="0">
              <a:buNone/>
            </a:pPr>
            <a:endParaRPr lang="en-US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51EB26-03EB-837E-8DB4-4C2B77D8C6D3}"/>
              </a:ext>
            </a:extLst>
          </p:cNvPr>
          <p:cNvSpPr txBox="1"/>
          <p:nvPr/>
        </p:nvSpPr>
        <p:spPr>
          <a:xfrm>
            <a:off x="4425904" y="235565"/>
            <a:ext cx="23284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  <a:latin typeface="Franklin Gothic Heavy" panose="020B0903020102020204" pitchFamily="34" charset="0"/>
              </a:rPr>
              <a:t>Truffle</a:t>
            </a:r>
          </a:p>
        </p:txBody>
      </p:sp>
      <p:sp>
        <p:nvSpPr>
          <p:cNvPr id="5" name="AutoShape 4" descr="Truffle Logo">
            <a:extLst>
              <a:ext uri="{FF2B5EF4-FFF2-40B4-BE49-F238E27FC236}">
                <a16:creationId xmlns:a16="http://schemas.microsoft.com/office/drawing/2014/main" id="{BD160C35-18AC-2DD4-9E04-3861629389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Truffle | Blockchain And Smart Contract Tools">
            <a:extLst>
              <a:ext uri="{FF2B5EF4-FFF2-40B4-BE49-F238E27FC236}">
                <a16:creationId xmlns:a16="http://schemas.microsoft.com/office/drawing/2014/main" id="{1BE057CB-1924-A56C-A014-32A194B1D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783" y="3751898"/>
            <a:ext cx="4224337" cy="2990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04101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0A989-C194-82FA-CE61-FC6ED57BD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5E464-7D1B-56DB-4917-BD32EAE6C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" y="1428750"/>
            <a:ext cx="11487150" cy="518985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sz="4400" i="0" dirty="0">
                <a:effectLst/>
                <a:latin typeface="Franklin Gothic Heavy" panose="020B0903020102020204" pitchFamily="34" charset="0"/>
              </a:rPr>
              <a:t>Built-in smart contract compilation, linking, deployment and binary management.</a:t>
            </a:r>
          </a:p>
          <a:p>
            <a:pPr>
              <a:lnSpc>
                <a:spcPct val="120000"/>
              </a:lnSpc>
            </a:pPr>
            <a:r>
              <a:rPr lang="en-US" sz="4400" i="0" dirty="0">
                <a:effectLst/>
                <a:latin typeface="Franklin Gothic Heavy" panose="020B0903020102020204" pitchFamily="34" charset="0"/>
              </a:rPr>
              <a:t>Advanced debugging with breakpoints, variable analysis, and step functionality.</a:t>
            </a:r>
          </a:p>
          <a:p>
            <a:pPr>
              <a:lnSpc>
                <a:spcPct val="120000"/>
              </a:lnSpc>
            </a:pPr>
            <a:r>
              <a:rPr lang="en-US" sz="4400" i="0" dirty="0">
                <a:effectLst/>
                <a:latin typeface="Franklin Gothic Heavy" panose="020B0903020102020204" pitchFamily="34" charset="0"/>
              </a:rPr>
              <a:t>Use console.log in your smart contracts</a:t>
            </a:r>
          </a:p>
          <a:p>
            <a:pPr>
              <a:lnSpc>
                <a:spcPct val="120000"/>
              </a:lnSpc>
            </a:pPr>
            <a:r>
              <a:rPr lang="en-US" sz="4400" i="0" dirty="0">
                <a:effectLst/>
                <a:latin typeface="Franklin Gothic Heavy" panose="020B0903020102020204" pitchFamily="34" charset="0"/>
              </a:rPr>
              <a:t>Deployments and transactions through MetaMask with Truffle Dashboard to protect your mnemonic.</a:t>
            </a:r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664087-B2AA-3491-7CB1-6142C60398BD}"/>
              </a:ext>
            </a:extLst>
          </p:cNvPr>
          <p:cNvSpPr txBox="1"/>
          <p:nvPr/>
        </p:nvSpPr>
        <p:spPr>
          <a:xfrm>
            <a:off x="1716994" y="239395"/>
            <a:ext cx="6964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  <a:latin typeface="Franklin Gothic Heavy" panose="020B0903020102020204" pitchFamily="34" charset="0"/>
              </a:rPr>
              <a:t>With Truffle, you get:</a:t>
            </a:r>
          </a:p>
        </p:txBody>
      </p:sp>
      <p:sp>
        <p:nvSpPr>
          <p:cNvPr id="5" name="AutoShape 4" descr="Truffle Logo">
            <a:extLst>
              <a:ext uri="{FF2B5EF4-FFF2-40B4-BE49-F238E27FC236}">
                <a16:creationId xmlns:a16="http://schemas.microsoft.com/office/drawing/2014/main" id="{08C8B1B9-629F-ECEB-E70D-B889F153C7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56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E1965-8282-5C29-23DD-168E39743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8A750-EDDF-1249-C700-E270B3FBB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" y="1428750"/>
            <a:ext cx="11487150" cy="51898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4400" i="0" dirty="0">
                <a:effectLst/>
                <a:latin typeface="Franklin Gothic Heavy" panose="020B0903020102020204" pitchFamily="34" charset="0"/>
              </a:rPr>
              <a:t>In a terminal, use </a:t>
            </a:r>
            <a:r>
              <a:rPr lang="en-US" sz="4400" i="0" dirty="0">
                <a:solidFill>
                  <a:srgbClr val="FF0000"/>
                </a:solidFill>
                <a:effectLst/>
                <a:latin typeface="Franklin Gothic Heavy" panose="020B0903020102020204" pitchFamily="34" charset="0"/>
              </a:rPr>
              <a:t>NPM</a:t>
            </a:r>
            <a:r>
              <a:rPr lang="en-US" sz="4400" i="0" dirty="0">
                <a:effectLst/>
                <a:latin typeface="Franklin Gothic Heavy" panose="020B0903020102020204" pitchFamily="34" charset="0"/>
              </a:rPr>
              <a:t> to install Truffle: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4000" i="0" dirty="0">
                <a:solidFill>
                  <a:srgbClr val="FF0000"/>
                </a:solidFill>
                <a:effectLst/>
                <a:latin typeface="Franklin Gothic Heavy" panose="020B0903020102020204" pitchFamily="34" charset="0"/>
              </a:rPr>
              <a:t>npm install -g truffle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4000" i="1" dirty="0">
                <a:effectLst/>
                <a:latin typeface="Franklin Gothic Heavy" panose="020B0903020102020204" pitchFamily="34" charset="0"/>
              </a:rPr>
              <a:t>You may receive a list of warnings during installation. </a:t>
            </a:r>
          </a:p>
          <a:p>
            <a:pPr>
              <a:lnSpc>
                <a:spcPct val="120000"/>
              </a:lnSpc>
            </a:pPr>
            <a:r>
              <a:rPr lang="en-US" sz="4400" i="0" dirty="0">
                <a:effectLst/>
                <a:latin typeface="Franklin Gothic Heavy" panose="020B0903020102020204" pitchFamily="34" charset="0"/>
              </a:rPr>
              <a:t>To confirm that Truffle was installed correctly, run: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4000" i="0" dirty="0">
                <a:solidFill>
                  <a:srgbClr val="FF0000"/>
                </a:solidFill>
                <a:effectLst/>
                <a:latin typeface="Franklin Gothic Heavy" panose="020B0903020102020204" pitchFamily="34" charset="0"/>
              </a:rPr>
              <a:t>truffle version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7B3122-7BAB-988B-ED3E-A28D38BA2358}"/>
              </a:ext>
            </a:extLst>
          </p:cNvPr>
          <p:cNvSpPr txBox="1"/>
          <p:nvPr/>
        </p:nvSpPr>
        <p:spPr>
          <a:xfrm>
            <a:off x="1716994" y="239395"/>
            <a:ext cx="9175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Franklin Gothic Heavy" panose="020B0903020102020204" pitchFamily="34" charset="0"/>
              </a:rPr>
              <a:t>Install Truffle</a:t>
            </a:r>
          </a:p>
        </p:txBody>
      </p:sp>
      <p:sp>
        <p:nvSpPr>
          <p:cNvPr id="5" name="AutoShape 4" descr="Truffle Logo">
            <a:extLst>
              <a:ext uri="{FF2B5EF4-FFF2-40B4-BE49-F238E27FC236}">
                <a16:creationId xmlns:a16="http://schemas.microsoft.com/office/drawing/2014/main" id="{58DC4D47-8731-2EF7-2297-AA1587BA2C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5426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8C5CD-9950-554E-822C-1133BD1FA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020C5-E062-C476-D978-4F86E03E2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" y="1428750"/>
            <a:ext cx="11487150" cy="51898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4400" i="0" dirty="0">
                <a:effectLst/>
                <a:latin typeface="Franklin Gothic Heavy" panose="020B0903020102020204" pitchFamily="34" charset="0"/>
              </a:rPr>
              <a:t>Most Truffle commands require that you run them against an existing Truffle project. </a:t>
            </a:r>
          </a:p>
          <a:p>
            <a:pPr>
              <a:lnSpc>
                <a:spcPct val="120000"/>
              </a:lnSpc>
            </a:pPr>
            <a:r>
              <a:rPr lang="en-US" sz="4400" i="0" dirty="0">
                <a:effectLst/>
                <a:latin typeface="Franklin Gothic Heavy" panose="020B0903020102020204" pitchFamily="34" charset="0"/>
              </a:rPr>
              <a:t>So the first step is to create a Truffle project.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4400" dirty="0">
                <a:latin typeface="Franklin Gothic Heavy" panose="020B0903020102020204" pitchFamily="34" charset="0"/>
              </a:rPr>
              <a:t>Run</a:t>
            </a:r>
            <a:r>
              <a:rPr lang="en-US" sz="44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truffle </a:t>
            </a:r>
            <a:r>
              <a:rPr lang="en-US" sz="4000" dirty="0" err="1">
                <a:solidFill>
                  <a:srgbClr val="FF0000"/>
                </a:solidFill>
                <a:latin typeface="Franklin Gothic Heavy" panose="020B0903020102020204" pitchFamily="34" charset="0"/>
              </a:rPr>
              <a:t>init</a:t>
            </a:r>
            <a:endParaRPr lang="en-US" sz="4000" i="0" dirty="0">
              <a:solidFill>
                <a:srgbClr val="FF0000"/>
              </a:solidFill>
              <a:effectLst/>
              <a:latin typeface="Franklin Gothic Heavy" panose="020B0903020102020204" pitchFamily="34" charset="0"/>
            </a:endParaRPr>
          </a:p>
          <a:p>
            <a:pPr>
              <a:lnSpc>
                <a:spcPct val="120000"/>
              </a:lnSpc>
            </a:pP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E51FBB-5E7B-ECA1-57ED-A524878B5091}"/>
              </a:ext>
            </a:extLst>
          </p:cNvPr>
          <p:cNvSpPr txBox="1"/>
          <p:nvPr/>
        </p:nvSpPr>
        <p:spPr>
          <a:xfrm>
            <a:off x="1716994" y="239395"/>
            <a:ext cx="91757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  <a:latin typeface="Franklin Gothic Heavy" panose="020B0903020102020204" pitchFamily="34" charset="0"/>
              </a:rPr>
              <a:t>Create a project</a:t>
            </a:r>
          </a:p>
        </p:txBody>
      </p:sp>
      <p:sp>
        <p:nvSpPr>
          <p:cNvPr id="5" name="AutoShape 4" descr="Truffle Logo">
            <a:extLst>
              <a:ext uri="{FF2B5EF4-FFF2-40B4-BE49-F238E27FC236}">
                <a16:creationId xmlns:a16="http://schemas.microsoft.com/office/drawing/2014/main" id="{56293288-73ED-CA83-54C1-EC22E6E536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9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1CF2391-BB6D-470D-9566-FC15FDF85529}">
  <we:reference id="wa104380848" version="2.1.0.1" store="en-US" storeType="OMEX"/>
  <we:alternateReferences>
    <we:reference id="WA104380848" version="2.1.0.1" store="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DC8AEC33-7C9B-46E2-AC4C-91071D8EC5FE}">
  <we:reference id="wa200001661" version="2.1.0.2" store="en-US" storeType="OMEX"/>
  <we:alternateReferences>
    <we:reference id="WA200001661" version="2.1.0.2" store="" storeType="OMEX"/>
  </we:alternateReferences>
  <we:properties/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6693</TotalTime>
  <Words>7714</Words>
  <Application>Microsoft Office PowerPoint</Application>
  <PresentationFormat>Widescreen</PresentationFormat>
  <Paragraphs>962</Paragraphs>
  <Slides>164</Slides>
  <Notes>60</Notes>
  <HiddenSlides>1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164</vt:i4>
      </vt:variant>
    </vt:vector>
  </HeadingPairs>
  <TitlesOfParts>
    <vt:vector size="183" baseType="lpstr">
      <vt:lpstr>Arial</vt:lpstr>
      <vt:lpstr>Arial Black</vt:lpstr>
      <vt:lpstr>Arial Unicode MS</vt:lpstr>
      <vt:lpstr>Bahnschrift Condensed</vt:lpstr>
      <vt:lpstr>Calibri</vt:lpstr>
      <vt:lpstr>Calibri Light</vt:lpstr>
      <vt:lpstr>Cambria Math</vt:lpstr>
      <vt:lpstr>Cascadia Code</vt:lpstr>
      <vt:lpstr>Consolas</vt:lpstr>
      <vt:lpstr>DM Sans</vt:lpstr>
      <vt:lpstr>Franklin Gothic Demi</vt:lpstr>
      <vt:lpstr>Franklin Gothic Heavy</vt:lpstr>
      <vt:lpstr>Google Sans</vt:lpstr>
      <vt:lpstr>Nunito</vt:lpstr>
      <vt:lpstr>Roboto Mono</vt:lpstr>
      <vt:lpstr>Source Sans 3</vt:lpstr>
      <vt:lpstr>Verdana</vt:lpstr>
      <vt:lpstr>Wingdings</vt:lpstr>
      <vt:lpstr>Office Theme</vt:lpstr>
      <vt:lpstr>Module Name: BLOCKCHAIN FUNDAMENTALS  Module Code: SWDBF501 Credits:10 Sector: ICT AND MULTIMEDIA  Trade: SOFTWARE DEVELOPMENT </vt:lpstr>
      <vt:lpstr>L.O.1:1: Design blockchain system architecture</vt:lpstr>
      <vt:lpstr>Why is distributed and decentralized? </vt:lpstr>
      <vt:lpstr>Why Decentralized</vt:lpstr>
      <vt:lpstr>Trustless Environment</vt:lpstr>
      <vt:lpstr>Key Components of a Blockchain</vt:lpstr>
      <vt:lpstr>Cryptography in Blockchain</vt:lpstr>
      <vt:lpstr>What is Cryptography </vt:lpstr>
      <vt:lpstr>PowerPoint Presentation</vt:lpstr>
      <vt:lpstr>Some terminologies related to Cryptography</vt:lpstr>
      <vt:lpstr>Types of Cryptography</vt:lpstr>
      <vt:lpstr>Symmetric-Key Cryptography (Secret Key Cryptography)</vt:lpstr>
      <vt:lpstr>Symmetric-Key Cryptography (Secret Key Cryptography)</vt:lpstr>
      <vt:lpstr>Asymmetric-Key Cryptography (Public Key Cryptography)</vt:lpstr>
      <vt:lpstr>Symmetric-Key Cryptography (Secret Key Cryptography)</vt:lpstr>
      <vt:lpstr>DIGITAL SIGNATURE </vt:lpstr>
      <vt:lpstr>How Digital Signatures Work:</vt:lpstr>
      <vt:lpstr>Cryptocurrency </vt:lpstr>
      <vt:lpstr>Block in Blockchain</vt:lpstr>
      <vt:lpstr>PowerPoint Presentation</vt:lpstr>
      <vt:lpstr>SMART CONTRACT</vt:lpstr>
      <vt:lpstr>PowerPoint Presentation</vt:lpstr>
      <vt:lpstr>Immutability</vt:lpstr>
      <vt:lpstr>Consensus mechanisms</vt:lpstr>
      <vt:lpstr>Types of Blockchain</vt:lpstr>
      <vt:lpstr> Characteristics Public Blockchains </vt:lpstr>
      <vt:lpstr>2. Private Blockchains</vt:lpstr>
      <vt:lpstr> Characteristics Private Blockchains </vt:lpstr>
      <vt:lpstr>Examples of Private Blockchains </vt:lpstr>
      <vt:lpstr>3. Consortium Blockchains</vt:lpstr>
      <vt:lpstr>Characteristics of Consortium Blockchains</vt:lpstr>
      <vt:lpstr>Examples of Consortium Blockchains</vt:lpstr>
      <vt:lpstr>4. Hybrid Blockchains</vt:lpstr>
      <vt:lpstr>Characteristics of Hybrid Blockchains</vt:lpstr>
      <vt:lpstr>Blockchain Principles</vt:lpstr>
      <vt:lpstr>Common Types Consensus Mechanisms </vt:lpstr>
      <vt:lpstr>Wallet</vt:lpstr>
      <vt:lpstr>Types of Wallets</vt:lpstr>
      <vt:lpstr>PowerPoint Presentation</vt:lpstr>
      <vt:lpstr>Types of Wallets</vt:lpstr>
      <vt:lpstr>Types of Wallets</vt:lpstr>
      <vt:lpstr>Types of Wallets</vt:lpstr>
      <vt:lpstr>Key Components of a Wallet</vt:lpstr>
      <vt:lpstr>Key Components of a Wallet</vt:lpstr>
      <vt:lpstr>Key Components of a Wallet</vt:lpstr>
      <vt:lpstr>Key Components of a Wallet</vt:lpstr>
      <vt:lpstr>Description of blockchain key concepts</vt:lpstr>
      <vt:lpstr>PowerPoint Presentation</vt:lpstr>
      <vt:lpstr>PowerPoint Presentation</vt:lpstr>
      <vt:lpstr>PowerPoint Presentation</vt:lpstr>
      <vt:lpstr>How They Work</vt:lpstr>
      <vt:lpstr>PowerPoint Presentation</vt:lpstr>
      <vt:lpstr>PowerPoint Presentation</vt:lpstr>
      <vt:lpstr>Block</vt:lpstr>
      <vt:lpstr>Components of a block</vt:lpstr>
      <vt:lpstr>Components of a block</vt:lpstr>
      <vt:lpstr>Hash of the previous block</vt:lpstr>
      <vt:lpstr>Components of a block Cont…</vt:lpstr>
      <vt:lpstr>How a blockchain transaction works</vt:lpstr>
      <vt:lpstr>How a blockchain transaction works</vt:lpstr>
      <vt:lpstr>Blockchain use cases</vt:lpstr>
      <vt:lpstr>Test 2</vt:lpstr>
      <vt:lpstr>Learning outcome 2: Apply Solidity Basics</vt:lpstr>
      <vt:lpstr>What it is</vt:lpstr>
      <vt:lpstr>What it's used for</vt:lpstr>
      <vt:lpstr>How it works</vt:lpstr>
      <vt:lpstr>Features</vt:lpstr>
      <vt:lpstr>Basic Syntax of Solidity</vt:lpstr>
      <vt:lpstr>SPDX License Identifier</vt:lpstr>
      <vt:lpstr>Pragma Directive</vt:lpstr>
      <vt:lpstr>Contract Definition</vt:lpstr>
      <vt:lpstr>State Variable</vt:lpstr>
      <vt:lpstr>set() Function</vt:lpstr>
      <vt:lpstr>get() Function</vt:lpstr>
      <vt:lpstr> Solidity Data Types</vt:lpstr>
      <vt:lpstr>Here are the main value types:</vt:lpstr>
      <vt:lpstr>Remix IDE</vt:lpstr>
      <vt:lpstr>PowerPoint Presentation</vt:lpstr>
      <vt:lpstr>PowerPoint Presentation</vt:lpstr>
      <vt:lpstr>PowerPoint Presentation</vt:lpstr>
      <vt:lpstr>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Solidity - Variables</vt:lpstr>
      <vt:lpstr>State Variable</vt:lpstr>
      <vt:lpstr>Local Variable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MetaMask</vt:lpstr>
      <vt:lpstr>Configure MetaMask</vt:lpstr>
      <vt:lpstr>Connect MetaMask &amp; Frontend</vt:lpstr>
      <vt:lpstr>Connect MetaMask &amp; Frontend</vt:lpstr>
      <vt:lpstr>PowerPoint Presentation</vt:lpstr>
      <vt:lpstr>State Variables</vt:lpstr>
      <vt:lpstr>State Variables Example</vt:lpstr>
      <vt:lpstr>Modifiers (Conditions)</vt:lpstr>
      <vt:lpstr>Modifiers Example:</vt:lpstr>
      <vt:lpstr>Practical Activity</vt:lpstr>
      <vt:lpstr>truffle-config.js</vt:lpstr>
      <vt:lpstr>truffle-config.js</vt:lpstr>
      <vt:lpstr>1_migrate_contracts.js</vt:lpstr>
      <vt:lpstr>CheckEvenOdd Button</vt:lpstr>
      <vt:lpstr>Smart Contract</vt:lpstr>
      <vt:lpstr>Smart Contract Real-World Example</vt:lpstr>
      <vt:lpstr>Visibility and Access Control</vt:lpstr>
      <vt:lpstr>Visibility and Access Control Example</vt:lpstr>
      <vt:lpstr>Ethereum</vt:lpstr>
      <vt:lpstr>Ethereum</vt:lpstr>
      <vt:lpstr>Ethereum Virtual Machine (EVM)</vt:lpstr>
      <vt:lpstr>Data Types and Variables</vt:lpstr>
      <vt:lpstr>Data Types and Variables</vt:lpstr>
      <vt:lpstr>Example</vt:lpstr>
      <vt:lpstr>Use of Functions</vt:lpstr>
      <vt:lpstr>Function Syntax</vt:lpstr>
      <vt:lpstr>Control Structures</vt:lpstr>
      <vt:lpstr>If-Else Statements</vt:lpstr>
      <vt:lpstr>Arrays and Structs</vt:lpstr>
      <vt:lpstr>Struct Example</vt:lpstr>
      <vt:lpstr>Events and Logging</vt:lpstr>
      <vt:lpstr>Events and Logging</vt:lpstr>
      <vt:lpstr>Error Handling</vt:lpstr>
      <vt:lpstr>2.4. Optimizing Gas Costs</vt:lpstr>
      <vt:lpstr>Proper Analysis of Gas Cost</vt:lpstr>
      <vt:lpstr>Calculating the Cost of Ethereum Transfer</vt:lpstr>
      <vt:lpstr>Example:</vt:lpstr>
      <vt:lpstr> Heavy and Light Functions</vt:lpstr>
      <vt:lpstr>Light Functions</vt:lpstr>
      <vt:lpstr>Heavy Functions</vt:lpstr>
      <vt:lpstr>Block Limit</vt:lpstr>
      <vt:lpstr>What is the Block Gas Limit?</vt:lpstr>
      <vt:lpstr>Why is Block Limit Important?</vt:lpstr>
      <vt:lpstr>Opcode Gas Cost</vt:lpstr>
      <vt:lpstr>What are Opcodes?</vt:lpstr>
      <vt:lpstr>Gas Costs of Common Opcodes</vt:lpstr>
      <vt:lpstr>Example: Expensive vs. Cheap Operation</vt:lpstr>
      <vt:lpstr>Non-payable Functions</vt:lpstr>
      <vt:lpstr>What is a Non-payable Function?</vt:lpstr>
      <vt:lpstr>Example</vt:lpstr>
      <vt:lpstr>Elaboration of Storage</vt:lpstr>
      <vt:lpstr>Smaller Integers, Unchanged Storage Values, Arrays</vt:lpstr>
      <vt:lpstr>Unchanged Storage Values</vt:lpstr>
      <vt:lpstr>Arrays and Gas Usage</vt:lpstr>
      <vt:lpstr>Refunds and Setting to Zero</vt:lpstr>
      <vt:lpstr>ERC-20 Transfers and Gas Usage</vt:lpstr>
      <vt:lpstr>Storage Cost for Files</vt:lpstr>
      <vt:lpstr>Actual Cost of On-Chain File Storage</vt:lpstr>
      <vt:lpstr>PowerPoint Presentation</vt:lpstr>
      <vt:lpstr>Structs and Strings, Variable Packing, Array Length</vt:lpstr>
      <vt:lpstr>1. Structs and Variable Packing</vt:lpstr>
      <vt:lpstr>2. Strings and Storage Cost</vt:lpstr>
      <vt:lpstr>3. Variable Packing Beyond Structs</vt:lpstr>
      <vt:lpstr> 4. Array Length and Storage Costs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Twizeyimana Elia</dc:creator>
  <cp:lastModifiedBy>Twizeyimana Elia</cp:lastModifiedBy>
  <cp:revision>116</cp:revision>
  <dcterms:created xsi:type="dcterms:W3CDTF">2024-10-16T09:02:29Z</dcterms:created>
  <dcterms:modified xsi:type="dcterms:W3CDTF">2025-04-14T17:06:50Z</dcterms:modified>
</cp:coreProperties>
</file>