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acf551cd0_6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acf551cd0_6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acf551cd0_6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acf551cd0_6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acf551cd0_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acf551cd0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acf551cd0_6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6acf551cd0_6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acf551cd0_6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6acf551cd0_6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6acf551cd0_6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6acf551cd0_6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6acf551cd0_6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6acf551cd0_6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6acf551cd0_6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6acf551cd0_6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acf551cd0_6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6acf551cd0_6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5215800" y="75"/>
            <a:ext cx="39282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713225" y="4604000"/>
            <a:ext cx="183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713225" y="916776"/>
            <a:ext cx="4853100" cy="25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3225" y="3585113"/>
            <a:ext cx="4853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5786400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1"/>
          <p:cNvCxnSpPr/>
          <p:nvPr/>
        </p:nvCxnSpPr>
        <p:spPr>
          <a:xfrm rot="10800000">
            <a:off x="713225" y="1340875"/>
            <a:ext cx="183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713225" y="1340875"/>
            <a:ext cx="4827000" cy="16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713225" y="3101850"/>
            <a:ext cx="482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5786400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282500" y="1360100"/>
            <a:ext cx="31482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713225" y="1953900"/>
            <a:ext cx="33291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62" name="Google Shape;62;p13"/>
          <p:cNvCxnSpPr/>
          <p:nvPr/>
        </p:nvCxnSpPr>
        <p:spPr>
          <a:xfrm rot="10800000">
            <a:off x="7263100" y="372394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4450050" y="67715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3" type="subTitle"/>
          </p:nvPr>
        </p:nvSpPr>
        <p:spPr>
          <a:xfrm>
            <a:off x="5282500" y="677150"/>
            <a:ext cx="31482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4" type="title"/>
          </p:nvPr>
        </p:nvSpPr>
        <p:spPr>
          <a:xfrm>
            <a:off x="4450050" y="136010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5" type="title"/>
          </p:nvPr>
        </p:nvSpPr>
        <p:spPr>
          <a:xfrm>
            <a:off x="4450050" y="204305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6" type="subTitle"/>
          </p:nvPr>
        </p:nvSpPr>
        <p:spPr>
          <a:xfrm>
            <a:off x="5282500" y="2043050"/>
            <a:ext cx="31482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7" type="title"/>
          </p:nvPr>
        </p:nvSpPr>
        <p:spPr>
          <a:xfrm>
            <a:off x="4450050" y="272600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5282500" y="2726000"/>
            <a:ext cx="31482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9" type="title"/>
          </p:nvPr>
        </p:nvSpPr>
        <p:spPr>
          <a:xfrm>
            <a:off x="4450050" y="340895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282500" y="3408950"/>
            <a:ext cx="31482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4450050" y="4091908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subTitle"/>
          </p:nvPr>
        </p:nvSpPr>
        <p:spPr>
          <a:xfrm>
            <a:off x="5282500" y="4091900"/>
            <a:ext cx="3148200" cy="6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4"/>
          <p:cNvCxnSpPr/>
          <p:nvPr/>
        </p:nvCxnSpPr>
        <p:spPr>
          <a:xfrm rot="10800000">
            <a:off x="6432275" y="4604000"/>
            <a:ext cx="183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 txBox="1"/>
          <p:nvPr>
            <p:ph type="title"/>
          </p:nvPr>
        </p:nvSpPr>
        <p:spPr>
          <a:xfrm>
            <a:off x="3889175" y="949375"/>
            <a:ext cx="32055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3889175" y="2055125"/>
            <a:ext cx="43737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 flipH="1">
            <a:off x="7240200" y="2650900"/>
            <a:ext cx="1903800" cy="24927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3200" y="539500"/>
            <a:ext cx="24021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3200" y="1591600"/>
            <a:ext cx="24021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15"/>
          <p:cNvSpPr/>
          <p:nvPr>
            <p:ph idx="2" type="pic"/>
          </p:nvPr>
        </p:nvSpPr>
        <p:spPr>
          <a:xfrm>
            <a:off x="561097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5"/>
          <p:cNvSpPr/>
          <p:nvPr>
            <p:ph idx="3" type="pic"/>
          </p:nvPr>
        </p:nvSpPr>
        <p:spPr>
          <a:xfrm>
            <a:off x="713225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5"/>
          <p:cNvSpPr/>
          <p:nvPr>
            <p:ph idx="4" type="pic"/>
          </p:nvPr>
        </p:nvSpPr>
        <p:spPr>
          <a:xfrm>
            <a:off x="713225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 flipH="1">
            <a:off x="8024400" y="3677600"/>
            <a:ext cx="1119600" cy="1465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7" name="Google Shape;87;p16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720000" y="2341800"/>
            <a:ext cx="24462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2" type="subTitle"/>
          </p:nvPr>
        </p:nvSpPr>
        <p:spPr>
          <a:xfrm>
            <a:off x="3348875" y="2341800"/>
            <a:ext cx="24462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3" type="subTitle"/>
          </p:nvPr>
        </p:nvSpPr>
        <p:spPr>
          <a:xfrm>
            <a:off x="5977750" y="2341800"/>
            <a:ext cx="24462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4" type="subTitle"/>
          </p:nvPr>
        </p:nvSpPr>
        <p:spPr>
          <a:xfrm>
            <a:off x="720000" y="1494175"/>
            <a:ext cx="24462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5" type="subTitle"/>
          </p:nvPr>
        </p:nvSpPr>
        <p:spPr>
          <a:xfrm>
            <a:off x="3348879" y="1494175"/>
            <a:ext cx="24462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6" type="subTitle"/>
          </p:nvPr>
        </p:nvSpPr>
        <p:spPr>
          <a:xfrm>
            <a:off x="5977751" y="1494175"/>
            <a:ext cx="24462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 rot="10800000">
            <a:off x="8213400" y="100"/>
            <a:ext cx="930600" cy="1218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7" name="Google Shape;97;p17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1001574" y="1735625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2" type="subTitle"/>
          </p:nvPr>
        </p:nvSpPr>
        <p:spPr>
          <a:xfrm>
            <a:off x="4828026" y="1735625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3" type="subTitle"/>
          </p:nvPr>
        </p:nvSpPr>
        <p:spPr>
          <a:xfrm>
            <a:off x="1001574" y="3396200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4" type="subTitle"/>
          </p:nvPr>
        </p:nvSpPr>
        <p:spPr>
          <a:xfrm>
            <a:off x="4828026" y="3396200"/>
            <a:ext cx="3314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5" type="subTitle"/>
          </p:nvPr>
        </p:nvSpPr>
        <p:spPr>
          <a:xfrm>
            <a:off x="1001575" y="1090375"/>
            <a:ext cx="33144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6" type="subTitle"/>
          </p:nvPr>
        </p:nvSpPr>
        <p:spPr>
          <a:xfrm>
            <a:off x="1001575" y="2751075"/>
            <a:ext cx="33144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7" type="subTitle"/>
          </p:nvPr>
        </p:nvSpPr>
        <p:spPr>
          <a:xfrm>
            <a:off x="4827999" y="1090375"/>
            <a:ext cx="33144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8" type="subTitle"/>
          </p:nvPr>
        </p:nvSpPr>
        <p:spPr>
          <a:xfrm>
            <a:off x="4827999" y="2751075"/>
            <a:ext cx="33144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8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/>
          <p:nvPr/>
        </p:nvSpPr>
        <p:spPr>
          <a:xfrm>
            <a:off x="0" y="3925200"/>
            <a:ext cx="930600" cy="1218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720000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2" type="subTitle"/>
          </p:nvPr>
        </p:nvSpPr>
        <p:spPr>
          <a:xfrm>
            <a:off x="3455250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3" type="subTitle"/>
          </p:nvPr>
        </p:nvSpPr>
        <p:spPr>
          <a:xfrm>
            <a:off x="72000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4" type="subTitle"/>
          </p:nvPr>
        </p:nvSpPr>
        <p:spPr>
          <a:xfrm>
            <a:off x="345525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5" type="subTitle"/>
          </p:nvPr>
        </p:nvSpPr>
        <p:spPr>
          <a:xfrm>
            <a:off x="6190500" y="17101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6" type="subTitle"/>
          </p:nvPr>
        </p:nvSpPr>
        <p:spPr>
          <a:xfrm>
            <a:off x="6190500" y="344045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7" type="subTitle"/>
          </p:nvPr>
        </p:nvSpPr>
        <p:spPr>
          <a:xfrm>
            <a:off x="720000" y="1336275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8" type="subTitle"/>
          </p:nvPr>
        </p:nvSpPr>
        <p:spPr>
          <a:xfrm>
            <a:off x="3455250" y="133627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9" type="subTitle"/>
          </p:nvPr>
        </p:nvSpPr>
        <p:spPr>
          <a:xfrm>
            <a:off x="6190500" y="133627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3" type="subTitle"/>
          </p:nvPr>
        </p:nvSpPr>
        <p:spPr>
          <a:xfrm>
            <a:off x="720000" y="3063351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4" type="subTitle"/>
          </p:nvPr>
        </p:nvSpPr>
        <p:spPr>
          <a:xfrm>
            <a:off x="3455250" y="306335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5" type="subTitle"/>
          </p:nvPr>
        </p:nvSpPr>
        <p:spPr>
          <a:xfrm>
            <a:off x="6190500" y="306335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9"/>
          <p:cNvCxnSpPr/>
          <p:nvPr/>
        </p:nvCxnSpPr>
        <p:spPr>
          <a:xfrm rot="10800000">
            <a:off x="558475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9"/>
          <p:cNvSpPr txBox="1"/>
          <p:nvPr>
            <p:ph hasCustomPrompt="1" type="title"/>
          </p:nvPr>
        </p:nvSpPr>
        <p:spPr>
          <a:xfrm>
            <a:off x="4422259" y="359055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4422259" y="4272111"/>
            <a:ext cx="34926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hasCustomPrompt="1" idx="2" type="title"/>
          </p:nvPr>
        </p:nvSpPr>
        <p:spPr>
          <a:xfrm>
            <a:off x="4422259" y="539489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4422259" y="1220913"/>
            <a:ext cx="34926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hasCustomPrompt="1" idx="4" type="title"/>
          </p:nvPr>
        </p:nvSpPr>
        <p:spPr>
          <a:xfrm>
            <a:off x="4422259" y="206502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9"/>
          <p:cNvSpPr txBox="1"/>
          <p:nvPr>
            <p:ph idx="5" type="subTitle"/>
          </p:nvPr>
        </p:nvSpPr>
        <p:spPr>
          <a:xfrm>
            <a:off x="4422259" y="2746512"/>
            <a:ext cx="3492600" cy="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1" name="Google Shape;131;p19"/>
          <p:cNvSpPr/>
          <p:nvPr>
            <p:ph idx="6" type="pic"/>
          </p:nvPr>
        </p:nvSpPr>
        <p:spPr>
          <a:xfrm>
            <a:off x="583800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20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20"/>
          <p:cNvSpPr/>
          <p:nvPr/>
        </p:nvSpPr>
        <p:spPr>
          <a:xfrm>
            <a:off x="0" y="3677600"/>
            <a:ext cx="1119600" cy="1465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047175" y="217935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4047175" y="1182675"/>
            <a:ext cx="1474500" cy="996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>
            <p:ph idx="3" type="pic"/>
          </p:nvPr>
        </p:nvSpPr>
        <p:spPr>
          <a:xfrm>
            <a:off x="583800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733813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733775" y="1745009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21"/>
          <p:cNvSpPr/>
          <p:nvPr>
            <p:ph idx="2" type="pic"/>
          </p:nvPr>
        </p:nvSpPr>
        <p:spPr>
          <a:xfrm>
            <a:off x="583800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1"/>
          <p:cNvSpPr txBox="1"/>
          <p:nvPr/>
        </p:nvSpPr>
        <p:spPr>
          <a:xfrm>
            <a:off x="3733825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-GB" sz="10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41" name="Google Shape;141;p21"/>
          <p:cNvCxnSpPr/>
          <p:nvPr/>
        </p:nvCxnSpPr>
        <p:spPr>
          <a:xfrm rot="10800000">
            <a:off x="5042525" y="539500"/>
            <a:ext cx="183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 rot="10800000">
            <a:off x="8213400" y="100"/>
            <a:ext cx="930600" cy="12183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4" name="Google Shape;144;p22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 flipH="1">
            <a:off x="8024400" y="3677600"/>
            <a:ext cx="1119600" cy="1465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7" name="Google Shape;147;p23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728527" y="539500"/>
            <a:ext cx="33477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2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2" type="title"/>
          </p:nvPr>
        </p:nvSpPr>
        <p:spPr>
          <a:xfrm>
            <a:off x="4977550" y="539500"/>
            <a:ext cx="3458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2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flipH="1">
            <a:off x="8024400" y="3677600"/>
            <a:ext cx="1119600" cy="1465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" name="Google Shape;22;p4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5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214975" y="1694876"/>
            <a:ext cx="40008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1214975" y="1362575"/>
            <a:ext cx="40008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1214975" y="3255950"/>
            <a:ext cx="40008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1214975" y="2923650"/>
            <a:ext cx="40008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5"/>
          <p:cNvSpPr/>
          <p:nvPr>
            <p:ph idx="5" type="pic"/>
          </p:nvPr>
        </p:nvSpPr>
        <p:spPr>
          <a:xfrm>
            <a:off x="5786400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 rot="10800000">
            <a:off x="639000" y="3870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6"/>
          <p:cNvSpPr/>
          <p:nvPr/>
        </p:nvSpPr>
        <p:spPr>
          <a:xfrm flipH="1">
            <a:off x="8024400" y="3677600"/>
            <a:ext cx="1119600" cy="1465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 rot="10800000">
            <a:off x="639000" y="539488"/>
            <a:ext cx="1167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7"/>
          <p:cNvSpPr txBox="1"/>
          <p:nvPr>
            <p:ph type="title"/>
          </p:nvPr>
        </p:nvSpPr>
        <p:spPr>
          <a:xfrm>
            <a:off x="735775" y="539500"/>
            <a:ext cx="4316400" cy="13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735775" y="2004497"/>
            <a:ext cx="4316400" cy="25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39" name="Google Shape;39;p7"/>
          <p:cNvSpPr/>
          <p:nvPr>
            <p:ph idx="2" type="pic"/>
          </p:nvPr>
        </p:nvSpPr>
        <p:spPr>
          <a:xfrm>
            <a:off x="5786400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0" y="75"/>
            <a:ext cx="39282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 rot="10800000">
            <a:off x="6432275" y="4604000"/>
            <a:ext cx="183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9"/>
          <p:cNvSpPr/>
          <p:nvPr/>
        </p:nvSpPr>
        <p:spPr>
          <a:xfrm flipH="1">
            <a:off x="5215800" y="75"/>
            <a:ext cx="3928200" cy="5143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" name="Google Shape;48;p9"/>
          <p:cNvSpPr/>
          <p:nvPr>
            <p:ph idx="2" type="pic"/>
          </p:nvPr>
        </p:nvSpPr>
        <p:spPr>
          <a:xfrm>
            <a:off x="5786400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9" name="Google Shape;49;p9"/>
          <p:cNvCxnSpPr/>
          <p:nvPr/>
        </p:nvCxnSpPr>
        <p:spPr>
          <a:xfrm rot="10800000">
            <a:off x="713225" y="539500"/>
            <a:ext cx="183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b="1" sz="3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939750" y="657700"/>
            <a:ext cx="7264500" cy="22761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부동산 매물 분석 및 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추천 서비스 기획안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950225" y="3842850"/>
            <a:ext cx="1359774" cy="399060"/>
          </a:xfrm>
          <a:prstGeom prst="flowChartTerminator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박민상</a:t>
            </a:r>
            <a:endParaRPr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2425450" y="3842850"/>
            <a:ext cx="1359774" cy="399060"/>
          </a:xfrm>
          <a:prstGeom prst="flowChartTerminator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백승범</a:t>
            </a:r>
            <a:endParaRPr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3881638" y="3842850"/>
            <a:ext cx="1359774" cy="399060"/>
          </a:xfrm>
          <a:prstGeom prst="flowChartTerminator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장승원</a:t>
            </a:r>
            <a:endParaRPr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5337825" y="3842850"/>
            <a:ext cx="1359774" cy="399060"/>
          </a:xfrm>
          <a:prstGeom prst="flowChartTerminator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조설훈</a:t>
            </a:r>
            <a:endParaRPr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6834000" y="3842850"/>
            <a:ext cx="1359774" cy="399060"/>
          </a:xfrm>
          <a:prstGeom prst="flowChartTerminator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홍수현</a:t>
            </a:r>
            <a:endParaRPr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184750" y="4633575"/>
            <a:ext cx="232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소속 _ LG U+ Why Not SW Camp 7기</a:t>
            </a:r>
            <a:endParaRPr sz="9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4061775" y="4633575"/>
            <a:ext cx="108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발표자 _ 박민상</a:t>
            </a:r>
            <a:endParaRPr sz="10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172" name="Google Shape;172;p28"/>
          <p:cNvCxnSpPr>
            <a:stCxn id="170" idx="3"/>
            <a:endCxn id="171" idx="1"/>
          </p:cNvCxnSpPr>
          <p:nvPr/>
        </p:nvCxnSpPr>
        <p:spPr>
          <a:xfrm>
            <a:off x="2512750" y="4795125"/>
            <a:ext cx="1548900" cy="78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8"/>
          <p:cNvSpPr txBox="1"/>
          <p:nvPr/>
        </p:nvSpPr>
        <p:spPr>
          <a:xfrm>
            <a:off x="6834000" y="4633575"/>
            <a:ext cx="232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연락처 _ 이메일뭐시기@gmail.com</a:t>
            </a:r>
            <a:endParaRPr sz="9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174" name="Google Shape;174;p28"/>
          <p:cNvCxnSpPr>
            <a:stCxn id="171" idx="3"/>
            <a:endCxn id="173" idx="1"/>
          </p:cNvCxnSpPr>
          <p:nvPr/>
        </p:nvCxnSpPr>
        <p:spPr>
          <a:xfrm flipH="1" rot="10800000">
            <a:off x="5143575" y="4795125"/>
            <a:ext cx="1690500" cy="78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8"/>
          <p:cNvSpPr txBox="1"/>
          <p:nvPr/>
        </p:nvSpPr>
        <p:spPr>
          <a:xfrm>
            <a:off x="4236375" y="3112475"/>
            <a:ext cx="73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팀 셀렉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/>
          <p:nvPr/>
        </p:nvSpPr>
        <p:spPr>
          <a:xfrm>
            <a:off x="3186400" y="997650"/>
            <a:ext cx="471600" cy="8574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3186400" y="2110775"/>
            <a:ext cx="471600" cy="8574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3186400" y="3223900"/>
            <a:ext cx="471600" cy="8574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6122075" y="997650"/>
            <a:ext cx="471600" cy="8574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6122075" y="2110775"/>
            <a:ext cx="471600" cy="8574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6122075" y="3223900"/>
            <a:ext cx="471600" cy="8574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 sz="11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166750" y="163250"/>
            <a:ext cx="232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LG U+ Why Not SW Camp 7기</a:t>
            </a:r>
            <a:endParaRPr sz="8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4031100" y="132500"/>
            <a:ext cx="10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목차</a:t>
            </a:r>
            <a:endParaRPr sz="10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188" name="Google Shape;188;p29"/>
          <p:cNvCxnSpPr>
            <a:stCxn id="186" idx="3"/>
            <a:endCxn id="187" idx="1"/>
          </p:cNvCxnSpPr>
          <p:nvPr/>
        </p:nvCxnSpPr>
        <p:spPr>
          <a:xfrm>
            <a:off x="2494750" y="317150"/>
            <a:ext cx="15363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9"/>
          <p:cNvSpPr txBox="1"/>
          <p:nvPr/>
        </p:nvSpPr>
        <p:spPr>
          <a:xfrm>
            <a:off x="6976250" y="155600"/>
            <a:ext cx="149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셀렉</a:t>
            </a:r>
            <a:endParaRPr sz="8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190" name="Google Shape;190;p29"/>
          <p:cNvCxnSpPr>
            <a:stCxn id="187" idx="3"/>
            <a:endCxn id="189" idx="1"/>
          </p:cNvCxnSpPr>
          <p:nvPr/>
        </p:nvCxnSpPr>
        <p:spPr>
          <a:xfrm flipH="1" rot="10800000">
            <a:off x="5112900" y="309350"/>
            <a:ext cx="1863300" cy="78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9"/>
          <p:cNvSpPr/>
          <p:nvPr/>
        </p:nvSpPr>
        <p:spPr>
          <a:xfrm>
            <a:off x="303000" y="1005050"/>
            <a:ext cx="2564400" cy="307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사진</a:t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3758313" y="1024463"/>
            <a:ext cx="10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팀 소개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3758325" y="2101100"/>
            <a:ext cx="10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배경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3758313" y="3283300"/>
            <a:ext cx="10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문제 정의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6709950" y="981125"/>
            <a:ext cx="10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차별점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6747950" y="2173850"/>
            <a:ext cx="10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결과물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6769650" y="3283300"/>
            <a:ext cx="10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기대효과</a:t>
            </a:r>
            <a:endParaRPr b="1"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3758313" y="1393763"/>
            <a:ext cx="206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복잡한 문제를 간단히!	</a:t>
            </a:r>
            <a:endParaRPr sz="11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3758325" y="2458400"/>
            <a:ext cx="206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주거지를 선택에 낮선 사람들이 많다</a:t>
            </a:r>
            <a:endParaRPr sz="11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3758325" y="3652600"/>
            <a:ext cx="206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주거지를 선택의 복잡함</a:t>
            </a:r>
            <a:endParaRPr sz="11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6709950" y="1317713"/>
            <a:ext cx="194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타업체와 다른 디테일한 주택선택 알고리즘</a:t>
            </a:r>
            <a:endParaRPr sz="11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6747950" y="2543150"/>
            <a:ext cx="206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부동산 최적화 웹페이지</a:t>
            </a:r>
            <a:endParaRPr sz="11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03" name="Google Shape;203;p29"/>
          <p:cNvSpPr txBox="1"/>
          <p:nvPr/>
        </p:nvSpPr>
        <p:spPr>
          <a:xfrm>
            <a:off x="6747950" y="3652600"/>
            <a:ext cx="206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주거지</a:t>
            </a:r>
            <a:r>
              <a:rPr lang="en-GB" sz="1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 선택 시간 절약</a:t>
            </a:r>
            <a:endParaRPr sz="11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0" y="4988300"/>
            <a:ext cx="1371000" cy="155100"/>
          </a:xfrm>
          <a:prstGeom prst="homePlate">
            <a:avLst>
              <a:gd fmla="val 50000" name="adj"/>
            </a:avLst>
          </a:prstGeom>
          <a:solidFill>
            <a:srgbClr val="AEC3D3"/>
          </a:solidFill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목차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1303916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팀 소개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2616155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배경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3924105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문제 정의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5232311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차별점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6544270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결과물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7848450" y="4988300"/>
            <a:ext cx="12957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기대효과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pic>
        <p:nvPicPr>
          <p:cNvPr id="211" name="Google Shape;211;p29" title="건물사진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00" y="993025"/>
            <a:ext cx="2564400" cy="30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/>
        </p:nvSpPr>
        <p:spPr>
          <a:xfrm>
            <a:off x="166750" y="159500"/>
            <a:ext cx="232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LG U+ Why Not SW Camp 7기</a:t>
            </a:r>
            <a:endParaRPr sz="8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4031100" y="132500"/>
            <a:ext cx="108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팀 소개</a:t>
            </a:r>
            <a:endParaRPr sz="115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218" name="Google Shape;218;p30"/>
          <p:cNvCxnSpPr>
            <a:stCxn id="216" idx="3"/>
            <a:endCxn id="217" idx="1"/>
          </p:cNvCxnSpPr>
          <p:nvPr/>
        </p:nvCxnSpPr>
        <p:spPr>
          <a:xfrm>
            <a:off x="2494750" y="313400"/>
            <a:ext cx="15363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0"/>
          <p:cNvSpPr txBox="1"/>
          <p:nvPr/>
        </p:nvSpPr>
        <p:spPr>
          <a:xfrm>
            <a:off x="7070475" y="159500"/>
            <a:ext cx="150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우리는 누구인가?</a:t>
            </a:r>
            <a:endParaRPr sz="8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220" name="Google Shape;220;p30"/>
          <p:cNvCxnSpPr>
            <a:stCxn id="217" idx="3"/>
            <a:endCxn id="219" idx="1"/>
          </p:cNvCxnSpPr>
          <p:nvPr/>
        </p:nvCxnSpPr>
        <p:spPr>
          <a:xfrm>
            <a:off x="5112900" y="313400"/>
            <a:ext cx="19575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0"/>
          <p:cNvSpPr/>
          <p:nvPr/>
        </p:nvSpPr>
        <p:spPr>
          <a:xfrm>
            <a:off x="1021713" y="968025"/>
            <a:ext cx="1081800" cy="5100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백승범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1021713" y="1711625"/>
            <a:ext cx="1081800" cy="5100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박민상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1021713" y="2455225"/>
            <a:ext cx="1081800" cy="5100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장승원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1021713" y="3198825"/>
            <a:ext cx="1081800" cy="5100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조설훈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1021713" y="3942425"/>
            <a:ext cx="1081800" cy="5100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홍수현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6" name="Google Shape;226;p30"/>
          <p:cNvCxnSpPr/>
          <p:nvPr/>
        </p:nvCxnSpPr>
        <p:spPr>
          <a:xfrm flipH="1" rot="10800000">
            <a:off x="2358113" y="1477900"/>
            <a:ext cx="4426800" cy="75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30"/>
          <p:cNvSpPr/>
          <p:nvPr/>
        </p:nvSpPr>
        <p:spPr>
          <a:xfrm>
            <a:off x="7122988" y="1005100"/>
            <a:ext cx="999300" cy="480300"/>
          </a:xfrm>
          <a:prstGeom prst="rect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팀장</a:t>
            </a:r>
            <a:endParaRPr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228" name="Google Shape;228;p30"/>
          <p:cNvCxnSpPr/>
          <p:nvPr/>
        </p:nvCxnSpPr>
        <p:spPr>
          <a:xfrm flipH="1" rot="10800000">
            <a:off x="2358113" y="2221625"/>
            <a:ext cx="4426800" cy="75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0"/>
          <p:cNvCxnSpPr/>
          <p:nvPr/>
        </p:nvCxnSpPr>
        <p:spPr>
          <a:xfrm flipH="1" rot="10800000">
            <a:off x="2358113" y="2965350"/>
            <a:ext cx="4426800" cy="75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0"/>
          <p:cNvCxnSpPr/>
          <p:nvPr/>
        </p:nvCxnSpPr>
        <p:spPr>
          <a:xfrm flipH="1" rot="10800000">
            <a:off x="2358113" y="3709075"/>
            <a:ext cx="4426800" cy="75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0"/>
          <p:cNvCxnSpPr/>
          <p:nvPr/>
        </p:nvCxnSpPr>
        <p:spPr>
          <a:xfrm flipH="1" rot="10800000">
            <a:off x="2358113" y="4452800"/>
            <a:ext cx="4426800" cy="75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0"/>
          <p:cNvSpPr txBox="1"/>
          <p:nvPr/>
        </p:nvSpPr>
        <p:spPr>
          <a:xfrm>
            <a:off x="2358113" y="1005100"/>
            <a:ext cx="4426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헌혈 환영합니다. 피가 모자라요.</a:t>
            </a:r>
            <a:endParaRPr sz="12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7122988" y="1726475"/>
            <a:ext cx="999300" cy="480300"/>
          </a:xfrm>
          <a:prstGeom prst="rect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발표자</a:t>
            </a:r>
            <a:endParaRPr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7122988" y="2492550"/>
            <a:ext cx="999300" cy="480300"/>
          </a:xfrm>
          <a:prstGeom prst="rect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리서처</a:t>
            </a:r>
            <a:endParaRPr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7122988" y="3213675"/>
            <a:ext cx="999300" cy="480300"/>
          </a:xfrm>
          <a:prstGeom prst="rect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리서처</a:t>
            </a:r>
            <a:endParaRPr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7122988" y="3980000"/>
            <a:ext cx="999300" cy="480300"/>
          </a:xfrm>
          <a:prstGeom prst="rect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기록자</a:t>
            </a:r>
            <a:endParaRPr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2358113" y="1746875"/>
            <a:ext cx="4426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시체입니다. 피빼면 위험합니다.</a:t>
            </a:r>
            <a:endParaRPr sz="12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2358113" y="2488638"/>
            <a:ext cx="4426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민상님 피 뺀거 접니다.</a:t>
            </a:r>
            <a:endParaRPr sz="12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2358113" y="3228438"/>
            <a:ext cx="4426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/*로봇입니다. 피 없어요*/</a:t>
            </a:r>
            <a:endParaRPr sz="12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2358588" y="3964325"/>
            <a:ext cx="4426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젊은 피, 열정 빼면 시체입니다! </a:t>
            </a:r>
            <a:endParaRPr sz="12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0" y="4988300"/>
            <a:ext cx="1371000" cy="1551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목차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1303916" y="4988300"/>
            <a:ext cx="1384200" cy="155100"/>
          </a:xfrm>
          <a:prstGeom prst="chevron">
            <a:avLst>
              <a:gd fmla="val 50000" name="adj"/>
            </a:avLst>
          </a:prstGeom>
          <a:solidFill>
            <a:srgbClr val="AEC3D3"/>
          </a:solidFill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팀 소개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2616155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배경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3924105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문제 정의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5232311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차별점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6544270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결과물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7848450" y="4988300"/>
            <a:ext cx="12957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기대효과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/>
          <p:nvPr/>
        </p:nvSpPr>
        <p:spPr>
          <a:xfrm>
            <a:off x="978038" y="842375"/>
            <a:ext cx="2467200" cy="5100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사용자 경험의 피로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5580788" y="842375"/>
            <a:ext cx="2467200" cy="5100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다변화된 탐색 활동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4" name="Google Shape;254;p31"/>
          <p:cNvCxnSpPr/>
          <p:nvPr/>
        </p:nvCxnSpPr>
        <p:spPr>
          <a:xfrm>
            <a:off x="4509263" y="812900"/>
            <a:ext cx="7500" cy="4175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31"/>
          <p:cNvSpPr/>
          <p:nvPr/>
        </p:nvSpPr>
        <p:spPr>
          <a:xfrm>
            <a:off x="978038" y="1736650"/>
            <a:ext cx="450900" cy="27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1590163" y="1569400"/>
            <a:ext cx="2416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부동산 플랫폼에서 매물 탐색은 사용자에게 매우 중요한 경험</a:t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978038" y="2396850"/>
            <a:ext cx="450900" cy="27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1590163" y="2241675"/>
            <a:ext cx="24165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BUT,</a:t>
            </a:r>
            <a:r>
              <a:rPr lang="en-GB" sz="1100"/>
              <a:t> 최근에는 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EC3D3"/>
              </a:buClr>
              <a:buSzPts val="1100"/>
              <a:buChar char="➔"/>
            </a:pPr>
            <a:r>
              <a:rPr lang="en-GB" sz="1100"/>
              <a:t>매물 정보의 과잉 노출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EC3D3"/>
              </a:buClr>
              <a:buSzPts val="1100"/>
              <a:buChar char="➔"/>
            </a:pPr>
            <a:r>
              <a:rPr lang="en-GB" sz="1100"/>
              <a:t>반복된 UX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EC3D3"/>
              </a:buClr>
              <a:buSzPts val="1100"/>
              <a:buChar char="➔"/>
            </a:pPr>
            <a:r>
              <a:rPr lang="en-GB" sz="1100"/>
              <a:t>신뢰도 낮은 매물 등 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으로 인해 사용자들이 원하는 매물을 쉽게 찾지 못함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5639888" y="1736638"/>
            <a:ext cx="450900" cy="27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6192913" y="1569388"/>
            <a:ext cx="2416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사용자마다 매물 탐색 방식과 관심 포인트가 상이하며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EC3D3"/>
              </a:buClr>
              <a:buSzPts val="1100"/>
              <a:buChar char="➔"/>
            </a:pPr>
            <a:r>
              <a:rPr lang="en-GB" sz="1100"/>
              <a:t>검색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EC3D3"/>
              </a:buClr>
              <a:buSzPts val="1100"/>
              <a:buChar char="➔"/>
            </a:pPr>
            <a:r>
              <a:rPr lang="en-GB" sz="1100"/>
              <a:t>필터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EC3D3"/>
              </a:buClr>
              <a:buSzPts val="1100"/>
              <a:buChar char="➔"/>
            </a:pPr>
            <a:r>
              <a:rPr lang="en-GB" sz="1100"/>
              <a:t>지도 이동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EC3D3"/>
              </a:buClr>
              <a:buSzPts val="1100"/>
              <a:buChar char="➔"/>
            </a:pPr>
            <a:r>
              <a:rPr lang="en-GB" sz="1100"/>
              <a:t>찜/관심 등록 등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의 행동 양상도 다양하게 나타남</a:t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5639888" y="3818688"/>
            <a:ext cx="450900" cy="27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6192913" y="3651438"/>
            <a:ext cx="2416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획일적인 탐색 환경이 아닌, 개인화된 경험 설계가 필요함을 시사</a:t>
            </a:r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166750" y="163250"/>
            <a:ext cx="232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LG U+ Why Not SW Camp 7기</a:t>
            </a:r>
            <a:endParaRPr sz="8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4031100" y="132500"/>
            <a:ext cx="10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배경</a:t>
            </a:r>
            <a:endParaRPr sz="10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265" name="Google Shape;265;p31"/>
          <p:cNvCxnSpPr>
            <a:stCxn id="263" idx="3"/>
            <a:endCxn id="264" idx="1"/>
          </p:cNvCxnSpPr>
          <p:nvPr/>
        </p:nvCxnSpPr>
        <p:spPr>
          <a:xfrm>
            <a:off x="2494750" y="317150"/>
            <a:ext cx="15363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1"/>
          <p:cNvSpPr txBox="1"/>
          <p:nvPr/>
        </p:nvSpPr>
        <p:spPr>
          <a:xfrm>
            <a:off x="7079700" y="147800"/>
            <a:ext cx="206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왜 이 서비스가 필요한가?</a:t>
            </a:r>
            <a:endParaRPr sz="8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267" name="Google Shape;267;p31"/>
          <p:cNvCxnSpPr>
            <a:stCxn id="264" idx="3"/>
            <a:endCxn id="266" idx="1"/>
          </p:cNvCxnSpPr>
          <p:nvPr/>
        </p:nvCxnSpPr>
        <p:spPr>
          <a:xfrm flipH="1" rot="10800000">
            <a:off x="5112900" y="301850"/>
            <a:ext cx="1966800" cy="153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1"/>
          <p:cNvSpPr/>
          <p:nvPr/>
        </p:nvSpPr>
        <p:spPr>
          <a:xfrm>
            <a:off x="0" y="4988300"/>
            <a:ext cx="1371000" cy="1551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목차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1303916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팀 소개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2616155" y="4988300"/>
            <a:ext cx="1384200" cy="155100"/>
          </a:xfrm>
          <a:prstGeom prst="chevron">
            <a:avLst>
              <a:gd fmla="val 50000" name="adj"/>
            </a:avLst>
          </a:prstGeom>
          <a:solidFill>
            <a:srgbClr val="AEC3D3"/>
          </a:solidFill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배경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3924105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문제 정의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5232311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차별점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6544270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결과물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7848450" y="4988300"/>
            <a:ext cx="12957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기대효과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1516775" y="3988850"/>
            <a:ext cx="2514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이탈하거나 매물 탐색에 오랜 시간이 걸리는 문제가 발생하고 있음</a:t>
            </a: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978038" y="4080375"/>
            <a:ext cx="450900" cy="27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578375" y="2946925"/>
            <a:ext cx="2655900" cy="63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2879015" y="3078925"/>
            <a:ext cx="165300" cy="3693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578375" y="1954300"/>
            <a:ext cx="2655900" cy="63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2879015" y="2086300"/>
            <a:ext cx="165300" cy="3693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578375" y="962025"/>
            <a:ext cx="2655900" cy="63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166750" y="163250"/>
            <a:ext cx="232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LG U+ Why Not SW Camp 7기</a:t>
            </a:r>
            <a:endParaRPr sz="8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4031100" y="132500"/>
            <a:ext cx="10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문제 정의</a:t>
            </a:r>
            <a:endParaRPr sz="10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288" name="Google Shape;288;p32"/>
          <p:cNvCxnSpPr>
            <a:stCxn id="286" idx="3"/>
            <a:endCxn id="287" idx="1"/>
          </p:cNvCxnSpPr>
          <p:nvPr/>
        </p:nvCxnSpPr>
        <p:spPr>
          <a:xfrm>
            <a:off x="2494750" y="317150"/>
            <a:ext cx="15363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2"/>
          <p:cNvSpPr txBox="1"/>
          <p:nvPr/>
        </p:nvSpPr>
        <p:spPr>
          <a:xfrm>
            <a:off x="7079700" y="147800"/>
            <a:ext cx="206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무엇이 문제인가?</a:t>
            </a:r>
            <a:endParaRPr sz="8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290" name="Google Shape;290;p32"/>
          <p:cNvCxnSpPr>
            <a:stCxn id="287" idx="3"/>
            <a:endCxn id="289" idx="1"/>
          </p:cNvCxnSpPr>
          <p:nvPr/>
        </p:nvCxnSpPr>
        <p:spPr>
          <a:xfrm flipH="1" rot="10800000">
            <a:off x="5112900" y="301850"/>
            <a:ext cx="1966800" cy="153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2"/>
          <p:cNvSpPr/>
          <p:nvPr/>
        </p:nvSpPr>
        <p:spPr>
          <a:xfrm>
            <a:off x="3234250" y="946300"/>
            <a:ext cx="2655900" cy="6948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1.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3234250" y="1933800"/>
            <a:ext cx="2655900" cy="6948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3234250" y="2921300"/>
            <a:ext cx="2655900" cy="6948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3.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32"/>
          <p:cNvSpPr/>
          <p:nvPr/>
        </p:nvSpPr>
        <p:spPr>
          <a:xfrm>
            <a:off x="2879015" y="1094025"/>
            <a:ext cx="165300" cy="3693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578375" y="3963700"/>
            <a:ext cx="2655900" cy="63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3234250" y="3939550"/>
            <a:ext cx="2655900" cy="6948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4.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2879015" y="4095700"/>
            <a:ext cx="165300" cy="369300"/>
          </a:xfrm>
          <a:prstGeom prst="chevron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707900" y="986175"/>
            <a:ext cx="208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맞춤형 필터가 부족해 본인 조건에 적합한 매물을 찾는 데 많은 시간이 소요</a:t>
            </a:r>
            <a:endParaRPr sz="9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707917" y="1978450"/>
            <a:ext cx="201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허위 매물이나 부족한 설명으로 인한 시간과 비용낭비</a:t>
            </a:r>
            <a:endParaRPr sz="9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707917" y="2946925"/>
            <a:ext cx="20157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매물 위치 기준으로 출퇴근 시간, 대중교통 접근성, 주변 편의시설 등의 정보를 한눈에 파악하기 어려움</a:t>
            </a:r>
            <a:endParaRPr sz="9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707908" y="4040200"/>
            <a:ext cx="20157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입주 후 단기간 내 수리 필요시 불편함 증가</a:t>
            </a:r>
            <a:endParaRPr sz="9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6123125" y="1138625"/>
            <a:ext cx="1134378" cy="307800"/>
          </a:xfrm>
          <a:prstGeom prst="flowChartTerminator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맞춤형 필터</a:t>
            </a:r>
            <a:endParaRPr sz="1000"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7413600" y="1138625"/>
            <a:ext cx="1134378" cy="307800"/>
          </a:xfrm>
          <a:prstGeom prst="flowChartTerminator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시간 부족</a:t>
            </a:r>
            <a:endParaRPr sz="1000"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6123125" y="2127300"/>
            <a:ext cx="1134378" cy="307800"/>
          </a:xfrm>
          <a:prstGeom prst="flowChartTerminator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허위 매물</a:t>
            </a:r>
            <a:endParaRPr sz="1000"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7413600" y="2127300"/>
            <a:ext cx="1134378" cy="307800"/>
          </a:xfrm>
          <a:prstGeom prst="flowChartTerminator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신뢰도</a:t>
            </a:r>
            <a:endParaRPr sz="1000"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6123125" y="3115975"/>
            <a:ext cx="1134378" cy="307800"/>
          </a:xfrm>
          <a:prstGeom prst="flowChartTerminator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편의시설</a:t>
            </a:r>
            <a:endParaRPr sz="1000"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7413600" y="3115975"/>
            <a:ext cx="1134378" cy="307800"/>
          </a:xfrm>
          <a:prstGeom prst="flowChartTerminator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정보 부족</a:t>
            </a:r>
            <a:endParaRPr sz="1000"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6123125" y="4133050"/>
            <a:ext cx="1134378" cy="307800"/>
          </a:xfrm>
          <a:prstGeom prst="flowChartTerminator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설비 노후화</a:t>
            </a:r>
            <a:endParaRPr sz="1000"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7413600" y="4133050"/>
            <a:ext cx="1134378" cy="307800"/>
          </a:xfrm>
          <a:prstGeom prst="flowChartTerminator">
            <a:avLst/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정보 부족</a:t>
            </a:r>
            <a:endParaRPr sz="1000"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3575138" y="1101250"/>
            <a:ext cx="220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사용자 선호에 따른 검색 피로</a:t>
            </a:r>
            <a:endParaRPr/>
          </a:p>
        </p:txBody>
      </p:sp>
      <p:sp>
        <p:nvSpPr>
          <p:cNvPr id="311" name="Google Shape;311;p32"/>
          <p:cNvSpPr txBox="1"/>
          <p:nvPr/>
        </p:nvSpPr>
        <p:spPr>
          <a:xfrm>
            <a:off x="3610838" y="1988700"/>
            <a:ext cx="213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신뢰도가 낮은 매물 정보로 인한 피해 인식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3618622" y="2994875"/>
            <a:ext cx="220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위치 기반 주변 환경에 대한 </a:t>
            </a:r>
            <a:r>
              <a:rPr lang="en-GB" sz="13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구체적인 </a:t>
            </a:r>
            <a:r>
              <a:rPr lang="en-GB" sz="13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정보 부족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3575147" y="4001050"/>
            <a:ext cx="220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기타 설비 노후화, 누수에 대한 정보 부족</a:t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0" y="4988300"/>
            <a:ext cx="1371000" cy="1551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목차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1303916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팀 소개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2616155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배경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3924105" y="4988300"/>
            <a:ext cx="1384200" cy="155100"/>
          </a:xfrm>
          <a:prstGeom prst="chevron">
            <a:avLst>
              <a:gd fmla="val 50000" name="adj"/>
            </a:avLst>
          </a:prstGeom>
          <a:solidFill>
            <a:srgbClr val="AEC3D3"/>
          </a:solidFill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문제 정의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5232311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차별점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19" name="Google Shape;319;p32"/>
          <p:cNvSpPr/>
          <p:nvPr/>
        </p:nvSpPr>
        <p:spPr>
          <a:xfrm>
            <a:off x="6544270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결과물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7848450" y="4988300"/>
            <a:ext cx="12957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기대효과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/>
        </p:nvSpPr>
        <p:spPr>
          <a:xfrm>
            <a:off x="166750" y="163250"/>
            <a:ext cx="232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LG U+ Why Not SW Camp 7기</a:t>
            </a:r>
            <a:endParaRPr sz="8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26" name="Google Shape;326;p33"/>
          <p:cNvSpPr txBox="1"/>
          <p:nvPr/>
        </p:nvSpPr>
        <p:spPr>
          <a:xfrm>
            <a:off x="4031100" y="132500"/>
            <a:ext cx="10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허위매물 </a:t>
            </a:r>
            <a:r>
              <a:rPr lang="en-GB"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정의</a:t>
            </a:r>
            <a:endParaRPr sz="10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327" name="Google Shape;327;p33"/>
          <p:cNvCxnSpPr>
            <a:stCxn id="325" idx="3"/>
            <a:endCxn id="326" idx="1"/>
          </p:cNvCxnSpPr>
          <p:nvPr/>
        </p:nvCxnSpPr>
        <p:spPr>
          <a:xfrm>
            <a:off x="2494750" y="317150"/>
            <a:ext cx="15363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3"/>
          <p:cNvSpPr txBox="1"/>
          <p:nvPr/>
        </p:nvSpPr>
        <p:spPr>
          <a:xfrm>
            <a:off x="7079700" y="147800"/>
            <a:ext cx="206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허위매물이 무엇인가?</a:t>
            </a:r>
            <a:endParaRPr sz="8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329" name="Google Shape;329;p33"/>
          <p:cNvCxnSpPr>
            <a:stCxn id="326" idx="3"/>
            <a:endCxn id="328" idx="1"/>
          </p:cNvCxnSpPr>
          <p:nvPr/>
        </p:nvCxnSpPr>
        <p:spPr>
          <a:xfrm flipH="1" rot="10800000">
            <a:off x="5112900" y="301850"/>
            <a:ext cx="1966800" cy="153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3"/>
          <p:cNvSpPr/>
          <p:nvPr/>
        </p:nvSpPr>
        <p:spPr>
          <a:xfrm>
            <a:off x="540700" y="945850"/>
            <a:ext cx="2467200" cy="3693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흔한 허위매물 유형 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540700" y="1566700"/>
            <a:ext cx="2467200" cy="307800"/>
          </a:xfrm>
          <a:prstGeom prst="roundRect">
            <a:avLst>
              <a:gd fmla="val 16667" name="adj"/>
            </a:avLst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1. 존재하지 않는 매물</a:t>
            </a:r>
            <a:endParaRPr sz="1100"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540700" y="2738925"/>
            <a:ext cx="2467200" cy="307800"/>
          </a:xfrm>
          <a:prstGeom prst="roundRect">
            <a:avLst>
              <a:gd fmla="val 16667" name="adj"/>
            </a:avLst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2. 가격이나 조건을 속인 매물</a:t>
            </a:r>
            <a:endParaRPr sz="1100"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33" name="Google Shape;333;p33"/>
          <p:cNvSpPr/>
          <p:nvPr/>
        </p:nvSpPr>
        <p:spPr>
          <a:xfrm>
            <a:off x="540700" y="3861200"/>
            <a:ext cx="2467200" cy="307800"/>
          </a:xfrm>
          <a:prstGeom prst="roundRect">
            <a:avLst>
              <a:gd fmla="val 16667" name="adj"/>
            </a:avLst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3. 사진 조작 또는 과장</a:t>
            </a:r>
            <a:endParaRPr sz="1100"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3296000" y="1630900"/>
            <a:ext cx="413700" cy="1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38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3296000" y="2204525"/>
            <a:ext cx="413700" cy="1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38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3296000" y="2778150"/>
            <a:ext cx="413700" cy="1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38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3296000" y="3351775"/>
            <a:ext cx="413700" cy="1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38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3296000" y="3925400"/>
            <a:ext cx="413700" cy="1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38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3296000" y="4499025"/>
            <a:ext cx="413700" cy="1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38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3997800" y="1543600"/>
            <a:ext cx="4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이미 거래가 </a:t>
            </a:r>
            <a:r>
              <a:rPr b="1" lang="en-GB" sz="1100"/>
              <a:t>끝난 매물</a:t>
            </a:r>
            <a:r>
              <a:rPr lang="en-GB" sz="1100"/>
              <a:t>을 여전히 광고함</a:t>
            </a:r>
            <a:endParaRPr/>
          </a:p>
        </p:txBody>
      </p:sp>
      <p:sp>
        <p:nvSpPr>
          <p:cNvPr id="341" name="Google Shape;341;p33"/>
          <p:cNvSpPr txBox="1"/>
          <p:nvPr/>
        </p:nvSpPr>
        <p:spPr>
          <a:xfrm>
            <a:off x="3997800" y="2117225"/>
            <a:ext cx="4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아예 실체가 없는 </a:t>
            </a:r>
            <a:r>
              <a:rPr b="1" lang="en-GB" sz="1100"/>
              <a:t>가짜 매물</a:t>
            </a:r>
            <a:r>
              <a:rPr lang="en-GB" sz="1100"/>
              <a:t>을 등록</a:t>
            </a:r>
            <a:endParaRPr/>
          </a:p>
        </p:txBody>
      </p:sp>
      <p:sp>
        <p:nvSpPr>
          <p:cNvPr id="342" name="Google Shape;342;p33"/>
          <p:cNvSpPr txBox="1"/>
          <p:nvPr/>
        </p:nvSpPr>
        <p:spPr>
          <a:xfrm>
            <a:off x="3997800" y="2690850"/>
            <a:ext cx="4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실제보다 </a:t>
            </a:r>
            <a:r>
              <a:rPr b="1" lang="en-GB" sz="1100"/>
              <a:t>가격을 낮춰</a:t>
            </a:r>
            <a:r>
              <a:rPr lang="en-GB" sz="1100"/>
              <a:t> 올려서 관심을 끈 뒤, 다른 조건의 매물로 유도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3997800" y="3264475"/>
            <a:ext cx="4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옵션, 위치, 관리비 등 </a:t>
            </a:r>
            <a:r>
              <a:rPr b="1" lang="en-GB" sz="1100"/>
              <a:t>중요 정보</a:t>
            </a:r>
            <a:r>
              <a:rPr lang="en-GB" sz="1100"/>
              <a:t>를 일부러 </a:t>
            </a:r>
            <a:r>
              <a:rPr b="1" lang="en-GB" sz="1100"/>
              <a:t>누락</a:t>
            </a:r>
            <a:r>
              <a:rPr lang="en-GB" sz="1100"/>
              <a:t>하거나 </a:t>
            </a:r>
            <a:r>
              <a:rPr b="1" lang="en-GB" sz="1100"/>
              <a:t>과장</a:t>
            </a:r>
            <a:endParaRPr b="1"/>
          </a:p>
        </p:txBody>
      </p:sp>
      <p:sp>
        <p:nvSpPr>
          <p:cNvPr id="344" name="Google Shape;344;p33"/>
          <p:cNvSpPr txBox="1"/>
          <p:nvPr/>
        </p:nvSpPr>
        <p:spPr>
          <a:xfrm>
            <a:off x="4031100" y="3815000"/>
            <a:ext cx="4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실제 사진이 아닌</a:t>
            </a:r>
            <a:r>
              <a:rPr lang="en-GB" sz="1100"/>
              <a:t> 모델하우스나 유사 매물 사진을 사용</a:t>
            </a:r>
            <a:endParaRPr/>
          </a:p>
        </p:txBody>
      </p:sp>
      <p:sp>
        <p:nvSpPr>
          <p:cNvPr id="345" name="Google Shape;345;p33"/>
          <p:cNvSpPr txBox="1"/>
          <p:nvPr/>
        </p:nvSpPr>
        <p:spPr>
          <a:xfrm>
            <a:off x="4031100" y="4411725"/>
            <a:ext cx="4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보정</a:t>
            </a:r>
            <a:r>
              <a:rPr lang="en-GB" sz="1100"/>
              <a:t>하거나 </a:t>
            </a:r>
            <a:r>
              <a:rPr b="1" lang="en-GB" sz="1100"/>
              <a:t>왜곡된 이미지</a:t>
            </a:r>
            <a:r>
              <a:rPr lang="en-GB" sz="1100"/>
              <a:t>로 실내 공간을 더 넓어 보이게 함</a:t>
            </a:r>
            <a:endParaRPr/>
          </a:p>
        </p:txBody>
      </p:sp>
      <p:cxnSp>
        <p:nvCxnSpPr>
          <p:cNvPr id="346" name="Google Shape;346;p33"/>
          <p:cNvCxnSpPr/>
          <p:nvPr/>
        </p:nvCxnSpPr>
        <p:spPr>
          <a:xfrm flipH="1" rot="10800000">
            <a:off x="3997788" y="1874763"/>
            <a:ext cx="4426800" cy="75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3"/>
          <p:cNvCxnSpPr/>
          <p:nvPr/>
        </p:nvCxnSpPr>
        <p:spPr>
          <a:xfrm flipH="1" rot="10800000">
            <a:off x="3997788" y="2448388"/>
            <a:ext cx="4426800" cy="75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3"/>
          <p:cNvCxnSpPr/>
          <p:nvPr/>
        </p:nvCxnSpPr>
        <p:spPr>
          <a:xfrm flipH="1" rot="10800000">
            <a:off x="3997788" y="3022025"/>
            <a:ext cx="4426800" cy="75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33"/>
          <p:cNvCxnSpPr/>
          <p:nvPr/>
        </p:nvCxnSpPr>
        <p:spPr>
          <a:xfrm flipH="1" rot="10800000">
            <a:off x="3997788" y="3595650"/>
            <a:ext cx="4426800" cy="75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3"/>
          <p:cNvCxnSpPr/>
          <p:nvPr/>
        </p:nvCxnSpPr>
        <p:spPr>
          <a:xfrm flipH="1" rot="10800000">
            <a:off x="3997788" y="4153950"/>
            <a:ext cx="4426800" cy="75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3"/>
          <p:cNvCxnSpPr/>
          <p:nvPr/>
        </p:nvCxnSpPr>
        <p:spPr>
          <a:xfrm flipH="1" rot="10800000">
            <a:off x="3997788" y="4742900"/>
            <a:ext cx="4426800" cy="75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/>
        </p:nvSpPr>
        <p:spPr>
          <a:xfrm>
            <a:off x="166750" y="163250"/>
            <a:ext cx="232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LG U+ Why Not SW Camp 7기</a:t>
            </a:r>
            <a:endParaRPr sz="8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57" name="Google Shape;357;p34"/>
          <p:cNvSpPr txBox="1"/>
          <p:nvPr/>
        </p:nvSpPr>
        <p:spPr>
          <a:xfrm>
            <a:off x="4031100" y="132500"/>
            <a:ext cx="10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차별점</a:t>
            </a:r>
            <a:endParaRPr sz="10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358" name="Google Shape;358;p34"/>
          <p:cNvCxnSpPr>
            <a:stCxn id="356" idx="3"/>
            <a:endCxn id="357" idx="1"/>
          </p:cNvCxnSpPr>
          <p:nvPr/>
        </p:nvCxnSpPr>
        <p:spPr>
          <a:xfrm>
            <a:off x="2494750" y="317150"/>
            <a:ext cx="15363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4"/>
          <p:cNvSpPr txBox="1"/>
          <p:nvPr/>
        </p:nvSpPr>
        <p:spPr>
          <a:xfrm>
            <a:off x="7079700" y="147800"/>
            <a:ext cx="206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기존 서비스와의 차이</a:t>
            </a:r>
            <a:endParaRPr sz="8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360" name="Google Shape;360;p34"/>
          <p:cNvCxnSpPr>
            <a:stCxn id="357" idx="3"/>
            <a:endCxn id="359" idx="1"/>
          </p:cNvCxnSpPr>
          <p:nvPr/>
        </p:nvCxnSpPr>
        <p:spPr>
          <a:xfrm flipH="1" rot="10800000">
            <a:off x="5112900" y="301850"/>
            <a:ext cx="1966800" cy="153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4"/>
          <p:cNvSpPr/>
          <p:nvPr/>
        </p:nvSpPr>
        <p:spPr>
          <a:xfrm>
            <a:off x="0" y="4988300"/>
            <a:ext cx="1371000" cy="1551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목차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62" name="Google Shape;362;p34"/>
          <p:cNvSpPr/>
          <p:nvPr/>
        </p:nvSpPr>
        <p:spPr>
          <a:xfrm>
            <a:off x="1303916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팀 소개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63" name="Google Shape;363;p34"/>
          <p:cNvSpPr/>
          <p:nvPr/>
        </p:nvSpPr>
        <p:spPr>
          <a:xfrm>
            <a:off x="2616155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배경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3924105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문제 정의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5232311" y="4988300"/>
            <a:ext cx="1384200" cy="155100"/>
          </a:xfrm>
          <a:prstGeom prst="chevron">
            <a:avLst>
              <a:gd fmla="val 50000" name="adj"/>
            </a:avLst>
          </a:prstGeom>
          <a:solidFill>
            <a:srgbClr val="AEC3D3"/>
          </a:solidFill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차별점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66" name="Google Shape;366;p34"/>
          <p:cNvSpPr/>
          <p:nvPr/>
        </p:nvSpPr>
        <p:spPr>
          <a:xfrm>
            <a:off x="6544270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결과물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7848450" y="4988300"/>
            <a:ext cx="12957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기대효과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/>
        </p:nvSpPr>
        <p:spPr>
          <a:xfrm>
            <a:off x="166750" y="163250"/>
            <a:ext cx="232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LG U+ Why Not SW Camp 7기</a:t>
            </a:r>
            <a:endParaRPr sz="8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4031100" y="132500"/>
            <a:ext cx="10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결과물</a:t>
            </a:r>
            <a:endParaRPr sz="10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374" name="Google Shape;374;p35"/>
          <p:cNvCxnSpPr>
            <a:stCxn id="372" idx="3"/>
            <a:endCxn id="373" idx="1"/>
          </p:cNvCxnSpPr>
          <p:nvPr/>
        </p:nvCxnSpPr>
        <p:spPr>
          <a:xfrm>
            <a:off x="2494750" y="317150"/>
            <a:ext cx="15363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35"/>
          <p:cNvSpPr txBox="1"/>
          <p:nvPr/>
        </p:nvSpPr>
        <p:spPr>
          <a:xfrm>
            <a:off x="7079700" y="147800"/>
            <a:ext cx="206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허위매물이 무엇인가?</a:t>
            </a:r>
            <a:endParaRPr sz="8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376" name="Google Shape;376;p35"/>
          <p:cNvCxnSpPr>
            <a:stCxn id="373" idx="3"/>
            <a:endCxn id="375" idx="1"/>
          </p:cNvCxnSpPr>
          <p:nvPr/>
        </p:nvCxnSpPr>
        <p:spPr>
          <a:xfrm flipH="1" rot="10800000">
            <a:off x="5112900" y="301850"/>
            <a:ext cx="1966800" cy="153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35"/>
          <p:cNvSpPr/>
          <p:nvPr/>
        </p:nvSpPr>
        <p:spPr>
          <a:xfrm>
            <a:off x="0" y="4988300"/>
            <a:ext cx="1371000" cy="1551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목차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78" name="Google Shape;378;p35"/>
          <p:cNvSpPr/>
          <p:nvPr/>
        </p:nvSpPr>
        <p:spPr>
          <a:xfrm>
            <a:off x="1303916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팀 소개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79" name="Google Shape;379;p35"/>
          <p:cNvSpPr/>
          <p:nvPr/>
        </p:nvSpPr>
        <p:spPr>
          <a:xfrm>
            <a:off x="2616155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배경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80" name="Google Shape;380;p35"/>
          <p:cNvSpPr/>
          <p:nvPr/>
        </p:nvSpPr>
        <p:spPr>
          <a:xfrm>
            <a:off x="3924105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문제 정의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81" name="Google Shape;381;p35"/>
          <p:cNvSpPr/>
          <p:nvPr/>
        </p:nvSpPr>
        <p:spPr>
          <a:xfrm>
            <a:off x="5232311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차별점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82" name="Google Shape;382;p35"/>
          <p:cNvSpPr/>
          <p:nvPr/>
        </p:nvSpPr>
        <p:spPr>
          <a:xfrm>
            <a:off x="6544270" y="4988300"/>
            <a:ext cx="1384200" cy="155100"/>
          </a:xfrm>
          <a:prstGeom prst="chevron">
            <a:avLst>
              <a:gd fmla="val 50000" name="adj"/>
            </a:avLst>
          </a:prstGeom>
          <a:solidFill>
            <a:srgbClr val="AEC3D3"/>
          </a:solidFill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결과물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7848450" y="4988300"/>
            <a:ext cx="12957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기대효과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/>
          <p:nvPr/>
        </p:nvSpPr>
        <p:spPr>
          <a:xfrm>
            <a:off x="166750" y="163250"/>
            <a:ext cx="232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LG U+ Why Not SW Camp 7기</a:t>
            </a:r>
            <a:endParaRPr sz="8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89" name="Google Shape;389;p36"/>
          <p:cNvSpPr txBox="1"/>
          <p:nvPr/>
        </p:nvSpPr>
        <p:spPr>
          <a:xfrm>
            <a:off x="4031100" y="132500"/>
            <a:ext cx="10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기대 효과</a:t>
            </a:r>
            <a:endParaRPr sz="10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390" name="Google Shape;390;p36"/>
          <p:cNvCxnSpPr>
            <a:stCxn id="388" idx="3"/>
            <a:endCxn id="389" idx="1"/>
          </p:cNvCxnSpPr>
          <p:nvPr/>
        </p:nvCxnSpPr>
        <p:spPr>
          <a:xfrm>
            <a:off x="2494750" y="317150"/>
            <a:ext cx="15363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36"/>
          <p:cNvSpPr txBox="1"/>
          <p:nvPr/>
        </p:nvSpPr>
        <p:spPr>
          <a:xfrm>
            <a:off x="7079700" y="147800"/>
            <a:ext cx="206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어떤 변화를 원하는가?</a:t>
            </a:r>
            <a:endParaRPr sz="8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cxnSp>
        <p:nvCxnSpPr>
          <p:cNvPr id="392" name="Google Shape;392;p36"/>
          <p:cNvCxnSpPr>
            <a:stCxn id="389" idx="3"/>
            <a:endCxn id="391" idx="1"/>
          </p:cNvCxnSpPr>
          <p:nvPr/>
        </p:nvCxnSpPr>
        <p:spPr>
          <a:xfrm flipH="1" rot="10800000">
            <a:off x="5112900" y="301850"/>
            <a:ext cx="1966800" cy="153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36"/>
          <p:cNvSpPr/>
          <p:nvPr/>
        </p:nvSpPr>
        <p:spPr>
          <a:xfrm>
            <a:off x="0" y="4988300"/>
            <a:ext cx="1371000" cy="1551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목차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94" name="Google Shape;394;p36"/>
          <p:cNvSpPr/>
          <p:nvPr/>
        </p:nvSpPr>
        <p:spPr>
          <a:xfrm>
            <a:off x="1303916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팀 소개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95" name="Google Shape;395;p36"/>
          <p:cNvSpPr/>
          <p:nvPr/>
        </p:nvSpPr>
        <p:spPr>
          <a:xfrm>
            <a:off x="2616155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배경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3924105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문제 정의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97" name="Google Shape;397;p36"/>
          <p:cNvSpPr/>
          <p:nvPr/>
        </p:nvSpPr>
        <p:spPr>
          <a:xfrm>
            <a:off x="5232311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차별점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98" name="Google Shape;398;p36"/>
          <p:cNvSpPr/>
          <p:nvPr/>
        </p:nvSpPr>
        <p:spPr>
          <a:xfrm>
            <a:off x="6544270" y="4988300"/>
            <a:ext cx="1384200" cy="1551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결과물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399" name="Google Shape;399;p36"/>
          <p:cNvSpPr/>
          <p:nvPr/>
        </p:nvSpPr>
        <p:spPr>
          <a:xfrm>
            <a:off x="7848450" y="4988300"/>
            <a:ext cx="1295700" cy="155100"/>
          </a:xfrm>
          <a:prstGeom prst="chevron">
            <a:avLst>
              <a:gd fmla="val 50000" name="adj"/>
            </a:avLst>
          </a:prstGeom>
          <a:solidFill>
            <a:srgbClr val="9CBED7"/>
          </a:solidFill>
          <a:ln cap="flat" cmpd="sng" w="9525">
            <a:solidFill>
              <a:srgbClr val="0538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191919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기대효과</a:t>
            </a:r>
            <a:endParaRPr sz="800">
              <a:solidFill>
                <a:srgbClr val="191919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400" name="Google Shape;400;p36"/>
          <p:cNvSpPr/>
          <p:nvPr/>
        </p:nvSpPr>
        <p:spPr>
          <a:xfrm>
            <a:off x="461700" y="835113"/>
            <a:ext cx="2467200" cy="369300"/>
          </a:xfrm>
          <a:prstGeom prst="rect">
            <a:avLst/>
          </a:prstGeom>
          <a:solidFill>
            <a:srgbClr val="053866"/>
          </a:solidFill>
          <a:ln>
            <a:noFill/>
          </a:ln>
          <a:effectLst>
            <a:outerShdw blurRad="185738" rotWithShape="0" algn="bl" dir="11160000" dist="9525">
              <a:srgbClr val="000000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성과 전망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p36"/>
          <p:cNvSpPr/>
          <p:nvPr/>
        </p:nvSpPr>
        <p:spPr>
          <a:xfrm>
            <a:off x="461700" y="1455963"/>
            <a:ext cx="2467200" cy="307800"/>
          </a:xfrm>
          <a:prstGeom prst="roundRect">
            <a:avLst>
              <a:gd fmla="val 16667" name="adj"/>
            </a:avLst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1. </a:t>
            </a:r>
            <a:r>
              <a:rPr lang="en-GB" sz="1100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부동산 선택 시간 절감</a:t>
            </a:r>
            <a:endParaRPr sz="1100"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402" name="Google Shape;402;p36"/>
          <p:cNvSpPr/>
          <p:nvPr/>
        </p:nvSpPr>
        <p:spPr>
          <a:xfrm>
            <a:off x="461700" y="2628188"/>
            <a:ext cx="2467200" cy="307800"/>
          </a:xfrm>
          <a:prstGeom prst="roundRect">
            <a:avLst>
              <a:gd fmla="val 16667" name="adj"/>
            </a:avLst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2. </a:t>
            </a:r>
            <a:r>
              <a:rPr lang="en-GB" sz="1100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신뢰 기반 의사 결정</a:t>
            </a:r>
            <a:endParaRPr sz="1100"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403" name="Google Shape;403;p36"/>
          <p:cNvSpPr/>
          <p:nvPr/>
        </p:nvSpPr>
        <p:spPr>
          <a:xfrm>
            <a:off x="461700" y="3750463"/>
            <a:ext cx="2467200" cy="307800"/>
          </a:xfrm>
          <a:prstGeom prst="roundRect">
            <a:avLst>
              <a:gd fmla="val 16667" name="adj"/>
            </a:avLst>
          </a:prstGeom>
          <a:solidFill>
            <a:srgbClr val="AEC3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53866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3. 사회초년생의 주거 불안 해소</a:t>
            </a:r>
            <a:endParaRPr sz="1100">
              <a:solidFill>
                <a:srgbClr val="053866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404" name="Google Shape;404;p36"/>
          <p:cNvSpPr/>
          <p:nvPr/>
        </p:nvSpPr>
        <p:spPr>
          <a:xfrm>
            <a:off x="3217000" y="1520163"/>
            <a:ext cx="413700" cy="1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38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405" name="Google Shape;405;p36"/>
          <p:cNvSpPr/>
          <p:nvPr/>
        </p:nvSpPr>
        <p:spPr>
          <a:xfrm>
            <a:off x="3217000" y="2093788"/>
            <a:ext cx="413700" cy="1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38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3217000" y="2667413"/>
            <a:ext cx="413700" cy="1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38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3217000" y="3241038"/>
            <a:ext cx="413700" cy="1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38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3217000" y="3814663"/>
            <a:ext cx="413700" cy="1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38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409" name="Google Shape;409;p36"/>
          <p:cNvSpPr/>
          <p:nvPr/>
        </p:nvSpPr>
        <p:spPr>
          <a:xfrm>
            <a:off x="3217000" y="4388288"/>
            <a:ext cx="413700" cy="1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538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  <p:sp>
        <p:nvSpPr>
          <p:cNvPr id="410" name="Google Shape;410;p36"/>
          <p:cNvSpPr txBox="1"/>
          <p:nvPr/>
        </p:nvSpPr>
        <p:spPr>
          <a:xfrm>
            <a:off x="3869600" y="1437213"/>
            <a:ext cx="4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필터와 추천</a:t>
            </a:r>
            <a:r>
              <a:rPr lang="en-GB" sz="1100"/>
              <a:t>으로 매물 탐색 시간 단축</a:t>
            </a:r>
            <a:endParaRPr/>
          </a:p>
        </p:txBody>
      </p:sp>
      <p:sp>
        <p:nvSpPr>
          <p:cNvPr id="411" name="Google Shape;411;p36"/>
          <p:cNvSpPr txBox="1"/>
          <p:nvPr/>
        </p:nvSpPr>
        <p:spPr>
          <a:xfrm>
            <a:off x="3869600" y="2009650"/>
            <a:ext cx="4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맞춤형 매물 추천</a:t>
            </a:r>
            <a:r>
              <a:rPr lang="en-GB" sz="1100"/>
              <a:t>을 통해 결정까지 걸리는 시간 단축</a:t>
            </a:r>
            <a:endParaRPr/>
          </a:p>
        </p:txBody>
      </p:sp>
      <p:sp>
        <p:nvSpPr>
          <p:cNvPr id="412" name="Google Shape;412;p36"/>
          <p:cNvSpPr txBox="1"/>
          <p:nvPr/>
        </p:nvSpPr>
        <p:spPr>
          <a:xfrm>
            <a:off x="3869600" y="2582088"/>
            <a:ext cx="4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후기와 실거래가로 매물 </a:t>
            </a:r>
            <a:r>
              <a:rPr b="1" lang="en-GB" sz="1100"/>
              <a:t>신뢰도 높임</a:t>
            </a:r>
            <a:endParaRPr b="1" sz="1100"/>
          </a:p>
        </p:txBody>
      </p:sp>
      <p:sp>
        <p:nvSpPr>
          <p:cNvPr id="413" name="Google Shape;413;p36"/>
          <p:cNvSpPr txBox="1"/>
          <p:nvPr/>
        </p:nvSpPr>
        <p:spPr>
          <a:xfrm>
            <a:off x="3869600" y="3154525"/>
            <a:ext cx="4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믿을 수 있는 정보로 주거 </a:t>
            </a:r>
            <a:r>
              <a:rPr b="1" lang="en-GB" sz="1100"/>
              <a:t>결정 도움</a:t>
            </a:r>
            <a:endParaRPr b="1" sz="1100"/>
          </a:p>
        </p:txBody>
      </p:sp>
      <p:sp>
        <p:nvSpPr>
          <p:cNvPr id="414" name="Google Shape;414;p36"/>
          <p:cNvSpPr txBox="1"/>
          <p:nvPr/>
        </p:nvSpPr>
        <p:spPr>
          <a:xfrm>
            <a:off x="3869600" y="3726963"/>
            <a:ext cx="4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맞춤형 매물 추천</a:t>
            </a:r>
            <a:r>
              <a:rPr lang="en-GB" sz="1100"/>
              <a:t>으로 불안을 줄이고 안정적인 시작을 도움</a:t>
            </a:r>
            <a:endParaRPr/>
          </a:p>
        </p:txBody>
      </p:sp>
      <p:sp>
        <p:nvSpPr>
          <p:cNvPr id="415" name="Google Shape;415;p36"/>
          <p:cNvSpPr txBox="1"/>
          <p:nvPr/>
        </p:nvSpPr>
        <p:spPr>
          <a:xfrm>
            <a:off x="3869600" y="4299400"/>
            <a:ext cx="48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개인선호 기반</a:t>
            </a:r>
            <a:r>
              <a:rPr lang="en-GB" sz="1100"/>
              <a:t>으로 매물경향성을 파악한 서프라이징 추천</a:t>
            </a:r>
            <a:r>
              <a:rPr b="1" lang="en-GB" sz="1100"/>
              <a:t> </a:t>
            </a:r>
            <a:endParaRPr/>
          </a:p>
        </p:txBody>
      </p:sp>
      <p:cxnSp>
        <p:nvCxnSpPr>
          <p:cNvPr id="416" name="Google Shape;416;p36"/>
          <p:cNvCxnSpPr/>
          <p:nvPr/>
        </p:nvCxnSpPr>
        <p:spPr>
          <a:xfrm flipH="1" rot="10800000">
            <a:off x="3918800" y="1797863"/>
            <a:ext cx="4720200" cy="75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6"/>
          <p:cNvCxnSpPr/>
          <p:nvPr/>
        </p:nvCxnSpPr>
        <p:spPr>
          <a:xfrm flipH="1" rot="10800000">
            <a:off x="3918800" y="2361340"/>
            <a:ext cx="4720200" cy="75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6"/>
          <p:cNvCxnSpPr/>
          <p:nvPr/>
        </p:nvCxnSpPr>
        <p:spPr>
          <a:xfrm flipH="1" rot="10800000">
            <a:off x="3918800" y="2924818"/>
            <a:ext cx="4720200" cy="75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6"/>
          <p:cNvCxnSpPr/>
          <p:nvPr/>
        </p:nvCxnSpPr>
        <p:spPr>
          <a:xfrm flipH="1" rot="10800000">
            <a:off x="3918800" y="3488295"/>
            <a:ext cx="4720200" cy="75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6"/>
          <p:cNvCxnSpPr/>
          <p:nvPr/>
        </p:nvCxnSpPr>
        <p:spPr>
          <a:xfrm flipH="1" rot="10800000">
            <a:off x="3918800" y="4051773"/>
            <a:ext cx="4720200" cy="75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6"/>
          <p:cNvCxnSpPr/>
          <p:nvPr/>
        </p:nvCxnSpPr>
        <p:spPr>
          <a:xfrm flipH="1" rot="10800000">
            <a:off x="3918800" y="4615250"/>
            <a:ext cx="4677900" cy="237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tonomous Bus Project Proposal by Slidesgo">
  <a:themeElements>
    <a:clrScheme name="Simple Light">
      <a:dk1>
        <a:srgbClr val="3A488D"/>
      </a:dk1>
      <a:lt1>
        <a:srgbClr val="FFFFFF"/>
      </a:lt1>
      <a:dk2>
        <a:srgbClr val="F59E4A"/>
      </a:dk2>
      <a:lt2>
        <a:srgbClr val="78687C"/>
      </a:lt2>
      <a:accent1>
        <a:srgbClr val="B7886B"/>
      </a:accent1>
      <a:accent2>
        <a:srgbClr val="D698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A488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