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320" r:id="rId3"/>
    <p:sldId id="378" r:id="rId4"/>
    <p:sldId id="379" r:id="rId5"/>
    <p:sldId id="380" r:id="rId6"/>
    <p:sldId id="381" r:id="rId7"/>
    <p:sldId id="382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11" r:id="rId20"/>
  </p:sldIdLst>
  <p:sldSz cx="9144000" cy="5143500" type="screen16x9"/>
  <p:notesSz cx="6858000" cy="9144000"/>
  <p:embeddedFontLst>
    <p:embeddedFont>
      <p:font typeface="Raleway" charset="-52"/>
      <p:regular r:id="rId22"/>
      <p:bold r:id="rId23"/>
      <p:italic r:id="rId24"/>
      <p:boldItalic r:id="rId25"/>
    </p:embeddedFont>
    <p:embeddedFont>
      <p:font typeface="Nunito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C2C55D3-BC1B-4C90-8F5A-7F2D024E2468}">
  <a:tblStyle styleId="{EC2C55D3-BC1B-4C90-8F5A-7F2D024E2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7B749C-A777-40F8-91C4-A41D01914E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468" y="-11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72678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50795" y="-2790360"/>
            <a:ext cx="12435573" cy="10677062"/>
            <a:chOff x="-1850795" y="-2790360"/>
            <a:chExt cx="12435573" cy="10677062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50795" y="2743200"/>
              <a:ext cx="6349542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952" y="2305050"/>
              <a:ext cx="4387547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213779" y="-3870539"/>
            <a:ext cx="14851862" cy="11516984"/>
            <a:chOff x="-2213779" y="-3870539"/>
            <a:chExt cx="14851862" cy="11516984"/>
          </a:xfrm>
        </p:grpSpPr>
        <p:pic>
          <p:nvPicPr>
            <p:cNvPr id="44" name="Google Shape;4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384137">
              <a:off x="7113312" y="1694653"/>
              <a:ext cx="4387546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713368">
              <a:off x="-4524379" y="-1001760"/>
              <a:ext cx="9144006" cy="3705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032800" y="1897775"/>
            <a:ext cx="5078400" cy="1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-3653639" y="-2790360"/>
            <a:ext cx="15724511" cy="11210106"/>
            <a:chOff x="-3653639" y="-2790360"/>
            <a:chExt cx="15724511" cy="11210106"/>
          </a:xfrm>
        </p:grpSpPr>
        <p:pic>
          <p:nvPicPr>
            <p:cNvPr id="285" name="Google Shape;28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60645">
              <a:off x="-2822346" y="2095850"/>
              <a:ext cx="6349545" cy="514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557935">
              <a:off x="6778778" y="1904999"/>
              <a:ext cx="4387548" cy="5143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7"/>
          <p:cNvGrpSpPr/>
          <p:nvPr/>
        </p:nvGrpSpPr>
        <p:grpSpPr>
          <a:xfrm>
            <a:off x="-3038425" y="-2885610"/>
            <a:ext cx="15526757" cy="10936860"/>
            <a:chOff x="-3038425" y="-2885610"/>
            <a:chExt cx="15526757" cy="10936860"/>
          </a:xfrm>
        </p:grpSpPr>
        <p:pic>
          <p:nvPicPr>
            <p:cNvPr id="290" name="Google Shape;290;p3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330951" y="-288561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28951" flipH="1">
              <a:off x="5521633" y="2085974"/>
              <a:ext cx="634954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00190" flipH="1">
              <a:off x="-2117498" y="1333498"/>
              <a:ext cx="4387549" cy="51435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Python</a:t>
            </a:r>
            <a:endParaRPr sz="4000" dirty="0"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 smtClean="0"/>
              <a:t>Ввод-вывод данных. Работа с файлами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67494"/>
            <a:ext cx="74888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Raleway" charset="-52"/>
              </a:rPr>
              <a:t>Г</a:t>
            </a:r>
            <a:r>
              <a:rPr lang="ru-RU" sz="1100" dirty="0" smtClean="0">
                <a:latin typeface="Raleway" charset="-52"/>
              </a:rPr>
              <a:t>осударственное </a:t>
            </a:r>
            <a:r>
              <a:rPr lang="ru-RU" sz="1100" dirty="0">
                <a:latin typeface="Raleway" charset="-52"/>
              </a:rPr>
              <a:t>бюджетное профессиональное образовательное учреждение Новосибирской области</a:t>
            </a:r>
          </a:p>
          <a:p>
            <a:pPr algn="ctr"/>
            <a:r>
              <a:rPr lang="ru-RU" sz="1100" b="1" dirty="0">
                <a:latin typeface="Raleway" charset="-52"/>
              </a:rPr>
              <a:t>Новосибирский авиационный технический колледж</a:t>
            </a:r>
            <a:br>
              <a:rPr lang="ru-RU" sz="1100" b="1" dirty="0">
                <a:latin typeface="Raleway" charset="-52"/>
              </a:rPr>
            </a:br>
            <a:r>
              <a:rPr lang="ru-RU" sz="1100" b="1" dirty="0">
                <a:latin typeface="Raleway" charset="-52"/>
              </a:rPr>
              <a:t>имени Б.С. </a:t>
            </a:r>
            <a:r>
              <a:rPr lang="ru-RU" sz="1100" b="1" dirty="0" err="1">
                <a:latin typeface="Raleway" charset="-52"/>
              </a:rPr>
              <a:t>Галущака</a:t>
            </a:r>
            <a:endParaRPr lang="ru-RU" sz="1100" b="1" dirty="0">
              <a:effectLst/>
              <a:latin typeface="Raleway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Для закрытия файла используется метод </a:t>
            </a:r>
            <a:r>
              <a:rPr lang="ru-RU" i="1" dirty="0" err="1" smtClean="0"/>
              <a:t>close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563638"/>
            <a:ext cx="5461347" cy="197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324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b="1" dirty="0" smtClean="0"/>
              <a:t>Чтение данных из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marL="0" indent="0">
              <a:buSzPts val="1100"/>
              <a:buNone/>
            </a:pPr>
            <a:r>
              <a:rPr lang="ru-RU" b="1" dirty="0" smtClean="0"/>
              <a:t>Чтение данных из файла осуществляется с помощью методов </a:t>
            </a:r>
            <a:r>
              <a:rPr lang="ru-RU" b="1" dirty="0" err="1" smtClean="0"/>
              <a:t>read</a:t>
            </a:r>
            <a:r>
              <a:rPr lang="ru-RU" b="1" dirty="0" smtClean="0"/>
              <a:t>(размер) и </a:t>
            </a:r>
            <a:r>
              <a:rPr lang="ru-RU" b="1" dirty="0" err="1" smtClean="0"/>
              <a:t>readline</a:t>
            </a:r>
            <a:r>
              <a:rPr lang="ru-RU" b="1" dirty="0" smtClean="0"/>
              <a:t>().</a:t>
            </a:r>
          </a:p>
          <a:p>
            <a:pPr marL="0" indent="0">
              <a:buSzPts val="1100"/>
              <a:buNone/>
            </a:pPr>
            <a:r>
              <a:rPr lang="ru-RU" b="1" dirty="0" smtClean="0"/>
              <a:t>Метод </a:t>
            </a:r>
            <a:r>
              <a:rPr lang="ru-RU" b="1" dirty="0" err="1" smtClean="0"/>
              <a:t>read</a:t>
            </a:r>
            <a:r>
              <a:rPr lang="ru-RU" b="1" dirty="0" smtClean="0"/>
              <a:t>(размер) считывает из файла определенное количество символов, переданное в качестве аргумента. Если использовать этот метод без аргументов, то будет считан весь файл.</a:t>
            </a:r>
          </a:p>
          <a:p>
            <a:pPr marL="0" indent="0">
              <a:buSzPts val="1100"/>
              <a:buNone/>
            </a:pPr>
            <a:endParaRPr lang="ru-RU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2139702"/>
            <a:ext cx="6339161" cy="14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В качестве аргумента метода можно передать количество символом, которое нужно считать.</a:t>
            </a:r>
            <a:endParaRPr lang="ru-RU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91630"/>
            <a:ext cx="604834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Метод </a:t>
            </a:r>
            <a:r>
              <a:rPr lang="ru-RU" i="1" dirty="0" err="1" smtClean="0"/>
              <a:t>readline</a:t>
            </a:r>
            <a:r>
              <a:rPr lang="ru-RU" i="1" dirty="0" smtClean="0"/>
              <a:t>()</a:t>
            </a:r>
            <a:r>
              <a:rPr lang="ru-RU" dirty="0" smtClean="0"/>
              <a:t> позволяет считать строку из открытого файла.</a:t>
            </a:r>
            <a:endParaRPr lang="ru-RU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91630"/>
            <a:ext cx="60226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Построчное считывание можно организовать с  помощью оператора </a:t>
            </a:r>
            <a:r>
              <a:rPr lang="ru-RU" i="1" dirty="0" err="1" smtClean="0"/>
              <a:t>for</a:t>
            </a:r>
            <a:r>
              <a:rPr lang="ru-RU" dirty="0" smtClean="0"/>
              <a:t>.</a:t>
            </a:r>
            <a:endParaRPr lang="ru-RU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491630"/>
            <a:ext cx="577624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344816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None/>
            </a:pPr>
            <a:r>
              <a:rPr lang="ru-RU" b="1" dirty="0" smtClean="0">
                <a:solidFill>
                  <a:srgbClr val="444444"/>
                </a:solidFill>
                <a:latin typeface="Ubuntu"/>
              </a:rPr>
              <a:t>Запись данных в файл</a:t>
            </a:r>
          </a:p>
          <a:p>
            <a:pPr fontAlgn="base">
              <a:buNone/>
            </a:pPr>
            <a:r>
              <a:rPr lang="ru-RU" dirty="0" smtClean="0"/>
              <a:t>Для записи данных файл используется метод </a:t>
            </a:r>
            <a:r>
              <a:rPr lang="ru-RU" dirty="0" err="1" smtClean="0"/>
              <a:t>write</a:t>
            </a:r>
            <a:r>
              <a:rPr lang="ru-RU" dirty="0" smtClean="0"/>
              <a:t>(строка), при успешной записи он вернет количество записанных символов.</a:t>
            </a:r>
            <a:endParaRPr lang="ru-RU" b="1" dirty="0">
              <a:solidFill>
                <a:srgbClr val="444444"/>
              </a:solidFill>
              <a:latin typeface="Ubuntu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95686"/>
            <a:ext cx="5637957" cy="128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Дополнительные методы для работы с файлами</a:t>
            </a:r>
          </a:p>
          <a:p>
            <a:pPr marL="0" indent="0">
              <a:buSzPts val="1100"/>
              <a:buNone/>
            </a:pPr>
            <a:r>
              <a:rPr lang="ru-RU" dirty="0" smtClean="0"/>
              <a:t>Метод </a:t>
            </a:r>
            <a:r>
              <a:rPr lang="ru-RU" dirty="0" err="1" smtClean="0"/>
              <a:t>tell</a:t>
            </a:r>
            <a:r>
              <a:rPr lang="ru-RU" dirty="0" smtClean="0"/>
              <a:t>() возвращает текущую позицию “условного курсора” в файле. Например, если вы считали пять символов, то “курсор” будет установлен в позицию 5.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851670"/>
            <a:ext cx="5340400" cy="16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Метод </a:t>
            </a:r>
            <a:r>
              <a:rPr lang="ru-RU" dirty="0" err="1" smtClean="0"/>
              <a:t>seek</a:t>
            </a:r>
            <a:r>
              <a:rPr lang="ru-RU" dirty="0" smtClean="0"/>
              <a:t>(позиция) выставляет позицию в файле.</a:t>
            </a:r>
            <a:endParaRPr lang="ru-RU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91630"/>
            <a:ext cx="558302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ru-RU" dirty="0" smtClean="0"/>
              <a:t>Хорошей практикой при работе с файлами является применение оператора </a:t>
            </a:r>
            <a:r>
              <a:rPr lang="ru-RU" i="1" dirty="0" err="1" smtClean="0"/>
              <a:t>with</a:t>
            </a:r>
            <a:r>
              <a:rPr lang="ru-RU" dirty="0" smtClean="0"/>
              <a:t>. При его использовании нет необходимости закрывать файл, при завершении работы с ним, эта операция будет выполнена автоматически.</a:t>
            </a:r>
            <a:endParaRPr lang="ru-RU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851670"/>
            <a:ext cx="5192365" cy="235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718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Python</a:t>
            </a:r>
            <a:endParaRPr sz="4000" dirty="0"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 smtClean="0"/>
              <a:t>Ввод-вывод данных. Работа с файлами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67494"/>
            <a:ext cx="74888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Raleway" charset="-52"/>
              </a:rPr>
              <a:t>Г</a:t>
            </a:r>
            <a:r>
              <a:rPr lang="ru-RU" sz="1100" dirty="0" smtClean="0">
                <a:latin typeface="Raleway" charset="-52"/>
              </a:rPr>
              <a:t>осударственное </a:t>
            </a:r>
            <a:r>
              <a:rPr lang="ru-RU" sz="1100" dirty="0">
                <a:latin typeface="Raleway" charset="-52"/>
              </a:rPr>
              <a:t>бюджетное профессиональное образовательное учреждение Новосибирской области</a:t>
            </a:r>
          </a:p>
          <a:p>
            <a:pPr algn="ctr"/>
            <a:r>
              <a:rPr lang="ru-RU" sz="1100" b="1" dirty="0">
                <a:latin typeface="Raleway" charset="-52"/>
              </a:rPr>
              <a:t>Новосибирский авиационный технический колледж</a:t>
            </a:r>
            <a:br>
              <a:rPr lang="ru-RU" sz="1100" b="1" dirty="0">
                <a:latin typeface="Raleway" charset="-52"/>
              </a:rPr>
            </a:br>
            <a:r>
              <a:rPr lang="ru-RU" sz="1100" b="1" dirty="0">
                <a:latin typeface="Raleway" charset="-52"/>
              </a:rPr>
              <a:t>имени Б.С. </a:t>
            </a:r>
            <a:r>
              <a:rPr lang="ru-RU" sz="1100" b="1" dirty="0" err="1">
                <a:latin typeface="Raleway" charset="-52"/>
              </a:rPr>
              <a:t>Галущака</a:t>
            </a:r>
            <a:endParaRPr lang="ru-RU" sz="1100" b="1" dirty="0">
              <a:effectLst/>
              <a:latin typeface="Raleway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8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Общие теоретические сведения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b="1" dirty="0" smtClean="0"/>
              <a:t>Вывод данных в </a:t>
            </a:r>
            <a:r>
              <a:rPr lang="ru-RU" b="1" dirty="0" smtClean="0"/>
              <a:t>консоль</a:t>
            </a:r>
          </a:p>
          <a:p>
            <a:pPr marL="0" lvl="0" indent="0">
              <a:buSzPts val="1100"/>
              <a:buNone/>
            </a:pPr>
            <a:r>
              <a:rPr lang="ru-RU" b="1" dirty="0" smtClean="0"/>
              <a:t>Один из самых распространенных способов вывести данные в </a:t>
            </a:r>
            <a:r>
              <a:rPr lang="ru-RU" b="1" dirty="0" err="1" smtClean="0"/>
              <a:t>Python</a:t>
            </a:r>
            <a:r>
              <a:rPr lang="ru-RU" b="1" dirty="0" smtClean="0"/>
              <a:t> – это напечатать их в консоли. Если вы находитесь на этапе изучения языка, такой способ является основным для того, чтобы быстро просмотреть результат свой работы. Для вывода данных в консоль используется функция </a:t>
            </a:r>
            <a:r>
              <a:rPr lang="ru-RU" b="1" dirty="0" err="1" smtClean="0"/>
              <a:t>print</a:t>
            </a:r>
            <a:r>
              <a:rPr lang="ru-RU" b="1" dirty="0" smtClean="0"/>
              <a:t>.</a:t>
            </a:r>
          </a:p>
          <a:p>
            <a:pPr marL="0" lvl="0" indent="0">
              <a:buSzPts val="1100"/>
              <a:buNone/>
            </a:pPr>
            <a:r>
              <a:rPr lang="ru-RU" b="1" dirty="0" smtClean="0"/>
              <a:t>Рассмотрим основные способы использования данной функции.</a:t>
            </a:r>
          </a:p>
          <a:p>
            <a:pPr marL="0" lvl="0" indent="0">
              <a:buSzPts val="1100"/>
              <a:buNone/>
            </a:pPr>
            <a:endParaRPr lang="ru-RU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427734"/>
            <a:ext cx="6430219" cy="206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4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Общие теоретические сведения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По умолчанию, для разделения элементов в функции </a:t>
            </a:r>
            <a:r>
              <a:rPr lang="ru-RU" i="1" dirty="0" err="1" smtClean="0"/>
              <a:t>print</a:t>
            </a:r>
            <a:r>
              <a:rPr lang="ru-RU" dirty="0" smtClean="0"/>
              <a:t> используется пробел</a:t>
            </a:r>
            <a:r>
              <a:rPr lang="ru-RU" dirty="0" smtClean="0"/>
              <a:t>.</a:t>
            </a:r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r>
              <a:rPr lang="ru-RU" sz="1100" dirty="0" smtClean="0"/>
              <a:t>Для замены разделителя необходимо использовать параметр </a:t>
            </a:r>
            <a:r>
              <a:rPr lang="ru-RU" sz="1100" i="1" dirty="0" err="1" smtClean="0"/>
              <a:t>sep</a:t>
            </a:r>
            <a:r>
              <a:rPr lang="ru-RU" sz="1100" dirty="0" smtClean="0"/>
              <a:t> функции </a:t>
            </a:r>
            <a:r>
              <a:rPr lang="ru-RU" sz="1100" i="1" dirty="0" err="1" smtClean="0"/>
              <a:t>print</a:t>
            </a:r>
            <a:r>
              <a:rPr lang="ru-RU" sz="1100" dirty="0" smtClean="0"/>
              <a:t>.</a:t>
            </a:r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r>
              <a:rPr lang="ru-RU" sz="1100" dirty="0" smtClean="0"/>
              <a:t>В качестве конечного элемента выводимой строки, используется символ перевода строки</a:t>
            </a:r>
            <a:r>
              <a:rPr lang="ru-RU" sz="1100" dirty="0" smtClean="0"/>
              <a:t>.</a:t>
            </a:r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ru-RU" sz="1100" dirty="0" smtClean="0"/>
          </a:p>
          <a:p>
            <a:pPr marL="0" lvl="0" indent="0">
              <a:buSzPts val="1100"/>
              <a:buNone/>
            </a:pPr>
            <a:endParaRPr lang="en-US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19622"/>
            <a:ext cx="5691733" cy="8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2427735"/>
            <a:ext cx="5688632" cy="7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507854"/>
            <a:ext cx="50575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075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Общие теоретические сведения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Для его замены используется параметр </a:t>
            </a:r>
            <a:r>
              <a:rPr lang="ru-RU" i="1" dirty="0" err="1" smtClean="0"/>
              <a:t>end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491630"/>
            <a:ext cx="5307881" cy="96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312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Общие теоретические сведения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204045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b="1" dirty="0" smtClean="0"/>
              <a:t>Ввод данных с </a:t>
            </a:r>
            <a:r>
              <a:rPr lang="ru-RU" b="1" dirty="0" smtClean="0"/>
              <a:t>клавиатуры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Для считывания вводимых с клавиатуры данных используется функция </a:t>
            </a:r>
            <a:r>
              <a:rPr lang="ru-RU" i="1" dirty="0" err="1" smtClean="0"/>
              <a:t>input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endParaRPr lang="ru-RU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Для сохранения данных в переменной используется следующий синтаксис.</a:t>
            </a:r>
            <a:endParaRPr lang="ru-RU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635646"/>
            <a:ext cx="4674096" cy="88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3" y="2715766"/>
            <a:ext cx="4680520" cy="108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621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Общие теоретические сведения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Если считывается с клавиатуры целое число, то строку, получаемую с помощью функции </a:t>
            </a:r>
            <a:r>
              <a:rPr lang="ru-RU" i="1" dirty="0" err="1" smtClean="0"/>
              <a:t>input</a:t>
            </a:r>
            <a:r>
              <a:rPr lang="ru-RU" i="1" dirty="0" smtClean="0"/>
              <a:t>()</a:t>
            </a:r>
            <a:r>
              <a:rPr lang="ru-RU" dirty="0" smtClean="0"/>
              <a:t>, можно передать сразу в функцию </a:t>
            </a:r>
            <a:r>
              <a:rPr lang="ru-RU" i="1" dirty="0" err="1" smtClean="0"/>
              <a:t>int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Для вывода строки-приглашения, используйте ее в качестве аргумента функции </a:t>
            </a:r>
            <a:r>
              <a:rPr lang="ru-RU" i="1" dirty="0" err="1" smtClean="0"/>
              <a:t>input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  <a:endParaRPr 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635646"/>
            <a:ext cx="4745459" cy="150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624" y="3579862"/>
            <a:ext cx="5129883" cy="11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4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Преобразование строки в список осуществляется с помощью метода </a:t>
            </a:r>
            <a:r>
              <a:rPr lang="ru-RU" i="1" dirty="0" err="1" smtClean="0"/>
              <a:t>split</a:t>
            </a:r>
            <a:r>
              <a:rPr lang="ru-RU" i="1" dirty="0" smtClean="0"/>
              <a:t>()</a:t>
            </a:r>
            <a:r>
              <a:rPr lang="ru-RU" dirty="0" smtClean="0"/>
              <a:t>, по умолчанию, в качестве разделителя, используется пробел</a:t>
            </a:r>
            <a:r>
              <a:rPr lang="ru-RU" dirty="0" smtClean="0"/>
              <a:t>.</a:t>
            </a:r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endParaRPr lang="ru-RU" b="1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Разделитель можно заменить, указав его в качестве аргумента метода</a:t>
            </a:r>
            <a:r>
              <a:rPr lang="ru-RU" i="1" dirty="0" smtClean="0"/>
              <a:t> </a:t>
            </a:r>
            <a:r>
              <a:rPr lang="ru-RU" i="1" dirty="0" err="1" smtClean="0"/>
              <a:t>split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  <a:endParaRPr 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635646"/>
            <a:ext cx="4938241" cy="112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624" y="3147814"/>
            <a:ext cx="5658321" cy="129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84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Для считывания списка чисел с одновременным приведением их к типу </a:t>
            </a:r>
            <a:r>
              <a:rPr lang="ru-RU" i="1" dirty="0" err="1" smtClean="0"/>
              <a:t>int</a:t>
            </a:r>
            <a:r>
              <a:rPr lang="ru-RU" dirty="0" smtClean="0"/>
              <a:t> можно воспользоваться вот такой конструкцией.</a:t>
            </a:r>
            <a:endParaRPr lang="en-US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1635646"/>
            <a:ext cx="6200477" cy="14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88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smtClean="0"/>
              <a:t>Общие теоретические сведения</a:t>
            </a:r>
            <a:endParaRPr lang="ru-RU" dirty="0">
              <a:effectLst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ubTitle" idx="1"/>
          </p:nvPr>
        </p:nvSpPr>
        <p:spPr>
          <a:xfrm>
            <a:off x="1187624" y="1131590"/>
            <a:ext cx="7200800" cy="24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ru-RU" dirty="0" smtClean="0"/>
              <a:t>Работа с файлами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Открытие и закрытие </a:t>
            </a:r>
            <a:r>
              <a:rPr lang="ru-RU" dirty="0" smtClean="0"/>
              <a:t>файла</a:t>
            </a:r>
            <a:endParaRPr lang="en-US" dirty="0" smtClean="0"/>
          </a:p>
          <a:p>
            <a:pPr marL="0" lvl="0" indent="0">
              <a:buSzPts val="1100"/>
              <a:buNone/>
            </a:pPr>
            <a:r>
              <a:rPr lang="ru-RU" dirty="0" smtClean="0"/>
              <a:t>Для открытия файла используется функция </a:t>
            </a:r>
            <a:r>
              <a:rPr lang="ru-RU" dirty="0" err="1" smtClean="0"/>
              <a:t>open</a:t>
            </a:r>
            <a:r>
              <a:rPr lang="ru-RU" dirty="0" smtClean="0"/>
              <a:t>(), которая возвращает файловый объект. Наиболее часто используемый вид данной функции выглядит так </a:t>
            </a:r>
            <a:r>
              <a:rPr lang="ru-RU" dirty="0" err="1" smtClean="0"/>
              <a:t>open</a:t>
            </a:r>
            <a:r>
              <a:rPr lang="ru-RU" dirty="0" smtClean="0"/>
              <a:t>(</a:t>
            </a:r>
            <a:r>
              <a:rPr lang="ru-RU" dirty="0" err="1" smtClean="0"/>
              <a:t>имя_файла</a:t>
            </a:r>
            <a:r>
              <a:rPr lang="ru-RU" dirty="0" smtClean="0"/>
              <a:t>, </a:t>
            </a:r>
            <a:r>
              <a:rPr lang="ru-RU" dirty="0" err="1" smtClean="0"/>
              <a:t>режим_доступа</a:t>
            </a:r>
            <a:r>
              <a:rPr lang="ru-RU" dirty="0" smtClean="0"/>
              <a:t>).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Для указания режима доступа используется следующие символы: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r</a:t>
            </a:r>
            <a:r>
              <a:rPr lang="ru-RU" dirty="0" smtClean="0"/>
              <a:t>’ – открыть файл для чтения;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w</a:t>
            </a:r>
            <a:r>
              <a:rPr lang="ru-RU" dirty="0" smtClean="0"/>
              <a:t>’ – открыть файл для записи;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x</a:t>
            </a:r>
            <a:r>
              <a:rPr lang="ru-RU" dirty="0" smtClean="0"/>
              <a:t>’ – открыть файл с целью создания, если файл существует, то вызов функции </a:t>
            </a:r>
            <a:r>
              <a:rPr lang="ru-RU" dirty="0" err="1" smtClean="0"/>
              <a:t>open</a:t>
            </a:r>
            <a:r>
              <a:rPr lang="ru-RU" dirty="0" smtClean="0"/>
              <a:t> завершится с ошибкой;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a</a:t>
            </a:r>
            <a:r>
              <a:rPr lang="ru-RU" dirty="0" smtClean="0"/>
              <a:t>’ – открыть файл для записи, при этом новые данные будут добавлены в конец файла, без удаления существующих;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b</a:t>
            </a:r>
            <a:r>
              <a:rPr lang="ru-RU" dirty="0" smtClean="0"/>
              <a:t>’ – бинарный режим;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</a:t>
            </a:r>
            <a:r>
              <a:rPr lang="ru-RU" dirty="0" err="1" smtClean="0"/>
              <a:t>t</a:t>
            </a:r>
            <a:r>
              <a:rPr lang="ru-RU" dirty="0" smtClean="0"/>
              <a:t>’ – текстовый режим;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‘+’ – открывает файл для обновления.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По умолчанию файл открывается на чтение в текстовом режиме.</a:t>
            </a:r>
          </a:p>
          <a:p>
            <a:pPr marL="0" lvl="0" indent="0">
              <a:buSzPts val="1100"/>
              <a:buNone/>
            </a:pPr>
            <a:r>
              <a:rPr lang="ru-RU" dirty="0" smtClean="0"/>
              <a:t>У файлового объекта есть следующие атрибуты.</a:t>
            </a:r>
          </a:p>
          <a:p>
            <a:pPr marL="0" lvl="0" indent="0">
              <a:buSzPts val="1100"/>
              <a:buNone/>
            </a:pPr>
            <a:r>
              <a:rPr lang="ru-RU" dirty="0" err="1" smtClean="0"/>
              <a:t>file.closed</a:t>
            </a:r>
            <a:r>
              <a:rPr lang="ru-RU" dirty="0" smtClean="0"/>
              <a:t> – возвращает </a:t>
            </a:r>
            <a:r>
              <a:rPr lang="ru-RU" dirty="0" err="1" smtClean="0"/>
              <a:t>true</a:t>
            </a:r>
            <a:r>
              <a:rPr lang="ru-RU" dirty="0" smtClean="0"/>
              <a:t> если файл закрыт и </a:t>
            </a:r>
            <a:r>
              <a:rPr lang="ru-RU" dirty="0" err="1" smtClean="0"/>
              <a:t>false</a:t>
            </a:r>
            <a:r>
              <a:rPr lang="ru-RU" dirty="0" smtClean="0"/>
              <a:t> в противном случае;</a:t>
            </a:r>
          </a:p>
          <a:p>
            <a:pPr marL="0" lvl="0" indent="0">
              <a:buSzPts val="1100"/>
              <a:buNone/>
            </a:pPr>
            <a:r>
              <a:rPr lang="ru-RU" dirty="0" err="1" smtClean="0"/>
              <a:t>file.mode</a:t>
            </a:r>
            <a:r>
              <a:rPr lang="ru-RU" dirty="0" smtClean="0"/>
              <a:t> – возвращает режим доступа к файлу, при этом файл должен быть открыт;</a:t>
            </a:r>
          </a:p>
          <a:p>
            <a:pPr marL="0" lvl="0" indent="0">
              <a:buSzPts val="1100"/>
              <a:buNone/>
            </a:pPr>
            <a:r>
              <a:rPr lang="ru-RU" dirty="0" err="1" smtClean="0"/>
              <a:t>file.name</a:t>
            </a:r>
            <a:r>
              <a:rPr lang="ru-RU" dirty="0" smtClean="0"/>
              <a:t> – имя файла.</a:t>
            </a:r>
          </a:p>
          <a:p>
            <a:pPr marL="0" lvl="0" indent="0">
              <a:buSzPts val="110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5852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erging Therapies in Nephrotic Syndrome by Slidesgo">
  <a:themeElements>
    <a:clrScheme name="Simple Light">
      <a:dk1>
        <a:srgbClr val="1D1D1C"/>
      </a:dk1>
      <a:lt1>
        <a:srgbClr val="FFFFFF"/>
      </a:lt1>
      <a:dk2>
        <a:srgbClr val="4A4A48"/>
      </a:dk2>
      <a:lt2>
        <a:srgbClr val="73736F"/>
      </a:lt2>
      <a:accent1>
        <a:srgbClr val="C4C4B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231</Words>
  <Application>Microsoft Office PowerPoint</Application>
  <PresentationFormat>Экран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Raleway</vt:lpstr>
      <vt:lpstr>Nunito</vt:lpstr>
      <vt:lpstr>Open Sans Light</vt:lpstr>
      <vt:lpstr>Ubuntu</vt:lpstr>
      <vt:lpstr>Nunito Light</vt:lpstr>
      <vt:lpstr>Emerging Therapies in Nephrotic Syndrome by Slidesgo</vt:lpstr>
      <vt:lpstr>Python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Общие теоретические сведения</vt:lpstr>
      <vt:lpstr>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Проектирование, разработка и оптимизация веб-приложений</dc:title>
  <dc:creator>Sergey Antuh</dc:creator>
  <cp:lastModifiedBy>Antuh-SA</cp:lastModifiedBy>
  <cp:revision>56</cp:revision>
  <dcterms:modified xsi:type="dcterms:W3CDTF">2024-09-10T04:23:40Z</dcterms:modified>
</cp:coreProperties>
</file>